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62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40"/>
  </p:normalViewPr>
  <p:slideViewPr>
    <p:cSldViewPr snapToGrid="0">
      <p:cViewPr varScale="1">
        <p:scale>
          <a:sx n="95" d="100"/>
          <a:sy n="95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CB72-2676-1899-A575-D64AE1426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2721F-E035-AA31-F3AD-C749911A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75681-6BC2-4917-475B-0D61B2B6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19/4/23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0DC2-A8F1-94E0-B074-852040AA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D3936-357F-2874-BE87-E3BD80C7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0487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E9D0-52F7-02D1-1FF7-DD75AB8D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4D1AB-045A-EDE4-87B5-8373B5609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45826-4AF1-494D-E13A-32912D09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19/4/23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A55FA-06DC-B4A9-8400-A5FFC474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927C2-0D9A-0F57-1B38-5AB31A82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518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DDBDA-4E36-C4F0-A6CB-D333BBF5D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4AEEA-48BC-7201-AA5A-E5AF7EA4A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F69CD-C532-4035-A86E-EDA12BE0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19/4/23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558E-5D9E-4D8D-10AF-CABCCC7F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4E47D-202F-33F1-D97C-C31FEF8F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7640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832C-E3DE-58C6-ED9F-35B6D17B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8A7B1-B1AE-DAD0-6173-AB2D9275F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1BFF6-157E-8DCC-B8A7-47EE2513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19/4/23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8067F-524F-1389-0463-8FFFAA2B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30AF1-F04D-A840-8A45-87C473FC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5360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383D-730B-682E-F71D-172B8BA6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E511A-5971-EB50-5DB9-67ACA6384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0F24C-2DFB-7B21-722B-6A14F62F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19/4/23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BC67A-2508-379A-7E6C-95FF0A4F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87FD9-81B3-868D-6E5C-061477E2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6494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58F4-C8CB-9561-E01E-B9F0C6AE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19D4-6448-2FA2-931B-D3D5C740C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C66F3-D491-2624-D83E-A622D1AF2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D0E2D-265B-B0D6-88C8-603C8650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19/4/23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8DEEB-3E37-07C5-0C4E-460703C8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1558A-3E25-FA9D-C715-FC3D5F1E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698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9820-B50B-BA00-AB55-1117EABB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6EF7E-D639-77C4-9E82-D4907C83E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CF4D3-444F-C679-B9AD-896F0AD19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A0C38-CA4F-1587-9172-0D8EC62EC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32320-D6B5-1AFF-9650-A10263734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2C2DF-044D-E9F5-2630-B7FD52C1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19/4/23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DF76F-11BF-25A9-7118-9DE8E184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5DCC0-BF19-04E0-8641-E5BB91D2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0785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3CA3-3029-FBA3-63E4-AC10D692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02141-ED36-8882-B061-53469427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19/4/23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CD9F3-B512-6AB4-5653-3854BE83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F034C-FD52-953D-A907-0288ABCD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625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59748-3692-099D-7D20-E6613C9F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19/4/23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77298-4D01-9983-6A10-903BE52C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0308C-8CA7-5CD4-A712-D69DF34F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6248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16FC-C74E-9946-30F4-758298E0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E1265-1B3B-70C5-819B-1DC2DD065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BAEB8-F0CC-BD6E-B723-D03E4B72F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B42B0-058E-25E9-61EB-DC654FB6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19/4/23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E04A9-09C9-20B4-75B7-214FB98A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448CC-E875-4B3D-EFA7-DEE48927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0603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DB13-E581-9939-4F95-51B7CE25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4B568-7BB6-38C2-69FE-EF40B41A3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A272E-F838-F35F-9E4D-4F46DCD8E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D9D25-B759-FCC5-3EBB-D78732DC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19/4/23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E6689-ACA2-7D97-0C9F-A540EB21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9C20C-A738-C6C1-2116-50F9BFAF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310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565D1-1257-06E4-ADCD-0A94C82C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5C3E3-CF93-4CCB-6DA7-AEB813DBC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D2C1-3C58-5743-3947-80E7F8BE5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59631-E798-A74D-A0F8-ED244256C4A9}" type="datetimeFigureOut">
              <a:rPr lang="en-ES" smtClean="0"/>
              <a:t>19/4/23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7DE12-680E-6B8D-CA4B-DA472D466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6B39F-85CB-AD02-3415-CF3097A7F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2517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2E7C-8C68-FD64-47C6-6CACB533B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S" dirty="0"/>
              <a:t>Results update 20-04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FD32E-8F82-EDA5-905B-693B17FC8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71372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C8C9-A22E-BF49-4A0B-FAC20C3A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ES" dirty="0"/>
              <a:t>Analytical Discrete Flow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1B70B-C2B2-AD92-586F-866E65DE8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3682"/>
                <a:ext cx="10515600" cy="4953281"/>
              </a:xfrm>
            </p:spPr>
            <p:txBody>
              <a:bodyPr/>
              <a:lstStyle/>
              <a:p>
                <a:r>
                  <a:rPr lang="en-GB" dirty="0"/>
                  <a:t>T</a:t>
                </a:r>
                <a:r>
                  <a:rPr lang="en-ES" dirty="0"/>
                  <a:t>ransition matrix: T</a:t>
                </a:r>
                <a:r>
                  <a:rPr lang="en-ES" baseline="-25000" dirty="0"/>
                  <a:t>ji </a:t>
                </a:r>
                <a:r>
                  <a:rPr lang="en-ES" dirty="0"/>
                  <a:t>= 1/k</a:t>
                </a:r>
                <a:r>
                  <a:rPr lang="en-ES" baseline="-25000" dirty="0"/>
                  <a:t>i  </a:t>
                </a:r>
                <a:r>
                  <a:rPr lang="en-ES" dirty="0"/>
                  <a:t>transition probability from </a:t>
                </a:r>
                <a:r>
                  <a:rPr lang="en-GB" dirty="0" err="1"/>
                  <a:t>i</a:t>
                </a:r>
                <a:r>
                  <a:rPr lang="en-ES" dirty="0"/>
                  <a:t> to j. (k</a:t>
                </a:r>
                <a:r>
                  <a:rPr lang="en-ES" baseline="-25000" dirty="0"/>
                  <a:t>i </a:t>
                </a:r>
                <a:r>
                  <a:rPr lang="en-ES" dirty="0"/>
                  <a:t>degree of i)</a:t>
                </a:r>
              </a:p>
              <a:p>
                <a:r>
                  <a:rPr lang="en-ES" dirty="0"/>
                  <a:t>Net flow in edge </a:t>
                </a:r>
                <a:r>
                  <a:rPr lang="en-GB" dirty="0" err="1"/>
                  <a:t>ij</a:t>
                </a:r>
                <a:r>
                  <a:rPr lang="en-GB" dirty="0"/>
                  <a:t> in step r: </a:t>
                </a:r>
                <a:r>
                  <a:rPr lang="en-GB" dirty="0" err="1"/>
                  <a:t>e</a:t>
                </a:r>
                <a:r>
                  <a:rPr lang="en-GB" baseline="-25000" dirty="0" err="1"/>
                  <a:t>ij</a:t>
                </a:r>
                <a:r>
                  <a:rPr lang="en-GB" baseline="-25000" dirty="0"/>
                  <a:t> </a:t>
                </a:r>
                <a:r>
                  <a:rPr lang="en-GB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GB" dirty="0"/>
                          <m:t>T</m:t>
                        </m:r>
                        <m:r>
                          <m:rPr>
                            <m:nor/>
                          </m:rPr>
                          <a:rPr lang="en-GB" baseline="-25000" dirty="0"/>
                          <m:t>is</m:t>
                        </m:r>
                        <m:r>
                          <m:rPr>
                            <m:nor/>
                          </m:rPr>
                          <a:rPr lang="en-GB" baseline="30000" dirty="0"/>
                          <m:t>r</m:t>
                        </m:r>
                      </m:e>
                    </m:nary>
                    <m:r>
                      <a:rPr lang="es-E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s-ES" b="0" i="0" baseline="-25000" smtClean="0">
                        <a:latin typeface="Cambria Math" panose="02040503050406030204" pitchFamily="18" charset="0"/>
                      </a:rPr>
                      <m:t>ji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GB" dirty="0"/>
                          <m:t>T</m:t>
                        </m:r>
                        <m:r>
                          <m:rPr>
                            <m:nor/>
                          </m:rPr>
                          <a:rPr lang="es-ES" b="0" i="0" baseline="-25000" dirty="0" smtClean="0"/>
                          <m:t>js</m:t>
                        </m:r>
                        <m:r>
                          <m:rPr>
                            <m:nor/>
                          </m:rPr>
                          <a:rPr lang="en-GB" baseline="30000" dirty="0"/>
                          <m:t>r</m:t>
                        </m:r>
                      </m:e>
                    </m:nary>
                    <m:r>
                      <a:rPr lang="es-E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s-ES" b="0" i="0" baseline="-25000" smtClean="0">
                        <a:latin typeface="Cambria Math" panose="02040503050406030204" pitchFamily="18" charset="0"/>
                      </a:rPr>
                      <m:t>ij</m:t>
                    </m:r>
                    <m:r>
                      <a:rPr lang="es-E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ES" dirty="0"/>
              </a:p>
              <a:p>
                <a:r>
                  <a:rPr lang="en-ES" dirty="0"/>
                  <a:t>For a given amount of steps Dt, the total edge flow is:</a:t>
                </a:r>
              </a:p>
              <a:p>
                <a:r>
                  <a:rPr lang="en-ES" dirty="0"/>
                  <a:t>E</a:t>
                </a:r>
                <a:r>
                  <a:rPr lang="en-ES" baseline="-25000" dirty="0"/>
                  <a:t>ij </a:t>
                </a:r>
                <a:r>
                  <a:rPr lang="en-E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 0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𝐷𝑡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s-ES" b="0" i="1" baseline="-25000" smtClean="0"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</m:nary>
                  </m:oMath>
                </a14:m>
                <a:r>
                  <a:rPr lang="en-GB" dirty="0"/>
                  <a:t>(r)</a:t>
                </a:r>
                <a:endParaRPr lang="en-E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1B70B-C2B2-AD92-586F-866E65DE8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3682"/>
                <a:ext cx="10515600" cy="4953281"/>
              </a:xfrm>
              <a:blipFill>
                <a:blip r:embed="rId2"/>
                <a:stretch>
                  <a:fillRect l="-1086" t="-2046" r="-121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74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C8C9-A22E-BF49-4A0B-FAC20C3A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ES" dirty="0"/>
              <a:t>Analytical Continuous Flow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1B70B-C2B2-AD92-586F-866E65DE8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3682"/>
                <a:ext cx="10515600" cy="4953281"/>
              </a:xfrm>
            </p:spPr>
            <p:txBody>
              <a:bodyPr/>
              <a:lstStyle/>
              <a:p>
                <a:r>
                  <a:rPr lang="en-GB" dirty="0"/>
                  <a:t>T</a:t>
                </a:r>
                <a:r>
                  <a:rPr lang="en-ES" dirty="0"/>
                  <a:t>ransition </a:t>
                </a:r>
                <a:r>
                  <a:rPr lang="en-ES" b="1" dirty="0"/>
                  <a:t>rate</a:t>
                </a:r>
                <a:r>
                  <a:rPr lang="en-ES" dirty="0"/>
                  <a:t> matrix: R</a:t>
                </a:r>
                <a:r>
                  <a:rPr lang="en-ES" baseline="-25000" dirty="0"/>
                  <a:t>ji </a:t>
                </a:r>
                <a:r>
                  <a:rPr lang="en-ES" dirty="0"/>
                  <a:t>= v/(∆x</a:t>
                </a:r>
                <a:r>
                  <a:rPr lang="en-ES" baseline="-25000" dirty="0"/>
                  <a:t>ij</a:t>
                </a:r>
                <a:r>
                  <a:rPr lang="en-ES" dirty="0"/>
                  <a:t>k</a:t>
                </a:r>
                <a:r>
                  <a:rPr lang="en-ES" baseline="-25000" dirty="0"/>
                  <a:t>i</a:t>
                </a:r>
                <a:r>
                  <a:rPr lang="en-ES" dirty="0"/>
                  <a:t>)</a:t>
                </a:r>
                <a:r>
                  <a:rPr lang="en-ES" baseline="-25000" dirty="0"/>
                  <a:t>  </a:t>
                </a:r>
                <a:r>
                  <a:rPr lang="en-ES" dirty="0"/>
                  <a:t>transition rate from </a:t>
                </a:r>
                <a:r>
                  <a:rPr lang="en-GB" dirty="0" err="1"/>
                  <a:t>i</a:t>
                </a:r>
                <a:r>
                  <a:rPr lang="en-ES" dirty="0"/>
                  <a:t> to j (</a:t>
                </a:r>
                <a:r>
                  <a:rPr lang="en-GB" dirty="0" err="1"/>
                  <a:t>i</a:t>
                </a:r>
                <a:r>
                  <a:rPr lang="en-ES" dirty="0"/>
                  <a:t> ≠ j) R</a:t>
                </a:r>
                <a:r>
                  <a:rPr lang="en-ES" baseline="-25000" dirty="0"/>
                  <a:t>ii </a:t>
                </a:r>
                <a:r>
                  <a:rPr lang="en-ES" dirty="0"/>
                  <a:t>=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ES" b="0" i="1" baseline="-25000" smtClean="0">
                            <a:latin typeface="Cambria Math" panose="02040503050406030204" pitchFamily="18" charset="0"/>
                          </a:rPr>
                          <m:t>𝑗𝑖</m:t>
                        </m:r>
                      </m:e>
                    </m:nary>
                  </m:oMath>
                </a14:m>
                <a:r>
                  <a:rPr lang="en-ES" dirty="0"/>
                  <a:t>. (k</a:t>
                </a:r>
                <a:r>
                  <a:rPr lang="en-ES" baseline="-25000" dirty="0"/>
                  <a:t>i </a:t>
                </a:r>
                <a:r>
                  <a:rPr lang="en-ES" dirty="0"/>
                  <a:t>degree of i)</a:t>
                </a:r>
              </a:p>
              <a:p>
                <a:r>
                  <a:rPr lang="es-ES" dirty="0" err="1"/>
                  <a:t>Differential</a:t>
                </a:r>
                <a:r>
                  <a:rPr lang="es-ES" dirty="0"/>
                  <a:t> </a:t>
                </a:r>
                <a:r>
                  <a:rPr lang="es-ES" dirty="0" err="1"/>
                  <a:t>equations</a:t>
                </a:r>
                <a:r>
                  <a:rPr lang="es-ES" dirty="0"/>
                  <a:t> </a:t>
                </a:r>
                <a:r>
                  <a:rPr lang="es-ES" dirty="0" err="1"/>
                  <a:t>for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evolution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probability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being</a:t>
                </a:r>
                <a:r>
                  <a:rPr lang="es-ES" dirty="0"/>
                  <a:t> at </a:t>
                </a:r>
                <a:r>
                  <a:rPr lang="es-ES" dirty="0" err="1"/>
                  <a:t>node</a:t>
                </a:r>
                <a:r>
                  <a:rPr lang="es-ES" dirty="0"/>
                  <a:t> i at time 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E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ES" dirty="0"/>
              </a:p>
              <a:p>
                <a:r>
                  <a:rPr lang="en-ES" dirty="0"/>
                  <a:t>For a given amount of time Dt, the total edge flow is:</a:t>
                </a:r>
              </a:p>
              <a:p>
                <a:r>
                  <a:rPr lang="en-ES" dirty="0"/>
                  <a:t>E</a:t>
                </a:r>
                <a:r>
                  <a:rPr lang="en-ES" baseline="-25000" dirty="0"/>
                  <a:t>ij </a:t>
                </a:r>
                <a:r>
                  <a:rPr lang="en-ES" dirty="0"/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𝐷𝑡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𝑃𝑗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nary>
                    <m:r>
                      <a:rPr lang="es-ES" i="1" baseline="-2500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𝑃𝑖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</a:rPr>
                      <m:t>𝑗𝑖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</a:rPr>
                      <m:t> )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E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1B70B-C2B2-AD92-586F-866E65DE8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3682"/>
                <a:ext cx="10515600" cy="4953281"/>
              </a:xfrm>
              <a:blipFill>
                <a:blip r:embed="rId2"/>
                <a:stretch>
                  <a:fillRect l="-1086" t="-6650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11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2B88392B-21CC-4910-41D1-A76D2910D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4311"/>
            <a:ext cx="12192000" cy="651368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B9ED70-335E-BB20-B37A-6C100BDE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56" y="-173909"/>
            <a:ext cx="10515600" cy="867327"/>
          </a:xfrm>
        </p:spPr>
        <p:txBody>
          <a:bodyPr>
            <a:normAutofit/>
          </a:bodyPr>
          <a:lstStyle/>
          <a:p>
            <a:r>
              <a:rPr lang="en-ES" dirty="0"/>
              <a:t>CTRW simulation (t = 20, v = 1)</a:t>
            </a:r>
          </a:p>
        </p:txBody>
      </p:sp>
      <p:sp>
        <p:nvSpPr>
          <p:cNvPr id="7" name="Doughnut 6">
            <a:extLst>
              <a:ext uri="{FF2B5EF4-FFF2-40B4-BE49-F238E27FC236}">
                <a16:creationId xmlns:a16="http://schemas.microsoft.com/office/drawing/2014/main" id="{1491BD8C-59CF-04DA-2560-FF32E6045A06}"/>
              </a:ext>
            </a:extLst>
          </p:cNvPr>
          <p:cNvSpPr/>
          <p:nvPr/>
        </p:nvSpPr>
        <p:spPr>
          <a:xfrm>
            <a:off x="7683911" y="1699760"/>
            <a:ext cx="715296" cy="708790"/>
          </a:xfrm>
          <a:prstGeom prst="donut">
            <a:avLst>
              <a:gd name="adj" fmla="val 1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EAAC4-71AF-F917-E5AB-E2B84BFBC942}"/>
              </a:ext>
            </a:extLst>
          </p:cNvPr>
          <p:cNvSpPr txBox="1"/>
          <p:nvPr/>
        </p:nvSpPr>
        <p:spPr>
          <a:xfrm>
            <a:off x="8399207" y="1674810"/>
            <a:ext cx="1924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</a:t>
            </a:r>
            <a:r>
              <a:rPr lang="en-ES" dirty="0"/>
              <a:t>nterconnected regions are repulsive</a:t>
            </a:r>
          </a:p>
        </p:txBody>
      </p:sp>
    </p:spTree>
    <p:extLst>
      <p:ext uri="{BB962C8B-B14F-4D97-AF65-F5344CB8AC3E}">
        <p14:creationId xmlns:p14="http://schemas.microsoft.com/office/powerpoint/2010/main" val="232848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84A5166E-ADE0-49A5-59EA-2D9CB66DF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4311"/>
            <a:ext cx="12192000" cy="651369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FACE28-5C52-55AD-FB70-AAB1D0D3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32" y="-440990"/>
            <a:ext cx="10515600" cy="1325563"/>
          </a:xfrm>
        </p:spPr>
        <p:txBody>
          <a:bodyPr/>
          <a:lstStyle/>
          <a:p>
            <a:r>
              <a:rPr lang="en-ES" dirty="0"/>
              <a:t>CTRW theoretical (t = 20, v=1)</a:t>
            </a:r>
          </a:p>
        </p:txBody>
      </p:sp>
      <p:sp>
        <p:nvSpPr>
          <p:cNvPr id="6" name="Doughnut 5">
            <a:extLst>
              <a:ext uri="{FF2B5EF4-FFF2-40B4-BE49-F238E27FC236}">
                <a16:creationId xmlns:a16="http://schemas.microsoft.com/office/drawing/2014/main" id="{6A432C1E-C98D-FE57-7886-458B4DE791C6}"/>
              </a:ext>
            </a:extLst>
          </p:cNvPr>
          <p:cNvSpPr/>
          <p:nvPr/>
        </p:nvSpPr>
        <p:spPr>
          <a:xfrm>
            <a:off x="7683911" y="1699760"/>
            <a:ext cx="715296" cy="708790"/>
          </a:xfrm>
          <a:prstGeom prst="donut">
            <a:avLst>
              <a:gd name="adj" fmla="val 1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AC8A1-B30B-82DD-EF0B-0D378DE1CE8A}"/>
              </a:ext>
            </a:extLst>
          </p:cNvPr>
          <p:cNvSpPr txBox="1"/>
          <p:nvPr/>
        </p:nvSpPr>
        <p:spPr>
          <a:xfrm>
            <a:off x="8399207" y="1674810"/>
            <a:ext cx="1924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</a:t>
            </a:r>
            <a:r>
              <a:rPr lang="en-ES" dirty="0"/>
              <a:t>nterconnected regions are attractive</a:t>
            </a:r>
          </a:p>
        </p:txBody>
      </p:sp>
    </p:spTree>
    <p:extLst>
      <p:ext uri="{BB962C8B-B14F-4D97-AF65-F5344CB8AC3E}">
        <p14:creationId xmlns:p14="http://schemas.microsoft.com/office/powerpoint/2010/main" val="208431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0F84-5062-385C-D55E-5CFB121F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05"/>
            <a:ext cx="10515600" cy="1325563"/>
          </a:xfrm>
        </p:spPr>
        <p:txBody>
          <a:bodyPr/>
          <a:lstStyle/>
          <a:p>
            <a:r>
              <a:rPr lang="en-ES" dirty="0"/>
              <a:t>Comparison of the potentials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4A7240-DD32-CB93-FD4C-8D36DFB47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936" r="1936"/>
          <a:stretch/>
        </p:blipFill>
        <p:spPr>
          <a:xfrm>
            <a:off x="0" y="1869139"/>
            <a:ext cx="3860661" cy="30121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3C6A37-03CA-DB52-F59E-53CC37C5B4DA}"/>
              </a:ext>
            </a:extLst>
          </p:cNvPr>
          <p:cNvSpPr txBox="1"/>
          <p:nvPr/>
        </p:nvSpPr>
        <p:spPr>
          <a:xfrm>
            <a:off x="2675965" y="5129098"/>
            <a:ext cx="867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Simulated vs analytical potential  for each node of the PBC modified lattice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55F3C-0B07-671C-87C9-D4F4A8996C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10142" y="1869137"/>
            <a:ext cx="4016189" cy="30121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B44E8-3DD6-151F-63A9-24974672B23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175813" y="1869138"/>
            <a:ext cx="4016187" cy="3012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EEF4FA-E31A-09E0-C4A7-7CD6E0EADE3E}"/>
              </a:ext>
            </a:extLst>
          </p:cNvPr>
          <p:cNvSpPr txBox="1"/>
          <p:nvPr/>
        </p:nvSpPr>
        <p:spPr>
          <a:xfrm>
            <a:off x="1694330" y="156344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ES" dirty="0"/>
              <a:t> = 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756FBD-BDE4-7780-689E-58BC94AECBD2}"/>
              </a:ext>
            </a:extLst>
          </p:cNvPr>
          <p:cNvSpPr txBox="1"/>
          <p:nvPr/>
        </p:nvSpPr>
        <p:spPr>
          <a:xfrm>
            <a:off x="5916706" y="156344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ES" dirty="0"/>
              <a:t> = 80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424500-64AF-6D2B-6841-3D21DBED40B9}"/>
              </a:ext>
            </a:extLst>
          </p:cNvPr>
          <p:cNvSpPr txBox="1"/>
          <p:nvPr/>
        </p:nvSpPr>
        <p:spPr>
          <a:xfrm>
            <a:off x="10183906" y="1560563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ES" dirty="0"/>
              <a:t> = 200</a:t>
            </a:r>
          </a:p>
        </p:txBody>
      </p:sp>
    </p:spTree>
    <p:extLst>
      <p:ext uri="{BB962C8B-B14F-4D97-AF65-F5344CB8AC3E}">
        <p14:creationId xmlns:p14="http://schemas.microsoft.com/office/powerpoint/2010/main" val="320003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1EF16018-8617-90FD-CF02-E551CB11C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70" y="525569"/>
            <a:ext cx="11852730" cy="633243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500EF8-92F7-FAE1-7BD3-9D76D8ED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8" y="-284580"/>
            <a:ext cx="10515600" cy="1325563"/>
          </a:xfrm>
        </p:spPr>
        <p:txBody>
          <a:bodyPr/>
          <a:lstStyle/>
          <a:p>
            <a:r>
              <a:rPr lang="en-ES" dirty="0"/>
              <a:t>Discrete RW simulation (20 steps)</a:t>
            </a:r>
          </a:p>
        </p:txBody>
      </p:sp>
      <p:sp>
        <p:nvSpPr>
          <p:cNvPr id="6" name="Doughnut 5">
            <a:extLst>
              <a:ext uri="{FF2B5EF4-FFF2-40B4-BE49-F238E27FC236}">
                <a16:creationId xmlns:a16="http://schemas.microsoft.com/office/drawing/2014/main" id="{EE5AD5E8-BD00-4374-F845-6FFA1A3CBBCE}"/>
              </a:ext>
            </a:extLst>
          </p:cNvPr>
          <p:cNvSpPr/>
          <p:nvPr/>
        </p:nvSpPr>
        <p:spPr>
          <a:xfrm>
            <a:off x="7736306" y="1756611"/>
            <a:ext cx="818148" cy="794084"/>
          </a:xfrm>
          <a:prstGeom prst="donut">
            <a:avLst>
              <a:gd name="adj" fmla="val 3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7B02BE-61D1-C827-E945-42B21B88B483}"/>
              </a:ext>
            </a:extLst>
          </p:cNvPr>
          <p:cNvSpPr txBox="1"/>
          <p:nvPr/>
        </p:nvSpPr>
        <p:spPr>
          <a:xfrm>
            <a:off x="8554454" y="1691988"/>
            <a:ext cx="1924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</a:t>
            </a:r>
            <a:r>
              <a:rPr lang="en-ES" dirty="0"/>
              <a:t>nterconnected regions are attractive</a:t>
            </a:r>
          </a:p>
        </p:txBody>
      </p:sp>
    </p:spTree>
    <p:extLst>
      <p:ext uri="{BB962C8B-B14F-4D97-AF65-F5344CB8AC3E}">
        <p14:creationId xmlns:p14="http://schemas.microsoft.com/office/powerpoint/2010/main" val="404348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, calendar&#10;&#10;Description automatically generated">
            <a:extLst>
              <a:ext uri="{FF2B5EF4-FFF2-40B4-BE49-F238E27FC236}">
                <a16:creationId xmlns:a16="http://schemas.microsoft.com/office/drawing/2014/main" id="{768A5589-4108-BFBF-E8D5-67088DA9D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365124"/>
            <a:ext cx="12153041" cy="64928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95098E-463D-A753-8358-220C6F3D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404895"/>
            <a:ext cx="10515600" cy="1325563"/>
          </a:xfrm>
        </p:spPr>
        <p:txBody>
          <a:bodyPr/>
          <a:lstStyle/>
          <a:p>
            <a:r>
              <a:rPr lang="en-ES" dirty="0"/>
              <a:t>Discrete RW theoretical (20 steps)</a:t>
            </a:r>
          </a:p>
        </p:txBody>
      </p:sp>
      <p:sp>
        <p:nvSpPr>
          <p:cNvPr id="6" name="Doughnut 5">
            <a:extLst>
              <a:ext uri="{FF2B5EF4-FFF2-40B4-BE49-F238E27FC236}">
                <a16:creationId xmlns:a16="http://schemas.microsoft.com/office/drawing/2014/main" id="{00C14A4A-BEA2-B517-904F-F82281EEE136}"/>
              </a:ext>
            </a:extLst>
          </p:cNvPr>
          <p:cNvSpPr/>
          <p:nvPr/>
        </p:nvSpPr>
        <p:spPr>
          <a:xfrm>
            <a:off x="7603954" y="1696451"/>
            <a:ext cx="818148" cy="794084"/>
          </a:xfrm>
          <a:prstGeom prst="donut">
            <a:avLst>
              <a:gd name="adj" fmla="val 3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F178A-DDD9-A26D-28A1-CB345042C830}"/>
              </a:ext>
            </a:extLst>
          </p:cNvPr>
          <p:cNvSpPr txBox="1"/>
          <p:nvPr/>
        </p:nvSpPr>
        <p:spPr>
          <a:xfrm>
            <a:off x="8422102" y="1631828"/>
            <a:ext cx="1924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</a:t>
            </a:r>
            <a:r>
              <a:rPr lang="en-ES" dirty="0"/>
              <a:t>nterconnected regions are repulsive</a:t>
            </a:r>
          </a:p>
        </p:txBody>
      </p:sp>
    </p:spTree>
    <p:extLst>
      <p:ext uri="{BB962C8B-B14F-4D97-AF65-F5344CB8AC3E}">
        <p14:creationId xmlns:p14="http://schemas.microsoft.com/office/powerpoint/2010/main" val="350176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0F84-5062-385C-D55E-5CFB121F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05"/>
            <a:ext cx="10515600" cy="1325563"/>
          </a:xfrm>
        </p:spPr>
        <p:txBody>
          <a:bodyPr/>
          <a:lstStyle/>
          <a:p>
            <a:r>
              <a:rPr lang="en-ES" dirty="0"/>
              <a:t>Comparison of the potentials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4A7240-DD32-CB93-FD4C-8D36DFB47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78538" y="1028539"/>
            <a:ext cx="3736259" cy="27130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3C6A37-03CA-DB52-F59E-53CC37C5B4DA}"/>
              </a:ext>
            </a:extLst>
          </p:cNvPr>
          <p:cNvSpPr txBox="1"/>
          <p:nvPr/>
        </p:nvSpPr>
        <p:spPr>
          <a:xfrm>
            <a:off x="2508542" y="6481557"/>
            <a:ext cx="717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Simulated vs analytical potential  for each node of the PBC modified lattice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422256-F64E-D234-91AF-EE9A9AFED0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14797" y="1028538"/>
            <a:ext cx="3736260" cy="2802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EFDFE1-8575-ED3F-88F3-12E434A7E75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51056" y="1028537"/>
            <a:ext cx="3736260" cy="28021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8C1B45-F92A-C5C4-4B63-139AEF34C81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175970" y="3741600"/>
            <a:ext cx="3736260" cy="28021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097B05-52E7-DBF6-2BF8-CCA8CC8CAF4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809137" y="3741600"/>
            <a:ext cx="3736258" cy="28021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5BE550E-17ED-06D4-A40E-CB258C203EE7}"/>
              </a:ext>
            </a:extLst>
          </p:cNvPr>
          <p:cNvSpPr txBox="1"/>
          <p:nvPr/>
        </p:nvSpPr>
        <p:spPr>
          <a:xfrm>
            <a:off x="2676134" y="1581087"/>
            <a:ext cx="1127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20 reps</a:t>
            </a:r>
          </a:p>
          <a:p>
            <a:r>
              <a:rPr lang="en-GB" dirty="0"/>
              <a:t>steps</a:t>
            </a:r>
            <a:r>
              <a:rPr lang="en-ES" dirty="0"/>
              <a:t> =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A5EF47-8371-1686-B4EB-34B70D962558}"/>
              </a:ext>
            </a:extLst>
          </p:cNvPr>
          <p:cNvSpPr txBox="1"/>
          <p:nvPr/>
        </p:nvSpPr>
        <p:spPr>
          <a:xfrm>
            <a:off x="6652170" y="1581086"/>
            <a:ext cx="1127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20 reps</a:t>
            </a:r>
          </a:p>
          <a:p>
            <a:r>
              <a:rPr lang="en-GB" dirty="0"/>
              <a:t>steps</a:t>
            </a:r>
            <a:r>
              <a:rPr lang="en-ES" dirty="0"/>
              <a:t> = 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59F65F-28C2-3570-DC4C-4BA4E7F88EF3}"/>
              </a:ext>
            </a:extLst>
          </p:cNvPr>
          <p:cNvSpPr txBox="1"/>
          <p:nvPr/>
        </p:nvSpPr>
        <p:spPr>
          <a:xfrm>
            <a:off x="10168544" y="1581085"/>
            <a:ext cx="124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20 reps</a:t>
            </a:r>
          </a:p>
          <a:p>
            <a:r>
              <a:rPr lang="en-GB" dirty="0"/>
              <a:t>steps</a:t>
            </a:r>
            <a:r>
              <a:rPr lang="en-ES" dirty="0"/>
              <a:t> = 200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86843C-DE68-470D-5EFF-711AAF0A23CB}"/>
              </a:ext>
            </a:extLst>
          </p:cNvPr>
          <p:cNvSpPr txBox="1"/>
          <p:nvPr/>
        </p:nvSpPr>
        <p:spPr>
          <a:xfrm>
            <a:off x="6624222" y="4178935"/>
            <a:ext cx="1127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80 reps</a:t>
            </a:r>
          </a:p>
          <a:p>
            <a:r>
              <a:rPr lang="en-GB" dirty="0"/>
              <a:t>steps</a:t>
            </a:r>
            <a:r>
              <a:rPr lang="en-ES" dirty="0"/>
              <a:t> = 80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2AD001-203B-CFF2-ACB8-44F548C54319}"/>
              </a:ext>
            </a:extLst>
          </p:cNvPr>
          <p:cNvSpPr txBox="1"/>
          <p:nvPr/>
        </p:nvSpPr>
        <p:spPr>
          <a:xfrm>
            <a:off x="10306557" y="4157450"/>
            <a:ext cx="124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150 reps</a:t>
            </a:r>
          </a:p>
          <a:p>
            <a:r>
              <a:rPr lang="en-GB" dirty="0"/>
              <a:t>steps</a:t>
            </a:r>
            <a:r>
              <a:rPr lang="en-ES" dirty="0"/>
              <a:t> = 150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0187052-A046-768D-F775-92EE72AE16A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78537" y="3661339"/>
            <a:ext cx="3736260" cy="280219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9A507E2-048B-4EC2-B736-697079B52B57}"/>
              </a:ext>
            </a:extLst>
          </p:cNvPr>
          <p:cNvSpPr txBox="1"/>
          <p:nvPr/>
        </p:nvSpPr>
        <p:spPr>
          <a:xfrm>
            <a:off x="2774001" y="4106041"/>
            <a:ext cx="1127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150 reps</a:t>
            </a:r>
          </a:p>
          <a:p>
            <a:r>
              <a:rPr lang="en-GB" dirty="0"/>
              <a:t>steps</a:t>
            </a:r>
            <a:r>
              <a:rPr lang="en-ES" dirty="0"/>
              <a:t> = 20</a:t>
            </a:r>
          </a:p>
        </p:txBody>
      </p:sp>
    </p:spTree>
    <p:extLst>
      <p:ext uri="{BB962C8B-B14F-4D97-AF65-F5344CB8AC3E}">
        <p14:creationId xmlns:p14="http://schemas.microsoft.com/office/powerpoint/2010/main" val="362553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</TotalTime>
  <Words>279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Results update 20-04</vt:lpstr>
      <vt:lpstr>Analytical Discrete Flow</vt:lpstr>
      <vt:lpstr>Analytical Continuous Flow</vt:lpstr>
      <vt:lpstr>CTRW simulation (t = 20, v = 1)</vt:lpstr>
      <vt:lpstr>CTRW theoretical (t = 20, v=1)</vt:lpstr>
      <vt:lpstr>Comparison of the potentials</vt:lpstr>
      <vt:lpstr>Discrete RW simulation (20 steps)</vt:lpstr>
      <vt:lpstr>Discrete RW theoretical (20 steps)</vt:lpstr>
      <vt:lpstr>Comparison of the potentials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update 20-04</dc:title>
  <dc:creator>ROBERT BENASSAI DALMAU</dc:creator>
  <cp:lastModifiedBy>ROBERT BENASSAI DALMAU</cp:lastModifiedBy>
  <cp:revision>6</cp:revision>
  <dcterms:created xsi:type="dcterms:W3CDTF">2023-04-17T15:13:03Z</dcterms:created>
  <dcterms:modified xsi:type="dcterms:W3CDTF">2023-04-20T11:00:14Z</dcterms:modified>
</cp:coreProperties>
</file>