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924"/>
    <a:srgbClr val="00F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AAA9C-38D0-C942-BFBA-7AB0CB4DB172}" v="308" dt="2022-12-16T21:46:10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2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B7742-82C7-E247-A869-D5A189091B6C}" type="datetimeFigureOut">
              <a:rPr lang="en-ES" smtClean="0"/>
              <a:t>2/1/23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207A3-05E6-2347-AB28-FF7B27D0021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9990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207A3-05E6-2347-AB28-FF7B27D00216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9734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207A3-05E6-2347-AB28-FF7B27D00216}" type="slidenum">
              <a:rPr lang="en-ES" smtClean="0"/>
              <a:t>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80952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207A3-05E6-2347-AB28-FF7B27D00216}" type="slidenum">
              <a:rPr lang="en-ES" smtClean="0"/>
              <a:t>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93400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207A3-05E6-2347-AB28-FF7B27D00216}" type="slidenum">
              <a:rPr lang="en-ES" smtClean="0"/>
              <a:t>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344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FFE3-6AB6-79EF-A10D-AEB244B31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EBB6C-1CA3-53CD-16A2-3CBB5C5C7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971D-C284-BE8A-2859-3E1EB364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1/2/23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067E8-B953-BEDE-240F-DBAC6615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6D34E-6C1E-A4F7-BB7B-1E438512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7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2D7B-CDA4-E5AE-2E0A-1671D0AF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9AAB8-CBA5-FFD6-2897-E68E2A1DD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5174-FD86-39E4-2338-6160DB9F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3F976-56C4-89FD-2F8B-11B9937F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ED982-45F3-E7B8-54BD-FB101756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743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58C3A-CDF2-002B-D14A-098BC6F25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3F76B-8CDC-60A1-49AE-7142771B8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6FD1-B8C9-CC13-857D-F0D882A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62F31-314F-2C4D-B832-6DA4DE4D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63DBC-CB6D-A627-5555-B42C55DA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319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D7CF-366B-3774-303D-66837ACF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8B9D-3B8F-1A6C-6C37-9F4C3D52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C9A33-D526-F92D-BEDA-8DF8DB9B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79C0-073F-283A-996C-8483F049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036EC-A363-81E8-65FB-E271E794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893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DC62-B4C8-E95E-09B4-B28B244D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03BE0-87A2-C6C1-91BD-76D02D98B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9B43F-D010-47E9-FD8D-4980FDE9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9C5C-E88F-70CC-DD87-0C51C19E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E33C-FB27-1DFB-B16F-EDCC6C3A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1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C079-C265-0E7C-DA1B-95F54607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1B50-F8DC-3988-6413-5FC3F2D5F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23CF6-E685-0BB1-9C50-3285A1904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A712A-368A-64FA-0D7A-C84BA2FC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1/2/23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D7BA7-C86E-12F4-13CE-7F2D4CE7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05896-3BC3-FBC1-6A9C-2E99DC8D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8075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F3F6-CC9C-F009-4EF3-74D9B91B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4F4A0-7E20-47F5-304D-95B098E6D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97FB9-5DDD-1784-E0E1-5B8488C0D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DEFAA-F6F6-044B-6C55-2A9F8A0F3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30D32-BB2C-0828-7FBC-53FA82B54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56E29-4F6E-5F28-CF58-9E06FC4D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1/2/23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34547-345C-646B-D512-097FE732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78810-3526-BDA7-3231-11964D23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119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8A64-4948-BCE8-74DE-394DDC46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D8D82-4643-61C6-A499-90DF6FF0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1/2/23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86129-BE6D-A6BC-C3CA-AB9A394E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FAC0C-0D49-F30C-D767-7D3BBE5F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3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83E94-7EBA-5039-F1AF-79A1DED9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1/2/23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2CEED-F5E9-9E7C-713B-EEC3B42E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62311-0776-81C5-BFAC-AF442EE6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7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F94C-2D1D-F2E3-86F6-036D8968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24E3-6BEF-60E0-ECD8-7F01D7B7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F7C22-99DD-21AD-308E-521C24275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0C41C-E548-AAAF-08D3-4045666B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1/2/23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CB243-5A36-5AF4-2305-9BDC538D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E1A69-854C-E3E6-7529-8F0BD27C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601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8F9D-C70F-C22A-1641-23223C38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23BFB-70DC-11F0-B845-CEBB77EF4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98BA0-852E-61D6-76E3-B1DB950FC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24130-5163-599C-4AC2-0B65DBE6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1/2/23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C04C4-B93D-7D39-FA5D-F9A61E80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14BC8-AA57-1A0F-46A0-2CB839D9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368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615A8-DD9B-4176-36BA-4FE348B9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F2362-E3F9-3F4E-0726-75D86EC04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0DDCB-7025-87E8-38A4-D41982B5D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1/2/23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42582-92B6-4713-6952-7B98956DC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8C8E2-1516-406A-F840-30689A552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3384-A27E-B5B8-A975-12146318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1795849"/>
            <a:ext cx="3778870" cy="3114818"/>
          </a:xfrm>
        </p:spPr>
        <p:txBody>
          <a:bodyPr>
            <a:normAutofit/>
          </a:bodyPr>
          <a:lstStyle/>
          <a:p>
            <a:r>
              <a:rPr lang="en-ES" sz="4000" dirty="0"/>
              <a:t>HODGE DECOMPOSITION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89301-5720-717E-3B12-61800E1C6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830400"/>
          </a:xfrm>
        </p:spPr>
        <p:txBody>
          <a:bodyPr anchor="t">
            <a:normAutofit/>
          </a:bodyPr>
          <a:lstStyle/>
          <a:p>
            <a:r>
              <a:rPr lang="en-ES" sz="2800" dirty="0"/>
              <a:t>Robert Benassai Dalmau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1C3F6-B358-8F75-4CF8-A8A520266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93" r="2" b="2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0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DA12-AA08-863B-BB09-9C4AAABC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Finding the solenoidal component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1192BD-C296-9898-66B4-5924921AE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24459" y="2071398"/>
            <a:ext cx="4224981" cy="4191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645D36-4E87-C49A-7909-F5ED3AD8631C}"/>
              </a:ext>
            </a:extLst>
          </p:cNvPr>
          <p:cNvSpPr txBox="1"/>
          <p:nvPr/>
        </p:nvSpPr>
        <p:spPr>
          <a:xfrm>
            <a:off x="838200" y="1635130"/>
            <a:ext cx="825217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ES" dirty="0"/>
              <a:t>The </a:t>
            </a:r>
            <a:r>
              <a:rPr lang="en-ES" dirty="0">
                <a:highlight>
                  <a:srgbClr val="00FFFF"/>
                </a:highlight>
              </a:rPr>
              <a:t>curl of the total graph </a:t>
            </a:r>
            <a:r>
              <a:rPr lang="en-ES" dirty="0"/>
              <a:t>is just the </a:t>
            </a:r>
            <a:r>
              <a:rPr lang="en-ES" dirty="0">
                <a:highlight>
                  <a:srgbClr val="00FF00"/>
                </a:highlight>
              </a:rPr>
              <a:t>curl of the solenoidal component</a:t>
            </a:r>
            <a:r>
              <a:rPr lang="en-E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2CCEF-3400-C0F4-2D24-FDEC43289CD2}"/>
              </a:ext>
            </a:extLst>
          </p:cNvPr>
          <p:cNvSpPr txBox="1"/>
          <p:nvPr/>
        </p:nvSpPr>
        <p:spPr>
          <a:xfrm>
            <a:off x="838200" y="2503994"/>
            <a:ext cx="9990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And a solenoidal graph can be obtained from computing the </a:t>
            </a:r>
            <a:r>
              <a:rPr lang="en-ES" dirty="0">
                <a:solidFill>
                  <a:srgbClr val="FF0000"/>
                </a:solidFill>
              </a:rPr>
              <a:t>conjugate of the curl of a set of triangles and their weights</a:t>
            </a:r>
            <a:endParaRPr lang="en-ES" dirty="0"/>
          </a:p>
          <a:p>
            <a:endParaRPr lang="en-ES" dirty="0"/>
          </a:p>
          <a:p>
            <a:r>
              <a:rPr lang="en-ES" dirty="0"/>
              <a:t>Using the matricial form of the operator: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FAFFB-D136-7997-3335-EB5724BBE5D6}"/>
              </a:ext>
            </a:extLst>
          </p:cNvPr>
          <p:cNvSpPr txBox="1"/>
          <p:nvPr/>
        </p:nvSpPr>
        <p:spPr>
          <a:xfrm>
            <a:off x="5995108" y="2085221"/>
            <a:ext cx="24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77789B-712A-EB72-7A8B-FDA70F1577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99944" y="2116914"/>
            <a:ext cx="2338180" cy="305490"/>
          </a:xfrm>
          <a:prstGeom prst="rect">
            <a:avLst/>
          </a:prstGeom>
        </p:spPr>
      </p:pic>
      <p:sp>
        <p:nvSpPr>
          <p:cNvPr id="16" name="Doughnut 15">
            <a:extLst>
              <a:ext uri="{FF2B5EF4-FFF2-40B4-BE49-F238E27FC236}">
                <a16:creationId xmlns:a16="http://schemas.microsoft.com/office/drawing/2014/main" id="{55929241-EB1D-FDC7-B272-EDCF71A9C942}"/>
              </a:ext>
            </a:extLst>
          </p:cNvPr>
          <p:cNvSpPr/>
          <p:nvPr/>
        </p:nvSpPr>
        <p:spPr>
          <a:xfrm>
            <a:off x="1380069" y="2097342"/>
            <a:ext cx="651933" cy="419100"/>
          </a:xfrm>
          <a:prstGeom prst="donut">
            <a:avLst>
              <a:gd name="adj" fmla="val 3806"/>
            </a:avLst>
          </a:prstGeom>
          <a:ln>
            <a:solidFill>
              <a:srgbClr val="00F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>
              <a:solidFill>
                <a:schemeClr val="tx1"/>
              </a:solidFill>
            </a:endParaRPr>
          </a:p>
        </p:txBody>
      </p:sp>
      <p:sp>
        <p:nvSpPr>
          <p:cNvPr id="17" name="Doughnut 16">
            <a:extLst>
              <a:ext uri="{FF2B5EF4-FFF2-40B4-BE49-F238E27FC236}">
                <a16:creationId xmlns:a16="http://schemas.microsoft.com/office/drawing/2014/main" id="{D536603C-2658-E4C3-03F1-698E0D00778D}"/>
              </a:ext>
            </a:extLst>
          </p:cNvPr>
          <p:cNvSpPr/>
          <p:nvPr/>
        </p:nvSpPr>
        <p:spPr>
          <a:xfrm>
            <a:off x="3756376" y="2097341"/>
            <a:ext cx="759177" cy="404535"/>
          </a:xfrm>
          <a:prstGeom prst="donut">
            <a:avLst>
              <a:gd name="adj" fmla="val 3806"/>
            </a:avLst>
          </a:prstGeom>
          <a:ln>
            <a:solidFill>
              <a:srgbClr val="00F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>
              <a:solidFill>
                <a:schemeClr val="tx1"/>
              </a:solidFill>
            </a:endParaRPr>
          </a:p>
        </p:txBody>
      </p:sp>
      <p:sp>
        <p:nvSpPr>
          <p:cNvPr id="18" name="Doughnut 17">
            <a:extLst>
              <a:ext uri="{FF2B5EF4-FFF2-40B4-BE49-F238E27FC236}">
                <a16:creationId xmlns:a16="http://schemas.microsoft.com/office/drawing/2014/main" id="{3868488C-150B-68D0-EFFC-5188F9FEAEAC}"/>
              </a:ext>
            </a:extLst>
          </p:cNvPr>
          <p:cNvSpPr/>
          <p:nvPr/>
        </p:nvSpPr>
        <p:spPr>
          <a:xfrm>
            <a:off x="4801305" y="2040896"/>
            <a:ext cx="813502" cy="466473"/>
          </a:xfrm>
          <a:prstGeom prst="donut">
            <a:avLst>
              <a:gd name="adj" fmla="val 380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>
              <a:solidFill>
                <a:schemeClr val="tx1"/>
              </a:solidFill>
            </a:endParaRPr>
          </a:p>
        </p:txBody>
      </p:sp>
      <p:sp>
        <p:nvSpPr>
          <p:cNvPr id="31" name="Bent Up Arrow 30">
            <a:extLst>
              <a:ext uri="{FF2B5EF4-FFF2-40B4-BE49-F238E27FC236}">
                <a16:creationId xmlns:a16="http://schemas.microsoft.com/office/drawing/2014/main" id="{1400B746-24A1-07AB-A982-A3800D7C623A}"/>
              </a:ext>
            </a:extLst>
          </p:cNvPr>
          <p:cNvSpPr/>
          <p:nvPr/>
        </p:nvSpPr>
        <p:spPr>
          <a:xfrm rot="5400000">
            <a:off x="5849089" y="5792023"/>
            <a:ext cx="460807" cy="417137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B90BB047-43CC-1C33-A6B6-005CBA402ACF}"/>
              </a:ext>
            </a:extLst>
          </p:cNvPr>
          <p:cNvSpPr/>
          <p:nvPr/>
        </p:nvSpPr>
        <p:spPr>
          <a:xfrm>
            <a:off x="6381264" y="5968354"/>
            <a:ext cx="1366507" cy="36933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52A7A-4F7D-C954-5627-2E2DF70B3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840" y="2159932"/>
            <a:ext cx="244820" cy="254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107085-FF4E-1F3C-04A1-8331158F2A95}"/>
              </a:ext>
            </a:extLst>
          </p:cNvPr>
          <p:cNvSpPr txBox="1"/>
          <p:nvPr/>
        </p:nvSpPr>
        <p:spPr>
          <a:xfrm>
            <a:off x="6788981" y="2098653"/>
            <a:ext cx="53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=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8BFFED-855E-1CFA-9126-BC14415C3C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998"/>
          <a:stretch/>
        </p:blipFill>
        <p:spPr>
          <a:xfrm>
            <a:off x="2686755" y="3824071"/>
            <a:ext cx="7553967" cy="1752640"/>
          </a:xfrm>
          <a:prstGeom prst="rect">
            <a:avLst/>
          </a:prstGeom>
        </p:spPr>
      </p:pic>
      <p:sp>
        <p:nvSpPr>
          <p:cNvPr id="29" name="Right Brace 28">
            <a:extLst>
              <a:ext uri="{FF2B5EF4-FFF2-40B4-BE49-F238E27FC236}">
                <a16:creationId xmlns:a16="http://schemas.microsoft.com/office/drawing/2014/main" id="{674789D8-6DAB-7770-D82F-4E0DCD34DD53}"/>
              </a:ext>
            </a:extLst>
          </p:cNvPr>
          <p:cNvSpPr/>
          <p:nvPr/>
        </p:nvSpPr>
        <p:spPr>
          <a:xfrm rot="10800000">
            <a:off x="2596448" y="3829585"/>
            <a:ext cx="259643" cy="16568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45CE5ACD-968E-56E5-4360-92FC71A464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112"/>
          <a:stretch/>
        </p:blipFill>
        <p:spPr>
          <a:xfrm>
            <a:off x="6485256" y="6023169"/>
            <a:ext cx="1181100" cy="2631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35B19C-FB5E-176E-6127-EB87BF7289B6}"/>
              </a:ext>
            </a:extLst>
          </p:cNvPr>
          <p:cNvSpPr txBox="1"/>
          <p:nvPr/>
        </p:nvSpPr>
        <p:spPr>
          <a:xfrm>
            <a:off x="862840" y="4473326"/>
            <a:ext cx="167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el-GR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*</a:t>
            </a:r>
            <a:r>
              <a:rPr lang="es-ES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 </a:t>
            </a:r>
            <a:r>
              <a:rPr lang="es-ES" dirty="0" err="1">
                <a:solidFill>
                  <a:srgbClr val="202122"/>
                </a:solidFill>
                <a:latin typeface="Arial" panose="020B0604020202020204" pitchFamily="34" charset="0"/>
              </a:rPr>
              <a:t>operator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37045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9C99-9320-11C4-7D1F-EA99011C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Finding the harmonic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0EBE-80DD-A161-6BA7-8C4F945F7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ES" dirty="0"/>
              <a:t>The solenoidal component cannot account dor all divergence-free circulations          not all closed loops are triangles.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The harmonic component provides edge flows associated with bigger cyclical structures. 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As the harmonic is both incompressible and irrotational it accounts for </a:t>
            </a:r>
            <a:r>
              <a:rPr lang="en-ES" b="1" dirty="0"/>
              <a:t>translation </a:t>
            </a:r>
            <a:r>
              <a:rPr lang="en-ES" dirty="0"/>
              <a:t>and it can be obtained directly knowing the other two components: </a:t>
            </a:r>
            <a:endParaRPr lang="en-ES" b="1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0D67DC8-3DC5-4D14-D94F-7EBA3DD7F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182" y="5429427"/>
            <a:ext cx="3367318" cy="590374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F2B845A-9052-9511-B27C-B339679B6BF2}"/>
              </a:ext>
            </a:extLst>
          </p:cNvPr>
          <p:cNvSpPr/>
          <p:nvPr/>
        </p:nvSpPr>
        <p:spPr>
          <a:xfrm>
            <a:off x="2729001" y="2307696"/>
            <a:ext cx="61436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6906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7CF69A4-0490-CDB0-B959-6CD6BF6E4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552" y="424283"/>
            <a:ext cx="9367933" cy="1188720"/>
          </a:xfrm>
        </p:spPr>
        <p:txBody>
          <a:bodyPr>
            <a:normAutofit/>
          </a:bodyPr>
          <a:lstStyle/>
          <a:p>
            <a:r>
              <a:rPr lang="en-ES" dirty="0"/>
              <a:t>Vector and scalar fields: basic concepts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28E491-C10C-45D9-A6D1-28B5DF35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003"/>
            <a:ext cx="10515600" cy="4351338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ES" sz="2800" dirty="0">
                <a:solidFill>
                  <a:schemeClr val="tx1"/>
                </a:solidFill>
              </a:rPr>
              <a:t>Gradient: (for a scalar field)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7BA75D5-52A9-E312-1BF4-6CF160E4C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770" y="2067876"/>
            <a:ext cx="4288265" cy="2134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6E7CAF-31DD-D3F2-EA67-FB1ED68F9F13}"/>
              </a:ext>
            </a:extLst>
          </p:cNvPr>
          <p:cNvSpPr txBox="1"/>
          <p:nvPr/>
        </p:nvSpPr>
        <p:spPr>
          <a:xfrm>
            <a:off x="6181111" y="1590783"/>
            <a:ext cx="406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Divergence:</a:t>
            </a:r>
            <a:endParaRPr lang="en-ES" dirty="0"/>
          </a:p>
        </p:txBody>
      </p:sp>
      <p:pic>
        <p:nvPicPr>
          <p:cNvPr id="17" name="Picture 2" descr="EED 2008 Electromagnetic Theory zgr TAMER Vectors Divergence">
            <a:extLst>
              <a:ext uri="{FF2B5EF4-FFF2-40B4-BE49-F238E27FC236}">
                <a16:creationId xmlns:a16="http://schemas.microsoft.com/office/drawing/2014/main" id="{AB781F91-F16C-0999-98CD-769F96A35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" t="29769" r="8641" b="24893"/>
          <a:stretch/>
        </p:blipFill>
        <p:spPr bwMode="auto">
          <a:xfrm>
            <a:off x="6453994" y="2193976"/>
            <a:ext cx="5006854" cy="202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AB49F4-1670-C88B-7EB4-93CDE9E725D9}"/>
              </a:ext>
            </a:extLst>
          </p:cNvPr>
          <p:cNvSpPr txBox="1"/>
          <p:nvPr/>
        </p:nvSpPr>
        <p:spPr>
          <a:xfrm>
            <a:off x="592931" y="4358491"/>
            <a:ext cx="2656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Curl:</a:t>
            </a:r>
          </a:p>
        </p:txBody>
      </p:sp>
      <p:pic>
        <p:nvPicPr>
          <p:cNvPr id="1030" name="Picture 6" descr="Visualizing Curl">
            <a:extLst>
              <a:ext uri="{FF2B5EF4-FFF2-40B4-BE49-F238E27FC236}">
                <a16:creationId xmlns:a16="http://schemas.microsoft.com/office/drawing/2014/main" id="{C95BF3CF-1E5E-B5A0-7E53-81E2CA5A9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10" y="4358491"/>
            <a:ext cx="2233982" cy="223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E335E8-90BE-12E8-E079-D0E15F782267}"/>
              </a:ext>
            </a:extLst>
          </p:cNvPr>
          <p:cNvSpPr txBox="1"/>
          <p:nvPr/>
        </p:nvSpPr>
        <p:spPr>
          <a:xfrm>
            <a:off x="6233618" y="4358491"/>
            <a:ext cx="5656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Laplacian: divegence of a gradient</a:t>
            </a:r>
          </a:p>
          <a:p>
            <a:r>
              <a:rPr lang="en-ES" sz="2800" dirty="0"/>
              <a:t>      (for scalar fields)</a:t>
            </a:r>
          </a:p>
        </p:txBody>
      </p:sp>
    </p:spTree>
    <p:extLst>
      <p:ext uri="{BB962C8B-B14F-4D97-AF65-F5344CB8AC3E}">
        <p14:creationId xmlns:p14="http://schemas.microsoft.com/office/powerpoint/2010/main" val="236952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447E-6155-48D4-FEFD-C4EF2B81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Continuous vector fields: Helmholtz decomposition</a:t>
            </a:r>
          </a:p>
        </p:txBody>
      </p:sp>
      <p:pic>
        <p:nvPicPr>
          <p:cNvPr id="2050" name="Picture 2" descr="Helmholtz's Theorem -- from Wolfram MathWorld">
            <a:extLst>
              <a:ext uri="{FF2B5EF4-FFF2-40B4-BE49-F238E27FC236}">
                <a16:creationId xmlns:a16="http://schemas.microsoft.com/office/drawing/2014/main" id="{4BE367F3-4AAF-D38C-C759-49A8B6489A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7" b="12344"/>
          <a:stretch/>
        </p:blipFill>
        <p:spPr bwMode="auto">
          <a:xfrm>
            <a:off x="1215777" y="2987529"/>
            <a:ext cx="327671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D0656D-635E-13FB-8032-D1EED42167A0}"/>
              </a:ext>
            </a:extLst>
          </p:cNvPr>
          <p:cNvSpPr txBox="1"/>
          <p:nvPr/>
        </p:nvSpPr>
        <p:spPr>
          <a:xfrm>
            <a:off x="714023" y="2283687"/>
            <a:ext cx="4572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Helmholtz decomposition: 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E9F1A9F9-ED53-4872-169F-B3B273B47F95}"/>
              </a:ext>
            </a:extLst>
          </p:cNvPr>
          <p:cNvSpPr/>
          <p:nvPr/>
        </p:nvSpPr>
        <p:spPr>
          <a:xfrm>
            <a:off x="1275645" y="3584429"/>
            <a:ext cx="132044" cy="671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9268C-9DA1-5421-C559-52C7801908F1}"/>
              </a:ext>
            </a:extLst>
          </p:cNvPr>
          <p:cNvSpPr txBox="1"/>
          <p:nvPr/>
        </p:nvSpPr>
        <p:spPr>
          <a:xfrm>
            <a:off x="533505" y="4255911"/>
            <a:ext cx="161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Vector field:</a:t>
            </a:r>
          </a:p>
          <a:p>
            <a:r>
              <a:rPr lang="en-ES" dirty="0"/>
              <a:t>(well behaved)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FE0F089E-68B1-1C2A-C25F-302DFFB41E1E}"/>
              </a:ext>
            </a:extLst>
          </p:cNvPr>
          <p:cNvSpPr/>
          <p:nvPr/>
        </p:nvSpPr>
        <p:spPr>
          <a:xfrm>
            <a:off x="2677684" y="3624185"/>
            <a:ext cx="132044" cy="671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6DD7DA-49FA-51A4-14D5-EAFE361F47AC}"/>
              </a:ext>
            </a:extLst>
          </p:cNvPr>
          <p:cNvSpPr txBox="1"/>
          <p:nvPr/>
        </p:nvSpPr>
        <p:spPr>
          <a:xfrm>
            <a:off x="2117953" y="4261808"/>
            <a:ext cx="1764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Irrotational vector field:</a:t>
            </a:r>
          </a:p>
          <a:p>
            <a:endParaRPr lang="en-ES" dirty="0"/>
          </a:p>
          <a:p>
            <a:endParaRPr lang="en-ES" dirty="0"/>
          </a:p>
          <a:p>
            <a:r>
              <a:rPr lang="en-GB" dirty="0"/>
              <a:t>R</a:t>
            </a:r>
            <a:r>
              <a:rPr lang="en-ES" dirty="0"/>
              <a:t>ot(        ) = 0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7618CD0E-675E-D582-88BC-8771195F45FC}"/>
              </a:ext>
            </a:extLst>
          </p:cNvPr>
          <p:cNvSpPr/>
          <p:nvPr/>
        </p:nvSpPr>
        <p:spPr>
          <a:xfrm>
            <a:off x="2325511" y="2987527"/>
            <a:ext cx="835378" cy="5969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F04E532E-57EB-6840-7CAA-2EE75CCCF8F5}"/>
              </a:ext>
            </a:extLst>
          </p:cNvPr>
          <p:cNvSpPr/>
          <p:nvPr/>
        </p:nvSpPr>
        <p:spPr>
          <a:xfrm>
            <a:off x="3369459" y="2987527"/>
            <a:ext cx="1297086" cy="5969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DBCAC5B6-9FE9-BCD1-9ACF-A9994605FC01}"/>
              </a:ext>
            </a:extLst>
          </p:cNvPr>
          <p:cNvSpPr/>
          <p:nvPr/>
        </p:nvSpPr>
        <p:spPr>
          <a:xfrm>
            <a:off x="3923768" y="3624185"/>
            <a:ext cx="132044" cy="671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BD757D-9D27-2348-E177-DEAA59353E27}"/>
              </a:ext>
            </a:extLst>
          </p:cNvPr>
          <p:cNvSpPr txBox="1"/>
          <p:nvPr/>
        </p:nvSpPr>
        <p:spPr>
          <a:xfrm>
            <a:off x="3488727" y="4241203"/>
            <a:ext cx="1616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Solenoidal</a:t>
            </a:r>
            <a:r>
              <a:rPr lang="en-ES" dirty="0"/>
              <a:t> vector field</a:t>
            </a:r>
          </a:p>
          <a:p>
            <a:endParaRPr lang="en-ES" dirty="0"/>
          </a:p>
          <a:p>
            <a:endParaRPr lang="en-ES" dirty="0"/>
          </a:p>
          <a:p>
            <a:r>
              <a:rPr lang="en-GB" dirty="0"/>
              <a:t>D</a:t>
            </a:r>
            <a:r>
              <a:rPr lang="en-ES" dirty="0"/>
              <a:t>iv(           ) = 0</a:t>
            </a:r>
          </a:p>
        </p:txBody>
      </p:sp>
      <p:pic>
        <p:nvPicPr>
          <p:cNvPr id="20" name="Picture 2" descr="Helmholtz's Theorem -- from Wolfram MathWorld">
            <a:extLst>
              <a:ext uri="{FF2B5EF4-FFF2-40B4-BE49-F238E27FC236}">
                <a16:creationId xmlns:a16="http://schemas.microsoft.com/office/drawing/2014/main" id="{5E643838-BCBC-7BEA-DDFE-F7F7769E7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0" t="-2565" r="44771" b="-1067"/>
          <a:stretch/>
        </p:blipFill>
        <p:spPr bwMode="auto">
          <a:xfrm>
            <a:off x="2580652" y="5384378"/>
            <a:ext cx="448194" cy="36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Down Arrow 20">
            <a:extLst>
              <a:ext uri="{FF2B5EF4-FFF2-40B4-BE49-F238E27FC236}">
                <a16:creationId xmlns:a16="http://schemas.microsoft.com/office/drawing/2014/main" id="{D5B8BC2E-E3E5-ABEC-693C-303273CD26F2}"/>
              </a:ext>
            </a:extLst>
          </p:cNvPr>
          <p:cNvSpPr/>
          <p:nvPr/>
        </p:nvSpPr>
        <p:spPr>
          <a:xfrm>
            <a:off x="2665379" y="4902242"/>
            <a:ext cx="132044" cy="510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BB7D7A8C-B21D-628C-117F-CB9566932038}"/>
              </a:ext>
            </a:extLst>
          </p:cNvPr>
          <p:cNvSpPr/>
          <p:nvPr/>
        </p:nvSpPr>
        <p:spPr>
          <a:xfrm>
            <a:off x="3915430" y="4887534"/>
            <a:ext cx="132044" cy="510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23" name="Picture 2" descr="Helmholtz's Theorem -- from Wolfram MathWorld">
            <a:extLst>
              <a:ext uri="{FF2B5EF4-FFF2-40B4-BE49-F238E27FC236}">
                <a16:creationId xmlns:a16="http://schemas.microsoft.com/office/drawing/2014/main" id="{5EAB6621-CD20-9A4F-5196-D42E244B7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7" t="2915" r="3367" b="12343"/>
          <a:stretch/>
        </p:blipFill>
        <p:spPr bwMode="auto">
          <a:xfrm>
            <a:off x="3935283" y="5395222"/>
            <a:ext cx="570579" cy="27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lmholtz–Hodge decomposition-based 2D and 3D ocean surface current  visualization for mesoscale eddy detection | SpringerLink">
            <a:extLst>
              <a:ext uri="{FF2B5EF4-FFF2-40B4-BE49-F238E27FC236}">
                <a16:creationId xmlns:a16="http://schemas.microsoft.com/office/drawing/2014/main" id="{A208931E-69BD-855F-D7B3-E2BBF8F31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50" y="2735688"/>
            <a:ext cx="5410343" cy="12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elmholtz's Theorem -- from Wolfram MathWorld">
            <a:extLst>
              <a:ext uri="{FF2B5EF4-FFF2-40B4-BE49-F238E27FC236}">
                <a16:creationId xmlns:a16="http://schemas.microsoft.com/office/drawing/2014/main" id="{427B5373-9C65-CC60-4AE0-459310273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0" t="-2565" r="44771" b="-1067"/>
          <a:stretch/>
        </p:blipFill>
        <p:spPr bwMode="auto">
          <a:xfrm>
            <a:off x="8136190" y="4203561"/>
            <a:ext cx="830080" cy="68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elmholtz's Theorem -- from Wolfram MathWorld">
            <a:extLst>
              <a:ext uri="{FF2B5EF4-FFF2-40B4-BE49-F238E27FC236}">
                <a16:creationId xmlns:a16="http://schemas.microsoft.com/office/drawing/2014/main" id="{6B3A7664-01A0-A8B2-2F2B-F504A8289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7" t="2915" r="3367" b="12343"/>
          <a:stretch/>
        </p:blipFill>
        <p:spPr bwMode="auto">
          <a:xfrm>
            <a:off x="10156115" y="4296736"/>
            <a:ext cx="1113578" cy="5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9536953-B8EA-09C4-C61E-1A2C59B51830}"/>
              </a:ext>
            </a:extLst>
          </p:cNvPr>
          <p:cNvSpPr txBox="1"/>
          <p:nvPr/>
        </p:nvSpPr>
        <p:spPr>
          <a:xfrm>
            <a:off x="6017392" y="4855366"/>
            <a:ext cx="50676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Where</a:t>
            </a:r>
            <a:r>
              <a:rPr lang="es-ES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endParaRPr lang="es-ES" sz="2000" b="0" i="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ϕ</a:t>
            </a:r>
            <a:r>
              <a:rPr lang="es-ES" sz="2000" dirty="0">
                <a:solidFill>
                  <a:srgbClr val="202122"/>
                </a:solidFill>
                <a:latin typeface="Arial" panose="020B0604020202020204" pitchFamily="34" charset="0"/>
              </a:rPr>
              <a:t> : </a:t>
            </a:r>
            <a:r>
              <a:rPr lang="es-E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Scalar</a:t>
            </a:r>
            <a:r>
              <a:rPr lang="es-E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potential</a:t>
            </a:r>
            <a:endParaRPr lang="es-ES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s-ES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202122"/>
                </a:solidFill>
                <a:latin typeface="Arial" panose="020B0604020202020204" pitchFamily="34" charset="0"/>
              </a:rPr>
              <a:t>A : </a:t>
            </a:r>
            <a:r>
              <a:rPr lang="es-ES" sz="2000" dirty="0">
                <a:solidFill>
                  <a:srgbClr val="202122"/>
                </a:solidFill>
                <a:latin typeface="Arial" panose="020B0604020202020204" pitchFamily="34" charset="0"/>
              </a:rPr>
              <a:t>Vector </a:t>
            </a:r>
            <a:r>
              <a:rPr lang="es-E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potential</a:t>
            </a:r>
            <a:endParaRPr lang="en-ES" sz="2000" dirty="0"/>
          </a:p>
        </p:txBody>
      </p:sp>
      <p:pic>
        <p:nvPicPr>
          <p:cNvPr id="27" name="Picture 2" descr="Helmholtz's Theorem -- from Wolfram MathWorld">
            <a:extLst>
              <a:ext uri="{FF2B5EF4-FFF2-40B4-BE49-F238E27FC236}">
                <a16:creationId xmlns:a16="http://schemas.microsoft.com/office/drawing/2014/main" id="{B391B37C-BC3C-D98E-BBF1-7AA5AE4E5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9" b="12344"/>
          <a:stretch/>
        </p:blipFill>
        <p:spPr bwMode="auto">
          <a:xfrm>
            <a:off x="6219089" y="4110565"/>
            <a:ext cx="425985" cy="69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61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0944-CE6B-92D3-7514-A3437781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Discrete vector fields: basic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3BB2-1125-5980-79F4-495BEC19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ES" dirty="0"/>
              <a:t>In discrete vector fields (graphs) we substitute the continuous n-dimensional space by nodes and edges:</a:t>
            </a:r>
          </a:p>
        </p:txBody>
      </p:sp>
      <p:pic>
        <p:nvPicPr>
          <p:cNvPr id="3074" name="Picture 2" descr="page7image44194096">
            <a:extLst>
              <a:ext uri="{FF2B5EF4-FFF2-40B4-BE49-F238E27FC236}">
                <a16:creationId xmlns:a16="http://schemas.microsoft.com/office/drawing/2014/main" id="{1DD3D7C7-2172-99F0-1130-AEE252D6E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39218"/>
            <a:ext cx="3116450" cy="330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F2644-B585-530C-292B-2FBE296F7459}"/>
              </a:ext>
            </a:extLst>
          </p:cNvPr>
          <p:cNvSpPr txBox="1"/>
          <p:nvPr/>
        </p:nvSpPr>
        <p:spPr>
          <a:xfrm>
            <a:off x="463826" y="5834846"/>
            <a:ext cx="4174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effectLst/>
                <a:latin typeface="CMR12"/>
              </a:rPr>
              <a:t>J. L. Johnson and T. Goldring, "Discrete Hodge Theory on Graphs: A Tutorial," in Computing in Science &amp; Engineering, vol. 15, no. 5, pp. 42-55, Sept.-Oct. 2013, </a:t>
            </a:r>
            <a:r>
              <a:rPr lang="en-GB" sz="1400" dirty="0" err="1">
                <a:effectLst/>
                <a:latin typeface="CMR12"/>
              </a:rPr>
              <a:t>doi</a:t>
            </a:r>
            <a:r>
              <a:rPr lang="en-GB" sz="1400" dirty="0">
                <a:effectLst/>
                <a:latin typeface="CMR12"/>
              </a:rPr>
              <a:t>: 10.1109/MCSE.2012.91.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7798A-8E54-BB06-A6ED-11FECD723BFB}"/>
              </a:ext>
            </a:extLst>
          </p:cNvPr>
          <p:cNvSpPr txBox="1"/>
          <p:nvPr/>
        </p:nvSpPr>
        <p:spPr>
          <a:xfrm>
            <a:off x="4546621" y="2765523"/>
            <a:ext cx="738146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Subspaces (simplex):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effectLst/>
                <a:latin typeface="CMR10"/>
              </a:rPr>
              <a:t>Σ</a:t>
            </a:r>
            <a:r>
              <a:rPr lang="el-GR" sz="2400" baseline="-25000" dirty="0">
                <a:effectLst/>
                <a:latin typeface="CMR7"/>
              </a:rPr>
              <a:t>0</a:t>
            </a:r>
            <a:r>
              <a:rPr lang="el-GR" sz="2400" dirty="0">
                <a:effectLst/>
                <a:latin typeface="CMR7"/>
              </a:rPr>
              <a:t> </a:t>
            </a:r>
            <a:r>
              <a:rPr lang="el-GR" sz="2400" dirty="0">
                <a:effectLst/>
                <a:latin typeface="CMR10"/>
              </a:rPr>
              <a:t>= </a:t>
            </a:r>
            <a:r>
              <a:rPr lang="en-GB" sz="2400" dirty="0">
                <a:effectLst/>
                <a:latin typeface="CMMI10"/>
              </a:rPr>
              <a:t>V    vertices (0-simplex) (1), (2), (3),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effectLst/>
                <a:latin typeface="CMR10"/>
              </a:rPr>
              <a:t>Σ</a:t>
            </a:r>
            <a:r>
              <a:rPr lang="el-GR" sz="2400" baseline="-25000" dirty="0">
                <a:effectLst/>
                <a:latin typeface="CMR7"/>
              </a:rPr>
              <a:t>1</a:t>
            </a:r>
            <a:r>
              <a:rPr lang="el-GR" sz="2400" dirty="0">
                <a:effectLst/>
                <a:latin typeface="CMR7"/>
              </a:rPr>
              <a:t> </a:t>
            </a:r>
            <a:r>
              <a:rPr lang="el-GR" sz="2400" dirty="0">
                <a:effectLst/>
                <a:latin typeface="CMR10"/>
              </a:rPr>
              <a:t>= </a:t>
            </a:r>
            <a:r>
              <a:rPr lang="en-GB" sz="2400" dirty="0">
                <a:effectLst/>
                <a:latin typeface="CMMI10"/>
              </a:rPr>
              <a:t>E    </a:t>
            </a:r>
            <a:r>
              <a:rPr lang="en-GB" sz="2400" dirty="0"/>
              <a:t>edges</a:t>
            </a:r>
            <a:r>
              <a:rPr lang="en-GB" sz="2400" dirty="0">
                <a:effectLst/>
                <a:latin typeface="CMMI10"/>
              </a:rPr>
              <a:t> (1-simplex) (12), (18), (35),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effectLst/>
                <a:latin typeface="CMR10"/>
              </a:rPr>
              <a:t>Σ</a:t>
            </a:r>
            <a:r>
              <a:rPr lang="es-ES" sz="2400" baseline="-25000" dirty="0">
                <a:latin typeface="CMR7"/>
              </a:rPr>
              <a:t>2</a:t>
            </a:r>
            <a:r>
              <a:rPr lang="el-GR" sz="2400" dirty="0">
                <a:effectLst/>
                <a:latin typeface="CMR7"/>
              </a:rPr>
              <a:t> </a:t>
            </a:r>
            <a:r>
              <a:rPr lang="el-GR" sz="2400" dirty="0">
                <a:effectLst/>
                <a:latin typeface="CMR10"/>
              </a:rPr>
              <a:t>= </a:t>
            </a:r>
            <a:r>
              <a:rPr lang="en-GB" sz="2400" dirty="0">
                <a:latin typeface="CMMI10"/>
              </a:rPr>
              <a:t>triangles (2-simplex)  (236), (356), (345),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MMI10"/>
              </a:rPr>
              <a:t>...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400" dirty="0"/>
              <a:t>Each edge has a value </a:t>
            </a:r>
            <a:r>
              <a:rPr lang="en-ES" sz="2400" i="1" dirty="0"/>
              <a:t>w(ij)</a:t>
            </a:r>
            <a:r>
              <a:rPr lang="en-ES" sz="2400" dirty="0"/>
              <a:t> where </a:t>
            </a:r>
            <a:r>
              <a:rPr lang="en-GB" sz="2400" i="1" dirty="0" err="1"/>
              <a:t>i</a:t>
            </a:r>
            <a:r>
              <a:rPr lang="en-ES" sz="2400" dirty="0"/>
              <a:t> and </a:t>
            </a:r>
            <a:r>
              <a:rPr lang="en-ES" sz="2400" i="1" dirty="0"/>
              <a:t>j </a:t>
            </a:r>
            <a:r>
              <a:rPr lang="en-ES" sz="2400" dirty="0"/>
              <a:t>are the initial and final vertex indices</a:t>
            </a:r>
          </a:p>
        </p:txBody>
      </p:sp>
    </p:spTree>
    <p:extLst>
      <p:ext uri="{BB962C8B-B14F-4D97-AF65-F5344CB8AC3E}">
        <p14:creationId xmlns:p14="http://schemas.microsoft.com/office/powerpoint/2010/main" val="118658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0944-CE6B-92D3-7514-A3437781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Discrete vector fields: Gradient and divergence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3BB2-1125-5980-79F4-495BEC19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ES" dirty="0"/>
              <a:t>How do we define gradient and divergence in graphs?</a:t>
            </a:r>
          </a:p>
        </p:txBody>
      </p:sp>
      <p:pic>
        <p:nvPicPr>
          <p:cNvPr id="3074" name="Picture 2" descr="page7image44194096">
            <a:extLst>
              <a:ext uri="{FF2B5EF4-FFF2-40B4-BE49-F238E27FC236}">
                <a16:creationId xmlns:a16="http://schemas.microsoft.com/office/drawing/2014/main" id="{1DD3D7C7-2172-99F0-1130-AEE252D6E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3690"/>
            <a:ext cx="3116450" cy="330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F2644-B585-530C-292B-2FBE296F7459}"/>
              </a:ext>
            </a:extLst>
          </p:cNvPr>
          <p:cNvSpPr txBox="1"/>
          <p:nvPr/>
        </p:nvSpPr>
        <p:spPr>
          <a:xfrm>
            <a:off x="463826" y="5834846"/>
            <a:ext cx="4174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effectLst/>
                <a:latin typeface="CMR12"/>
              </a:rPr>
              <a:t>J. L. Johnson and T. Goldring, "Discrete Hodge Theory on Graphs: A Tutorial," in Computing in Science &amp; Engineering, vol. 15, no. 5, pp. 42-55, Sept.-Oct. 2013, </a:t>
            </a:r>
            <a:r>
              <a:rPr lang="en-GB" sz="1400" dirty="0" err="1">
                <a:effectLst/>
                <a:latin typeface="CMR12"/>
              </a:rPr>
              <a:t>doi</a:t>
            </a:r>
            <a:r>
              <a:rPr lang="en-GB" sz="1400" dirty="0">
                <a:effectLst/>
                <a:latin typeface="CMR12"/>
              </a:rPr>
              <a:t>: 10.1109/MCSE.2012.91.</a:t>
            </a:r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AA899-58FC-A054-6A4C-9ACFEE3D4926}"/>
              </a:ext>
            </a:extLst>
          </p:cNvPr>
          <p:cNvSpPr txBox="1"/>
          <p:nvPr/>
        </p:nvSpPr>
        <p:spPr>
          <a:xfrm>
            <a:off x="4638261" y="2597426"/>
            <a:ext cx="671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</a:t>
            </a:r>
            <a:r>
              <a:rPr lang="en-ES" b="1" dirty="0"/>
              <a:t>radient</a:t>
            </a:r>
            <a:r>
              <a:rPr lang="en-ES" dirty="0"/>
              <a:t>: Acts on scalars and outputs a vector fields (continuous fields)            Acts on vertices and outputs edges in discrete space</a:t>
            </a:r>
          </a:p>
          <a:p>
            <a:endParaRPr lang="en-ES" dirty="0"/>
          </a:p>
          <a:p>
            <a:r>
              <a:rPr lang="en-ES" dirty="0"/>
              <a:t>Example: Consider the following set of vertices and its weights            (-potentials of each node):</a:t>
            </a:r>
          </a:p>
          <a:p>
            <a:endParaRPr lang="en-ES" dirty="0"/>
          </a:p>
          <a:p>
            <a:endParaRPr lang="en-ES" dirty="0"/>
          </a:p>
          <a:p>
            <a:r>
              <a:rPr lang="en-ES" dirty="0"/>
              <a:t>Then the gradient of a given edge will be the </a:t>
            </a:r>
            <a:r>
              <a:rPr lang="en-ES" b="1" dirty="0"/>
              <a:t>difference of potentials </a:t>
            </a:r>
            <a:r>
              <a:rPr lang="en-ES" dirty="0"/>
              <a:t>between two connected nodes:</a:t>
            </a:r>
          </a:p>
          <a:p>
            <a:endParaRPr lang="en-ES" dirty="0"/>
          </a:p>
          <a:p>
            <a:endParaRPr lang="en-ES" dirty="0"/>
          </a:p>
          <a:p>
            <a:r>
              <a:rPr lang="en-ES" dirty="0"/>
              <a:t>                                                                                                           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528BD6E-F5B4-57E0-7F9F-5976E63FA503}"/>
              </a:ext>
            </a:extLst>
          </p:cNvPr>
          <p:cNvSpPr/>
          <p:nvPr/>
        </p:nvSpPr>
        <p:spPr>
          <a:xfrm>
            <a:off x="5345597" y="3012059"/>
            <a:ext cx="524587" cy="132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DE2710-0FD7-E17A-59F0-1F896A368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83" y="4179090"/>
            <a:ext cx="6096000" cy="254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A55ECF52-13C1-2AD4-B102-E888DBF14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783" y="5196479"/>
            <a:ext cx="4356100" cy="12319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AF80319-6D06-6D58-C592-82E4702A5F96}"/>
              </a:ext>
            </a:extLst>
          </p:cNvPr>
          <p:cNvSpPr/>
          <p:nvPr/>
        </p:nvSpPr>
        <p:spPr>
          <a:xfrm>
            <a:off x="3273287" y="4929809"/>
            <a:ext cx="304800" cy="2534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B71695-D133-C3DE-3835-9EE3B4AACAA3}"/>
              </a:ext>
            </a:extLst>
          </p:cNvPr>
          <p:cNvSpPr/>
          <p:nvPr/>
        </p:nvSpPr>
        <p:spPr>
          <a:xfrm>
            <a:off x="1618424" y="4972517"/>
            <a:ext cx="304800" cy="2534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1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A9FD3549-81DE-41AA-13C1-E41BCFCBC5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95" t="-670" r="85732" b="65022"/>
          <a:stretch/>
        </p:blipFill>
        <p:spPr>
          <a:xfrm>
            <a:off x="9337557" y="5395708"/>
            <a:ext cx="482304" cy="439138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B817D4F2-A299-E857-CD57-4F4A41EC899C}"/>
              </a:ext>
            </a:extLst>
          </p:cNvPr>
          <p:cNvSpPr/>
          <p:nvPr/>
        </p:nvSpPr>
        <p:spPr>
          <a:xfrm>
            <a:off x="9236765" y="5395708"/>
            <a:ext cx="702365" cy="43913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D351A2-C705-C705-0D7F-82FF97434B39}"/>
              </a:ext>
            </a:extLst>
          </p:cNvPr>
          <p:cNvSpPr txBox="1"/>
          <p:nvPr/>
        </p:nvSpPr>
        <p:spPr>
          <a:xfrm>
            <a:off x="10012580" y="5430611"/>
            <a:ext cx="217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000" b="1" dirty="0"/>
              <a:t>Gradient operator</a:t>
            </a:r>
          </a:p>
        </p:txBody>
      </p:sp>
    </p:spTree>
    <p:extLst>
      <p:ext uri="{BB962C8B-B14F-4D97-AF65-F5344CB8AC3E}">
        <p14:creationId xmlns:p14="http://schemas.microsoft.com/office/powerpoint/2010/main" val="194505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0944-CE6B-92D3-7514-A3437781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Discrete vector fields: Gradient and divergence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3BB2-1125-5980-79F4-495BEC19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ES" dirty="0"/>
              <a:t>How do we define gradient and divergence in graphs?</a:t>
            </a:r>
          </a:p>
        </p:txBody>
      </p:sp>
      <p:pic>
        <p:nvPicPr>
          <p:cNvPr id="3074" name="Picture 2" descr="page7image44194096">
            <a:extLst>
              <a:ext uri="{FF2B5EF4-FFF2-40B4-BE49-F238E27FC236}">
                <a16:creationId xmlns:a16="http://schemas.microsoft.com/office/drawing/2014/main" id="{1DD3D7C7-2172-99F0-1130-AEE252D6E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3690"/>
            <a:ext cx="3116450" cy="330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F2644-B585-530C-292B-2FBE296F7459}"/>
              </a:ext>
            </a:extLst>
          </p:cNvPr>
          <p:cNvSpPr txBox="1"/>
          <p:nvPr/>
        </p:nvSpPr>
        <p:spPr>
          <a:xfrm>
            <a:off x="463826" y="5834846"/>
            <a:ext cx="4174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effectLst/>
                <a:latin typeface="CMR12"/>
              </a:rPr>
              <a:t>J. L. Johnson and T. Goldring, "Discrete Hodge Theory on Graphs: A Tutorial," in Computing in Science &amp; Engineering, vol. 15, no. 5, pp. 42-55, Sept.-Oct. 2013, </a:t>
            </a:r>
            <a:r>
              <a:rPr lang="en-GB" sz="1400" dirty="0" err="1">
                <a:effectLst/>
                <a:latin typeface="CMR12"/>
              </a:rPr>
              <a:t>doi</a:t>
            </a:r>
            <a:r>
              <a:rPr lang="en-GB" sz="1400" dirty="0">
                <a:effectLst/>
                <a:latin typeface="CMR12"/>
              </a:rPr>
              <a:t>: 10.1109/MCSE.2012.91.</a:t>
            </a:r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AA899-58FC-A054-6A4C-9ACFEE3D4926}"/>
              </a:ext>
            </a:extLst>
          </p:cNvPr>
          <p:cNvSpPr txBox="1"/>
          <p:nvPr/>
        </p:nvSpPr>
        <p:spPr>
          <a:xfrm>
            <a:off x="4638261" y="2453690"/>
            <a:ext cx="67155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Divergence</a:t>
            </a:r>
            <a:r>
              <a:rPr lang="en-ES" dirty="0"/>
              <a:t>: Acts on vector fields and outputs a scalars (in continuous fields)            Acts on edges and outputs vertices in discrete space.</a:t>
            </a:r>
          </a:p>
          <a:p>
            <a:endParaRPr lang="en-ES" dirty="0"/>
          </a:p>
          <a:p>
            <a:r>
              <a:rPr lang="en-ES" dirty="0"/>
              <a:t>The divergence gives a mesure of </a:t>
            </a:r>
            <a:r>
              <a:rPr lang="en-ES" b="1" dirty="0"/>
              <a:t>vertex importance</a:t>
            </a:r>
          </a:p>
          <a:p>
            <a:endParaRPr lang="en-ES" dirty="0"/>
          </a:p>
          <a:p>
            <a:r>
              <a:rPr lang="en-ES" dirty="0"/>
              <a:t>The divergence is simply the sum of all flows coming in or out from a vertex.</a:t>
            </a:r>
          </a:p>
          <a:p>
            <a:endParaRPr lang="en-ES" dirty="0"/>
          </a:p>
          <a:p>
            <a:r>
              <a:rPr lang="en-GB" dirty="0"/>
              <a:t>I</a:t>
            </a:r>
            <a:r>
              <a:rPr lang="en-ES" dirty="0"/>
              <a:t>ncoming: contribute POSITIVELY</a:t>
            </a:r>
          </a:p>
          <a:p>
            <a:r>
              <a:rPr lang="en-ES" dirty="0"/>
              <a:t>Outgoing: contribute NEGATIVELY</a:t>
            </a:r>
          </a:p>
          <a:p>
            <a:endParaRPr lang="en-ES" dirty="0"/>
          </a:p>
          <a:p>
            <a:r>
              <a:rPr lang="en-ES" dirty="0"/>
              <a:t>The divergence operator in dicrete space is:</a:t>
            </a:r>
          </a:p>
          <a:p>
            <a:endParaRPr lang="en-ES" dirty="0"/>
          </a:p>
          <a:p>
            <a:endParaRPr lang="en-ES" dirty="0"/>
          </a:p>
          <a:p>
            <a:r>
              <a:rPr lang="en-ES" dirty="0"/>
              <a:t>Where </a:t>
            </a:r>
            <a:r>
              <a:rPr lang="en-ES" i="1" dirty="0"/>
              <a:t>w </a:t>
            </a:r>
            <a:r>
              <a:rPr lang="en-ES" dirty="0"/>
              <a:t>is the whole graph and </a:t>
            </a:r>
            <a:r>
              <a:rPr lang="en-ES" i="1" dirty="0"/>
              <a:t>i</a:t>
            </a:r>
            <a:r>
              <a:rPr lang="en-ES" i="1" baseline="-25000" dirty="0"/>
              <a:t>1  </a:t>
            </a:r>
            <a:r>
              <a:rPr lang="en-ES" dirty="0"/>
              <a:t>is a given vertex.</a:t>
            </a:r>
            <a:endParaRPr lang="en-ES" i="1" baseline="-25000" dirty="0"/>
          </a:p>
          <a:p>
            <a:endParaRPr lang="en-E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528BD6E-F5B4-57E0-7F9F-5976E63FA503}"/>
              </a:ext>
            </a:extLst>
          </p:cNvPr>
          <p:cNvSpPr/>
          <p:nvPr/>
        </p:nvSpPr>
        <p:spPr>
          <a:xfrm>
            <a:off x="5345597" y="2879539"/>
            <a:ext cx="524587" cy="132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35984F26-E208-3567-E9C3-69E6BD2EC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635" y="5793280"/>
            <a:ext cx="4271330" cy="594272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B9DA440-D435-211B-1CDB-48A10C347D47}"/>
              </a:ext>
            </a:extLst>
          </p:cNvPr>
          <p:cNvSpPr/>
          <p:nvPr/>
        </p:nvSpPr>
        <p:spPr>
          <a:xfrm>
            <a:off x="2769705" y="5446959"/>
            <a:ext cx="198782" cy="1984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4B4E887-F1D4-0A18-CC44-BCBF56A451D6}"/>
              </a:ext>
            </a:extLst>
          </p:cNvPr>
          <p:cNvSpPr/>
          <p:nvPr/>
        </p:nvSpPr>
        <p:spPr>
          <a:xfrm>
            <a:off x="7885045" y="4651514"/>
            <a:ext cx="233037" cy="59634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F0AB18-C541-7228-9AC9-57B4BD0FBDF2}"/>
              </a:ext>
            </a:extLst>
          </p:cNvPr>
          <p:cNvSpPr txBox="1"/>
          <p:nvPr/>
        </p:nvSpPr>
        <p:spPr>
          <a:xfrm>
            <a:off x="8129085" y="4765022"/>
            <a:ext cx="26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r>
              <a:rPr lang="en-ES" dirty="0"/>
              <a:t>iv(1) = -(-1) – 4 = -3</a:t>
            </a:r>
          </a:p>
        </p:txBody>
      </p:sp>
    </p:spTree>
    <p:extLst>
      <p:ext uri="{BB962C8B-B14F-4D97-AF65-F5344CB8AC3E}">
        <p14:creationId xmlns:p14="http://schemas.microsoft.com/office/powerpoint/2010/main" val="418863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0944-CE6B-92D3-7514-A3437781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Discrete vector fields: Curl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3BB2-1125-5980-79F4-495BEC19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ES" dirty="0"/>
              <a:t>How do we define curl in graphs?</a:t>
            </a:r>
          </a:p>
        </p:txBody>
      </p:sp>
      <p:pic>
        <p:nvPicPr>
          <p:cNvPr id="3074" name="Picture 2" descr="page7image44194096">
            <a:extLst>
              <a:ext uri="{FF2B5EF4-FFF2-40B4-BE49-F238E27FC236}">
                <a16:creationId xmlns:a16="http://schemas.microsoft.com/office/drawing/2014/main" id="{1DD3D7C7-2172-99F0-1130-AEE252D6E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3690"/>
            <a:ext cx="3116450" cy="330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F2644-B585-530C-292B-2FBE296F7459}"/>
              </a:ext>
            </a:extLst>
          </p:cNvPr>
          <p:cNvSpPr txBox="1"/>
          <p:nvPr/>
        </p:nvSpPr>
        <p:spPr>
          <a:xfrm>
            <a:off x="463826" y="5834846"/>
            <a:ext cx="4174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effectLst/>
                <a:latin typeface="CMR12"/>
              </a:rPr>
              <a:t>J. L. Johnson and T. Goldring, "Discrete Hodge Theory on Graphs: A Tutorial," in Computing in Science &amp; Engineering, vol. 15, no. 5, pp. 42-55, Sept.-Oct. 2013, </a:t>
            </a:r>
            <a:r>
              <a:rPr lang="en-GB" sz="1400" dirty="0" err="1">
                <a:effectLst/>
                <a:latin typeface="CMR12"/>
              </a:rPr>
              <a:t>doi</a:t>
            </a:r>
            <a:r>
              <a:rPr lang="en-GB" sz="1400" dirty="0">
                <a:effectLst/>
                <a:latin typeface="CMR12"/>
              </a:rPr>
              <a:t>: 10.1109/MCSE.2012.91.</a:t>
            </a:r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AA899-58FC-A054-6A4C-9ACFEE3D4926}"/>
              </a:ext>
            </a:extLst>
          </p:cNvPr>
          <p:cNvSpPr txBox="1"/>
          <p:nvPr/>
        </p:nvSpPr>
        <p:spPr>
          <a:xfrm>
            <a:off x="4638261" y="2453690"/>
            <a:ext cx="671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Curl:</a:t>
            </a:r>
            <a:r>
              <a:rPr lang="en-ES" b="1" dirty="0"/>
              <a:t> i</a:t>
            </a:r>
            <a:r>
              <a:rPr lang="en-ES" dirty="0"/>
              <a:t>n Graphs acts on </a:t>
            </a:r>
            <a:r>
              <a:rPr lang="en-ES" b="1" dirty="0"/>
              <a:t>edges</a:t>
            </a:r>
            <a:r>
              <a:rPr lang="en-ES" dirty="0"/>
              <a:t> and outputs </a:t>
            </a:r>
            <a:r>
              <a:rPr lang="en-ES" b="1" dirty="0"/>
              <a:t>triangles</a:t>
            </a:r>
            <a:r>
              <a:rPr lang="en-ES" dirty="0"/>
              <a:t>. Assigns a rotational value to each triangle (smallest closed loop).</a:t>
            </a:r>
          </a:p>
          <a:p>
            <a:endParaRPr lang="en-ES" dirty="0"/>
          </a:p>
          <a:p>
            <a:r>
              <a:rPr lang="en-ES" dirty="0"/>
              <a:t>The curl operator in dicrete space is:</a:t>
            </a:r>
          </a:p>
          <a:p>
            <a:endParaRPr lang="en-ES" dirty="0"/>
          </a:p>
          <a:p>
            <a:endParaRPr lang="en-ES" dirty="0"/>
          </a:p>
          <a:p>
            <a:r>
              <a:rPr lang="en-ES" dirty="0"/>
              <a:t>Which is the sum of edge weights around a given triangle</a:t>
            </a:r>
          </a:p>
          <a:p>
            <a:endParaRPr lang="en-ES" i="1" baseline="-25000" dirty="0"/>
          </a:p>
          <a:p>
            <a:r>
              <a:rPr lang="en-ES" sz="2000" b="1" dirty="0"/>
              <a:t>Gradient graph </a:t>
            </a:r>
            <a:r>
              <a:rPr lang="en-ES" sz="2000" dirty="0"/>
              <a:t>(</a:t>
            </a:r>
            <a:r>
              <a:rPr lang="en-ES" sz="2000" i="1" dirty="0"/>
              <a:t>w</a:t>
            </a:r>
            <a:r>
              <a:rPr lang="en-ES" sz="2000" i="1" baseline="-25000" dirty="0"/>
              <a:t>g</a:t>
            </a:r>
            <a:r>
              <a:rPr lang="en-ES" sz="2000" dirty="0"/>
              <a:t>): The edge sum along any closed loop is 0.</a:t>
            </a:r>
          </a:p>
          <a:p>
            <a:endParaRPr lang="en-ES" sz="2000" dirty="0"/>
          </a:p>
          <a:p>
            <a:r>
              <a:rPr lang="en-ES" sz="2000" dirty="0"/>
              <a:t>The curl of a gradient graph is 0</a:t>
            </a:r>
          </a:p>
          <a:p>
            <a:endParaRPr lang="en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63823A-27E2-E3EF-CC2B-DB479BD48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865" y="3632994"/>
            <a:ext cx="4610100" cy="368300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54554069-CEBC-A438-5B54-6F8DEBADB1B1}"/>
              </a:ext>
            </a:extLst>
          </p:cNvPr>
          <p:cNvSpPr/>
          <p:nvPr/>
        </p:nvSpPr>
        <p:spPr>
          <a:xfrm>
            <a:off x="4660613" y="5168348"/>
            <a:ext cx="3449718" cy="4108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8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F784-6190-68FE-B055-F4C48521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Hodge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0844-5A9B-9524-095D-9C61BDF8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609"/>
            <a:ext cx="10515600" cy="4351338"/>
          </a:xfrm>
        </p:spPr>
        <p:txBody>
          <a:bodyPr/>
          <a:lstStyle/>
          <a:p>
            <a:r>
              <a:rPr lang="en-ES" dirty="0"/>
              <a:t>Analog of the Helmholtz decomposition in discrete space:</a:t>
            </a:r>
          </a:p>
          <a:p>
            <a:endParaRPr lang="en-ES" dirty="0"/>
          </a:p>
          <a:p>
            <a:pPr marL="0" indent="0">
              <a:buNone/>
            </a:pPr>
            <a:endParaRPr lang="en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13AD7-A4CA-6629-24A3-5E044560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66" y="2367530"/>
            <a:ext cx="3983657" cy="5085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19118F5-2ADF-AD88-07B9-C83043483C95}"/>
              </a:ext>
            </a:extLst>
          </p:cNvPr>
          <p:cNvSpPr/>
          <p:nvPr/>
        </p:nvSpPr>
        <p:spPr>
          <a:xfrm>
            <a:off x="4540321" y="2367530"/>
            <a:ext cx="715617" cy="622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94C16E-0A0C-7D1C-973D-6E3A311CF27D}"/>
              </a:ext>
            </a:extLst>
          </p:cNvPr>
          <p:cNvSpPr/>
          <p:nvPr/>
        </p:nvSpPr>
        <p:spPr>
          <a:xfrm>
            <a:off x="6866906" y="2310380"/>
            <a:ext cx="715617" cy="622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6C8081-4E5B-5D5E-3BC8-DD76F2FFB633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>
            <a:off x="4898130" y="2990381"/>
            <a:ext cx="1197870" cy="33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6061D8-07ED-6A00-C47B-FF84C27C17D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096000" y="2933231"/>
            <a:ext cx="1001990" cy="3897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E00E83-629B-864A-FD5C-FCE785F54BAC}"/>
              </a:ext>
            </a:extLst>
          </p:cNvPr>
          <p:cNvSpPr txBox="1"/>
          <p:nvPr/>
        </p:nvSpPr>
        <p:spPr>
          <a:xfrm>
            <a:off x="4657827" y="3322984"/>
            <a:ext cx="287634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Gradient and solenoidal components. P</a:t>
            </a:r>
            <a:r>
              <a:rPr lang="en-ES" dirty="0"/>
              <a:t>resent in Helmholtz decomposition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089D0D-DFBF-1443-788B-9C0A49903EA6}"/>
              </a:ext>
            </a:extLst>
          </p:cNvPr>
          <p:cNvSpPr/>
          <p:nvPr/>
        </p:nvSpPr>
        <p:spPr>
          <a:xfrm>
            <a:off x="5731258" y="2338955"/>
            <a:ext cx="715617" cy="62285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3A0DBE17-6096-3E0C-3929-69BFFFF7E74F}"/>
              </a:ext>
            </a:extLst>
          </p:cNvPr>
          <p:cNvSpPr/>
          <p:nvPr/>
        </p:nvSpPr>
        <p:spPr>
          <a:xfrm rot="10800000" flipH="1">
            <a:off x="6037814" y="2977390"/>
            <a:ext cx="2080593" cy="332603"/>
          </a:xfrm>
          <a:prstGeom prst="bentArrow">
            <a:avLst>
              <a:gd name="adj1" fmla="val 25000"/>
              <a:gd name="adj2" fmla="val 36954"/>
              <a:gd name="adj3" fmla="val 2898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A8164-FB1D-9CD5-AE19-3B3C153EFA8D}"/>
              </a:ext>
            </a:extLst>
          </p:cNvPr>
          <p:cNvSpPr txBox="1"/>
          <p:nvPr/>
        </p:nvSpPr>
        <p:spPr>
          <a:xfrm>
            <a:off x="8124827" y="2889189"/>
            <a:ext cx="222864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Extra </a:t>
            </a:r>
            <a:r>
              <a:rPr lang="es-ES" dirty="0" err="1"/>
              <a:t>term</a:t>
            </a:r>
            <a:r>
              <a:rPr lang="es-ES" dirty="0"/>
              <a:t>: </a:t>
            </a:r>
            <a:r>
              <a:rPr lang="es-ES" dirty="0" err="1"/>
              <a:t>Harmonic</a:t>
            </a:r>
            <a:r>
              <a:rPr lang="es-ES" dirty="0"/>
              <a:t> </a:t>
            </a:r>
            <a:r>
              <a:rPr lang="es-ES" dirty="0" err="1"/>
              <a:t>component</a:t>
            </a:r>
            <a:r>
              <a:rPr lang="es-ES" dirty="0"/>
              <a:t> </a:t>
            </a:r>
            <a:r>
              <a:rPr lang="es-ES" dirty="0" err="1"/>
              <a:t>due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discreteness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space</a:t>
            </a:r>
            <a:endParaRPr lang="en-ES" dirty="0"/>
          </a:p>
        </p:txBody>
      </p:sp>
      <p:pic>
        <p:nvPicPr>
          <p:cNvPr id="7170" name="Picture 2" descr="PDF] Distributed-infrastructure multi-robot routing using a Helmholtz-Hodge  decomposition | Semantic Scholar">
            <a:extLst>
              <a:ext uri="{FF2B5EF4-FFF2-40B4-BE49-F238E27FC236}">
                <a16:creationId xmlns:a16="http://schemas.microsoft.com/office/drawing/2014/main" id="{2A923E76-B986-F7E2-E6EB-57D6A8E830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21" b="8732"/>
          <a:stretch/>
        </p:blipFill>
        <p:spPr bwMode="auto">
          <a:xfrm>
            <a:off x="2884010" y="4578917"/>
            <a:ext cx="1789044" cy="189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PDF] Distributed-infrastructure multi-robot routing using a Helmholtz-Hodge  decomposition | Semantic Scholar">
            <a:extLst>
              <a:ext uri="{FF2B5EF4-FFF2-40B4-BE49-F238E27FC236}">
                <a16:creationId xmlns:a16="http://schemas.microsoft.com/office/drawing/2014/main" id="{C598BABE-C7A2-C2F7-399A-79976AF787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1" t="-1286" r="37080" b="10017"/>
          <a:stretch/>
        </p:blipFill>
        <p:spPr bwMode="auto">
          <a:xfrm>
            <a:off x="7688645" y="4567774"/>
            <a:ext cx="1789044" cy="189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DF] Distributed-infrastructure multi-robot routing using a Helmholtz-Hodge  decomposition | Semantic Scholar">
            <a:extLst>
              <a:ext uri="{FF2B5EF4-FFF2-40B4-BE49-F238E27FC236}">
                <a16:creationId xmlns:a16="http://schemas.microsoft.com/office/drawing/2014/main" id="{18A8F509-6FE9-E2D2-1A98-8E7650F20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6" t="-1751" r="-805" b="5422"/>
          <a:stretch/>
        </p:blipFill>
        <p:spPr bwMode="auto">
          <a:xfrm>
            <a:off x="5224259" y="4528988"/>
            <a:ext cx="1789044" cy="200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CE85614-6898-CB47-3283-B08A262DC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13" r="45382" b="15366"/>
          <a:stretch/>
        </p:blipFill>
        <p:spPr>
          <a:xfrm>
            <a:off x="4747488" y="5301752"/>
            <a:ext cx="426455" cy="43040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33DE9C0-B23D-3CBC-1FF2-4AD1E58CC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13" r="45382" b="15366"/>
          <a:stretch/>
        </p:blipFill>
        <p:spPr>
          <a:xfrm>
            <a:off x="7130964" y="5312895"/>
            <a:ext cx="426455" cy="4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DA12-AA08-863B-BB09-9C4AAABC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Finding the gradient component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1192BD-C296-9898-66B4-5924921AE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1398"/>
            <a:ext cx="5397500" cy="4191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645D36-4E87-C49A-7909-F5ED3AD8631C}"/>
              </a:ext>
            </a:extLst>
          </p:cNvPr>
          <p:cNvSpPr txBox="1"/>
          <p:nvPr/>
        </p:nvSpPr>
        <p:spPr>
          <a:xfrm>
            <a:off x="838200" y="1690688"/>
            <a:ext cx="825217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ES" dirty="0"/>
              <a:t>The </a:t>
            </a:r>
            <a:r>
              <a:rPr lang="en-ES" dirty="0">
                <a:highlight>
                  <a:srgbClr val="00FFFF"/>
                </a:highlight>
              </a:rPr>
              <a:t>divergence of the total graph </a:t>
            </a:r>
            <a:r>
              <a:rPr lang="en-ES" dirty="0"/>
              <a:t>is just the </a:t>
            </a:r>
            <a:r>
              <a:rPr lang="en-ES" dirty="0">
                <a:highlight>
                  <a:srgbClr val="00FF00"/>
                </a:highlight>
              </a:rPr>
              <a:t>divergence of the gradient component</a:t>
            </a:r>
            <a:r>
              <a:rPr lang="en-E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2CCEF-3400-C0F4-2D24-FDEC43289CD2}"/>
              </a:ext>
            </a:extLst>
          </p:cNvPr>
          <p:cNvSpPr txBox="1"/>
          <p:nvPr/>
        </p:nvSpPr>
        <p:spPr>
          <a:xfrm>
            <a:off x="838200" y="2503994"/>
            <a:ext cx="99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And a gradient graph can be obtained from computing the </a:t>
            </a:r>
            <a:r>
              <a:rPr lang="en-ES" dirty="0">
                <a:solidFill>
                  <a:srgbClr val="FF0000"/>
                </a:solidFill>
              </a:rPr>
              <a:t>gradient of a set of vertices and its weights.</a:t>
            </a:r>
            <a:r>
              <a:rPr lang="en-ES" dirty="0"/>
              <a:t> </a:t>
            </a:r>
          </a:p>
          <a:p>
            <a:endParaRPr lang="en-ES" dirty="0"/>
          </a:p>
          <a:p>
            <a:r>
              <a:rPr lang="en-ES" dirty="0"/>
              <a:t>Considering that                     =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FAFFB-D136-7997-3335-EB5724BBE5D6}"/>
              </a:ext>
            </a:extLst>
          </p:cNvPr>
          <p:cNvSpPr txBox="1"/>
          <p:nvPr/>
        </p:nvSpPr>
        <p:spPr>
          <a:xfrm>
            <a:off x="6393744" y="2097341"/>
            <a:ext cx="283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77789B-712A-EB72-7A8B-FDA70F157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956" y="2113116"/>
            <a:ext cx="1524000" cy="342900"/>
          </a:xfrm>
          <a:prstGeom prst="rect">
            <a:avLst/>
          </a:prstGeom>
        </p:spPr>
      </p:pic>
      <p:sp>
        <p:nvSpPr>
          <p:cNvPr id="16" name="Doughnut 15">
            <a:extLst>
              <a:ext uri="{FF2B5EF4-FFF2-40B4-BE49-F238E27FC236}">
                <a16:creationId xmlns:a16="http://schemas.microsoft.com/office/drawing/2014/main" id="{55929241-EB1D-FDC7-B272-EDCF71A9C942}"/>
              </a:ext>
            </a:extLst>
          </p:cNvPr>
          <p:cNvSpPr/>
          <p:nvPr/>
        </p:nvSpPr>
        <p:spPr>
          <a:xfrm>
            <a:off x="838200" y="2097342"/>
            <a:ext cx="651933" cy="419100"/>
          </a:xfrm>
          <a:prstGeom prst="donut">
            <a:avLst>
              <a:gd name="adj" fmla="val 3806"/>
            </a:avLst>
          </a:prstGeom>
          <a:ln>
            <a:solidFill>
              <a:srgbClr val="00F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>
              <a:solidFill>
                <a:schemeClr val="tx1"/>
              </a:solidFill>
            </a:endParaRPr>
          </a:p>
        </p:txBody>
      </p:sp>
      <p:sp>
        <p:nvSpPr>
          <p:cNvPr id="17" name="Doughnut 16">
            <a:extLst>
              <a:ext uri="{FF2B5EF4-FFF2-40B4-BE49-F238E27FC236}">
                <a16:creationId xmlns:a16="http://schemas.microsoft.com/office/drawing/2014/main" id="{D536603C-2658-E4C3-03F1-698E0D00778D}"/>
              </a:ext>
            </a:extLst>
          </p:cNvPr>
          <p:cNvSpPr/>
          <p:nvPr/>
        </p:nvSpPr>
        <p:spPr>
          <a:xfrm>
            <a:off x="4320823" y="2097341"/>
            <a:ext cx="759177" cy="404535"/>
          </a:xfrm>
          <a:prstGeom prst="donut">
            <a:avLst>
              <a:gd name="adj" fmla="val 3806"/>
            </a:avLst>
          </a:prstGeom>
          <a:ln>
            <a:solidFill>
              <a:srgbClr val="00F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>
              <a:solidFill>
                <a:schemeClr val="tx1"/>
              </a:solidFill>
            </a:endParaRPr>
          </a:p>
        </p:txBody>
      </p:sp>
      <p:sp>
        <p:nvSpPr>
          <p:cNvPr id="18" name="Doughnut 17">
            <a:extLst>
              <a:ext uri="{FF2B5EF4-FFF2-40B4-BE49-F238E27FC236}">
                <a16:creationId xmlns:a16="http://schemas.microsoft.com/office/drawing/2014/main" id="{3868488C-150B-68D0-EFFC-5188F9FEAEAC}"/>
              </a:ext>
            </a:extLst>
          </p:cNvPr>
          <p:cNvSpPr/>
          <p:nvPr/>
        </p:nvSpPr>
        <p:spPr>
          <a:xfrm>
            <a:off x="5636685" y="2097341"/>
            <a:ext cx="527049" cy="404535"/>
          </a:xfrm>
          <a:prstGeom prst="donut">
            <a:avLst>
              <a:gd name="adj" fmla="val 380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>
              <a:solidFill>
                <a:schemeClr val="tx1"/>
              </a:solidFill>
            </a:endParaRPr>
          </a:p>
        </p:txBody>
      </p:sp>
      <p:pic>
        <p:nvPicPr>
          <p:cNvPr id="19" name="Content Placeholder 8">
            <a:extLst>
              <a:ext uri="{FF2B5EF4-FFF2-40B4-BE49-F238E27FC236}">
                <a16:creationId xmlns:a16="http://schemas.microsoft.com/office/drawing/2014/main" id="{F4A07D67-7AAC-CDAE-4B5E-2215CCED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63"/>
          <a:stretch/>
        </p:blipFill>
        <p:spPr>
          <a:xfrm>
            <a:off x="2525183" y="3034256"/>
            <a:ext cx="924981" cy="419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995BC7-FBFB-8D32-5AA3-41266FFEEF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415"/>
          <a:stretch/>
        </p:blipFill>
        <p:spPr>
          <a:xfrm>
            <a:off x="3725333" y="3098238"/>
            <a:ext cx="3657600" cy="355118"/>
          </a:xfrm>
          <a:prstGeom prst="rect">
            <a:avLst/>
          </a:prstGeom>
        </p:spPr>
      </p:pic>
      <p:sp>
        <p:nvSpPr>
          <p:cNvPr id="23" name="Frame 22">
            <a:extLst>
              <a:ext uri="{FF2B5EF4-FFF2-40B4-BE49-F238E27FC236}">
                <a16:creationId xmlns:a16="http://schemas.microsoft.com/office/drawing/2014/main" id="{6783EA3A-291A-A07C-06A7-B31D333108E0}"/>
              </a:ext>
            </a:extLst>
          </p:cNvPr>
          <p:cNvSpPr/>
          <p:nvPr/>
        </p:nvSpPr>
        <p:spPr>
          <a:xfrm>
            <a:off x="5825067" y="3086949"/>
            <a:ext cx="1648177" cy="35511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DF69B43-14E1-6928-2462-A4C80BFCB85C}"/>
              </a:ext>
            </a:extLst>
          </p:cNvPr>
          <p:cNvSpPr/>
          <p:nvPr/>
        </p:nvSpPr>
        <p:spPr>
          <a:xfrm>
            <a:off x="7518400" y="3116216"/>
            <a:ext cx="705556" cy="269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93C9A6-91CA-7F1A-EBC4-5AE779CF2B23}"/>
              </a:ext>
            </a:extLst>
          </p:cNvPr>
          <p:cNvSpPr txBox="1"/>
          <p:nvPr/>
        </p:nvSpPr>
        <p:spPr>
          <a:xfrm>
            <a:off x="8212667" y="3068932"/>
            <a:ext cx="146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Known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43C6048-2A9F-04A3-14FA-8C2DA91A4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933" y="3500640"/>
            <a:ext cx="7772400" cy="2447529"/>
          </a:xfrm>
          <a:prstGeom prst="rect">
            <a:avLst/>
          </a:prstGeom>
        </p:spPr>
      </p:pic>
      <p:sp>
        <p:nvSpPr>
          <p:cNvPr id="29" name="Right Brace 28">
            <a:extLst>
              <a:ext uri="{FF2B5EF4-FFF2-40B4-BE49-F238E27FC236}">
                <a16:creationId xmlns:a16="http://schemas.microsoft.com/office/drawing/2014/main" id="{674789D8-6DAB-7770-D82F-4E0DCD34DD53}"/>
              </a:ext>
            </a:extLst>
          </p:cNvPr>
          <p:cNvSpPr/>
          <p:nvPr/>
        </p:nvSpPr>
        <p:spPr>
          <a:xfrm rot="5400000">
            <a:off x="3562778" y="3839909"/>
            <a:ext cx="239382" cy="4232276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BBFC65-D1B0-EC47-CCEE-DE5872F9CD31}"/>
              </a:ext>
            </a:extLst>
          </p:cNvPr>
          <p:cNvSpPr txBox="1"/>
          <p:nvPr/>
        </p:nvSpPr>
        <p:spPr>
          <a:xfrm>
            <a:off x="2833510" y="6123543"/>
            <a:ext cx="178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Laplacian Matrix</a:t>
            </a:r>
          </a:p>
        </p:txBody>
      </p:sp>
      <p:sp>
        <p:nvSpPr>
          <p:cNvPr id="31" name="Bent Up Arrow 30">
            <a:extLst>
              <a:ext uri="{FF2B5EF4-FFF2-40B4-BE49-F238E27FC236}">
                <a16:creationId xmlns:a16="http://schemas.microsoft.com/office/drawing/2014/main" id="{1400B746-24A1-07AB-A982-A3800D7C623A}"/>
              </a:ext>
            </a:extLst>
          </p:cNvPr>
          <p:cNvSpPr/>
          <p:nvPr/>
        </p:nvSpPr>
        <p:spPr>
          <a:xfrm rot="5400000">
            <a:off x="6141899" y="6013999"/>
            <a:ext cx="460807" cy="417137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D777F3A-18A9-E059-5288-9A456047CF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3041" b="5800"/>
          <a:stretch/>
        </p:blipFill>
        <p:spPr>
          <a:xfrm>
            <a:off x="6653389" y="6217720"/>
            <a:ext cx="1169811" cy="275155"/>
          </a:xfrm>
          <a:prstGeom prst="rect">
            <a:avLst/>
          </a:prstGeom>
        </p:spPr>
      </p:pic>
      <p:sp>
        <p:nvSpPr>
          <p:cNvPr id="34" name="Frame 33">
            <a:extLst>
              <a:ext uri="{FF2B5EF4-FFF2-40B4-BE49-F238E27FC236}">
                <a16:creationId xmlns:a16="http://schemas.microsoft.com/office/drawing/2014/main" id="{B90BB047-43CC-1C33-A6B6-005CBA402ACF}"/>
              </a:ext>
            </a:extLst>
          </p:cNvPr>
          <p:cNvSpPr/>
          <p:nvPr/>
        </p:nvSpPr>
        <p:spPr>
          <a:xfrm>
            <a:off x="6580871" y="6168700"/>
            <a:ext cx="1366507" cy="36933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4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8714</TotalTime>
  <Words>858</Words>
  <Application>Microsoft Macintosh PowerPoint</Application>
  <PresentationFormat>Widescreen</PresentationFormat>
  <Paragraphs>108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CMMI10</vt:lpstr>
      <vt:lpstr>CMR10</vt:lpstr>
      <vt:lpstr>CMR12</vt:lpstr>
      <vt:lpstr>CMR7</vt:lpstr>
      <vt:lpstr>Office Theme</vt:lpstr>
      <vt:lpstr>HODGE DECOMPOSITION</vt:lpstr>
      <vt:lpstr>Vector and scalar fields: basic concepts</vt:lpstr>
      <vt:lpstr>Continuous vector fields: Helmholtz decomposition</vt:lpstr>
      <vt:lpstr>Discrete vector fields: basic concepts </vt:lpstr>
      <vt:lpstr>Discrete vector fields: Gradient and divergence operators</vt:lpstr>
      <vt:lpstr>Discrete vector fields: Gradient and divergence operators</vt:lpstr>
      <vt:lpstr>Discrete vector fields: Curl operator</vt:lpstr>
      <vt:lpstr>Hodge Decomposition</vt:lpstr>
      <vt:lpstr>Finding the gradient component </vt:lpstr>
      <vt:lpstr>Finding the solenoidal component </vt:lpstr>
      <vt:lpstr>Finding the harmonic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Hodge decomposition</dc:title>
  <dc:creator>ROBERT BENASSAI DALMAU</dc:creator>
  <cp:lastModifiedBy>ROBERT BENASSAI DALMAU</cp:lastModifiedBy>
  <cp:revision>2</cp:revision>
  <dcterms:created xsi:type="dcterms:W3CDTF">2022-12-09T19:38:39Z</dcterms:created>
  <dcterms:modified xsi:type="dcterms:W3CDTF">2023-01-02T10:40:55Z</dcterms:modified>
</cp:coreProperties>
</file>