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94640"/>
  </p:normalViewPr>
  <p:slideViewPr>
    <p:cSldViewPr snapToGrid="0">
      <p:cViewPr varScale="1">
        <p:scale>
          <a:sx n="111" d="100"/>
          <a:sy n="111" d="100"/>
        </p:scale>
        <p:origin x="2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B72-2676-1899-A575-D64AE142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721F-E035-AA31-F3AD-C749911A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681-6BC2-4917-475B-0D61B2B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0DC2-A8F1-94E0-B074-852040A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3936-357F-2874-BE87-E3BD80C7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48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E9D0-52F7-02D1-1FF7-DD75AB8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D1AB-045A-EDE4-87B5-8373B56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5826-4AF1-494D-E13A-32912D09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5FA-06DC-B4A9-8400-A5FFC474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27C2-0D9A-0F57-1B38-5AB31A82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51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DBDA-4E36-C4F0-A6CB-D333BBF5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EEA-48BC-7201-AA5A-E5AF7EA4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69CD-C532-4035-A86E-EDA12BE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58E-5D9E-4D8D-10AF-CABCCC7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E47D-202F-33F1-D97C-C31FEF8F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64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832C-E3DE-58C6-ED9F-35B6D17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A7B1-B1AE-DAD0-6173-AB2D9275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FF6-157E-8DCC-B8A7-47EE25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067F-524F-1389-0463-8FFFAA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AF1-F04D-A840-8A45-87C473F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36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383D-730B-682E-F71D-172B8BA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11A-5971-EB50-5DB9-67ACA63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24C-2DFB-7B21-722B-6A14F62F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C67A-2508-379A-7E6C-95FF0A4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7FD9-81B3-868D-6E5C-061477E2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649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58F4-C8CB-9561-E01E-B9F0C6A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19D4-6448-2FA2-931B-D3D5C740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66F3-D491-2624-D83E-A622D1AF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0E2D-265B-B0D6-88C8-603C865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DEEB-3E37-07C5-0C4E-460703C8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1558A-3E25-FA9D-C715-FC3D5F1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9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820-B50B-BA00-AB55-1117EAB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EF7E-D639-77C4-9E82-D4907C83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F4D3-444F-C679-B9AD-896F0AD1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0C38-CA4F-1587-9172-0D8EC62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32320-D6B5-1AFF-9650-A1026373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2C2DF-044D-E9F5-2630-B7FD52C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DF76F-11BF-25A9-7118-9DE8E18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5DCC0-BF19-04E0-8641-E5BB91D2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785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CA3-3029-FBA3-63E4-AC10D692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2141-ED36-8882-B061-53469427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D9F3-B512-6AB4-5653-3854BE8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F034C-FD52-953D-A907-0288ABC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6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59748-3692-099D-7D20-E6613C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77298-4D01-9983-6A10-903BE52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0308C-8CA7-5CD4-A712-D69DF34F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624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16FC-C74E-9946-30F4-758298E0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265-1B3B-70C5-819B-1DC2DD06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BAEB8-F0CC-BD6E-B723-D03E4B72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42B0-058E-25E9-61EB-DC654FB6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04A9-09C9-20B4-75B7-214FB98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48CC-E875-4B3D-EFA7-DEE48927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60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B13-E581-9939-4F95-51B7CE25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B568-7BB6-38C2-69FE-EF40B41A3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272E-F838-F35F-9E4D-4F46DCD8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D25-B759-FCC5-3EBB-D78732D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689-ACA2-7D97-0C9F-A540EB21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20C-A738-C6C1-2116-50F9BFAF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1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565D1-1257-06E4-ADCD-0A94C82C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5C3E3-CF93-4CCB-6DA7-AEB813DB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2C1-3C58-5743-3947-80E7F8BE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9631-E798-A74D-A0F8-ED244256C4A9}" type="datetimeFigureOut">
              <a:rPr lang="en-ES" smtClean="0"/>
              <a:t>13/6/23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DE12-680E-6B8D-CA4B-DA472D46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B39F-85CB-AD02-3415-CF3097A7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8EEE-C359-9141-967B-3008742B972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51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E7C-8C68-FD64-47C6-6CACB533B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Results update 18-05</a:t>
            </a:r>
          </a:p>
        </p:txBody>
      </p:sp>
    </p:spTree>
    <p:extLst>
      <p:ext uri="{BB962C8B-B14F-4D97-AF65-F5344CB8AC3E}">
        <p14:creationId xmlns:p14="http://schemas.microsoft.com/office/powerpoint/2010/main" val="17137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0D4E7-8E60-DF12-D00E-D0DFAF9D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4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Do nothing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16644" y="2308303"/>
            <a:ext cx="1683834" cy="2676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B9FFE9C-C759-9359-C1D2-DAAC247B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1" y="1975166"/>
            <a:ext cx="5842000" cy="438150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8177E83A-0FCC-E85A-42A9-1AB730A4C943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950BA-1538-670E-F034-FCCCF420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DF3884F5-9598-3637-88F1-5AFBBE921511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8D6344C-10BF-71E6-0648-92B0CE1437FB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773778C-AF76-BB92-AC06-BFFA4BB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5" y="2111375"/>
            <a:ext cx="5842000" cy="438150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2F5D9F0-74C2-061C-5492-AFCAFFFC6C50}"/>
              </a:ext>
            </a:extLst>
          </p:cNvPr>
          <p:cNvSpPr/>
          <p:nvPr/>
        </p:nvSpPr>
        <p:spPr>
          <a:xfrm>
            <a:off x="7716644" y="3948538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8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750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non-div flow</a:t>
            </a:r>
          </a:p>
        </p:txBody>
      </p:sp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C93CB6D-3C1B-90AE-DB9D-18B0DB39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29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030959"/>
            <a:ext cx="3637156" cy="561279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6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409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and accept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>
            <a:off x="7738945" y="2854709"/>
            <a:ext cx="4103649" cy="864884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B0E28EB-B7D4-4AA7-5539-878E2717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516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358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0.5 sim and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38946" y="2587079"/>
            <a:ext cx="2985882" cy="267630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212007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45BD379-FCC7-1B00-7E05-CA8DB32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1" y="202125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722" cy="684557"/>
          </a:xfrm>
        </p:spPr>
        <p:txBody>
          <a:bodyPr>
            <a:normAutofit fontScale="90000"/>
          </a:bodyPr>
          <a:lstStyle/>
          <a:p>
            <a:r>
              <a:rPr lang="en-ES" dirty="0"/>
              <a:t>Retrieving edge flow from ”Edge-centric” CTRW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451946"/>
            <a:ext cx="580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Exp sim and initial 0.5 with 0.5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/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1394C6-F6B0-9240-9602-87DA9236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1712043"/>
                <a:ext cx="4672361" cy="4524315"/>
              </a:xfrm>
              <a:prstGeom prst="rect">
                <a:avLst/>
              </a:prstGeom>
              <a:blipFill>
                <a:blip r:embed="rId2"/>
                <a:stretch>
                  <a:fillRect l="-1084" t="-55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>
            <a:extLst>
              <a:ext uri="{FF2B5EF4-FFF2-40B4-BE49-F238E27FC236}">
                <a16:creationId xmlns:a16="http://schemas.microsoft.com/office/drawing/2014/main" id="{511BA154-7038-DFAB-C7BE-7282E8F7DD72}"/>
              </a:ext>
            </a:extLst>
          </p:cNvPr>
          <p:cNvSpPr/>
          <p:nvPr/>
        </p:nvSpPr>
        <p:spPr>
          <a:xfrm flipV="1">
            <a:off x="7716644" y="2833876"/>
            <a:ext cx="4066384" cy="893171"/>
          </a:xfrm>
          <a:prstGeom prst="frame">
            <a:avLst>
              <a:gd name="adj1" fmla="val 38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2BFB6A0-3991-9B25-49FE-1DED7CA7C348}"/>
              </a:ext>
            </a:extLst>
          </p:cNvPr>
          <p:cNvSpPr/>
          <p:nvPr/>
        </p:nvSpPr>
        <p:spPr>
          <a:xfrm>
            <a:off x="7716644" y="5621726"/>
            <a:ext cx="2341756" cy="267630"/>
          </a:xfrm>
          <a:prstGeom prst="frame">
            <a:avLst>
              <a:gd name="adj1" fmla="val 455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9B7B8E0-894D-32A2-C29A-C18767B65AEF}"/>
              </a:ext>
            </a:extLst>
          </p:cNvPr>
          <p:cNvSpPr/>
          <p:nvPr/>
        </p:nvSpPr>
        <p:spPr>
          <a:xfrm>
            <a:off x="7716644" y="4490971"/>
            <a:ext cx="1836234" cy="267630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75F762F9-E8E2-9E9B-4D54-812B0A0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6" y="196439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PBC Lattice: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6" y="2586897"/>
            <a:ext cx="4786755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109259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196D-8568-F974-9565-A8FA41BD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83410"/>
            <a:ext cx="10515600" cy="1325563"/>
          </a:xfrm>
        </p:spPr>
        <p:txBody>
          <a:bodyPr/>
          <a:lstStyle/>
          <a:p>
            <a:r>
              <a:rPr lang="en-ES" dirty="0"/>
              <a:t>Comparisons to constant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3E57-B8DD-A806-B274-BE690E5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1"/>
            <a:ext cx="10515600" cy="4420352"/>
          </a:xfrm>
        </p:spPr>
        <p:txBody>
          <a:bodyPr/>
          <a:lstStyle/>
          <a:p>
            <a:r>
              <a:rPr lang="en-ES" dirty="0"/>
              <a:t>ER 50 nodes p: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D26A-7EE5-6B09-3420-2B5F08E0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943" y="2586897"/>
            <a:ext cx="4920920" cy="3690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D761-92E9-E172-4586-728F8F2824C7}"/>
              </a:ext>
            </a:extLst>
          </p:cNvPr>
          <p:cNvSpPr txBox="1"/>
          <p:nvPr/>
        </p:nvSpPr>
        <p:spPr>
          <a:xfrm>
            <a:off x="838200" y="2217565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Edge centric (adjoint)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26816-9812-9767-D148-D2D22FC1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5368" y="2586897"/>
            <a:ext cx="4786754" cy="3590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C74590-1D86-A0D7-6A17-0398EA4656BE}"/>
              </a:ext>
            </a:extLst>
          </p:cNvPr>
          <p:cNvSpPr txBox="1"/>
          <p:nvPr/>
        </p:nvSpPr>
        <p:spPr>
          <a:xfrm>
            <a:off x="6387383" y="2217565"/>
            <a:ext cx="288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Node centric (average rates) </a:t>
            </a:r>
          </a:p>
        </p:txBody>
      </p:sp>
    </p:spTree>
    <p:extLst>
      <p:ext uri="{BB962C8B-B14F-4D97-AF65-F5344CB8AC3E}">
        <p14:creationId xmlns:p14="http://schemas.microsoft.com/office/powerpoint/2010/main" val="262172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B768-F3CD-7AF6-6BFF-124EC5F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30-05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CFCD-ACB8-F099-6970-87C4205D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Why centre repulsive? Effect of degree and edge distance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Origin of harmonic+solenoidal (cyclic) component?</a:t>
            </a:r>
          </a:p>
          <a:p>
            <a:pPr marL="0" indent="0">
              <a:buNone/>
            </a:pPr>
            <a:endParaRPr lang="en-ES" dirty="0"/>
          </a:p>
          <a:p>
            <a:r>
              <a:rPr lang="en-ES" dirty="0"/>
              <a:t>Evolution of cyclic component.</a:t>
            </a:r>
          </a:p>
        </p:txBody>
      </p:sp>
    </p:spTree>
    <p:extLst>
      <p:ext uri="{BB962C8B-B14F-4D97-AF65-F5344CB8AC3E}">
        <p14:creationId xmlns:p14="http://schemas.microsoft.com/office/powerpoint/2010/main" val="173082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9FBD-443F-F323-4A52-678C8DEC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" y="-313901"/>
            <a:ext cx="11212552" cy="1325563"/>
          </a:xfrm>
        </p:spPr>
        <p:txBody>
          <a:bodyPr/>
          <a:lstStyle/>
          <a:p>
            <a:r>
              <a:rPr lang="en-ES" dirty="0"/>
              <a:t>Effect of degree and edge distance in PBC lattice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F1604-A394-A464-87C7-E42FDE4B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4875" y="552788"/>
            <a:ext cx="5491529" cy="3188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386CB-7235-1A7D-FD74-76FBC653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" y="614147"/>
            <a:ext cx="5491529" cy="3188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59B8B-A006-19C0-4066-D0C640850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6" y="3703316"/>
            <a:ext cx="5491531" cy="3188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79740D-A21D-C514-4848-985B43009313}"/>
              </a:ext>
            </a:extLst>
          </p:cNvPr>
          <p:cNvSpPr txBox="1"/>
          <p:nvPr/>
        </p:nvSpPr>
        <p:spPr>
          <a:xfrm>
            <a:off x="268014" y="3790523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ore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3BBA5-196D-2035-10F7-A7E8DE6C3FBF}"/>
              </a:ext>
            </a:extLst>
          </p:cNvPr>
          <p:cNvSpPr txBox="1"/>
          <p:nvPr/>
        </p:nvSpPr>
        <p:spPr>
          <a:xfrm>
            <a:off x="9776297" y="3735933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ES" dirty="0"/>
              <a:t>ess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FD05C-FD6A-5BED-649E-FDF617756479}"/>
              </a:ext>
            </a:extLst>
          </p:cNvPr>
          <p:cNvSpPr txBox="1"/>
          <p:nvPr/>
        </p:nvSpPr>
        <p:spPr>
          <a:xfrm>
            <a:off x="8609037" y="518115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Same degree</a:t>
            </a:r>
          </a:p>
        </p:txBody>
      </p:sp>
    </p:spTree>
    <p:extLst>
      <p:ext uri="{BB962C8B-B14F-4D97-AF65-F5344CB8AC3E}">
        <p14:creationId xmlns:p14="http://schemas.microsoft.com/office/powerpoint/2010/main" val="32984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Discrete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matrix: T</a:t>
                </a:r>
                <a:r>
                  <a:rPr lang="en-ES" baseline="-25000" dirty="0"/>
                  <a:t>ji </a:t>
                </a:r>
                <a:r>
                  <a:rPr lang="en-ES" dirty="0"/>
                  <a:t>= 1/k</a:t>
                </a:r>
                <a:r>
                  <a:rPr lang="en-ES" baseline="-25000" dirty="0"/>
                  <a:t>i  </a:t>
                </a:r>
                <a:r>
                  <a:rPr lang="en-ES" dirty="0"/>
                  <a:t>transition probability from </a:t>
                </a:r>
                <a:r>
                  <a:rPr lang="en-GB" dirty="0" err="1"/>
                  <a:t>i</a:t>
                </a:r>
                <a:r>
                  <a:rPr lang="en-ES" dirty="0"/>
                  <a:t> to j.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n-ES" dirty="0"/>
                  <a:t>Net flow in edge </a:t>
                </a:r>
                <a:r>
                  <a:rPr lang="en-GB" dirty="0" err="1"/>
                  <a:t>ij</a:t>
                </a:r>
                <a:r>
                  <a:rPr lang="en-GB" dirty="0"/>
                  <a:t> in step r: </a:t>
                </a:r>
                <a:r>
                  <a:rPr lang="en-GB" dirty="0" err="1"/>
                  <a:t>e</a:t>
                </a:r>
                <a:r>
                  <a:rPr lang="en-GB" baseline="-25000" dirty="0" err="1"/>
                  <a:t>ij</a:t>
                </a:r>
                <a:r>
                  <a:rPr lang="en-GB" baseline="-25000" dirty="0"/>
                  <a:t>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n-GB" baseline="-25000" dirty="0"/>
                          <m:t>is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ji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GB" dirty="0"/>
                          <m:t>T</m:t>
                        </m:r>
                        <m:r>
                          <m:rPr>
                            <m:nor/>
                          </m:rPr>
                          <a:rPr lang="es-ES" b="0" i="0" baseline="-25000" dirty="0" smtClean="0"/>
                          <m:t>js</m:t>
                        </m:r>
                        <m:r>
                          <m:rPr>
                            <m:nor/>
                          </m:rPr>
                          <a:rPr lang="en-GB" baseline="30000" dirty="0"/>
                          <m:t>r</m:t>
                        </m:r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s-ES" b="0" i="0" baseline="-25000" smtClean="0">
                        <a:latin typeface="Cambria Math" panose="02040503050406030204" pitchFamily="18" charset="0"/>
                      </a:rPr>
                      <m:t>ij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ES" dirty="0"/>
              </a:p>
              <a:p>
                <a:r>
                  <a:rPr lang="en-ES" dirty="0"/>
                  <a:t>For a given amount of steps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GB" dirty="0"/>
                  <a:t>(r)</a:t>
                </a:r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2046" r="-121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31726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04" y="3341143"/>
            <a:ext cx="4689143" cy="351685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91" y="579498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93" y="579498"/>
            <a:ext cx="4689143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461986" y="4340491"/>
            <a:ext cx="269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ES" dirty="0"/>
              <a:t>volves linearly with t like &lt;x^2&gt; in random walks. Diffusion?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Erdös-Renyi</a:t>
            </a:r>
          </a:p>
        </p:txBody>
      </p:sp>
    </p:spTree>
    <p:extLst>
      <p:ext uri="{BB962C8B-B14F-4D97-AF65-F5344CB8AC3E}">
        <p14:creationId xmlns:p14="http://schemas.microsoft.com/office/powerpoint/2010/main" val="157102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8E71B2-BD41-B856-BEAF-AAAEEE9D8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991" y="367629"/>
            <a:ext cx="4689143" cy="35168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C0466-D0A1-3BD1-140A-F3A51908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71393" y="389926"/>
            <a:ext cx="4689142" cy="351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1A53-2E5D-FE9A-278F-10F8555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428773"/>
            <a:ext cx="10515600" cy="1325563"/>
          </a:xfrm>
        </p:spPr>
        <p:txBody>
          <a:bodyPr/>
          <a:lstStyle/>
          <a:p>
            <a:r>
              <a:rPr lang="en-ES" dirty="0"/>
              <a:t>Evolution of cyclic ratio and component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05D1CB-62B1-C54E-F11C-D0988AE0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516549" y="3396897"/>
            <a:ext cx="4689142" cy="3516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214A8-7232-F939-E591-2B702BC24A9D}"/>
              </a:ext>
            </a:extLst>
          </p:cNvPr>
          <p:cNvSpPr txBox="1"/>
          <p:nvPr/>
        </p:nvSpPr>
        <p:spPr>
          <a:xfrm>
            <a:off x="9962021" y="3911689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S" dirty="0"/>
              <a:t>ean squared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B7D63-5B6E-A57A-B6E6-06B3A4AA6BF2}"/>
              </a:ext>
            </a:extLst>
          </p:cNvPr>
          <p:cNvSpPr txBox="1"/>
          <p:nvPr/>
        </p:nvSpPr>
        <p:spPr>
          <a:xfrm>
            <a:off x="559559" y="3911689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(loglog)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BAE98-614F-D85C-93ED-F6CF6EB3CD7E}"/>
              </a:ext>
            </a:extLst>
          </p:cNvPr>
          <p:cNvSpPr txBox="1"/>
          <p:nvPr/>
        </p:nvSpPr>
        <p:spPr>
          <a:xfrm>
            <a:off x="2308747" y="6093836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atios (linear)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9F11-DA06-81E6-03A3-9505F4B72DF1}"/>
              </a:ext>
            </a:extLst>
          </p:cNvPr>
          <p:cNvSpPr txBox="1"/>
          <p:nvPr/>
        </p:nvSpPr>
        <p:spPr>
          <a:xfrm>
            <a:off x="9055209" y="4637906"/>
            <a:ext cx="26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Cyclic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entirely</a:t>
            </a:r>
            <a:r>
              <a:rPr lang="es-ES" dirty="0"/>
              <a:t> linear</a:t>
            </a:r>
            <a:endParaRPr lang="en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E975-F185-10F9-A6D6-90F91D781CF9}"/>
              </a:ext>
            </a:extLst>
          </p:cNvPr>
          <p:cNvSpPr txBox="1"/>
          <p:nvPr/>
        </p:nvSpPr>
        <p:spPr>
          <a:xfrm>
            <a:off x="5413612" y="113742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PBC-lattice</a:t>
            </a:r>
          </a:p>
        </p:txBody>
      </p:sp>
    </p:spTree>
    <p:extLst>
      <p:ext uri="{BB962C8B-B14F-4D97-AF65-F5344CB8AC3E}">
        <p14:creationId xmlns:p14="http://schemas.microsoft.com/office/powerpoint/2010/main" val="28022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89D-6B08-DAFD-E797-204E11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8" y="388727"/>
            <a:ext cx="10515600" cy="1325563"/>
          </a:xfrm>
        </p:spPr>
        <p:txBody>
          <a:bodyPr/>
          <a:lstStyle/>
          <a:p>
            <a:r>
              <a:rPr lang="en-ES" dirty="0"/>
              <a:t>Results DTRW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899105-150C-923E-1BA9-5417D2A0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906" y="3429000"/>
            <a:ext cx="4474430" cy="3355823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53D0DE60-2D12-A122-18CE-BD2A7409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39" y="666086"/>
            <a:ext cx="3753876" cy="281540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67BA3F-C4A8-DE01-BD05-C37D17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02" y="3744550"/>
            <a:ext cx="4108801" cy="30816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F9289F4-81FA-9E18-E803-94558506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42" y="662949"/>
            <a:ext cx="4108801" cy="3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8C9-A22E-BF49-4A0B-FAC20C3A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ES" dirty="0"/>
              <a:t>Analytical Continuous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</p:spPr>
            <p:txBody>
              <a:bodyPr/>
              <a:lstStyle/>
              <a:p>
                <a:r>
                  <a:rPr lang="en-GB" dirty="0"/>
                  <a:t>T</a:t>
                </a:r>
                <a:r>
                  <a:rPr lang="en-ES" dirty="0"/>
                  <a:t>ransition </a:t>
                </a:r>
                <a:r>
                  <a:rPr lang="en-ES" b="1" dirty="0"/>
                  <a:t>rate</a:t>
                </a:r>
                <a:r>
                  <a:rPr lang="en-ES" dirty="0"/>
                  <a:t> matrix: R</a:t>
                </a:r>
                <a:r>
                  <a:rPr lang="en-ES" baseline="-25000" dirty="0"/>
                  <a:t>ji </a:t>
                </a:r>
                <a:r>
                  <a:rPr lang="en-ES" dirty="0"/>
                  <a:t>= v/(∆x</a:t>
                </a:r>
                <a:r>
                  <a:rPr lang="en-ES" baseline="-25000" dirty="0"/>
                  <a:t>ij</a:t>
                </a:r>
                <a:r>
                  <a:rPr lang="en-ES" dirty="0"/>
                  <a:t>k</a:t>
                </a:r>
                <a:r>
                  <a:rPr lang="en-ES" baseline="-25000" dirty="0"/>
                  <a:t>i</a:t>
                </a:r>
                <a:r>
                  <a:rPr lang="en-ES" dirty="0"/>
                  <a:t>)</a:t>
                </a:r>
                <a:r>
                  <a:rPr lang="en-ES" baseline="-25000" dirty="0"/>
                  <a:t>  </a:t>
                </a:r>
                <a:r>
                  <a:rPr lang="en-ES" dirty="0"/>
                  <a:t>transition rate from </a:t>
                </a:r>
                <a:r>
                  <a:rPr lang="en-GB" dirty="0" err="1"/>
                  <a:t>i</a:t>
                </a:r>
                <a:r>
                  <a:rPr lang="en-ES" dirty="0"/>
                  <a:t> to j (</a:t>
                </a:r>
                <a:r>
                  <a:rPr lang="en-GB" dirty="0" err="1"/>
                  <a:t>i</a:t>
                </a:r>
                <a:r>
                  <a:rPr lang="en-ES" dirty="0"/>
                  <a:t> ≠ j) R</a:t>
                </a:r>
                <a:r>
                  <a:rPr lang="en-ES" baseline="-25000" dirty="0"/>
                  <a:t>ii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</a:rPr>
                          <m:t>𝑗𝑖</m:t>
                        </m:r>
                      </m:e>
                    </m:nary>
                  </m:oMath>
                </a14:m>
                <a:r>
                  <a:rPr lang="en-ES" dirty="0"/>
                  <a:t>. (k</a:t>
                </a:r>
                <a:r>
                  <a:rPr lang="en-ES" baseline="-25000" dirty="0"/>
                  <a:t>i </a:t>
                </a:r>
                <a:r>
                  <a:rPr lang="en-ES" dirty="0"/>
                  <a:t>degree of i)</a:t>
                </a:r>
              </a:p>
              <a:p>
                <a:r>
                  <a:rPr lang="es-ES" dirty="0" err="1"/>
                  <a:t>Differential</a:t>
                </a:r>
                <a:r>
                  <a:rPr lang="es-ES" dirty="0"/>
                  <a:t> </a:t>
                </a:r>
                <a:r>
                  <a:rPr lang="es-ES" dirty="0" err="1"/>
                  <a:t>equations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evolution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being</a:t>
                </a:r>
                <a:r>
                  <a:rPr lang="es-ES" dirty="0"/>
                  <a:t> at </a:t>
                </a:r>
                <a:r>
                  <a:rPr lang="es-ES" dirty="0" err="1"/>
                  <a:t>node</a:t>
                </a:r>
                <a:r>
                  <a:rPr lang="es-ES" dirty="0"/>
                  <a:t> i at time t:</a:t>
                </a:r>
              </a:p>
              <a:p>
                <a:pPr marL="0" indent="0">
                  <a:buNone/>
                </a:pPr>
                <a:r>
                  <a:rPr lang="es-ES" b="1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ES" dirty="0"/>
                  <a:t>≡</a:t>
                </a:r>
              </a:p>
              <a:p>
                <a:r>
                  <a:rPr lang="en-ES" dirty="0"/>
                  <a:t>For a given amount of time Dt, the total edge flow is:</a:t>
                </a:r>
              </a:p>
              <a:p>
                <a:r>
                  <a:rPr lang="en-ES" dirty="0"/>
                  <a:t>E</a:t>
                </a:r>
                <a:r>
                  <a:rPr lang="en-ES" baseline="-25000" dirty="0"/>
                  <a:t>ij </a:t>
                </a:r>
                <a:r>
                  <a:rPr lang="en-E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𝑃𝑗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  <m:r>
                      <a:rPr lang="es-ES" i="1" baseline="-2500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𝑃𝑖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𝑗𝑖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1B70B-C2B2-AD92-586F-866E65DE8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682"/>
                <a:ext cx="10515600" cy="4953281"/>
              </a:xfrm>
              <a:blipFill>
                <a:blip r:embed="rId2"/>
                <a:stretch>
                  <a:fillRect l="-1086" t="-665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675797-CE60-F5D7-8C57-20928FF7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87" y="2879838"/>
            <a:ext cx="3640582" cy="8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61EB-C967-5633-400F-1AF70466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Active node centric CTRW</a:t>
            </a:r>
          </a:p>
        </p:txBody>
      </p:sp>
      <p:pic>
        <p:nvPicPr>
          <p:cNvPr id="5" name="Content Placeholder 4" descr="Text, schematic&#10;&#10;Description automatically generated">
            <a:extLst>
              <a:ext uri="{FF2B5EF4-FFF2-40B4-BE49-F238E27FC236}">
                <a16:creationId xmlns:a16="http://schemas.microsoft.com/office/drawing/2014/main" id="{5A9A4B52-6F0C-C645-7929-DDC96BA3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022" y="1784733"/>
            <a:ext cx="4260389" cy="11765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/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Exponentially distributed waiting time at each node with rate 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</a:p>
              <a:p>
                <a:endParaRPr lang="en-E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n</a:t>
                </a:r>
                <a:r>
                  <a:rPr lang="en-GB" baseline="-25000" dirty="0" err="1"/>
                  <a:t>i</a:t>
                </a:r>
                <a:r>
                  <a:rPr lang="en-ES" baseline="-25000" dirty="0"/>
                  <a:t>  </a:t>
                </a:r>
                <a:r>
                  <a:rPr lang="en-ES" dirty="0"/>
                  <a:t>is the probability og being at node </a:t>
                </a:r>
                <a:r>
                  <a:rPr lang="en-GB" dirty="0"/>
                  <a:t>I</a:t>
                </a:r>
                <a:r>
                  <a:rPr lang="en-ES" dirty="0"/>
                  <a:t> at time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K</a:t>
                </a:r>
                <a:r>
                  <a:rPr lang="en-ES" baseline="-25000" dirty="0"/>
                  <a:t>j </a:t>
                </a:r>
                <a:r>
                  <a:rPr lang="en-ES" dirty="0"/>
                  <a:t>is the node degree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baseline="-25000" dirty="0"/>
                  <a:t> </a:t>
                </a:r>
                <a:r>
                  <a:rPr lang="en-ES" dirty="0"/>
                  <a:t>= 1/</a:t>
                </a:r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where </a:t>
                </a:r>
                <a14:m>
                  <m:oMath xmlns:m="http://schemas.openxmlformats.org/officeDocument/2006/math">
                    <m: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ES" dirty="0"/>
                  <a:t> is the average waiting time of node 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0F5223-7B57-DC48-FF49-D3D38F03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99"/>
                <a:ext cx="6186822" cy="1378647"/>
              </a:xfrm>
              <a:prstGeom prst="rect">
                <a:avLst/>
              </a:prstGeom>
              <a:blipFill>
                <a:blip r:embed="rId3"/>
                <a:stretch>
                  <a:fillRect l="-1027" t="-1835" b="-64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14D50C-4D41-01E9-C7EB-97EBD4937A92}"/>
              </a:ext>
            </a:extLst>
          </p:cNvPr>
          <p:cNvSpPr txBox="1"/>
          <p:nvPr/>
        </p:nvSpPr>
        <p:spPr>
          <a:xfrm>
            <a:off x="6873740" y="1506022"/>
            <a:ext cx="471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MASTER EQUATION FOR A NODE-CENTRIC CTRW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/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Waiting times are chosen to be the mean of the traversing times of the adjacent edges to node i:</a:t>
                </a:r>
              </a:p>
              <a:p>
                <a:endParaRPr lang="en-ES" dirty="0"/>
              </a:p>
              <a:p>
                <a:pPr algn="ctr"/>
                <a14:m>
                  <m:oMath xmlns:m="http://schemas.openxmlformats.org/officeDocument/2006/math">
                    <m:r>
                      <a:rPr lang="en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ES" dirty="0"/>
                  <a:t>       where         t</a:t>
                </a:r>
                <a:r>
                  <a:rPr lang="en-ES" baseline="-25000" dirty="0"/>
                  <a:t>ij</a:t>
                </a:r>
                <a:r>
                  <a:rPr lang="en-E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s-E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ES" dirty="0"/>
                  <a:t>/v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BAD09-EC87-DBC4-05BE-71B63337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0988"/>
                <a:ext cx="9237722" cy="1087477"/>
              </a:xfrm>
              <a:prstGeom prst="rect">
                <a:avLst/>
              </a:prstGeom>
              <a:blipFill>
                <a:blip r:embed="rId4"/>
                <a:stretch>
                  <a:fillRect l="-687" t="-3488" b="-2209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1A67-097E-98FC-3988-32E3B4F1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Node-Centric CTRW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C424CE8-C8D1-F95C-2DA1-3B51D4F0C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98"/>
          <a:stretch/>
        </p:blipFill>
        <p:spPr>
          <a:xfrm>
            <a:off x="8109549" y="2578565"/>
            <a:ext cx="4071435" cy="31031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5CC724-A7C3-12FF-D847-57F79D58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" y="2578565"/>
            <a:ext cx="4137535" cy="3103152"/>
          </a:xfrm>
          <a:prstGeom prst="rect">
            <a:avLst/>
          </a:prstGeom>
        </p:spPr>
      </p:pic>
      <p:pic>
        <p:nvPicPr>
          <p:cNvPr id="11" name="Picture 10" descr="Graphical user interface, histogram&#10;&#10;Description automatically generated with medium confidence">
            <a:extLst>
              <a:ext uri="{FF2B5EF4-FFF2-40B4-BE49-F238E27FC236}">
                <a16:creationId xmlns:a16="http://schemas.microsoft.com/office/drawing/2014/main" id="{73D2A319-0D45-C181-13D8-A7AC9AE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774" y="2578565"/>
            <a:ext cx="4137536" cy="310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0E88C-4741-F939-B481-D5AD8E6CA802}"/>
              </a:ext>
            </a:extLst>
          </p:cNvPr>
          <p:cNvSpPr txBox="1"/>
          <p:nvPr/>
        </p:nvSpPr>
        <p:spPr>
          <a:xfrm>
            <a:off x="838200" y="1765294"/>
            <a:ext cx="29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Results for Erdös-Rényi graphs</a:t>
            </a:r>
          </a:p>
        </p:txBody>
      </p:sp>
    </p:spTree>
    <p:extLst>
      <p:ext uri="{BB962C8B-B14F-4D97-AF65-F5344CB8AC3E}">
        <p14:creationId xmlns:p14="http://schemas.microsoft.com/office/powerpoint/2010/main" val="113214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12CD-DD49-F5BF-A543-6DF2D25F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Next step: adjoint graph approach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9764D16-7783-F07B-B32F-BA37CE1C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865041"/>
            <a:ext cx="5053012" cy="2526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73CED-BC58-20F7-0322-5090BD7DADE5}"/>
              </a:ext>
            </a:extLst>
          </p:cNvPr>
          <p:cNvSpPr txBox="1"/>
          <p:nvPr/>
        </p:nvSpPr>
        <p:spPr>
          <a:xfrm>
            <a:off x="195218" y="1714659"/>
            <a:ext cx="1194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ES" dirty="0"/>
              <a:t>n order to have an edge-dependent transition rate we can build the adjoint graph (exchange vertex for edges and vice-versa) </a:t>
            </a:r>
          </a:p>
          <a:p>
            <a:r>
              <a:rPr lang="en-GB" dirty="0"/>
              <a:t>s</a:t>
            </a:r>
            <a:r>
              <a:rPr lang="en-ES" dirty="0"/>
              <a:t>uch that the walk is performed on the edges and not on the nodes.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75D963F-7670-4183-2E92-4C004D07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4" y="3251200"/>
            <a:ext cx="664307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E73-6330-6B48-D578-6FF5F1B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Results of adjoint graph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2047-E283-7108-3F76-D6ACA1B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/>
          <a:lstStyle/>
          <a:p>
            <a:r>
              <a:rPr lang="en-ES" dirty="0"/>
              <a:t>Edge occupation probabilities in ER graphs:</a:t>
            </a:r>
          </a:p>
          <a:p>
            <a:endParaRPr lang="en-E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0963C1-542C-1A22-2278-236BA33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61" y="2485628"/>
            <a:ext cx="5342995" cy="400724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1DB78D-A2C9-41BE-F31E-82A898F90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" y="2485628"/>
            <a:ext cx="5342996" cy="4007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1EA7A-C598-9845-8AA2-D75CDEFBAC38}"/>
              </a:ext>
            </a:extLst>
          </p:cNvPr>
          <p:cNvSpPr txBox="1"/>
          <p:nvPr/>
        </p:nvSpPr>
        <p:spPr>
          <a:xfrm>
            <a:off x="2699657" y="230096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5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44B40-B4D4-3FC0-14DE-36F5F9C12C23}"/>
              </a:ext>
            </a:extLst>
          </p:cNvPr>
          <p:cNvSpPr txBox="1"/>
          <p:nvPr/>
        </p:nvSpPr>
        <p:spPr>
          <a:xfrm>
            <a:off x="9076458" y="23009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ER 10 nodes</a:t>
            </a:r>
          </a:p>
        </p:txBody>
      </p:sp>
    </p:spTree>
    <p:extLst>
      <p:ext uri="{BB962C8B-B14F-4D97-AF65-F5344CB8AC3E}">
        <p14:creationId xmlns:p14="http://schemas.microsoft.com/office/powerpoint/2010/main" val="16526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3B4-D4BC-C6F3-B493-F07D88F4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Retrieving edge flow from ”Edge-centric” CTRW</a:t>
            </a:r>
          </a:p>
        </p:txBody>
      </p:sp>
      <p:pic>
        <p:nvPicPr>
          <p:cNvPr id="5" name="Content Placeholder 4" descr="A picture containing line, diagram, circle, design&#10;&#10;Description automatically generated">
            <a:extLst>
              <a:ext uri="{FF2B5EF4-FFF2-40B4-BE49-F238E27FC236}">
                <a16:creationId xmlns:a16="http://schemas.microsoft.com/office/drawing/2014/main" id="{6F43674C-2658-061E-2A8A-E577859B9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0"/>
            <a:ext cx="6231673" cy="3125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4098-CCFC-171B-F7C9-2AB58ED08E82}"/>
              </a:ext>
            </a:extLst>
          </p:cNvPr>
          <p:cNvSpPr txBox="1"/>
          <p:nvPr/>
        </p:nvSpPr>
        <p:spPr>
          <a:xfrm>
            <a:off x="838200" y="1853389"/>
            <a:ext cx="513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ES" sz="2800" dirty="0"/>
              <a:t>Problems with divergent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/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dirty="0"/>
                  <a:t>Solutions: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 the simulation: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 nothing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probability 0.5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Accept with Exponential cumulative probability according to the time left in the walker: P(x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r>
                  <a:rPr lang="en-E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Initial simulation step (count it?):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Don’t Count 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Count it all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Prob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</a:t>
                </a:r>
                <a:r>
                  <a:rPr lang="en-ES" dirty="0"/>
                  <a:t>n the Analytical: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only the non-divergent flow (flow that enters and goes)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ES" dirty="0"/>
                  <a:t>Accept with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E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4E3FB-A070-7782-B9D0-B41F9A86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3" y="2114999"/>
                <a:ext cx="4672361" cy="4524315"/>
              </a:xfrm>
              <a:prstGeom prst="rect">
                <a:avLst/>
              </a:prstGeom>
              <a:blipFill>
                <a:blip r:embed="rId3"/>
                <a:stretch>
                  <a:fillRect l="-1084" t="-560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1041</Words>
  <Application>Microsoft Macintosh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Results update 18-05</vt:lpstr>
      <vt:lpstr>Analytical Discrete Flow</vt:lpstr>
      <vt:lpstr>Results DTRW</vt:lpstr>
      <vt:lpstr>Analytical Continuous Flow</vt:lpstr>
      <vt:lpstr>Active node centric CTRW</vt:lpstr>
      <vt:lpstr>Results Node-Centric CTRW</vt:lpstr>
      <vt:lpstr>Next step: adjoint graph approach</vt:lpstr>
      <vt:lpstr>Results of adjoint graph approach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Retrieving edge flow from ”Edge-centric” CTRW</vt:lpstr>
      <vt:lpstr>Comparisons to constant velocity</vt:lpstr>
      <vt:lpstr>Comparisons to constant velocity</vt:lpstr>
      <vt:lpstr>Results 30-05</vt:lpstr>
      <vt:lpstr>Effect of degree and edge distance in PBC lattice</vt:lpstr>
      <vt:lpstr>Evolution of cyclic ratio and component</vt:lpstr>
      <vt:lpstr>Evolution of cyclic ratio and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update 20-04</dc:title>
  <dc:creator>ROBERT BENASSAI DALMAU</dc:creator>
  <cp:lastModifiedBy>ROBERT BENASSAI DALMAU</cp:lastModifiedBy>
  <cp:revision>18</cp:revision>
  <dcterms:created xsi:type="dcterms:W3CDTF">2023-04-17T15:13:03Z</dcterms:created>
  <dcterms:modified xsi:type="dcterms:W3CDTF">2023-06-13T10:18:00Z</dcterms:modified>
</cp:coreProperties>
</file>