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6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/>
    <p:restoredTop sz="94634"/>
  </p:normalViewPr>
  <p:slideViewPr>
    <p:cSldViewPr snapToGrid="0">
      <p:cViewPr>
        <p:scale>
          <a:sx n="138" d="100"/>
          <a:sy n="138" d="100"/>
        </p:scale>
        <p:origin x="72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CB72-2676-1899-A575-D64AE1426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2721F-E035-AA31-F3AD-C749911A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5681-6BC2-4917-475B-0D61B2B6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25/7/23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0DC2-A8F1-94E0-B074-852040AA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D3936-357F-2874-BE87-E3BD80C7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0487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E9D0-52F7-02D1-1FF7-DD75AB8D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4D1AB-045A-EDE4-87B5-8373B5609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5826-4AF1-494D-E13A-32912D09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25/7/23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55FA-06DC-B4A9-8400-A5FFC474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27C2-0D9A-0F57-1B38-5AB31A82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518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DDBDA-4E36-C4F0-A6CB-D333BBF5D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4AEEA-48BC-7201-AA5A-E5AF7EA4A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F69CD-C532-4035-A86E-EDA12BE0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25/7/23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558E-5D9E-4D8D-10AF-CABCCC7F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4E47D-202F-33F1-D97C-C31FEF8F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7640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832C-E3DE-58C6-ED9F-35B6D17B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A7B1-B1AE-DAD0-6173-AB2D9275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BFF6-157E-8DCC-B8A7-47EE2513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25/7/23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8067F-524F-1389-0463-8FFFAA2B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0AF1-F04D-A840-8A45-87C473FC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5360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383D-730B-682E-F71D-172B8BA6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E511A-5971-EB50-5DB9-67ACA6384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F24C-2DFB-7B21-722B-6A14F62F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25/7/23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BC67A-2508-379A-7E6C-95FF0A4F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87FD9-81B3-868D-6E5C-061477E2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6494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58F4-C8CB-9561-E01E-B9F0C6AE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19D4-6448-2FA2-931B-D3D5C740C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C66F3-D491-2624-D83E-A622D1AF2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0E2D-265B-B0D6-88C8-603C8650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25/7/23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8DEEB-3E37-07C5-0C4E-460703C8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1558A-3E25-FA9D-C715-FC3D5F1E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698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9820-B50B-BA00-AB55-1117EABB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6EF7E-D639-77C4-9E82-D4907C83E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CF4D3-444F-C679-B9AD-896F0AD19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A0C38-CA4F-1587-9172-0D8EC62EC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32320-D6B5-1AFF-9650-A10263734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2C2DF-044D-E9F5-2630-B7FD52C1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25/7/23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DF76F-11BF-25A9-7118-9DE8E184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5DCC0-BF19-04E0-8641-E5BB91D2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0785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3CA3-3029-FBA3-63E4-AC10D692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02141-ED36-8882-B061-53469427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25/7/23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CD9F3-B512-6AB4-5653-3854BE83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F034C-FD52-953D-A907-0288ABCD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625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59748-3692-099D-7D20-E6613C9F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25/7/23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77298-4D01-9983-6A10-903BE52C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0308C-8CA7-5CD4-A712-D69DF34F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6248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16FC-C74E-9946-30F4-758298E0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E1265-1B3B-70C5-819B-1DC2DD06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BAEB8-F0CC-BD6E-B723-D03E4B72F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B42B0-058E-25E9-61EB-DC654FB6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25/7/23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E04A9-09C9-20B4-75B7-214FB98A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448CC-E875-4B3D-EFA7-DEE48927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0603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DB13-E581-9939-4F95-51B7CE25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4B568-7BB6-38C2-69FE-EF40B41A3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A272E-F838-F35F-9E4D-4F46DCD8E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D9D25-B759-FCC5-3EBB-D78732DC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25/7/23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E6689-ACA2-7D97-0C9F-A540EB21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9C20C-A738-C6C1-2116-50F9BFAF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310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565D1-1257-06E4-ADCD-0A94C82C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5C3E3-CF93-4CCB-6DA7-AEB813DBC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D2C1-3C58-5743-3947-80E7F8BE5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59631-E798-A74D-A0F8-ED244256C4A9}" type="datetimeFigureOut">
              <a:rPr lang="en-ES" smtClean="0"/>
              <a:t>25/7/23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DE12-680E-6B8D-CA4B-DA472D466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6B39F-85CB-AD02-3415-CF3097A7F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2517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2E7C-8C68-FD64-47C6-6CACB533B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Results update 24-06</a:t>
            </a:r>
          </a:p>
        </p:txBody>
      </p:sp>
    </p:spTree>
    <p:extLst>
      <p:ext uri="{BB962C8B-B14F-4D97-AF65-F5344CB8AC3E}">
        <p14:creationId xmlns:p14="http://schemas.microsoft.com/office/powerpoint/2010/main" val="171372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C0D4E7-8E60-DF12-D00E-D0DFAF9D1C46}"/>
                  </a:ext>
                </a:extLst>
              </p:cNvPr>
              <p:cNvSpPr txBox="1"/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 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C0D4E7-8E60-DF12-D00E-D0DFAF9D1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blipFill>
                <a:blip r:embed="rId2"/>
                <a:stretch>
                  <a:fillRect l="-1084" t="-5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722" cy="684557"/>
          </a:xfrm>
        </p:spPr>
        <p:txBody>
          <a:bodyPr>
            <a:normAutofit fontScale="90000"/>
          </a:bodyPr>
          <a:lstStyle/>
          <a:p>
            <a:r>
              <a:rPr lang="en-ES" dirty="0"/>
              <a:t>Retrieving edge flow from ”Edge-centric” CTRW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451946"/>
            <a:ext cx="5849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Do nothing and accept non-div flow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DF3884F5-9598-3637-88F1-5AFBBE921511}"/>
              </a:ext>
            </a:extLst>
          </p:cNvPr>
          <p:cNvSpPr/>
          <p:nvPr/>
        </p:nvSpPr>
        <p:spPr>
          <a:xfrm>
            <a:off x="7716644" y="2308303"/>
            <a:ext cx="1683834" cy="26763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B8D6344C-10BF-71E6-0648-92B0CE1437FB}"/>
              </a:ext>
            </a:extLst>
          </p:cNvPr>
          <p:cNvSpPr/>
          <p:nvPr/>
        </p:nvSpPr>
        <p:spPr>
          <a:xfrm>
            <a:off x="7716644" y="5030959"/>
            <a:ext cx="3637156" cy="561279"/>
          </a:xfrm>
          <a:prstGeom prst="frame">
            <a:avLst>
              <a:gd name="adj1" fmla="val 455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5B9FFE9C-C759-9359-C1D2-DAAC247B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71" y="1975166"/>
            <a:ext cx="5842000" cy="438150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8177E83A-0FCC-E85A-42A9-1AB730A4C943}"/>
              </a:ext>
            </a:extLst>
          </p:cNvPr>
          <p:cNvSpPr/>
          <p:nvPr/>
        </p:nvSpPr>
        <p:spPr>
          <a:xfrm>
            <a:off x="7716644" y="3948538"/>
            <a:ext cx="1836234" cy="26763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2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4950BA-1538-670E-F034-FCCCF420A4B3}"/>
                  </a:ext>
                </a:extLst>
              </p:cNvPr>
              <p:cNvSpPr txBox="1"/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4950BA-1538-670E-F034-FCCCF420A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blipFill>
                <a:blip r:embed="rId2"/>
                <a:stretch>
                  <a:fillRect l="-1084" t="-5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722" cy="684557"/>
          </a:xfrm>
        </p:spPr>
        <p:txBody>
          <a:bodyPr>
            <a:normAutofit fontScale="90000"/>
          </a:bodyPr>
          <a:lstStyle/>
          <a:p>
            <a:r>
              <a:rPr lang="en-ES" dirty="0"/>
              <a:t>Retrieving edge flow from ”Edge-centric” CTRW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451946"/>
            <a:ext cx="4750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Exp and accept non-div flow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DF3884F5-9598-3637-88F1-5AFBBE921511}"/>
              </a:ext>
            </a:extLst>
          </p:cNvPr>
          <p:cNvSpPr/>
          <p:nvPr/>
        </p:nvSpPr>
        <p:spPr>
          <a:xfrm>
            <a:off x="7738945" y="2854709"/>
            <a:ext cx="4103649" cy="864884"/>
          </a:xfrm>
          <a:prstGeom prst="frame">
            <a:avLst>
              <a:gd name="adj1" fmla="val 38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B8D6344C-10BF-71E6-0648-92B0CE1437FB}"/>
              </a:ext>
            </a:extLst>
          </p:cNvPr>
          <p:cNvSpPr/>
          <p:nvPr/>
        </p:nvSpPr>
        <p:spPr>
          <a:xfrm>
            <a:off x="7716644" y="5030959"/>
            <a:ext cx="3637156" cy="561279"/>
          </a:xfrm>
          <a:prstGeom prst="frame">
            <a:avLst>
              <a:gd name="adj1" fmla="val 455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9773778C-AF76-BB92-AC06-BFFA4BBF6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25" y="2111375"/>
            <a:ext cx="5842000" cy="4381500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32F5D9F0-74C2-061C-5492-AFCAFFFC6C50}"/>
              </a:ext>
            </a:extLst>
          </p:cNvPr>
          <p:cNvSpPr/>
          <p:nvPr/>
        </p:nvSpPr>
        <p:spPr>
          <a:xfrm>
            <a:off x="7716644" y="3948538"/>
            <a:ext cx="1836234" cy="26763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8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722" cy="684557"/>
          </a:xfrm>
        </p:spPr>
        <p:txBody>
          <a:bodyPr>
            <a:normAutofit fontScale="90000"/>
          </a:bodyPr>
          <a:lstStyle/>
          <a:p>
            <a:r>
              <a:rPr lang="en-ES" dirty="0"/>
              <a:t>Retrieving edge flow from ”Edge-centric” CTRW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451946"/>
            <a:ext cx="4750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Exp and accept non-div flow</a:t>
            </a:r>
          </a:p>
        </p:txBody>
      </p:sp>
      <p:pic>
        <p:nvPicPr>
          <p:cNvPr id="9" name="Picture 8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7C93CB6D-3C1B-90AE-DB9D-18B0DB39C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5298"/>
            <a:ext cx="5842000" cy="438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/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 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blipFill>
                <a:blip r:embed="rId3"/>
                <a:stretch>
                  <a:fillRect l="-1084" t="-5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ame 10">
            <a:extLst>
              <a:ext uri="{FF2B5EF4-FFF2-40B4-BE49-F238E27FC236}">
                <a16:creationId xmlns:a16="http://schemas.microsoft.com/office/drawing/2014/main" id="{511BA154-7038-DFAB-C7BE-7282E8F7DD72}"/>
              </a:ext>
            </a:extLst>
          </p:cNvPr>
          <p:cNvSpPr/>
          <p:nvPr/>
        </p:nvSpPr>
        <p:spPr>
          <a:xfrm>
            <a:off x="7738945" y="2854709"/>
            <a:ext cx="4103649" cy="864884"/>
          </a:xfrm>
          <a:prstGeom prst="frame">
            <a:avLst>
              <a:gd name="adj1" fmla="val 38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2BFB6A0-3991-9B25-49FE-1DED7CA7C348}"/>
              </a:ext>
            </a:extLst>
          </p:cNvPr>
          <p:cNvSpPr/>
          <p:nvPr/>
        </p:nvSpPr>
        <p:spPr>
          <a:xfrm>
            <a:off x="7716644" y="5030959"/>
            <a:ext cx="3637156" cy="561279"/>
          </a:xfrm>
          <a:prstGeom prst="frame">
            <a:avLst>
              <a:gd name="adj1" fmla="val 455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9B7B8E0-894D-32A2-C29A-C18767B65AEF}"/>
              </a:ext>
            </a:extLst>
          </p:cNvPr>
          <p:cNvSpPr/>
          <p:nvPr/>
        </p:nvSpPr>
        <p:spPr>
          <a:xfrm>
            <a:off x="7716644" y="4212007"/>
            <a:ext cx="1836234" cy="26763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6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722" cy="684557"/>
          </a:xfrm>
        </p:spPr>
        <p:txBody>
          <a:bodyPr>
            <a:normAutofit fontScale="90000"/>
          </a:bodyPr>
          <a:lstStyle/>
          <a:p>
            <a:r>
              <a:rPr lang="en-ES" dirty="0"/>
              <a:t>Retrieving edge flow from ”Edge-centric” CTRW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451946"/>
            <a:ext cx="4096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Exp and accept 0.5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/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 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blipFill>
                <a:blip r:embed="rId2"/>
                <a:stretch>
                  <a:fillRect l="-1084" t="-5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ame 10">
            <a:extLst>
              <a:ext uri="{FF2B5EF4-FFF2-40B4-BE49-F238E27FC236}">
                <a16:creationId xmlns:a16="http://schemas.microsoft.com/office/drawing/2014/main" id="{511BA154-7038-DFAB-C7BE-7282E8F7DD72}"/>
              </a:ext>
            </a:extLst>
          </p:cNvPr>
          <p:cNvSpPr/>
          <p:nvPr/>
        </p:nvSpPr>
        <p:spPr>
          <a:xfrm>
            <a:off x="7738945" y="2854709"/>
            <a:ext cx="4103649" cy="864884"/>
          </a:xfrm>
          <a:prstGeom prst="frame">
            <a:avLst>
              <a:gd name="adj1" fmla="val 38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2BFB6A0-3991-9B25-49FE-1DED7CA7C348}"/>
              </a:ext>
            </a:extLst>
          </p:cNvPr>
          <p:cNvSpPr/>
          <p:nvPr/>
        </p:nvSpPr>
        <p:spPr>
          <a:xfrm>
            <a:off x="7716644" y="5621726"/>
            <a:ext cx="2341756" cy="267630"/>
          </a:xfrm>
          <a:prstGeom prst="frame">
            <a:avLst>
              <a:gd name="adj1" fmla="val 455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9B7B8E0-894D-32A2-C29A-C18767B65AEF}"/>
              </a:ext>
            </a:extLst>
          </p:cNvPr>
          <p:cNvSpPr/>
          <p:nvPr/>
        </p:nvSpPr>
        <p:spPr>
          <a:xfrm>
            <a:off x="7716644" y="4212007"/>
            <a:ext cx="1836234" cy="26763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pic>
        <p:nvPicPr>
          <p:cNvPr id="4" name="Picture 3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1B0E28EB-B7D4-4AA7-5539-878E2717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5166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8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722" cy="684557"/>
          </a:xfrm>
        </p:spPr>
        <p:txBody>
          <a:bodyPr>
            <a:normAutofit fontScale="90000"/>
          </a:bodyPr>
          <a:lstStyle/>
          <a:p>
            <a:r>
              <a:rPr lang="en-ES" dirty="0"/>
              <a:t>Retrieving edge flow from ”Edge-centric” CTRW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451946"/>
            <a:ext cx="3581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0.5 sim and 0.5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/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 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blipFill>
                <a:blip r:embed="rId2"/>
                <a:stretch>
                  <a:fillRect l="-1084" t="-5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ame 10">
            <a:extLst>
              <a:ext uri="{FF2B5EF4-FFF2-40B4-BE49-F238E27FC236}">
                <a16:creationId xmlns:a16="http://schemas.microsoft.com/office/drawing/2014/main" id="{511BA154-7038-DFAB-C7BE-7282E8F7DD72}"/>
              </a:ext>
            </a:extLst>
          </p:cNvPr>
          <p:cNvSpPr/>
          <p:nvPr/>
        </p:nvSpPr>
        <p:spPr>
          <a:xfrm flipV="1">
            <a:off x="7738946" y="2587079"/>
            <a:ext cx="2985882" cy="267630"/>
          </a:xfrm>
          <a:prstGeom prst="frame">
            <a:avLst>
              <a:gd name="adj1" fmla="val 38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2BFB6A0-3991-9B25-49FE-1DED7CA7C348}"/>
              </a:ext>
            </a:extLst>
          </p:cNvPr>
          <p:cNvSpPr/>
          <p:nvPr/>
        </p:nvSpPr>
        <p:spPr>
          <a:xfrm>
            <a:off x="7716644" y="5621726"/>
            <a:ext cx="2341756" cy="267630"/>
          </a:xfrm>
          <a:prstGeom prst="frame">
            <a:avLst>
              <a:gd name="adj1" fmla="val 455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9B7B8E0-894D-32A2-C29A-C18767B65AEF}"/>
              </a:ext>
            </a:extLst>
          </p:cNvPr>
          <p:cNvSpPr/>
          <p:nvPr/>
        </p:nvSpPr>
        <p:spPr>
          <a:xfrm>
            <a:off x="7716644" y="4212007"/>
            <a:ext cx="1836234" cy="26763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pic>
        <p:nvPicPr>
          <p:cNvPr id="5" name="Picture 4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B45BD379-FCC7-1B00-7E05-CA8DB32F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61" y="2021257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9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722" cy="684557"/>
          </a:xfrm>
        </p:spPr>
        <p:txBody>
          <a:bodyPr>
            <a:normAutofit fontScale="90000"/>
          </a:bodyPr>
          <a:lstStyle/>
          <a:p>
            <a:r>
              <a:rPr lang="en-ES" dirty="0"/>
              <a:t>Retrieving edge flow from ”Edge-centric” CTRW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451946"/>
            <a:ext cx="5801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Exp sim and initial 0.5 with 0.5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/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 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blipFill>
                <a:blip r:embed="rId2"/>
                <a:stretch>
                  <a:fillRect l="-1084" t="-5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ame 10">
            <a:extLst>
              <a:ext uri="{FF2B5EF4-FFF2-40B4-BE49-F238E27FC236}">
                <a16:creationId xmlns:a16="http://schemas.microsoft.com/office/drawing/2014/main" id="{511BA154-7038-DFAB-C7BE-7282E8F7DD72}"/>
              </a:ext>
            </a:extLst>
          </p:cNvPr>
          <p:cNvSpPr/>
          <p:nvPr/>
        </p:nvSpPr>
        <p:spPr>
          <a:xfrm flipV="1">
            <a:off x="7716644" y="2833876"/>
            <a:ext cx="4066384" cy="893171"/>
          </a:xfrm>
          <a:prstGeom prst="frame">
            <a:avLst>
              <a:gd name="adj1" fmla="val 38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2BFB6A0-3991-9B25-49FE-1DED7CA7C348}"/>
              </a:ext>
            </a:extLst>
          </p:cNvPr>
          <p:cNvSpPr/>
          <p:nvPr/>
        </p:nvSpPr>
        <p:spPr>
          <a:xfrm>
            <a:off x="7716644" y="5621726"/>
            <a:ext cx="2341756" cy="267630"/>
          </a:xfrm>
          <a:prstGeom prst="frame">
            <a:avLst>
              <a:gd name="adj1" fmla="val 455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9B7B8E0-894D-32A2-C29A-C18767B65AEF}"/>
              </a:ext>
            </a:extLst>
          </p:cNvPr>
          <p:cNvSpPr/>
          <p:nvPr/>
        </p:nvSpPr>
        <p:spPr>
          <a:xfrm>
            <a:off x="7716644" y="4490971"/>
            <a:ext cx="1836234" cy="26763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pic>
        <p:nvPicPr>
          <p:cNvPr id="4" name="Picture 3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75F762F9-E8E2-9E9B-4D54-812B0A0DE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6" y="1964397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4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196D-8568-F974-9565-A8FA41BD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183410"/>
            <a:ext cx="10515600" cy="1325563"/>
          </a:xfrm>
        </p:spPr>
        <p:txBody>
          <a:bodyPr/>
          <a:lstStyle/>
          <a:p>
            <a:r>
              <a:rPr lang="en-ES" dirty="0"/>
              <a:t>Comparisons to constant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3E57-B8DD-A806-B274-BE690E55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611"/>
            <a:ext cx="10515600" cy="4420352"/>
          </a:xfrm>
        </p:spPr>
        <p:txBody>
          <a:bodyPr/>
          <a:lstStyle/>
          <a:p>
            <a:r>
              <a:rPr lang="en-ES" dirty="0"/>
              <a:t>PBC Lattice:</a:t>
            </a:r>
          </a:p>
        </p:txBody>
      </p:sp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6F7AD26A-7EE5-6B09-3420-2B5F08E03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3" y="2586897"/>
            <a:ext cx="4920920" cy="3690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80D761-92E9-E172-4586-728F8F2824C7}"/>
              </a:ext>
            </a:extLst>
          </p:cNvPr>
          <p:cNvSpPr txBox="1"/>
          <p:nvPr/>
        </p:nvSpPr>
        <p:spPr>
          <a:xfrm>
            <a:off x="838200" y="2217565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Edge centric (adjoint)</a:t>
            </a:r>
          </a:p>
        </p:txBody>
      </p:sp>
      <p:pic>
        <p:nvPicPr>
          <p:cNvPr id="10" name="Picture 9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C2426816-9812-9767-D148-D2D22FC17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26" y="2586897"/>
            <a:ext cx="4786755" cy="35900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C74590-1D86-A0D7-6A17-0398EA4656BE}"/>
              </a:ext>
            </a:extLst>
          </p:cNvPr>
          <p:cNvSpPr txBox="1"/>
          <p:nvPr/>
        </p:nvSpPr>
        <p:spPr>
          <a:xfrm>
            <a:off x="6387383" y="2217565"/>
            <a:ext cx="288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Node centric (average rates) </a:t>
            </a:r>
          </a:p>
        </p:txBody>
      </p:sp>
    </p:spTree>
    <p:extLst>
      <p:ext uri="{BB962C8B-B14F-4D97-AF65-F5344CB8AC3E}">
        <p14:creationId xmlns:p14="http://schemas.microsoft.com/office/powerpoint/2010/main" val="1092598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196D-8568-F974-9565-A8FA41BD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183410"/>
            <a:ext cx="10515600" cy="1325563"/>
          </a:xfrm>
        </p:spPr>
        <p:txBody>
          <a:bodyPr/>
          <a:lstStyle/>
          <a:p>
            <a:r>
              <a:rPr lang="en-ES" dirty="0"/>
              <a:t>Comparisons to constant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3E57-B8DD-A806-B274-BE690E55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611"/>
            <a:ext cx="10515600" cy="4420352"/>
          </a:xfrm>
        </p:spPr>
        <p:txBody>
          <a:bodyPr/>
          <a:lstStyle/>
          <a:p>
            <a:r>
              <a:rPr lang="en-ES" dirty="0"/>
              <a:t>ER 50 nodes p: 0.1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AD26A-7EE5-6B09-3420-2B5F08E030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0943" y="2586897"/>
            <a:ext cx="4920920" cy="3690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80D761-92E9-E172-4586-728F8F2824C7}"/>
              </a:ext>
            </a:extLst>
          </p:cNvPr>
          <p:cNvSpPr txBox="1"/>
          <p:nvPr/>
        </p:nvSpPr>
        <p:spPr>
          <a:xfrm>
            <a:off x="838200" y="2217565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Edge centric (adjoint)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426816-9812-9767-D148-D2D22FC17D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55368" y="2586897"/>
            <a:ext cx="4786754" cy="35900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C74590-1D86-A0D7-6A17-0398EA4656BE}"/>
              </a:ext>
            </a:extLst>
          </p:cNvPr>
          <p:cNvSpPr txBox="1"/>
          <p:nvPr/>
        </p:nvSpPr>
        <p:spPr>
          <a:xfrm>
            <a:off x="6387383" y="2217565"/>
            <a:ext cx="288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Node centric (average rates) </a:t>
            </a:r>
          </a:p>
        </p:txBody>
      </p:sp>
    </p:spTree>
    <p:extLst>
      <p:ext uri="{BB962C8B-B14F-4D97-AF65-F5344CB8AC3E}">
        <p14:creationId xmlns:p14="http://schemas.microsoft.com/office/powerpoint/2010/main" val="262172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B768-F3CD-7AF6-6BFF-124EC5F3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Results 30-05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CFCD-ACB8-F099-6970-87C4205D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Why centre repulsive? Effect of degree and edge distance</a:t>
            </a:r>
          </a:p>
          <a:p>
            <a:pPr marL="0" indent="0">
              <a:buNone/>
            </a:pPr>
            <a:endParaRPr lang="en-ES" dirty="0"/>
          </a:p>
          <a:p>
            <a:r>
              <a:rPr lang="en-ES" dirty="0"/>
              <a:t>Origin of harmonic+solenoidal (cyclic) component?</a:t>
            </a:r>
          </a:p>
          <a:p>
            <a:pPr marL="0" indent="0">
              <a:buNone/>
            </a:pPr>
            <a:endParaRPr lang="en-ES" dirty="0"/>
          </a:p>
          <a:p>
            <a:r>
              <a:rPr lang="en-ES" dirty="0"/>
              <a:t>Evolution of cyclic component.</a:t>
            </a:r>
          </a:p>
        </p:txBody>
      </p:sp>
    </p:spTree>
    <p:extLst>
      <p:ext uri="{BB962C8B-B14F-4D97-AF65-F5344CB8AC3E}">
        <p14:creationId xmlns:p14="http://schemas.microsoft.com/office/powerpoint/2010/main" val="173082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9FBD-443F-F323-4A52-678C8DEC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00" y="-313901"/>
            <a:ext cx="11212552" cy="1325563"/>
          </a:xfrm>
        </p:spPr>
        <p:txBody>
          <a:bodyPr/>
          <a:lstStyle/>
          <a:p>
            <a:r>
              <a:rPr lang="en-ES" dirty="0"/>
              <a:t>Effect of degree and edge distance in PBC lattice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F1604-A394-A464-87C7-E42FDE4BA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4875" y="552788"/>
            <a:ext cx="5491529" cy="31881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4386CB-7235-1A7D-FD74-76FBC6531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7" y="614147"/>
            <a:ext cx="5491529" cy="3188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B59B8B-A006-19C0-4066-D0C640850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576" y="3703316"/>
            <a:ext cx="5491531" cy="31881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79740D-A21D-C514-4848-985B43009313}"/>
              </a:ext>
            </a:extLst>
          </p:cNvPr>
          <p:cNvSpPr txBox="1"/>
          <p:nvPr/>
        </p:nvSpPr>
        <p:spPr>
          <a:xfrm>
            <a:off x="268014" y="3790523"/>
            <a:ext cx="14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ES" dirty="0"/>
              <a:t>ore degree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3BBA5-196D-2035-10F7-A7E8DE6C3FBF}"/>
              </a:ext>
            </a:extLst>
          </p:cNvPr>
          <p:cNvSpPr txBox="1"/>
          <p:nvPr/>
        </p:nvSpPr>
        <p:spPr>
          <a:xfrm>
            <a:off x="9776297" y="3735933"/>
            <a:ext cx="128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ES" dirty="0"/>
              <a:t>ess degree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FD05C-FD6A-5BED-649E-FDF617756479}"/>
              </a:ext>
            </a:extLst>
          </p:cNvPr>
          <p:cNvSpPr txBox="1"/>
          <p:nvPr/>
        </p:nvSpPr>
        <p:spPr>
          <a:xfrm>
            <a:off x="8609037" y="5181152"/>
            <a:ext cx="140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Same degree</a:t>
            </a:r>
          </a:p>
        </p:txBody>
      </p:sp>
    </p:spTree>
    <p:extLst>
      <p:ext uri="{BB962C8B-B14F-4D97-AF65-F5344CB8AC3E}">
        <p14:creationId xmlns:p14="http://schemas.microsoft.com/office/powerpoint/2010/main" val="329847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C8C9-A22E-BF49-4A0B-FAC20C3A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ES" dirty="0"/>
              <a:t>Analytical Discrete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</p:spPr>
            <p:txBody>
              <a:bodyPr/>
              <a:lstStyle/>
              <a:p>
                <a:r>
                  <a:rPr lang="en-GB" dirty="0"/>
                  <a:t>T</a:t>
                </a:r>
                <a:r>
                  <a:rPr lang="en-ES" dirty="0"/>
                  <a:t>ransition matrix: T</a:t>
                </a:r>
                <a:r>
                  <a:rPr lang="en-ES" baseline="-25000" dirty="0"/>
                  <a:t>ji </a:t>
                </a:r>
                <a:r>
                  <a:rPr lang="en-ES" dirty="0"/>
                  <a:t>= 1/k</a:t>
                </a:r>
                <a:r>
                  <a:rPr lang="en-ES" baseline="-25000" dirty="0"/>
                  <a:t>i  </a:t>
                </a:r>
                <a:r>
                  <a:rPr lang="en-ES" dirty="0"/>
                  <a:t>transition probability from </a:t>
                </a:r>
                <a:r>
                  <a:rPr lang="en-GB" dirty="0" err="1"/>
                  <a:t>i</a:t>
                </a:r>
                <a:r>
                  <a:rPr lang="en-ES" dirty="0"/>
                  <a:t> to j. (k</a:t>
                </a:r>
                <a:r>
                  <a:rPr lang="en-ES" baseline="-25000" dirty="0"/>
                  <a:t>i </a:t>
                </a:r>
                <a:r>
                  <a:rPr lang="en-ES" dirty="0"/>
                  <a:t>degree of i)</a:t>
                </a:r>
              </a:p>
              <a:p>
                <a:r>
                  <a:rPr lang="en-ES" dirty="0"/>
                  <a:t>Net flow in edge </a:t>
                </a:r>
                <a:r>
                  <a:rPr lang="en-GB" dirty="0" err="1"/>
                  <a:t>ij</a:t>
                </a:r>
                <a:r>
                  <a:rPr lang="en-GB" dirty="0"/>
                  <a:t> in step r: </a:t>
                </a:r>
                <a:r>
                  <a:rPr lang="en-GB" dirty="0" err="1"/>
                  <a:t>e</a:t>
                </a:r>
                <a:r>
                  <a:rPr lang="en-GB" baseline="-25000" dirty="0" err="1"/>
                  <a:t>ij</a:t>
                </a:r>
                <a:r>
                  <a:rPr lang="en-GB" baseline="-25000" dirty="0"/>
                  <a:t> </a:t>
                </a:r>
                <a:r>
                  <a:rPr lang="en-GB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GB" dirty="0"/>
                          <m:t>T</m:t>
                        </m:r>
                        <m:r>
                          <m:rPr>
                            <m:nor/>
                          </m:rPr>
                          <a:rPr lang="en-GB" baseline="-25000" dirty="0"/>
                          <m:t>is</m:t>
                        </m:r>
                        <m:r>
                          <m:rPr>
                            <m:nor/>
                          </m:rPr>
                          <a:rPr lang="en-GB" baseline="30000" dirty="0"/>
                          <m:t>r</m:t>
                        </m:r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s-ES" b="0" i="0" baseline="-25000" smtClean="0">
                        <a:latin typeface="Cambria Math" panose="02040503050406030204" pitchFamily="18" charset="0"/>
                      </a:rPr>
                      <m:t>ji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GB" dirty="0"/>
                          <m:t>T</m:t>
                        </m:r>
                        <m:r>
                          <m:rPr>
                            <m:nor/>
                          </m:rPr>
                          <a:rPr lang="es-ES" b="0" i="0" baseline="-25000" dirty="0" smtClean="0"/>
                          <m:t>js</m:t>
                        </m:r>
                        <m:r>
                          <m:rPr>
                            <m:nor/>
                          </m:rPr>
                          <a:rPr lang="en-GB" baseline="30000" dirty="0"/>
                          <m:t>r</m:t>
                        </m:r>
                      </m:e>
                    </m:nary>
                    <m:r>
                      <a:rPr lang="es-E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s-ES" b="0" i="0" baseline="-25000" smtClean="0">
                        <a:latin typeface="Cambria Math" panose="02040503050406030204" pitchFamily="18" charset="0"/>
                      </a:rPr>
                      <m:t>ij</m:t>
                    </m:r>
                    <m:r>
                      <a:rPr lang="es-E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ES" dirty="0"/>
              </a:p>
              <a:p>
                <a:r>
                  <a:rPr lang="en-ES" dirty="0"/>
                  <a:t>For a given amount of steps Dt, the total edge flow is:</a:t>
                </a:r>
              </a:p>
              <a:p>
                <a:r>
                  <a:rPr lang="en-ES" dirty="0"/>
                  <a:t>E</a:t>
                </a:r>
                <a:r>
                  <a:rPr lang="en-ES" baseline="-25000" dirty="0"/>
                  <a:t>ij </a:t>
                </a:r>
                <a:r>
                  <a:rPr lang="en-E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 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s-ES" b="0" i="1" baseline="-25000" smtClean="0"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</m:nary>
                  </m:oMath>
                </a14:m>
                <a:r>
                  <a:rPr lang="en-GB" dirty="0"/>
                  <a:t>(r)</a:t>
                </a:r>
                <a:endParaRPr lang="en-E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  <a:blipFill>
                <a:blip r:embed="rId2"/>
                <a:stretch>
                  <a:fillRect l="-1086" t="-2046" r="-121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74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1A53-2E5D-FE9A-278F-10F85552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12" y="-317263"/>
            <a:ext cx="10515600" cy="1325563"/>
          </a:xfrm>
        </p:spPr>
        <p:txBody>
          <a:bodyPr/>
          <a:lstStyle/>
          <a:p>
            <a:r>
              <a:rPr lang="en-ES" dirty="0"/>
              <a:t>Evolution of cyclic ratio and component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05D1CB-62B1-C54E-F11C-D0988AE06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304" y="3341143"/>
            <a:ext cx="4689143" cy="351685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8E71B2-BD41-B856-BEAF-AAAEEE9D8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991" y="579498"/>
            <a:ext cx="4689143" cy="351685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C0466-D0A1-3BD1-140A-F3A519084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393" y="579498"/>
            <a:ext cx="4689143" cy="35168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9214A8-7232-F939-E591-2B702BC24A9D}"/>
              </a:ext>
            </a:extLst>
          </p:cNvPr>
          <p:cNvSpPr txBox="1"/>
          <p:nvPr/>
        </p:nvSpPr>
        <p:spPr>
          <a:xfrm>
            <a:off x="9962021" y="3911689"/>
            <a:ext cx="20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ES" dirty="0"/>
              <a:t>ean squared 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B7D63-5B6E-A57A-B6E6-06B3A4AA6BF2}"/>
              </a:ext>
            </a:extLst>
          </p:cNvPr>
          <p:cNvSpPr txBox="1"/>
          <p:nvPr/>
        </p:nvSpPr>
        <p:spPr>
          <a:xfrm>
            <a:off x="559559" y="3911689"/>
            <a:ext cx="152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ES" dirty="0"/>
              <a:t>atios (loglog)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FBAE98-614F-D85C-93ED-F6CF6EB3CD7E}"/>
              </a:ext>
            </a:extLst>
          </p:cNvPr>
          <p:cNvSpPr txBox="1"/>
          <p:nvPr/>
        </p:nvSpPr>
        <p:spPr>
          <a:xfrm>
            <a:off x="2308747" y="6093836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ES" dirty="0"/>
              <a:t>atios (linear)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179F11-DA06-81E6-03A3-9505F4B72DF1}"/>
              </a:ext>
            </a:extLst>
          </p:cNvPr>
          <p:cNvSpPr txBox="1"/>
          <p:nvPr/>
        </p:nvSpPr>
        <p:spPr>
          <a:xfrm>
            <a:off x="9461986" y="4340491"/>
            <a:ext cx="269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r>
              <a:rPr lang="en-ES" dirty="0"/>
              <a:t>volves linearly with t like &lt;x^2&gt; in random walks. Diffusion?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6E975-F185-10F9-A6D6-90F91D781CF9}"/>
              </a:ext>
            </a:extLst>
          </p:cNvPr>
          <p:cNvSpPr txBox="1"/>
          <p:nvPr/>
        </p:nvSpPr>
        <p:spPr>
          <a:xfrm>
            <a:off x="5413612" y="1137425"/>
            <a:ext cx="128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Erdös-Renyi</a:t>
            </a:r>
          </a:p>
        </p:txBody>
      </p:sp>
    </p:spTree>
    <p:extLst>
      <p:ext uri="{BB962C8B-B14F-4D97-AF65-F5344CB8AC3E}">
        <p14:creationId xmlns:p14="http://schemas.microsoft.com/office/powerpoint/2010/main" val="1571029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8E71B2-BD41-B856-BEAF-AAAEEE9D8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0568" y="234008"/>
            <a:ext cx="4689143" cy="351685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C0466-D0A1-3BD1-140A-F3A5190845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71393" y="389926"/>
            <a:ext cx="4689142" cy="3516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A1A53-2E5D-FE9A-278F-10F85552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12" y="-428773"/>
            <a:ext cx="10515600" cy="1325563"/>
          </a:xfrm>
        </p:spPr>
        <p:txBody>
          <a:bodyPr/>
          <a:lstStyle/>
          <a:p>
            <a:r>
              <a:rPr lang="en-ES" dirty="0"/>
              <a:t>Evolution of cyclic ratio and component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05D1CB-62B1-C54E-F11C-D0988AE066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516549" y="3396897"/>
            <a:ext cx="4689142" cy="35168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9214A8-7232-F939-E591-2B702BC24A9D}"/>
              </a:ext>
            </a:extLst>
          </p:cNvPr>
          <p:cNvSpPr txBox="1"/>
          <p:nvPr/>
        </p:nvSpPr>
        <p:spPr>
          <a:xfrm>
            <a:off x="9962021" y="3911689"/>
            <a:ext cx="20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ES" dirty="0"/>
              <a:t>ean squared 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B7D63-5B6E-A57A-B6E6-06B3A4AA6BF2}"/>
              </a:ext>
            </a:extLst>
          </p:cNvPr>
          <p:cNvSpPr txBox="1"/>
          <p:nvPr/>
        </p:nvSpPr>
        <p:spPr>
          <a:xfrm>
            <a:off x="559559" y="3911689"/>
            <a:ext cx="152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ES" dirty="0"/>
              <a:t>atios (loglog)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FBAE98-614F-D85C-93ED-F6CF6EB3CD7E}"/>
              </a:ext>
            </a:extLst>
          </p:cNvPr>
          <p:cNvSpPr txBox="1"/>
          <p:nvPr/>
        </p:nvSpPr>
        <p:spPr>
          <a:xfrm>
            <a:off x="2308747" y="6093836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ES" dirty="0"/>
              <a:t>atios (linear)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179F11-DA06-81E6-03A3-9505F4B72DF1}"/>
              </a:ext>
            </a:extLst>
          </p:cNvPr>
          <p:cNvSpPr txBox="1"/>
          <p:nvPr/>
        </p:nvSpPr>
        <p:spPr>
          <a:xfrm>
            <a:off x="9055209" y="4637906"/>
            <a:ext cx="269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Cyclic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entirely</a:t>
            </a:r>
            <a:r>
              <a:rPr lang="es-ES" dirty="0"/>
              <a:t> linear</a:t>
            </a:r>
            <a:endParaRPr lang="en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6E975-F185-10F9-A6D6-90F91D781CF9}"/>
              </a:ext>
            </a:extLst>
          </p:cNvPr>
          <p:cNvSpPr txBox="1"/>
          <p:nvPr/>
        </p:nvSpPr>
        <p:spPr>
          <a:xfrm>
            <a:off x="5413612" y="1137425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PBC-lattice</a:t>
            </a:r>
          </a:p>
        </p:txBody>
      </p:sp>
    </p:spTree>
    <p:extLst>
      <p:ext uri="{BB962C8B-B14F-4D97-AF65-F5344CB8AC3E}">
        <p14:creationId xmlns:p14="http://schemas.microsoft.com/office/powerpoint/2010/main" val="2802218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A5CB-EDFA-1124-5FB4-ECBF674C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38" y="-343585"/>
            <a:ext cx="10515600" cy="1325563"/>
          </a:xfrm>
        </p:spPr>
        <p:txBody>
          <a:bodyPr/>
          <a:lstStyle/>
          <a:p>
            <a:r>
              <a:rPr lang="en-ES" dirty="0"/>
              <a:t>Correction of edge-centric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BCD37-8A82-9E7E-5B85-FDF82C1E4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9" y="3738623"/>
            <a:ext cx="4159169" cy="3119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28AAFC-75BC-74C3-FCA6-58EB8909B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32" y="842782"/>
            <a:ext cx="3861121" cy="28958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9826A7-C52E-F21D-02C8-5E951C065A10}"/>
              </a:ext>
            </a:extLst>
          </p:cNvPr>
          <p:cNvSpPr txBox="1"/>
          <p:nvPr/>
        </p:nvSpPr>
        <p:spPr>
          <a:xfrm>
            <a:off x="1929114" y="619246"/>
            <a:ext cx="197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Random geometric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F94611-0FCC-15A3-4725-16BEC8180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069" y="619246"/>
            <a:ext cx="4159169" cy="31193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1D3BC7-D938-50FF-CF8B-CD2F2852F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068" y="3738622"/>
            <a:ext cx="4159169" cy="31193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AB54DE-F7F2-F0DB-8D49-5BA87D776E97}"/>
              </a:ext>
            </a:extLst>
          </p:cNvPr>
          <p:cNvSpPr txBox="1"/>
          <p:nvPr/>
        </p:nvSpPr>
        <p:spPr>
          <a:xfrm>
            <a:off x="8289206" y="319196"/>
            <a:ext cx="128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Erdös-Rényi</a:t>
            </a:r>
          </a:p>
        </p:txBody>
      </p:sp>
    </p:spTree>
    <p:extLst>
      <p:ext uri="{BB962C8B-B14F-4D97-AF65-F5344CB8AC3E}">
        <p14:creationId xmlns:p14="http://schemas.microsoft.com/office/powerpoint/2010/main" val="3258075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C6A2-CD6F-6F90-27DE-2450D4ED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30" y="18255"/>
            <a:ext cx="10515600" cy="1325563"/>
          </a:xfrm>
        </p:spPr>
        <p:txBody>
          <a:bodyPr/>
          <a:lstStyle/>
          <a:p>
            <a:r>
              <a:rPr lang="en-ES" dirty="0"/>
              <a:t>Edge probabilities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0BDE2-30AA-BE55-6602-22EED67C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3231"/>
            <a:ext cx="5854700" cy="4394200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91ABB68-A9D0-1FF9-B0C3-327CFA66B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7" y="1903231"/>
            <a:ext cx="5842000" cy="438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D0BC2A-E101-FCC3-B285-41E3B20B9002}"/>
              </a:ext>
            </a:extLst>
          </p:cNvPr>
          <p:cNvSpPr txBox="1"/>
          <p:nvPr/>
        </p:nvSpPr>
        <p:spPr>
          <a:xfrm>
            <a:off x="2824228" y="1533899"/>
            <a:ext cx="45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0B04F6-9077-7B72-2619-026346A4352A}"/>
              </a:ext>
            </a:extLst>
          </p:cNvPr>
          <p:cNvSpPr txBox="1"/>
          <p:nvPr/>
        </p:nvSpPr>
        <p:spPr>
          <a:xfrm>
            <a:off x="9023350" y="153389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ER</a:t>
            </a:r>
          </a:p>
        </p:txBody>
      </p:sp>
    </p:spTree>
    <p:extLst>
      <p:ext uri="{BB962C8B-B14F-4D97-AF65-F5344CB8AC3E}">
        <p14:creationId xmlns:p14="http://schemas.microsoft.com/office/powerpoint/2010/main" val="1998875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4CE9-EBC3-D0DF-D742-3226E5F1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3x3 regular lattice no PBC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5B32A-37F9-41FE-09B6-D4A179FBF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767700"/>
            <a:ext cx="5854700" cy="439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FDCF32-B2B3-92FA-4677-483F7FB03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7114"/>
            <a:ext cx="6046381" cy="453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15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164A-137D-7FED-61A3-12D69CF0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8264"/>
            <a:ext cx="10515600" cy="1325563"/>
          </a:xfrm>
        </p:spPr>
        <p:txBody>
          <a:bodyPr/>
          <a:lstStyle/>
          <a:p>
            <a:r>
              <a:rPr lang="en-ES" dirty="0"/>
              <a:t>PBC lattice node probabilities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7CCF8C-6E5A-9002-74B1-1F20D51F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" y="1080595"/>
            <a:ext cx="4175939" cy="27839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CEAFA0-5FC0-B1CE-E934-9277D0F43DDF}"/>
              </a:ext>
            </a:extLst>
          </p:cNvPr>
          <p:cNvSpPr txBox="1"/>
          <p:nvPr/>
        </p:nvSpPr>
        <p:spPr>
          <a:xfrm>
            <a:off x="1002327" y="844105"/>
            <a:ext cx="8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ES" dirty="0"/>
              <a:t>nst. </a:t>
            </a:r>
            <a:r>
              <a:rPr lang="en-GB" dirty="0"/>
              <a:t>V</a:t>
            </a:r>
            <a:endParaRPr lang="en-E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18CE00-BB9A-605C-0E75-D4335E098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13" y="1080595"/>
            <a:ext cx="4175939" cy="27839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381437-D4E1-9F3C-C27F-11EED3179FBE}"/>
              </a:ext>
            </a:extLst>
          </p:cNvPr>
          <p:cNvSpPr txBox="1"/>
          <p:nvPr/>
        </p:nvSpPr>
        <p:spPr>
          <a:xfrm>
            <a:off x="4999312" y="823036"/>
            <a:ext cx="76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DTRW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B9FDCF9-C838-E1AA-06F1-C653DF6EB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856" y="1080595"/>
            <a:ext cx="4175940" cy="27839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B9737E7-787F-460A-C0F7-65CE3EB0A87B}"/>
              </a:ext>
            </a:extLst>
          </p:cNvPr>
          <p:cNvSpPr txBox="1"/>
          <p:nvPr/>
        </p:nvSpPr>
        <p:spPr>
          <a:xfrm>
            <a:off x="8648024" y="823036"/>
            <a:ext cx="148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Edge-centr. th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2076BAF-6E66-6BC6-9751-9C94EC16FC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50"/>
          <a:stretch/>
        </p:blipFill>
        <p:spPr>
          <a:xfrm>
            <a:off x="8177319" y="3999609"/>
            <a:ext cx="4023542" cy="27839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116D6D1-8380-B8AB-F9FD-93593C37E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68595"/>
            <a:ext cx="4175939" cy="27839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F259997-3A68-D134-016F-BF26B7C506F4}"/>
              </a:ext>
            </a:extLst>
          </p:cNvPr>
          <p:cNvSpPr txBox="1"/>
          <p:nvPr/>
        </p:nvSpPr>
        <p:spPr>
          <a:xfrm>
            <a:off x="803633" y="3714567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Node centr.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F7D056-1534-6CE6-0C26-4B5E87384282}"/>
              </a:ext>
            </a:extLst>
          </p:cNvPr>
          <p:cNvSpPr txBox="1"/>
          <p:nvPr/>
        </p:nvSpPr>
        <p:spPr>
          <a:xfrm>
            <a:off x="8801107" y="3726199"/>
            <a:ext cx="161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Edge-centr. sim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2B2DC93-7B3A-0235-E1AC-84B87071724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289"/>
          <a:stretch/>
        </p:blipFill>
        <p:spPr>
          <a:xfrm>
            <a:off x="3992520" y="3999610"/>
            <a:ext cx="4175938" cy="278395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0A785AF-117C-E519-93B3-562081C31A4C}"/>
              </a:ext>
            </a:extLst>
          </p:cNvPr>
          <p:cNvSpPr txBox="1"/>
          <p:nvPr/>
        </p:nvSpPr>
        <p:spPr>
          <a:xfrm>
            <a:off x="4102997" y="3738780"/>
            <a:ext cx="274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Edge-centr. </a:t>
            </a:r>
            <a:r>
              <a:rPr lang="en-GB" dirty="0"/>
              <a:t>t</a:t>
            </a:r>
            <a:r>
              <a:rPr lang="en-ES" dirty="0"/>
              <a:t>h + edge probs</a:t>
            </a:r>
          </a:p>
        </p:txBody>
      </p:sp>
    </p:spTree>
    <p:extLst>
      <p:ext uri="{BB962C8B-B14F-4D97-AF65-F5344CB8AC3E}">
        <p14:creationId xmlns:p14="http://schemas.microsoft.com/office/powerpoint/2010/main" val="412896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189D-6B08-DAFD-E797-204E1103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38" y="388727"/>
            <a:ext cx="10515600" cy="1325563"/>
          </a:xfrm>
        </p:spPr>
        <p:txBody>
          <a:bodyPr/>
          <a:lstStyle/>
          <a:p>
            <a:r>
              <a:rPr lang="en-ES" dirty="0"/>
              <a:t>Results DTRW</a:t>
            </a:r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B899105-150C-923E-1BA9-5417D2A06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906" y="3429000"/>
            <a:ext cx="4474430" cy="3355823"/>
          </a:xfr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53D0DE60-2D12-A122-18CE-BD2A7409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139" y="666086"/>
            <a:ext cx="3753876" cy="2815407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567BA3F-C4A8-DE01-BD05-C37D17B29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002" y="3744550"/>
            <a:ext cx="4108801" cy="30816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F9289F4-81FA-9E18-E803-945585060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742" y="662949"/>
            <a:ext cx="4108801" cy="30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5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C8C9-A22E-BF49-4A0B-FAC20C3A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ES" dirty="0"/>
              <a:t>Analytical Continuous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</p:spPr>
            <p:txBody>
              <a:bodyPr/>
              <a:lstStyle/>
              <a:p>
                <a:r>
                  <a:rPr lang="en-GB" dirty="0"/>
                  <a:t>T</a:t>
                </a:r>
                <a:r>
                  <a:rPr lang="en-ES" dirty="0"/>
                  <a:t>ransition </a:t>
                </a:r>
                <a:r>
                  <a:rPr lang="en-ES" b="1" dirty="0"/>
                  <a:t>rate</a:t>
                </a:r>
                <a:r>
                  <a:rPr lang="en-ES" dirty="0"/>
                  <a:t> matrix: R</a:t>
                </a:r>
                <a:r>
                  <a:rPr lang="en-ES" baseline="-25000" dirty="0"/>
                  <a:t>ji </a:t>
                </a:r>
                <a:r>
                  <a:rPr lang="en-ES" dirty="0"/>
                  <a:t>= v/(∆x</a:t>
                </a:r>
                <a:r>
                  <a:rPr lang="en-ES" baseline="-25000" dirty="0"/>
                  <a:t>ij</a:t>
                </a:r>
                <a:r>
                  <a:rPr lang="en-ES" dirty="0"/>
                  <a:t>k</a:t>
                </a:r>
                <a:r>
                  <a:rPr lang="en-ES" baseline="-25000" dirty="0"/>
                  <a:t>i</a:t>
                </a:r>
                <a:r>
                  <a:rPr lang="en-ES" dirty="0"/>
                  <a:t>)</a:t>
                </a:r>
                <a:r>
                  <a:rPr lang="en-ES" baseline="-25000" dirty="0"/>
                  <a:t>  </a:t>
                </a:r>
                <a:r>
                  <a:rPr lang="en-ES" dirty="0"/>
                  <a:t>transition rate from </a:t>
                </a:r>
                <a:r>
                  <a:rPr lang="en-GB" dirty="0" err="1"/>
                  <a:t>i</a:t>
                </a:r>
                <a:r>
                  <a:rPr lang="en-ES" dirty="0"/>
                  <a:t> to j (</a:t>
                </a:r>
                <a:r>
                  <a:rPr lang="en-GB" dirty="0" err="1"/>
                  <a:t>i</a:t>
                </a:r>
                <a:r>
                  <a:rPr lang="en-ES" dirty="0"/>
                  <a:t> ≠ j) R</a:t>
                </a:r>
                <a:r>
                  <a:rPr lang="en-ES" baseline="-25000" dirty="0"/>
                  <a:t>ii </a:t>
                </a:r>
                <a:r>
                  <a:rPr lang="en-ES" dirty="0"/>
                  <a:t>=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b="0" i="1" baseline="-25000" smtClean="0">
                            <a:latin typeface="Cambria Math" panose="02040503050406030204" pitchFamily="18" charset="0"/>
                          </a:rPr>
                          <m:t>𝑗𝑖</m:t>
                        </m:r>
                      </m:e>
                    </m:nary>
                  </m:oMath>
                </a14:m>
                <a:r>
                  <a:rPr lang="en-ES" dirty="0"/>
                  <a:t>. (k</a:t>
                </a:r>
                <a:r>
                  <a:rPr lang="en-ES" baseline="-25000" dirty="0"/>
                  <a:t>i </a:t>
                </a:r>
                <a:r>
                  <a:rPr lang="en-ES" dirty="0"/>
                  <a:t>degree of i)</a:t>
                </a:r>
              </a:p>
              <a:p>
                <a:r>
                  <a:rPr lang="es-ES" dirty="0" err="1"/>
                  <a:t>Differential</a:t>
                </a:r>
                <a:r>
                  <a:rPr lang="es-ES" dirty="0"/>
                  <a:t> </a:t>
                </a:r>
                <a:r>
                  <a:rPr lang="es-ES" dirty="0" err="1"/>
                  <a:t>equations</a:t>
                </a:r>
                <a:r>
                  <a:rPr lang="es-ES" dirty="0"/>
                  <a:t> </a:t>
                </a:r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evolution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probability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being</a:t>
                </a:r>
                <a:r>
                  <a:rPr lang="es-ES" dirty="0"/>
                  <a:t> at </a:t>
                </a:r>
                <a:r>
                  <a:rPr lang="es-ES" dirty="0" err="1"/>
                  <a:t>node</a:t>
                </a:r>
                <a:r>
                  <a:rPr lang="es-ES" dirty="0"/>
                  <a:t> i at time t:</a:t>
                </a:r>
              </a:p>
              <a:p>
                <a:pPr marL="0" indent="0">
                  <a:buNone/>
                </a:pPr>
                <a:r>
                  <a:rPr lang="es-ES" b="1" dirty="0"/>
                  <a:t>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E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ES" dirty="0"/>
                  <a:t>≡</a:t>
                </a:r>
              </a:p>
              <a:p>
                <a:r>
                  <a:rPr lang="en-ES" dirty="0"/>
                  <a:t>For a given amount of time Dt, the total edge flow is:</a:t>
                </a:r>
              </a:p>
              <a:p>
                <a:r>
                  <a:rPr lang="en-ES" dirty="0"/>
                  <a:t>E</a:t>
                </a:r>
                <a:r>
                  <a:rPr lang="en-ES" baseline="-25000" dirty="0"/>
                  <a:t>ij </a:t>
                </a:r>
                <a:r>
                  <a:rPr lang="en-E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𝑃𝑗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nary>
                    <m:r>
                      <a:rPr lang="es-ES" i="1" baseline="-2500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𝑃𝑖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𝑗𝑖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 )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E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  <a:blipFill>
                <a:blip r:embed="rId2"/>
                <a:stretch>
                  <a:fillRect l="-1086" t="-6650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D675797-CE60-F5D7-8C57-20928FF72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487" y="2879838"/>
            <a:ext cx="3640582" cy="89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1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61EB-C967-5633-400F-1AF70466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Active node centric CTRW</a:t>
            </a:r>
          </a:p>
        </p:txBody>
      </p:sp>
      <p:pic>
        <p:nvPicPr>
          <p:cNvPr id="5" name="Content Placeholder 4" descr="Text, schematic&#10;&#10;Description automatically generated">
            <a:extLst>
              <a:ext uri="{FF2B5EF4-FFF2-40B4-BE49-F238E27FC236}">
                <a16:creationId xmlns:a16="http://schemas.microsoft.com/office/drawing/2014/main" id="{5A9A4B52-6F0C-C645-7929-DDC96BA32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5022" y="1784733"/>
            <a:ext cx="4260389" cy="117650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0F5223-7B57-DC48-FF49-D3D38F03D6F5}"/>
                  </a:ext>
                </a:extLst>
              </p:cNvPr>
              <p:cNvSpPr txBox="1"/>
              <p:nvPr/>
            </p:nvSpPr>
            <p:spPr>
              <a:xfrm>
                <a:off x="838200" y="1969399"/>
                <a:ext cx="6186822" cy="13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Exponentially distributed waiting time at each node with rate </a:t>
                </a:r>
                <a14:m>
                  <m:oMath xmlns:m="http://schemas.openxmlformats.org/officeDocument/2006/math">
                    <m:r>
                      <a:rPr lang="en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ES" baseline="-25000" dirty="0"/>
                  <a:t> </a:t>
                </a:r>
              </a:p>
              <a:p>
                <a:endParaRPr lang="en-E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err="1"/>
                  <a:t>n</a:t>
                </a:r>
                <a:r>
                  <a:rPr lang="en-GB" baseline="-25000" dirty="0" err="1"/>
                  <a:t>i</a:t>
                </a:r>
                <a:r>
                  <a:rPr lang="en-ES" baseline="-25000" dirty="0"/>
                  <a:t>  </a:t>
                </a:r>
                <a:r>
                  <a:rPr lang="en-ES" dirty="0"/>
                  <a:t>is the probability og being at node </a:t>
                </a:r>
                <a:r>
                  <a:rPr lang="en-GB" dirty="0"/>
                  <a:t>I</a:t>
                </a:r>
                <a:r>
                  <a:rPr lang="en-ES" dirty="0"/>
                  <a:t> at time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K</a:t>
                </a:r>
                <a:r>
                  <a:rPr lang="en-ES" baseline="-25000" dirty="0"/>
                  <a:t>j </a:t>
                </a:r>
                <a:r>
                  <a:rPr lang="en-ES" dirty="0"/>
                  <a:t>is the node degree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ES" baseline="-25000" dirty="0"/>
                  <a:t> </a:t>
                </a:r>
                <a:r>
                  <a:rPr lang="en-ES" dirty="0"/>
                  <a:t>= 1/</a:t>
                </a:r>
                <a14:m>
                  <m:oMath xmlns:m="http://schemas.openxmlformats.org/officeDocument/2006/math">
                    <m:r>
                      <a:rPr lang="en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ES" dirty="0"/>
                  <a:t> where </a:t>
                </a:r>
                <a14:m>
                  <m:oMath xmlns:m="http://schemas.openxmlformats.org/officeDocument/2006/math">
                    <m:r>
                      <a:rPr lang="en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ES" dirty="0"/>
                  <a:t> is the average waiting time of node i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0F5223-7B57-DC48-FF49-D3D38F03D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9399"/>
                <a:ext cx="6186822" cy="1378647"/>
              </a:xfrm>
              <a:prstGeom prst="rect">
                <a:avLst/>
              </a:prstGeom>
              <a:blipFill>
                <a:blip r:embed="rId3"/>
                <a:stretch>
                  <a:fillRect l="-1027" t="-1835" b="-642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D14D50C-4D41-01E9-C7EB-97EBD4937A92}"/>
              </a:ext>
            </a:extLst>
          </p:cNvPr>
          <p:cNvSpPr txBox="1"/>
          <p:nvPr/>
        </p:nvSpPr>
        <p:spPr>
          <a:xfrm>
            <a:off x="6873740" y="1506022"/>
            <a:ext cx="471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MASTER EQUATION FOR A NODE-CENTRIC CTRW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AD09-EC87-DBC4-05BE-71B633370AE7}"/>
                  </a:ext>
                </a:extLst>
              </p:cNvPr>
              <p:cNvSpPr txBox="1"/>
              <p:nvPr/>
            </p:nvSpPr>
            <p:spPr>
              <a:xfrm>
                <a:off x="838200" y="3910988"/>
                <a:ext cx="9237722" cy="1087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S" dirty="0"/>
                  <a:t>Waiting times are chosen to be the mean of the traversing times of the adjacent edges to node i:</a:t>
                </a:r>
              </a:p>
              <a:p>
                <a:endParaRPr lang="en-ES" dirty="0"/>
              </a:p>
              <a:p>
                <a:pPr algn="ctr"/>
                <a14:m>
                  <m:oMath xmlns:m="http://schemas.openxmlformats.org/officeDocument/2006/math">
                    <m:r>
                      <a:rPr lang="en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e>
                        </m:nary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s-E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ES" dirty="0"/>
                  <a:t>       where         t</a:t>
                </a:r>
                <a:r>
                  <a:rPr lang="en-ES" baseline="-25000" dirty="0"/>
                  <a:t>ij</a:t>
                </a:r>
                <a:r>
                  <a:rPr lang="en-E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ES" dirty="0"/>
                  <a:t>/v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AD09-EC87-DBC4-05BE-71B633370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10988"/>
                <a:ext cx="9237722" cy="1087477"/>
              </a:xfrm>
              <a:prstGeom prst="rect">
                <a:avLst/>
              </a:prstGeom>
              <a:blipFill>
                <a:blip r:embed="rId4"/>
                <a:stretch>
                  <a:fillRect l="-687" t="-3488" b="-22093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99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1A67-097E-98FC-3988-32E3B4F1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Results Node-Centric CTRW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C424CE8-C8D1-F95C-2DA1-3B51D4F0C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98"/>
          <a:stretch/>
        </p:blipFill>
        <p:spPr>
          <a:xfrm>
            <a:off x="8109549" y="2578565"/>
            <a:ext cx="4071435" cy="3103152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85CC724-A7C3-12FF-D847-57F79D58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" y="2578565"/>
            <a:ext cx="4137535" cy="3103152"/>
          </a:xfrm>
          <a:prstGeom prst="rect">
            <a:avLst/>
          </a:prstGeom>
        </p:spPr>
      </p:pic>
      <p:pic>
        <p:nvPicPr>
          <p:cNvPr id="11" name="Picture 10" descr="Graphical user interface, histogram&#10;&#10;Description automatically generated with medium confidence">
            <a:extLst>
              <a:ext uri="{FF2B5EF4-FFF2-40B4-BE49-F238E27FC236}">
                <a16:creationId xmlns:a16="http://schemas.microsoft.com/office/drawing/2014/main" id="{73D2A319-0D45-C181-13D8-A7AC9AEA5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774" y="2578565"/>
            <a:ext cx="4137536" cy="31031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60E88C-4741-F939-B481-D5AD8E6CA802}"/>
              </a:ext>
            </a:extLst>
          </p:cNvPr>
          <p:cNvSpPr txBox="1"/>
          <p:nvPr/>
        </p:nvSpPr>
        <p:spPr>
          <a:xfrm>
            <a:off x="838200" y="1765294"/>
            <a:ext cx="29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Results for Erdös-Rényi graphs</a:t>
            </a:r>
          </a:p>
        </p:txBody>
      </p:sp>
    </p:spTree>
    <p:extLst>
      <p:ext uri="{BB962C8B-B14F-4D97-AF65-F5344CB8AC3E}">
        <p14:creationId xmlns:p14="http://schemas.microsoft.com/office/powerpoint/2010/main" val="113214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12CD-DD49-F5BF-A543-6DF2D25F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Next step: adjoint graph approach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9764D16-7783-F07B-B32F-BA37CE1CB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12" y="2865041"/>
            <a:ext cx="5053012" cy="25265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73CED-BC58-20F7-0322-5090BD7DADE5}"/>
              </a:ext>
            </a:extLst>
          </p:cNvPr>
          <p:cNvSpPr txBox="1"/>
          <p:nvPr/>
        </p:nvSpPr>
        <p:spPr>
          <a:xfrm>
            <a:off x="195218" y="1714659"/>
            <a:ext cx="1194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ES" dirty="0"/>
              <a:t>n order to have an edge-dependent transition rate we can build the adjoint graph (exchange vertex for edges and vice-versa) </a:t>
            </a:r>
          </a:p>
          <a:p>
            <a:r>
              <a:rPr lang="en-GB" dirty="0"/>
              <a:t>s</a:t>
            </a:r>
            <a:r>
              <a:rPr lang="en-ES" dirty="0"/>
              <a:t>uch that the walk is performed on the edges and not on the nodes.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75D963F-7670-4183-2E92-4C004D073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4" y="3251200"/>
            <a:ext cx="6643077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8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3E73-6330-6B48-D578-6FF5F1B5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Results of adjoint graph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2047-E283-7108-3F76-D6ACA1BEE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046"/>
            <a:ext cx="10515600" cy="4722917"/>
          </a:xfrm>
        </p:spPr>
        <p:txBody>
          <a:bodyPr/>
          <a:lstStyle/>
          <a:p>
            <a:r>
              <a:rPr lang="en-ES" dirty="0"/>
              <a:t>Edge occupation probabilities in ER graphs:</a:t>
            </a:r>
          </a:p>
          <a:p>
            <a:endParaRPr lang="en-E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30963C1-542C-1A22-2278-236BA335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61" y="2485628"/>
            <a:ext cx="5342995" cy="400724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D1DB78D-A2C9-41BE-F31E-82A898F90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45" y="2485628"/>
            <a:ext cx="5342996" cy="4007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01EA7A-C598-9845-8AA2-D75CDEFBAC38}"/>
              </a:ext>
            </a:extLst>
          </p:cNvPr>
          <p:cNvSpPr txBox="1"/>
          <p:nvPr/>
        </p:nvSpPr>
        <p:spPr>
          <a:xfrm>
            <a:off x="2699657" y="230096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ER 5 nodes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44B40-B4D4-3FC0-14DE-36F5F9C12C23}"/>
              </a:ext>
            </a:extLst>
          </p:cNvPr>
          <p:cNvSpPr txBox="1"/>
          <p:nvPr/>
        </p:nvSpPr>
        <p:spPr>
          <a:xfrm>
            <a:off x="9076458" y="2300962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ER 10 nodes</a:t>
            </a:r>
          </a:p>
        </p:txBody>
      </p:sp>
    </p:spTree>
    <p:extLst>
      <p:ext uri="{BB962C8B-B14F-4D97-AF65-F5344CB8AC3E}">
        <p14:creationId xmlns:p14="http://schemas.microsoft.com/office/powerpoint/2010/main" val="165268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Retrieving edge flow from ”Edge-centric” CTRW</a:t>
            </a:r>
          </a:p>
        </p:txBody>
      </p:sp>
      <p:pic>
        <p:nvPicPr>
          <p:cNvPr id="5" name="Content Placeholder 4" descr="A picture containing line, diagram, circle, design&#10;&#10;Description automatically generated">
            <a:extLst>
              <a:ext uri="{FF2B5EF4-FFF2-40B4-BE49-F238E27FC236}">
                <a16:creationId xmlns:a16="http://schemas.microsoft.com/office/drawing/2014/main" id="{6F43674C-2658-061E-2A8A-E577859B9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9310"/>
            <a:ext cx="6231673" cy="31257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853389"/>
            <a:ext cx="5134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Problems with divergent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A4E3FB-A070-7782-B9D0-B41F9A860AD1}"/>
                  </a:ext>
                </a:extLst>
              </p:cNvPr>
              <p:cNvSpPr txBox="1"/>
              <p:nvPr/>
            </p:nvSpPr>
            <p:spPr>
              <a:xfrm>
                <a:off x="7248293" y="2114999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 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A4E3FB-A070-7782-B9D0-B41F9A860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2114999"/>
                <a:ext cx="4672361" cy="4524315"/>
              </a:xfrm>
              <a:prstGeom prst="rect">
                <a:avLst/>
              </a:prstGeom>
              <a:blipFill>
                <a:blip r:embed="rId3"/>
                <a:stretch>
                  <a:fillRect l="-1084" t="-560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35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11696</TotalTime>
  <Words>1081</Words>
  <Application>Microsoft Macintosh PowerPoint</Application>
  <PresentationFormat>Widescreen</PresentationFormat>
  <Paragraphs>174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Results update 24-06</vt:lpstr>
      <vt:lpstr>Analytical Discrete Flow</vt:lpstr>
      <vt:lpstr>Results DTRW</vt:lpstr>
      <vt:lpstr>Analytical Continuous Flow</vt:lpstr>
      <vt:lpstr>Active node centric CTRW</vt:lpstr>
      <vt:lpstr>Results Node-Centric CTRW</vt:lpstr>
      <vt:lpstr>Next step: adjoint graph approach</vt:lpstr>
      <vt:lpstr>Results of adjoint graph approach</vt:lpstr>
      <vt:lpstr>Retrieving edge flow from ”Edge-centric” CTRW</vt:lpstr>
      <vt:lpstr>Retrieving edge flow from ”Edge-centric” CTRW</vt:lpstr>
      <vt:lpstr>Retrieving edge flow from ”Edge-centric” CTRW</vt:lpstr>
      <vt:lpstr>Retrieving edge flow from ”Edge-centric” CTRW</vt:lpstr>
      <vt:lpstr>Retrieving edge flow from ”Edge-centric” CTRW</vt:lpstr>
      <vt:lpstr>Retrieving edge flow from ”Edge-centric” CTRW</vt:lpstr>
      <vt:lpstr>Retrieving edge flow from ”Edge-centric” CTRW</vt:lpstr>
      <vt:lpstr>Comparisons to constant velocity</vt:lpstr>
      <vt:lpstr>Comparisons to constant velocity</vt:lpstr>
      <vt:lpstr>Results 30-05</vt:lpstr>
      <vt:lpstr>Effect of degree and edge distance in PBC lattice</vt:lpstr>
      <vt:lpstr>Evolution of cyclic ratio and component</vt:lpstr>
      <vt:lpstr>Evolution of cyclic ratio and component</vt:lpstr>
      <vt:lpstr>Correction of edge-centric</vt:lpstr>
      <vt:lpstr>Edge probabilities</vt:lpstr>
      <vt:lpstr>3x3 regular lattice no PBC</vt:lpstr>
      <vt:lpstr>PBC lattice node probabilities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update 20-04</dc:title>
  <dc:creator>ROBERT BENASSAI DALMAU</dc:creator>
  <cp:lastModifiedBy>ROBERT BENASSAI DALMAU</cp:lastModifiedBy>
  <cp:revision>21</cp:revision>
  <dcterms:created xsi:type="dcterms:W3CDTF">2023-04-17T15:13:03Z</dcterms:created>
  <dcterms:modified xsi:type="dcterms:W3CDTF">2023-07-28T12:08:34Z</dcterms:modified>
</cp:coreProperties>
</file>