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hueOff val="357503"/>
                <a:satOff val="54545"/>
                <a:lumOff val="29273"/>
              </a:schemeClr>
            </a:gs>
            <a:gs pos="35000">
              <a:srgbClr val="BDD4FF"/>
            </a:gs>
            <a:gs pos="100000">
              <a:schemeClr val="accent1">
                <a:hueOff val="418253"/>
                <a:satOff val="54545"/>
                <a:lumOff val="42493"/>
              </a:schemeClr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25195">
              <a:defRPr sz="4092"/>
            </a:lvl1pPr>
          </a:lstStyle>
          <a:p>
            <a:pPr/>
            <a:r>
              <a:t>AgriWatts: Empowering Farmers with Water Insights from NASA Data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10895">
              <a:spcBef>
                <a:spcPts val="500"/>
              </a:spcBef>
              <a:defRPr sz="2176"/>
            </a:pPr>
            <a:r>
              <a:t>Empowering the Future of Farming through Water Resource Management</a:t>
            </a:r>
            <a:br/>
            <a:br/>
            <a:r>
              <a:t>Team</a:t>
            </a:r>
            <a:br/>
            <a:r>
              <a:t>Cosmic Mantis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hueOff val="357503"/>
                <a:satOff val="54545"/>
                <a:lumOff val="29273"/>
              </a:schemeClr>
            </a:gs>
            <a:gs pos="35000">
              <a:srgbClr val="BDD4FF"/>
            </a:gs>
            <a:gs pos="100000">
              <a:schemeClr val="accent1">
                <a:hueOff val="418253"/>
                <a:satOff val="54545"/>
                <a:lumOff val="42493"/>
              </a:schemeClr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High-Level Overview</a:t>
            </a:r>
          </a:p>
        </p:txBody>
      </p:sp>
      <p:sp>
        <p:nvSpPr>
          <p:cNvPr id="9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We developed a farmer-centric mobile app that integrates NASA Earth observation data to address water-related agricultural challenges. The app helps farmers access real-time insights about water availability, drought risks, soil moisture, and other hydrological factors, allowing them to optimize water use and make informed decisions.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hueOff val="357503"/>
                <a:satOff val="54545"/>
                <a:lumOff val="29273"/>
              </a:schemeClr>
            </a:gs>
            <a:gs pos="35000">
              <a:srgbClr val="BDD4FF"/>
            </a:gs>
            <a:gs pos="100000">
              <a:schemeClr val="accent1">
                <a:hueOff val="418253"/>
                <a:satOff val="54545"/>
                <a:lumOff val="42493"/>
              </a:schemeClr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Challenge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36042" indent="-336042" defTabSz="448055">
              <a:defRPr sz="3136"/>
            </a:lvl1pPr>
          </a:lstStyle>
          <a:p>
            <a:pPr/>
            <a:r>
              <a:t>Farmers face growing water-related challenges due to unpredictable weather patterns, floods, droughts, and pests. Without data-driven insights, managing water resources is difficult, and traditional farming methods are insufficient in the face of climate change. The challenge is to create a tool that simplifies access to NASA datasets, allowing farmers to make real-time, informed decisions about water management.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hueOff val="357503"/>
                <a:satOff val="54545"/>
                <a:lumOff val="29273"/>
              </a:schemeClr>
            </a:gs>
            <a:gs pos="35000">
              <a:srgbClr val="BDD4FF"/>
            </a:gs>
            <a:gs pos="100000">
              <a:schemeClr val="accent1">
                <a:hueOff val="418253"/>
                <a:satOff val="54545"/>
                <a:lumOff val="42493"/>
              </a:schemeClr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Our Solution Works</a:t>
            </a:r>
          </a:p>
        </p:txBody>
      </p:sp>
      <p:sp>
        <p:nvSpPr>
          <p:cNvPr id="10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81177" indent="-281177" defTabSz="374904">
              <a:spcBef>
                <a:spcPts val="600"/>
              </a:spcBef>
              <a:defRPr sz="2624"/>
            </a:pPr>
            <a:r>
              <a:t>The AgriWatts app empowers farmers by enabling them to select sections of land on a map and receive actionable insights about water resources. Key features include:</a:t>
            </a:r>
          </a:p>
          <a:p>
            <a:pPr marL="281177" indent="-281177" defTabSz="374904">
              <a:spcBef>
                <a:spcPts val="600"/>
              </a:spcBef>
              <a:defRPr sz="2624"/>
            </a:pPr>
            <a:r>
              <a:t>Real-time data integration from NASA Earth observation systems</a:t>
            </a:r>
          </a:p>
          <a:p>
            <a:pPr marL="281177" indent="-281177" defTabSz="374904">
              <a:spcBef>
                <a:spcPts val="600"/>
              </a:spcBef>
              <a:defRPr sz="2624"/>
            </a:pPr>
            <a:r>
              <a:t>Predictive analytics for drought and flood risks</a:t>
            </a:r>
          </a:p>
          <a:p>
            <a:pPr marL="281177" indent="-281177" defTabSz="374904">
              <a:spcBef>
                <a:spcPts val="600"/>
              </a:spcBef>
              <a:defRPr sz="2624"/>
            </a:pPr>
            <a:r>
              <a:t>Visual heat-maps and trend graphs for easy decision-making</a:t>
            </a:r>
          </a:p>
          <a:p>
            <a:pPr marL="281177" indent="-281177" defTabSz="374904">
              <a:spcBef>
                <a:spcPts val="600"/>
              </a:spcBef>
              <a:defRPr sz="2624"/>
            </a:pPr>
            <a:r>
              <a:t>Localized recommendations on water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hueOff val="357503"/>
                <a:satOff val="54545"/>
                <a:lumOff val="29273"/>
              </a:schemeClr>
            </a:gs>
            <a:gs pos="35000">
              <a:srgbClr val="BDD4FF"/>
            </a:gs>
            <a:gs pos="100000">
              <a:schemeClr val="accent1">
                <a:hueOff val="418253"/>
                <a:satOff val="54545"/>
                <a:lumOff val="42493"/>
              </a:schemeClr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Features</a:t>
            </a:r>
          </a:p>
        </p:txBody>
      </p:sp>
      <p:sp>
        <p:nvSpPr>
          <p:cNvPr id="10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40029" indent="-240029" defTabSz="320039">
              <a:spcBef>
                <a:spcPts val="500"/>
              </a:spcBef>
              <a:defRPr sz="2240"/>
            </a:pPr>
            <a:r>
              <a:t>Predictive Analytics: Provides forecasts on water availability and risks</a:t>
            </a:r>
          </a:p>
          <a:p>
            <a:pPr marL="240029" indent="-240029" defTabSz="320039">
              <a:spcBef>
                <a:spcPts val="500"/>
              </a:spcBef>
              <a:defRPr sz="2240"/>
            </a:pPr>
            <a:r>
              <a:t>Localized Insights: Uses both global and local datasets for accurate results</a:t>
            </a:r>
          </a:p>
          <a:p>
            <a:pPr marL="240029" indent="-240029" defTabSz="320039">
              <a:spcBef>
                <a:spcPts val="500"/>
              </a:spcBef>
              <a:defRPr sz="2240"/>
            </a:pPr>
            <a:r>
              <a:t>AI-Powered Recommendations: Suggests optimal water use and management techniques</a:t>
            </a:r>
          </a:p>
          <a:p>
            <a:pPr marL="240029" indent="-240029" defTabSz="320039">
              <a:spcBef>
                <a:spcPts val="500"/>
              </a:spcBef>
              <a:defRPr sz="2240"/>
            </a:pPr>
            <a:r>
              <a:t>Crop Health Monitoring: Uses multispectral imagery to track crop conditions</a:t>
            </a:r>
          </a:p>
          <a:p>
            <a:pPr marL="240029" indent="-240029" defTabSz="320039">
              <a:spcBef>
                <a:spcPts val="500"/>
              </a:spcBef>
              <a:defRPr sz="2240"/>
            </a:pPr>
            <a:r>
              <a:t>Offline Mode: Ensures farmers can access data even in remote areas</a:t>
            </a:r>
          </a:p>
          <a:p>
            <a:pPr marL="240029" indent="-240029" defTabSz="320039">
              <a:spcBef>
                <a:spcPts val="500"/>
              </a:spcBef>
              <a:defRPr sz="2240"/>
            </a:pPr>
            <a:r>
              <a:t>Community Feature: Farmers can share insights and strategies with others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hueOff val="357503"/>
                <a:satOff val="54545"/>
                <a:lumOff val="29273"/>
              </a:schemeClr>
            </a:gs>
            <a:gs pos="35000">
              <a:srgbClr val="BDD4FF"/>
            </a:gs>
            <a:gs pos="100000">
              <a:schemeClr val="accent1">
                <a:hueOff val="418253"/>
                <a:satOff val="54545"/>
                <a:lumOff val="42493"/>
              </a:schemeClr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User Interface Design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Interface Design Overview</a:t>
            </a:r>
          </a:p>
        </p:txBody>
      </p:sp>
      <p:sp>
        <p:nvSpPr>
          <p:cNvPr id="110" name="The AgriWatts app features a clean, intuitive user interface that prioritizes simplicity and ease of use for farmers. This prototype illustrates the Map Selection Screen, where farmers can interact with a map of their land to obtain insights on water-rel"/>
          <p:cNvSpPr txBox="1"/>
          <p:nvPr>
            <p:ph type="body" sz="half" idx="1"/>
          </p:nvPr>
        </p:nvSpPr>
        <p:spPr>
          <a:xfrm>
            <a:off x="457199" y="1600200"/>
            <a:ext cx="4370837" cy="4815755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889000" algn="l"/>
                <a:tab pos="1193800" algn="l"/>
                <a:tab pos="1485900" algn="l"/>
                <a:tab pos="1790700" algn="l"/>
                <a:tab pos="2082800" algn="l"/>
                <a:tab pos="2387600" algn="l"/>
                <a:tab pos="2679700" algn="l"/>
                <a:tab pos="2984500" algn="l"/>
                <a:tab pos="3276600" algn="l"/>
                <a:tab pos="3581400" algn="l"/>
              </a:tabLst>
              <a:defRPr sz="1092">
                <a:latin typeface="+mn-lt"/>
                <a:ea typeface="+mn-ea"/>
                <a:cs typeface="+mn-cs"/>
                <a:sym typeface="Helvetica"/>
              </a:defRPr>
            </a:pPr>
            <a:r>
              <a:t>The AgriWatts app features a clean, intuitive user interface that prioritizes simplicity and ease of use for farmers. This prototype illustrates the Map Selection Screen, where farmers can interact with a map of their land to obtain insights on water-related concerns.</a:t>
            </a:r>
          </a:p>
          <a:p>
            <a:pPr marL="0" indent="0" defTabSz="914400"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889000" algn="l"/>
                <a:tab pos="1193800" algn="l"/>
                <a:tab pos="1485900" algn="l"/>
                <a:tab pos="1790700" algn="l"/>
                <a:tab pos="2082800" algn="l"/>
                <a:tab pos="2387600" algn="l"/>
                <a:tab pos="2679700" algn="l"/>
                <a:tab pos="2984500" algn="l"/>
                <a:tab pos="3276600" algn="l"/>
                <a:tab pos="3581400" algn="l"/>
              </a:tabLst>
              <a:defRPr sz="1092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 defTabSz="914400"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889000" algn="l"/>
                <a:tab pos="1193800" algn="l"/>
                <a:tab pos="1485900" algn="l"/>
                <a:tab pos="1790700" algn="l"/>
                <a:tab pos="2082800" algn="l"/>
                <a:tab pos="2387600" algn="l"/>
                <a:tab pos="2679700" algn="l"/>
                <a:tab pos="2984500" algn="l"/>
                <a:tab pos="3276600" algn="l"/>
                <a:tab pos="3581400" algn="l"/>
              </a:tabLst>
              <a:defRPr sz="1092">
                <a:latin typeface="+mn-lt"/>
                <a:ea typeface="+mn-ea"/>
                <a:cs typeface="+mn-cs"/>
                <a:sym typeface="Helvetica"/>
              </a:defRPr>
            </a:pPr>
            <a:r>
              <a:t>Key UI Features:</a:t>
            </a:r>
          </a:p>
          <a:p>
            <a:pPr marL="0" indent="0" defTabSz="914400"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889000" algn="l"/>
                <a:tab pos="1193800" algn="l"/>
                <a:tab pos="1485900" algn="l"/>
                <a:tab pos="1790700" algn="l"/>
                <a:tab pos="2082800" algn="l"/>
                <a:tab pos="2387600" algn="l"/>
                <a:tab pos="2679700" algn="l"/>
                <a:tab pos="2984500" algn="l"/>
                <a:tab pos="3276600" algn="l"/>
                <a:tab pos="3581400" algn="l"/>
              </a:tabLst>
              <a:defRPr sz="1092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 defTabSz="914400"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889000" algn="l"/>
                <a:tab pos="1193800" algn="l"/>
                <a:tab pos="1485900" algn="l"/>
                <a:tab pos="1790700" algn="l"/>
                <a:tab pos="2082800" algn="l"/>
                <a:tab pos="2387600" algn="l"/>
                <a:tab pos="2679700" algn="l"/>
                <a:tab pos="2984500" algn="l"/>
                <a:tab pos="3276600" algn="l"/>
                <a:tab pos="3581400" algn="l"/>
              </a:tabLst>
              <a:defRPr sz="1092">
                <a:latin typeface="+mn-lt"/>
                <a:ea typeface="+mn-ea"/>
                <a:cs typeface="+mn-cs"/>
                <a:sym typeface="Helvetica"/>
              </a:defRPr>
            </a:pPr>
            <a:r>
              <a:t>1. </a:t>
            </a:r>
            <a:r>
              <a:rPr b="1" i="1"/>
              <a:t>Map Interaction:</a:t>
            </a:r>
            <a:r>
              <a:t> The main feature is an interactive map that allows farmers to zoom in/out and select specific areas of their farm by drawing or clicking</a:t>
            </a:r>
          </a:p>
          <a:p>
            <a:pPr marL="0" indent="0" defTabSz="914400"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889000" algn="l"/>
                <a:tab pos="1193800" algn="l"/>
                <a:tab pos="1485900" algn="l"/>
                <a:tab pos="1790700" algn="l"/>
                <a:tab pos="2082800" algn="l"/>
                <a:tab pos="2387600" algn="l"/>
                <a:tab pos="2679700" algn="l"/>
                <a:tab pos="2984500" algn="l"/>
                <a:tab pos="3276600" algn="l"/>
                <a:tab pos="3581400" algn="l"/>
              </a:tabLst>
              <a:defRPr sz="1092">
                <a:latin typeface="+mn-lt"/>
                <a:ea typeface="+mn-ea"/>
                <a:cs typeface="+mn-cs"/>
                <a:sym typeface="Helvetica"/>
              </a:defRPr>
            </a:pPr>
            <a:r>
              <a:t>2. </a:t>
            </a:r>
            <a:r>
              <a:rPr b="1" i="1"/>
              <a:t>Layer Controls:</a:t>
            </a:r>
            <a:r>
              <a:t> On the right side, farmers can toggle between different layers, such as Soil Moisture, Water Levels, and other environmental factors. These layers provide visual feedback using color-coded overlays, simplifying data interpretation</a:t>
            </a:r>
          </a:p>
          <a:p>
            <a:pPr marL="0" indent="0" defTabSz="914400"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889000" algn="l"/>
                <a:tab pos="1193800" algn="l"/>
                <a:tab pos="1485900" algn="l"/>
                <a:tab pos="1790700" algn="l"/>
                <a:tab pos="2082800" algn="l"/>
                <a:tab pos="2387600" algn="l"/>
                <a:tab pos="2679700" algn="l"/>
                <a:tab pos="2984500" algn="l"/>
                <a:tab pos="3276600" algn="l"/>
                <a:tab pos="3581400" algn="l"/>
              </a:tabLst>
              <a:defRPr sz="1092">
                <a:latin typeface="+mn-lt"/>
                <a:ea typeface="+mn-ea"/>
                <a:cs typeface="+mn-cs"/>
                <a:sym typeface="Helvetica"/>
              </a:defRPr>
            </a:pPr>
            <a:r>
              <a:t>3. </a:t>
            </a:r>
            <a:r>
              <a:rPr b="1" i="1"/>
              <a:t>Select Area Tool:</a:t>
            </a:r>
            <a:r>
              <a:t> Farmers can outline the portion of land they are interested in analyzing, and the map highlights the selected region with subtle borders to indicate the area under examination</a:t>
            </a:r>
          </a:p>
          <a:p>
            <a:pPr marL="0" indent="0" defTabSz="914400"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889000" algn="l"/>
                <a:tab pos="1193800" algn="l"/>
                <a:tab pos="1485900" algn="l"/>
                <a:tab pos="1790700" algn="l"/>
                <a:tab pos="2082800" algn="l"/>
                <a:tab pos="2387600" algn="l"/>
                <a:tab pos="2679700" algn="l"/>
                <a:tab pos="2984500" algn="l"/>
                <a:tab pos="3276600" algn="l"/>
                <a:tab pos="3581400" algn="l"/>
              </a:tabLst>
              <a:defRPr sz="1092">
                <a:latin typeface="+mn-lt"/>
                <a:ea typeface="+mn-ea"/>
                <a:cs typeface="+mn-cs"/>
                <a:sym typeface="Helvetica"/>
              </a:defRPr>
            </a:pPr>
            <a:r>
              <a:t>4. </a:t>
            </a:r>
            <a:r>
              <a:rPr b="1" i="1"/>
              <a:t>Real-time Data Visualization:</a:t>
            </a:r>
            <a:r>
              <a:t> The map integrates real-time data from NASA Earth Observation, shown through color-coded regions (e.g., green for optimal water levels, red for drought-prone areas)</a:t>
            </a:r>
          </a:p>
          <a:p>
            <a:pPr marL="0" indent="0" defTabSz="914400"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889000" algn="l"/>
                <a:tab pos="1193800" algn="l"/>
                <a:tab pos="1485900" algn="l"/>
                <a:tab pos="1790700" algn="l"/>
                <a:tab pos="2082800" algn="l"/>
                <a:tab pos="2387600" algn="l"/>
                <a:tab pos="2679700" algn="l"/>
                <a:tab pos="2984500" algn="l"/>
                <a:tab pos="3276600" algn="l"/>
                <a:tab pos="3581400" algn="l"/>
              </a:tabLst>
              <a:defRPr sz="1092">
                <a:latin typeface="+mn-lt"/>
                <a:ea typeface="+mn-ea"/>
                <a:cs typeface="+mn-cs"/>
                <a:sym typeface="Helvetica"/>
              </a:defRPr>
            </a:pPr>
            <a:r>
              <a:t>5. </a:t>
            </a:r>
            <a:r>
              <a:rPr b="1" i="1"/>
              <a:t>Confirm Selection:</a:t>
            </a:r>
            <a:r>
              <a:t> At the bottom, a prominent “Confirm Selection” button allows farmers to submit their chosen area for analysis, leading to a detailed report and recommendations based on the data</a:t>
            </a:r>
          </a:p>
          <a:p>
            <a:pPr marL="0" indent="0" defTabSz="914400"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889000" algn="l"/>
                <a:tab pos="1193800" algn="l"/>
                <a:tab pos="1485900" algn="l"/>
                <a:tab pos="1790700" algn="l"/>
                <a:tab pos="2082800" algn="l"/>
                <a:tab pos="2387600" algn="l"/>
                <a:tab pos="2679700" algn="l"/>
                <a:tab pos="2984500" algn="l"/>
                <a:tab pos="3276600" algn="l"/>
                <a:tab pos="3581400" algn="l"/>
              </a:tabLst>
              <a:defRPr sz="1092">
                <a:latin typeface="+mn-lt"/>
                <a:ea typeface="+mn-ea"/>
                <a:cs typeface="+mn-cs"/>
                <a:sym typeface="Helvetica"/>
              </a:defRPr>
            </a:pPr>
            <a:r>
              <a:t>6. </a:t>
            </a:r>
            <a:r>
              <a:rPr b="1" i="1"/>
              <a:t>Minimalist and Accessible Design:</a:t>
            </a:r>
            <a:r>
              <a:t> The design follows a nature-inspired color palette (greens and blues) and features large, easy-to-read fonts and simple icons, ensuring accessibility and a smooth user experience even in rural areas</a:t>
            </a:r>
          </a:p>
        </p:txBody>
      </p:sp>
      <p:pic>
        <p:nvPicPr>
          <p:cNvPr id="11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7658" y="1997699"/>
            <a:ext cx="3730964" cy="3730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hueOff val="357503"/>
                <a:satOff val="54545"/>
                <a:lumOff val="29273"/>
              </a:schemeClr>
            </a:gs>
            <a:gs pos="35000">
              <a:srgbClr val="BDD4FF"/>
            </a:gs>
            <a:gs pos="100000">
              <a:schemeClr val="accent1">
                <a:hueOff val="418253"/>
                <a:satOff val="54545"/>
                <a:lumOff val="42493"/>
              </a:schemeClr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Enhancements</a:t>
            </a:r>
          </a:p>
        </p:txBody>
      </p:sp>
      <p:sp>
        <p:nvSpPr>
          <p:cNvPr id="11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Expand predictive models to cover more environmental variables (e.g., pest risks)</a:t>
            </a:r>
          </a:p>
          <a:p>
            <a:pPr/>
            <a:r>
              <a:t>Enhance AI-driven recommendations with advanced machine learning models</a:t>
            </a:r>
          </a:p>
          <a:p>
            <a:pPr/>
            <a:r>
              <a:t>Integrate government and NGO support features for disaster relief and funding</a:t>
            </a:r>
          </a:p>
          <a:p>
            <a:pPr/>
            <a:r>
              <a:t>Develop multilingual support to cater to a global farming audience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