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3" r:id="rId5"/>
    <p:sldId id="261" r:id="rId6"/>
    <p:sldId id="265" r:id="rId7"/>
    <p:sldId id="264" r:id="rId8"/>
    <p:sldId id="267" r:id="rId9"/>
    <p:sldId id="269" r:id="rId10"/>
    <p:sldId id="278" r:id="rId11"/>
    <p:sldId id="281" r:id="rId12"/>
    <p:sldId id="268" r:id="rId13"/>
    <p:sldId id="270" r:id="rId14"/>
    <p:sldId id="271" r:id="rId15"/>
    <p:sldId id="272" r:id="rId16"/>
    <p:sldId id="273" r:id="rId17"/>
    <p:sldId id="275" r:id="rId18"/>
    <p:sldId id="277" r:id="rId19"/>
    <p:sldId id="276" r:id="rId20"/>
    <p:sldId id="279" r:id="rId21"/>
    <p:sldId id="274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848" y="9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977-4D02-4D22-B12E-C8CE9387C90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77C4-4D28-4027-A888-229D26A5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0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977-4D02-4D22-B12E-C8CE9387C90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77C4-4D28-4027-A888-229D26A5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8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977-4D02-4D22-B12E-C8CE9387C90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77C4-4D28-4027-A888-229D26A5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FE82-E925-B822-A313-65466BF3CC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2609" y="2491405"/>
            <a:ext cx="4717775" cy="2080591"/>
          </a:xfrm>
        </p:spPr>
        <p:txBody>
          <a:bodyPr anchor="t">
            <a:normAutofit/>
          </a:bodyPr>
          <a:lstStyle>
            <a:lvl1pPr algn="l">
              <a:defRPr sz="4400" b="1" spc="300">
                <a:solidFill>
                  <a:schemeClr val="bg1"/>
                </a:solidFill>
                <a:latin typeface="Outfit" pitchFamily="2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3C833-5B86-818F-A523-3162FDAF3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609" y="4571996"/>
            <a:ext cx="5936975" cy="927653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14620F-C384-C442-12AC-E7926EC443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73148" y="-599797"/>
            <a:ext cx="7951305" cy="7493481"/>
          </a:xfrm>
          <a:custGeom>
            <a:avLst/>
            <a:gdLst>
              <a:gd name="connsiteX0" fmla="*/ 0 w 5287616"/>
              <a:gd name="connsiteY0" fmla="*/ 2491582 h 4983163"/>
              <a:gd name="connsiteX1" fmla="*/ 2176444 w 5287616"/>
              <a:gd name="connsiteY1" fmla="*/ 2051128 h 4983163"/>
              <a:gd name="connsiteX2" fmla="*/ 2643808 w 5287616"/>
              <a:gd name="connsiteY2" fmla="*/ 0 h 4983163"/>
              <a:gd name="connsiteX3" fmla="*/ 3111172 w 5287616"/>
              <a:gd name="connsiteY3" fmla="*/ 2051128 h 4983163"/>
              <a:gd name="connsiteX4" fmla="*/ 5287616 w 5287616"/>
              <a:gd name="connsiteY4" fmla="*/ 2491582 h 4983163"/>
              <a:gd name="connsiteX5" fmla="*/ 3111172 w 5287616"/>
              <a:gd name="connsiteY5" fmla="*/ 2932035 h 4983163"/>
              <a:gd name="connsiteX6" fmla="*/ 2643808 w 5287616"/>
              <a:gd name="connsiteY6" fmla="*/ 4983163 h 4983163"/>
              <a:gd name="connsiteX7" fmla="*/ 2176444 w 5287616"/>
              <a:gd name="connsiteY7" fmla="*/ 2932035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2176444 w 5287616"/>
              <a:gd name="connsiteY1" fmla="*/ 2051128 h 4983163"/>
              <a:gd name="connsiteX2" fmla="*/ 2643808 w 5287616"/>
              <a:gd name="connsiteY2" fmla="*/ 0 h 4983163"/>
              <a:gd name="connsiteX3" fmla="*/ 3111172 w 5287616"/>
              <a:gd name="connsiteY3" fmla="*/ 2051128 h 4983163"/>
              <a:gd name="connsiteX4" fmla="*/ 5287616 w 5287616"/>
              <a:gd name="connsiteY4" fmla="*/ 2491582 h 4983163"/>
              <a:gd name="connsiteX5" fmla="*/ 3111172 w 5287616"/>
              <a:gd name="connsiteY5" fmla="*/ 2932035 h 4983163"/>
              <a:gd name="connsiteX6" fmla="*/ 2643808 w 5287616"/>
              <a:gd name="connsiteY6" fmla="*/ 4983163 h 4983163"/>
              <a:gd name="connsiteX7" fmla="*/ 2176444 w 5287616"/>
              <a:gd name="connsiteY7" fmla="*/ 2932035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2176444 w 5287616"/>
              <a:gd name="connsiteY1" fmla="*/ 2051128 h 4983163"/>
              <a:gd name="connsiteX2" fmla="*/ 2643808 w 5287616"/>
              <a:gd name="connsiteY2" fmla="*/ 0 h 4983163"/>
              <a:gd name="connsiteX3" fmla="*/ 3111172 w 5287616"/>
              <a:gd name="connsiteY3" fmla="*/ 2051128 h 4983163"/>
              <a:gd name="connsiteX4" fmla="*/ 5287616 w 5287616"/>
              <a:gd name="connsiteY4" fmla="*/ 2491582 h 4983163"/>
              <a:gd name="connsiteX5" fmla="*/ 3111172 w 5287616"/>
              <a:gd name="connsiteY5" fmla="*/ 2932035 h 4983163"/>
              <a:gd name="connsiteX6" fmla="*/ 2643808 w 5287616"/>
              <a:gd name="connsiteY6" fmla="*/ 4983163 h 4983163"/>
              <a:gd name="connsiteX7" fmla="*/ 2176444 w 5287616"/>
              <a:gd name="connsiteY7" fmla="*/ 2932035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2176444 w 5287616"/>
              <a:gd name="connsiteY1" fmla="*/ 205112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111172 w 5287616"/>
              <a:gd name="connsiteY5" fmla="*/ 2932035 h 4983163"/>
              <a:gd name="connsiteX6" fmla="*/ 2643808 w 5287616"/>
              <a:gd name="connsiteY6" fmla="*/ 4983163 h 4983163"/>
              <a:gd name="connsiteX7" fmla="*/ 2176444 w 5287616"/>
              <a:gd name="connsiteY7" fmla="*/ 2932035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2176444 w 5287616"/>
              <a:gd name="connsiteY1" fmla="*/ 205112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2176444 w 5287616"/>
              <a:gd name="connsiteY7" fmla="*/ 2932035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2176444 w 5287616"/>
              <a:gd name="connsiteY7" fmla="*/ 2932035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2004166 w 5287616"/>
              <a:gd name="connsiteY7" fmla="*/ 318382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87616" h="4983163">
                <a:moveTo>
                  <a:pt x="0" y="2491582"/>
                </a:moveTo>
                <a:cubicBezTo>
                  <a:pt x="632716" y="2282921"/>
                  <a:pt x="1570232" y="2259790"/>
                  <a:pt x="1898148" y="1865598"/>
                </a:cubicBezTo>
                <a:cubicBezTo>
                  <a:pt x="2163485" y="1640396"/>
                  <a:pt x="2395255" y="621866"/>
                  <a:pt x="2643808" y="0"/>
                </a:cubicBezTo>
                <a:cubicBezTo>
                  <a:pt x="2870274" y="582109"/>
                  <a:pt x="2947435" y="1468994"/>
                  <a:pt x="3323207" y="1839093"/>
                </a:cubicBezTo>
                <a:cubicBezTo>
                  <a:pt x="3610506" y="2182055"/>
                  <a:pt x="4632813" y="2243164"/>
                  <a:pt x="5287616" y="2491582"/>
                </a:cubicBezTo>
                <a:cubicBezTo>
                  <a:pt x="4685822" y="2740000"/>
                  <a:pt x="3805757" y="2928344"/>
                  <a:pt x="3482233" y="3236835"/>
                </a:cubicBezTo>
                <a:cubicBezTo>
                  <a:pt x="2964220" y="3765936"/>
                  <a:pt x="2923283" y="4401054"/>
                  <a:pt x="2643808" y="4983163"/>
                </a:cubicBezTo>
                <a:cubicBezTo>
                  <a:pt x="2421759" y="4392219"/>
                  <a:pt x="2297785" y="3559228"/>
                  <a:pt x="1977661" y="3250087"/>
                </a:cubicBezTo>
                <a:cubicBezTo>
                  <a:pt x="1688600" y="2947775"/>
                  <a:pt x="659220" y="2731165"/>
                  <a:pt x="0" y="2491582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26" name="Picture 25" descr="A picture containing clipart&#10;&#10;Description automatically generated">
            <a:extLst>
              <a:ext uri="{FF2B5EF4-FFF2-40B4-BE49-F238E27FC236}">
                <a16:creationId xmlns:a16="http://schemas.microsoft.com/office/drawing/2014/main" id="{10A76C2D-93F7-6FCC-24C5-B88123925F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2609" y="1358351"/>
            <a:ext cx="2332382" cy="7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04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7EFA-7F04-82A8-A6D0-D23FC4829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86" y="365125"/>
            <a:ext cx="11102009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6FFE-2148-47FE-969B-0216FE6D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87" y="1825625"/>
            <a:ext cx="5165036" cy="4137853"/>
          </a:xfrm>
        </p:spPr>
        <p:txBody>
          <a:bodyPr/>
          <a:lstStyle>
            <a:lvl1pPr>
              <a:defRPr b="0" i="0">
                <a:latin typeface="Outfit Light" pitchFamily="2" charset="0"/>
              </a:defRPr>
            </a:lvl1pPr>
            <a:lvl2pPr>
              <a:defRPr b="0" i="0">
                <a:latin typeface="Outfit Light" pitchFamily="2" charset="0"/>
              </a:defRPr>
            </a:lvl2pPr>
            <a:lvl3pPr>
              <a:defRPr b="0" i="0">
                <a:latin typeface="Outfit Light" pitchFamily="2" charset="0"/>
              </a:defRPr>
            </a:lvl3pPr>
            <a:lvl4pPr>
              <a:defRPr b="0" i="0">
                <a:latin typeface="Outfit Light" pitchFamily="2" charset="0"/>
              </a:defRPr>
            </a:lvl4pPr>
            <a:lvl5pPr>
              <a:defRPr b="0" i="0">
                <a:latin typeface="Outfit Ligh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3A6FCC-D208-EC27-7EF9-0DA3D8873A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89983" y="1816100"/>
            <a:ext cx="5565430" cy="4133850"/>
          </a:xfrm>
        </p:spPr>
        <p:txBody>
          <a:bodyPr/>
          <a:lstStyle>
            <a:lvl1pPr>
              <a:defRPr b="0" i="0">
                <a:latin typeface="Outfit Light" pitchFamily="2" charset="0"/>
              </a:defRPr>
            </a:lvl1pPr>
            <a:lvl2pPr>
              <a:defRPr b="0" i="0">
                <a:latin typeface="Outfit Light" pitchFamily="2" charset="0"/>
              </a:defRPr>
            </a:lvl2pPr>
            <a:lvl3pPr>
              <a:defRPr b="0" i="0">
                <a:latin typeface="Outfit Light" pitchFamily="2" charset="0"/>
              </a:defRPr>
            </a:lvl3pPr>
            <a:lvl4pPr>
              <a:defRPr b="0" i="0">
                <a:latin typeface="Outfit Light" pitchFamily="2" charset="0"/>
              </a:defRPr>
            </a:lvl4pPr>
            <a:lvl5pPr>
              <a:defRPr b="0" i="0">
                <a:latin typeface="Outfit Ligh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0E47446-A233-C865-DF73-4A977132DD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887" y="6191180"/>
            <a:ext cx="1229139" cy="40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977-4D02-4D22-B12E-C8CE9387C90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77C4-4D28-4027-A888-229D26A5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8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977-4D02-4D22-B12E-C8CE9387C90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77C4-4D28-4027-A888-229D26A5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5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977-4D02-4D22-B12E-C8CE9387C90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77C4-4D28-4027-A888-229D26A5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3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977-4D02-4D22-B12E-C8CE9387C90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77C4-4D28-4027-A888-229D26A5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977-4D02-4D22-B12E-C8CE9387C90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77C4-4D28-4027-A888-229D26A5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3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977-4D02-4D22-B12E-C8CE9387C90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77C4-4D28-4027-A888-229D26A5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977-4D02-4D22-B12E-C8CE9387C90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77C4-4D28-4027-A888-229D26A5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0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9977-4D02-4D22-B12E-C8CE9387C90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77C4-4D28-4027-A888-229D26A5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E9977-4D02-4D22-B12E-C8CE9387C90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77C4-4D28-4027-A888-229D26A5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2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og.com/media/en/technical-documentation/data-sheets/1158fb.pdf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.com/lit/ds/symlink/ads1110.pdf?HQS=dis-dk-null-digikeymode-dsf-pf-null-wwe&amp;ts=1708702672457&amp;ref_url=https%253A%252F%252Fwww.ti.com%252Fgeneral%252Fdocs%252Fsuppproductinfo.tsp%253FdistId%253D10%2526gotoUrl%253Dhttps%253A%252F%252Fwww.ti.com%252Flit%252Fgpn%252Fads1110" TargetMode="External"/><Relationship Id="rId3" Type="http://schemas.openxmlformats.org/officeDocument/2006/relationships/hyperlink" Target="https://www.ti.com/tool/TPS55289EVM" TargetMode="External"/><Relationship Id="rId7" Type="http://schemas.openxmlformats.org/officeDocument/2006/relationships/hyperlink" Target="https://www.analog.com/media/en/technical-documentation/data-sheets/DS3231M.pdf" TargetMode="External"/><Relationship Id="rId2" Type="http://schemas.openxmlformats.org/officeDocument/2006/relationships/hyperlink" Target="https://cosmiic.atlassian.net/wiki/spaces/COSMIIC/pages/edit-v2/246251532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analog.com/media/en/technical-documentation/data-sheets/1158fb.pdf" TargetMode="External"/><Relationship Id="rId5" Type="http://schemas.openxmlformats.org/officeDocument/2006/relationships/hyperlink" Target="https://www.analog.com/en/resources/evaluation-hardware-and-software/evaluation-boards-kits/dc2397a.html" TargetMode="External"/><Relationship Id="rId4" Type="http://schemas.openxmlformats.org/officeDocument/2006/relationships/hyperlink" Target="https://www.ti.com/tool/INA234_236EVM" TargetMode="External"/><Relationship Id="rId9" Type="http://schemas.openxmlformats.org/officeDocument/2006/relationships/hyperlink" Target="https://newhavendisplay.com/4x20-character-blue-slim-oled-modul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FC49-5F8A-D15E-5663-BB72E979C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WING - Wearable Interoperable </a:t>
            </a:r>
            <a:r>
              <a:rPr lang="en-US" b="0" dirty="0" err="1"/>
              <a:t>Neuroprosthesis</a:t>
            </a:r>
            <a:r>
              <a:rPr lang="en-US" b="0" dirty="0"/>
              <a:t> Gear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9E0A0-D65F-9301-51CB-037F8489F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609" y="5035636"/>
            <a:ext cx="5936975" cy="1388071"/>
          </a:xfrm>
        </p:spPr>
        <p:txBody>
          <a:bodyPr>
            <a:normAutofit lnSpcReduction="10000"/>
          </a:bodyPr>
          <a:lstStyle/>
          <a:p>
            <a:r>
              <a:rPr lang="en-US" sz="3100" dirty="0" smtClean="0"/>
              <a:t>Closed Loop Battery Charger </a:t>
            </a:r>
          </a:p>
          <a:p>
            <a:r>
              <a:rPr lang="en-US" sz="3100" dirty="0" smtClean="0"/>
              <a:t>Design Review</a:t>
            </a:r>
          </a:p>
          <a:p>
            <a:r>
              <a:rPr lang="en-US" dirty="0" smtClean="0"/>
              <a:t>2024-Mar-04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3EE962-1010-7EFA-14CB-E6181E0C85F2}"/>
              </a:ext>
            </a:extLst>
          </p:cNvPr>
          <p:cNvCxnSpPr/>
          <p:nvPr/>
        </p:nvCxnSpPr>
        <p:spPr>
          <a:xfrm>
            <a:off x="768626" y="4187687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40" y="2368767"/>
            <a:ext cx="5852160" cy="405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CLBC System Rev A - Circuit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49C7-04E4-3F95-E01B-28372211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Both End Users and System Developers</a:t>
            </a:r>
          </a:p>
          <a:p>
            <a:pPr lvl="1"/>
            <a:r>
              <a:rPr lang="en-US" dirty="0" smtClean="0"/>
              <a:t>Minimal End User Accessibility</a:t>
            </a:r>
          </a:p>
          <a:p>
            <a:pPr lvl="1"/>
            <a:r>
              <a:rPr lang="en-US" dirty="0" smtClean="0"/>
              <a:t>Closed System Development Accessibility</a:t>
            </a:r>
          </a:p>
          <a:p>
            <a:pPr lvl="2"/>
            <a:r>
              <a:rPr lang="en-US" dirty="0" smtClean="0"/>
              <a:t>USB Connector</a:t>
            </a:r>
          </a:p>
          <a:p>
            <a:pPr lvl="2"/>
            <a:r>
              <a:rPr lang="en-US" dirty="0" smtClean="0"/>
              <a:t>I/O Connector</a:t>
            </a:r>
          </a:p>
          <a:p>
            <a:pPr lvl="1"/>
            <a:r>
              <a:rPr lang="en-US" dirty="0" smtClean="0"/>
              <a:t>Opened </a:t>
            </a:r>
            <a:r>
              <a:rPr lang="en-US" dirty="0"/>
              <a:t>System Development </a:t>
            </a:r>
            <a:r>
              <a:rPr lang="en-US" dirty="0" smtClean="0"/>
              <a:t>Accessibility</a:t>
            </a:r>
          </a:p>
          <a:p>
            <a:pPr lvl="2"/>
            <a:r>
              <a:rPr lang="en-US" dirty="0" smtClean="0"/>
              <a:t>Jumpers</a:t>
            </a:r>
          </a:p>
          <a:p>
            <a:pPr lvl="2"/>
            <a:r>
              <a:rPr lang="en-US" dirty="0" smtClean="0"/>
              <a:t>Monitor Points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01929-E258-E781-F433-24C33FD08A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Leverage Reuse</a:t>
            </a:r>
          </a:p>
          <a:p>
            <a:pPr lvl="1"/>
            <a:r>
              <a:rPr lang="en-US" dirty="0" smtClean="0"/>
              <a:t>Existing Proven Design</a:t>
            </a:r>
          </a:p>
          <a:p>
            <a:pPr lvl="1"/>
            <a:r>
              <a:rPr lang="en-US" dirty="0" smtClean="0"/>
              <a:t>Evaluation Modules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25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CLBC System Rev A - Circuit Design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1" y="1690688"/>
            <a:ext cx="9004805" cy="439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CLBC </a:t>
            </a:r>
            <a:r>
              <a:rPr lang="en-US" dirty="0" smtClean="0"/>
              <a:t>Rev </a:t>
            </a:r>
            <a:r>
              <a:rPr lang="en-US" dirty="0"/>
              <a:t>A Circuit </a:t>
            </a:r>
            <a:r>
              <a:rPr lang="en-US" dirty="0" smtClean="0"/>
              <a:t>Design - System 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49C7-04E4-3F95-E01B-28372211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86" y="1825625"/>
            <a:ext cx="5268733" cy="413785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Power In</a:t>
            </a:r>
          </a:p>
          <a:p>
            <a:pPr lvl="2"/>
            <a:r>
              <a:rPr lang="en-US" dirty="0" smtClean="0"/>
              <a:t>Existing Control Tower AC Power Adapter</a:t>
            </a:r>
          </a:p>
          <a:p>
            <a:pPr lvl="2"/>
            <a:r>
              <a:rPr lang="en-US" dirty="0" err="1" smtClean="0"/>
              <a:t>ThermaZone</a:t>
            </a:r>
            <a:r>
              <a:rPr lang="en-US" dirty="0" smtClean="0"/>
              <a:t> Cooler Power Output for a System Requiring a Single AC Power Adapter</a:t>
            </a:r>
          </a:p>
          <a:p>
            <a:pPr lvl="2"/>
            <a:r>
              <a:rPr lang="en-US" dirty="0" smtClean="0"/>
              <a:t>Optional Alternative Barrel Power </a:t>
            </a:r>
            <a:r>
              <a:rPr lang="en-US" dirty="0"/>
              <a:t>Connector</a:t>
            </a:r>
            <a:endParaRPr lang="en-US" dirty="0" smtClean="0"/>
          </a:p>
          <a:p>
            <a:pPr lvl="2"/>
            <a:r>
              <a:rPr lang="en-US" dirty="0" smtClean="0"/>
              <a:t>Battery Connector</a:t>
            </a:r>
          </a:p>
          <a:p>
            <a:pPr lvl="1"/>
            <a:r>
              <a:rPr lang="en-US" dirty="0" smtClean="0"/>
              <a:t>System Power Measurement (INA236 w/I2C Interface)</a:t>
            </a:r>
          </a:p>
          <a:p>
            <a:pPr lvl="2"/>
            <a:r>
              <a:rPr lang="en-US" dirty="0" smtClean="0"/>
              <a:t>Input Voltage</a:t>
            </a:r>
          </a:p>
          <a:p>
            <a:pPr lvl="2"/>
            <a:r>
              <a:rPr lang="en-US" dirty="0" smtClean="0"/>
              <a:t>Input Current</a:t>
            </a:r>
          </a:p>
          <a:p>
            <a:pPr lvl="2"/>
            <a:r>
              <a:rPr lang="en-US" dirty="0" smtClean="0"/>
              <a:t>Calculates Input Power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01929-E258-E781-F433-24C33FD08A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89983" y="1816100"/>
            <a:ext cx="5565430" cy="452374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System +3.3V </a:t>
            </a:r>
          </a:p>
          <a:p>
            <a:pPr lvl="2"/>
            <a:r>
              <a:rPr lang="en-US" dirty="0" smtClean="0"/>
              <a:t>Buck/Boost DC/DC Convertor (LTC3130-1)</a:t>
            </a:r>
          </a:p>
          <a:p>
            <a:pPr lvl="2"/>
            <a:r>
              <a:rPr lang="en-US" dirty="0" smtClean="0"/>
              <a:t>Wireless Link </a:t>
            </a:r>
          </a:p>
          <a:p>
            <a:pPr lvl="2"/>
            <a:r>
              <a:rPr lang="en-US" dirty="0" smtClean="0"/>
              <a:t>Jumper Selectable</a:t>
            </a:r>
          </a:p>
          <a:p>
            <a:pPr lvl="1"/>
            <a:r>
              <a:rPr lang="en-US" dirty="0"/>
              <a:t>System </a:t>
            </a:r>
            <a:r>
              <a:rPr lang="en-US" dirty="0" smtClean="0"/>
              <a:t>+5V</a:t>
            </a:r>
          </a:p>
          <a:p>
            <a:pPr lvl="2"/>
            <a:r>
              <a:rPr lang="en-US" dirty="0" smtClean="0"/>
              <a:t>Buck/Boost </a:t>
            </a:r>
            <a:r>
              <a:rPr lang="en-US" dirty="0"/>
              <a:t>DC/DC </a:t>
            </a:r>
            <a:r>
              <a:rPr lang="en-US" dirty="0" smtClean="0"/>
              <a:t>Convertor </a:t>
            </a:r>
            <a:r>
              <a:rPr lang="en-US" dirty="0"/>
              <a:t>(</a:t>
            </a:r>
            <a:r>
              <a:rPr lang="en-US" dirty="0" smtClean="0"/>
              <a:t>LTC3130-1)</a:t>
            </a:r>
          </a:p>
          <a:p>
            <a:pPr lvl="2"/>
            <a:r>
              <a:rPr lang="en-US" dirty="0" smtClean="0"/>
              <a:t>Coil Drive</a:t>
            </a:r>
          </a:p>
          <a:p>
            <a:pPr lvl="2"/>
            <a:r>
              <a:rPr lang="en-US" dirty="0" smtClean="0"/>
              <a:t>Jumper Selectable Power to WL</a:t>
            </a:r>
          </a:p>
          <a:p>
            <a:pPr lvl="1"/>
            <a:r>
              <a:rPr lang="en-US" dirty="0" smtClean="0"/>
              <a:t>Multiple Voltage and Current Measurement Points</a:t>
            </a:r>
          </a:p>
          <a:p>
            <a:pPr lvl="1"/>
            <a:r>
              <a:rPr lang="en-US" dirty="0" smtClean="0"/>
              <a:t>Convenient Ground Connectors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3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CLBC Rev A Circuit Design -</a:t>
            </a:r>
            <a:r>
              <a:rPr lang="en-US" dirty="0" smtClean="0"/>
              <a:t> Coil Drive </a:t>
            </a:r>
            <a:r>
              <a:rPr lang="en-US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49C7-04E4-3F95-E01B-28372211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Buck/Boost </a:t>
            </a:r>
            <a:r>
              <a:rPr lang="en-US" dirty="0"/>
              <a:t>DC/DC Convertor </a:t>
            </a:r>
            <a:r>
              <a:rPr lang="en-US" dirty="0" smtClean="0"/>
              <a:t>(TPS55289)</a:t>
            </a:r>
          </a:p>
          <a:p>
            <a:pPr lvl="1"/>
            <a:r>
              <a:rPr lang="en-US" dirty="0" smtClean="0"/>
              <a:t>Programmable Output Voltage</a:t>
            </a:r>
          </a:p>
          <a:p>
            <a:pPr lvl="1"/>
            <a:r>
              <a:rPr lang="en-US" dirty="0" smtClean="0"/>
              <a:t>I2C Interface</a:t>
            </a:r>
          </a:p>
          <a:p>
            <a:pPr lvl="1"/>
            <a:r>
              <a:rPr lang="en-US" dirty="0" smtClean="0"/>
              <a:t>Same as CLBC Prototype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CLBC Rev A Circuit Design - Coil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49C7-04E4-3F95-E01B-28372211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Proven Circuit used in the Control Tower, LAB2, and CLBC Prototype</a:t>
            </a:r>
          </a:p>
          <a:p>
            <a:r>
              <a:rPr lang="en-US" dirty="0" smtClean="0"/>
              <a:t>Based </a:t>
            </a:r>
            <a:r>
              <a:rPr lang="en-US" dirty="0"/>
              <a:t>on LT1158 - Half Bridge MOSFET </a:t>
            </a:r>
            <a:r>
              <a:rPr lang="en-US" dirty="0" smtClean="0"/>
              <a:t>Driver</a:t>
            </a:r>
            <a:endParaRPr lang="en-US" dirty="0">
              <a:latin typeface="Roboto"/>
              <a:hlinkClick r:id="rId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01929-E258-E781-F433-24C33FD08A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System Power Measurement (INA236 w/I2C Interface)</a:t>
            </a:r>
          </a:p>
          <a:p>
            <a:pPr lvl="1"/>
            <a:r>
              <a:rPr lang="en-US" dirty="0"/>
              <a:t>Coil Drive Voltage</a:t>
            </a:r>
          </a:p>
          <a:p>
            <a:pPr lvl="1"/>
            <a:r>
              <a:rPr lang="en-US" dirty="0"/>
              <a:t>Coil Drive Current</a:t>
            </a:r>
          </a:p>
          <a:p>
            <a:pPr lvl="1"/>
            <a:r>
              <a:rPr lang="en-US" dirty="0"/>
              <a:t>Calculates Coil Drive </a:t>
            </a:r>
            <a:r>
              <a:rPr lang="en-US" dirty="0" smtClean="0"/>
              <a:t>Power</a:t>
            </a:r>
          </a:p>
          <a:p>
            <a:r>
              <a:rPr lang="en-US" dirty="0"/>
              <a:t>Multiple Voltage and Current Measurement Points</a:t>
            </a:r>
          </a:p>
          <a:p>
            <a:r>
              <a:rPr lang="en-US" dirty="0"/>
              <a:t>Alternative Coil Drive Power Connector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4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CLBC Rev A Circuit Design -</a:t>
            </a:r>
            <a:r>
              <a:rPr lang="en-US" dirty="0" smtClean="0"/>
              <a:t> User I_O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49C7-04E4-3F95-E01B-28372211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System Connectors</a:t>
            </a:r>
          </a:p>
          <a:p>
            <a:pPr lvl="1"/>
            <a:r>
              <a:rPr lang="en-US" dirty="0" smtClean="0"/>
              <a:t>Pushbuttons</a:t>
            </a:r>
          </a:p>
          <a:p>
            <a:pPr lvl="1"/>
            <a:r>
              <a:rPr lang="en-US" dirty="0" smtClean="0"/>
              <a:t>Display</a:t>
            </a:r>
          </a:p>
          <a:p>
            <a:pPr lvl="1"/>
            <a:r>
              <a:rPr lang="en-US" dirty="0" smtClean="0"/>
              <a:t>Recharge Coil</a:t>
            </a:r>
          </a:p>
          <a:p>
            <a:pPr lvl="1"/>
            <a:r>
              <a:rPr lang="en-US" dirty="0" smtClean="0"/>
              <a:t>Extra Pad Connected Pins for Each Connector (Future Expansion)</a:t>
            </a:r>
          </a:p>
          <a:p>
            <a:r>
              <a:rPr lang="en-US" dirty="0" smtClean="0"/>
              <a:t>Audio Tone</a:t>
            </a:r>
          </a:p>
          <a:p>
            <a:pPr lvl="1"/>
            <a:r>
              <a:rPr lang="en-US" dirty="0" smtClean="0"/>
              <a:t>Duplicate of Wireless Link</a:t>
            </a:r>
          </a:p>
          <a:p>
            <a:r>
              <a:rPr lang="en-US" dirty="0" smtClean="0"/>
              <a:t>Pushbuttons - 2</a:t>
            </a:r>
          </a:p>
          <a:p>
            <a:pPr lvl="1"/>
            <a:r>
              <a:rPr lang="en-US" dirty="0" smtClean="0"/>
              <a:t>Duplicate </a:t>
            </a:r>
            <a:r>
              <a:rPr lang="en-US" dirty="0"/>
              <a:t>of Wireless </a:t>
            </a:r>
            <a:r>
              <a:rPr lang="en-US" dirty="0" smtClean="0"/>
              <a:t>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01929-E258-E781-F433-24C33FD08A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LED(s)</a:t>
            </a:r>
          </a:p>
          <a:p>
            <a:pPr lvl="1"/>
            <a:r>
              <a:rPr lang="en-US" dirty="0"/>
              <a:t>Tricolor Duplicate of Wireless </a:t>
            </a:r>
            <a:r>
              <a:rPr lang="en-US" dirty="0" smtClean="0"/>
              <a:t>Link</a:t>
            </a:r>
          </a:p>
          <a:p>
            <a:pPr lvl="2"/>
            <a:r>
              <a:rPr lang="en-US" dirty="0"/>
              <a:t>On </a:t>
            </a:r>
            <a:r>
              <a:rPr lang="en-US" dirty="0" smtClean="0"/>
              <a:t>Board</a:t>
            </a:r>
            <a:endParaRPr lang="en-US" dirty="0"/>
          </a:p>
          <a:p>
            <a:pPr lvl="1"/>
            <a:r>
              <a:rPr lang="en-US" dirty="0" smtClean="0"/>
              <a:t>Three Discrete Colors</a:t>
            </a:r>
          </a:p>
          <a:p>
            <a:pPr lvl="2"/>
            <a:r>
              <a:rPr lang="en-US" dirty="0" smtClean="0"/>
              <a:t>On Board</a:t>
            </a:r>
          </a:p>
          <a:p>
            <a:pPr lvl="2"/>
            <a:r>
              <a:rPr lang="en-US" dirty="0" smtClean="0"/>
              <a:t>Connector</a:t>
            </a:r>
          </a:p>
          <a:p>
            <a:r>
              <a:rPr lang="en-US" dirty="0" smtClean="0"/>
              <a:t>Display</a:t>
            </a:r>
          </a:p>
          <a:p>
            <a:pPr lvl="1"/>
            <a:r>
              <a:rPr lang="en-US" dirty="0" smtClean="0"/>
              <a:t>OLED 4 x 20 Character</a:t>
            </a:r>
          </a:p>
          <a:p>
            <a:pPr lvl="1"/>
            <a:r>
              <a:rPr lang="en-US" dirty="0" smtClean="0"/>
              <a:t>I2C Interface</a:t>
            </a:r>
            <a:endParaRPr lang="en-US" dirty="0"/>
          </a:p>
          <a:p>
            <a:pPr lvl="1"/>
            <a:r>
              <a:rPr lang="en-US" dirty="0" smtClean="0"/>
              <a:t>Enhanced CLBC Prototype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9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CLBC Rev A Circuit Design -</a:t>
            </a:r>
            <a:r>
              <a:rPr lang="en-US" dirty="0" smtClean="0"/>
              <a:t> Miscellaneous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49C7-04E4-3F95-E01B-28372211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I/O Connector</a:t>
            </a:r>
          </a:p>
          <a:p>
            <a:pPr lvl="1"/>
            <a:r>
              <a:rPr lang="en-US" dirty="0" smtClean="0"/>
              <a:t>I2C</a:t>
            </a:r>
          </a:p>
          <a:p>
            <a:pPr lvl="1"/>
            <a:r>
              <a:rPr lang="en-US" dirty="0" smtClean="0"/>
              <a:t>SPI w/CS</a:t>
            </a:r>
          </a:p>
          <a:p>
            <a:pPr lvl="1"/>
            <a:r>
              <a:rPr lang="en-US" dirty="0" smtClean="0"/>
              <a:t>UART TX/RX</a:t>
            </a:r>
          </a:p>
          <a:p>
            <a:pPr lvl="1"/>
            <a:r>
              <a:rPr lang="en-US" dirty="0" smtClean="0"/>
              <a:t>Power</a:t>
            </a:r>
          </a:p>
          <a:p>
            <a:pPr lvl="2"/>
            <a:r>
              <a:rPr lang="en-US" dirty="0" smtClean="0"/>
              <a:t>+3.3V</a:t>
            </a:r>
          </a:p>
          <a:p>
            <a:pPr lvl="2"/>
            <a:r>
              <a:rPr lang="en-US" dirty="0" smtClean="0"/>
              <a:t>+5V</a:t>
            </a:r>
          </a:p>
          <a:p>
            <a:pPr lvl="2"/>
            <a:r>
              <a:rPr lang="en-US" dirty="0" smtClean="0"/>
              <a:t>VD (Power In)</a:t>
            </a:r>
          </a:p>
          <a:p>
            <a:pPr lvl="2"/>
            <a:r>
              <a:rPr lang="en-US" dirty="0" smtClean="0"/>
              <a:t>GND</a:t>
            </a:r>
          </a:p>
          <a:p>
            <a:pPr lvl="1"/>
            <a:r>
              <a:rPr lang="en-US" dirty="0" smtClean="0"/>
              <a:t>Not End User Accessible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01929-E258-E781-F433-24C33FD08A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uSD</a:t>
            </a:r>
            <a:r>
              <a:rPr lang="en-US" dirty="0" smtClean="0"/>
              <a:t> Memory Card</a:t>
            </a:r>
          </a:p>
          <a:p>
            <a:pPr lvl="1"/>
            <a:r>
              <a:rPr lang="en-US" dirty="0"/>
              <a:t>Not End User </a:t>
            </a:r>
            <a:r>
              <a:rPr lang="en-US" dirty="0" smtClean="0"/>
              <a:t>Accessible</a:t>
            </a:r>
          </a:p>
          <a:p>
            <a:r>
              <a:rPr lang="en-US" dirty="0" smtClean="0"/>
              <a:t>Real Time Clock</a:t>
            </a:r>
          </a:p>
          <a:p>
            <a:pPr lvl="1"/>
            <a:r>
              <a:rPr lang="en-US" dirty="0" smtClean="0"/>
              <a:t>CLBC Prototype</a:t>
            </a:r>
          </a:p>
          <a:p>
            <a:pPr lvl="1"/>
            <a:r>
              <a:rPr lang="en-US" dirty="0" smtClean="0"/>
              <a:t>I2C Interface</a:t>
            </a:r>
          </a:p>
          <a:p>
            <a:r>
              <a:rPr lang="en-US" dirty="0" smtClean="0"/>
              <a:t>Thermistor</a:t>
            </a:r>
            <a:endParaRPr lang="en-US" dirty="0"/>
          </a:p>
          <a:p>
            <a:pPr lvl="1"/>
            <a:r>
              <a:rPr lang="en-US" dirty="0"/>
              <a:t>CLBC </a:t>
            </a:r>
            <a:r>
              <a:rPr lang="en-US" dirty="0" smtClean="0"/>
              <a:t>Prototype, LAB2, CT</a:t>
            </a:r>
            <a:endParaRPr lang="en-US" dirty="0"/>
          </a:p>
          <a:p>
            <a:pPr lvl="1"/>
            <a:r>
              <a:rPr lang="en-US" dirty="0"/>
              <a:t>I2C </a:t>
            </a:r>
            <a:r>
              <a:rPr lang="en-US" dirty="0" smtClean="0"/>
              <a:t>Interface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1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CLBC Rev A Circuit Design -</a:t>
            </a:r>
            <a:r>
              <a:rPr lang="en-US" dirty="0" smtClean="0"/>
              <a:t> Wireless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49C7-04E4-3F95-E01B-28372211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86" y="1825625"/>
            <a:ext cx="5306833" cy="4137853"/>
          </a:xfrm>
        </p:spPr>
        <p:txBody>
          <a:bodyPr/>
          <a:lstStyle/>
          <a:p>
            <a:r>
              <a:rPr lang="en-US" dirty="0" smtClean="0"/>
              <a:t>Wireless Link Module Footprint</a:t>
            </a:r>
          </a:p>
          <a:p>
            <a:pPr lvl="1"/>
            <a:r>
              <a:rPr lang="en-US" dirty="0" smtClean="0"/>
              <a:t>2x8 and 2x12 Expansion </a:t>
            </a:r>
            <a:r>
              <a:rPr lang="en-US" dirty="0" smtClean="0"/>
              <a:t>Connectors</a:t>
            </a:r>
            <a:endParaRPr lang="en-US" dirty="0" smtClean="0"/>
          </a:p>
          <a:p>
            <a:pPr lvl="1"/>
            <a:r>
              <a:rPr lang="en-US" dirty="0"/>
              <a:t>Wireless Link </a:t>
            </a:r>
            <a:r>
              <a:rPr lang="en-US" dirty="0" smtClean="0"/>
              <a:t>USB Connector</a:t>
            </a:r>
          </a:p>
          <a:p>
            <a:pPr lvl="2"/>
            <a:r>
              <a:rPr lang="en-US" dirty="0"/>
              <a:t>Not End User Accessible</a:t>
            </a:r>
          </a:p>
          <a:p>
            <a:pPr lvl="1"/>
            <a:r>
              <a:rPr lang="en-US" dirty="0" smtClean="0"/>
              <a:t>Wireless Link Power Jumper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01929-E258-E781-F433-24C33FD08A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I/O Connector SPI Select</a:t>
            </a:r>
          </a:p>
          <a:p>
            <a:r>
              <a:rPr lang="en-US" dirty="0" smtClean="0"/>
              <a:t>Optional Additional </a:t>
            </a:r>
            <a:r>
              <a:rPr lang="en-US" dirty="0" err="1" smtClean="0"/>
              <a:t>Pullups</a:t>
            </a:r>
            <a:endParaRPr lang="en-US" dirty="0" smtClean="0"/>
          </a:p>
          <a:p>
            <a:pPr lvl="1"/>
            <a:r>
              <a:rPr lang="en-US" dirty="0" smtClean="0"/>
              <a:t>SPI</a:t>
            </a:r>
          </a:p>
          <a:p>
            <a:pPr lvl="1"/>
            <a:r>
              <a:rPr lang="en-US" dirty="0" smtClean="0"/>
              <a:t>Pushbuttons</a:t>
            </a:r>
          </a:p>
          <a:p>
            <a:r>
              <a:rPr lang="en-US" dirty="0" smtClean="0"/>
              <a:t>Audio Enable on </a:t>
            </a:r>
            <a:r>
              <a:rPr lang="en-US" dirty="0" smtClean="0"/>
              <a:t>Motherboard</a:t>
            </a:r>
          </a:p>
          <a:p>
            <a:r>
              <a:rPr lang="en-US" dirty="0" smtClean="0"/>
              <a:t>Coil Drive Fault Jumper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5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CLBC Rev A Circuit Design - Wireless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49C7-04E4-3F95-E01B-28372211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GPI/O Mapping</a:t>
            </a:r>
          </a:p>
          <a:p>
            <a:pPr lvl="1"/>
            <a:r>
              <a:rPr lang="en-US" dirty="0" smtClean="0"/>
              <a:t>40 Wireless Link Connections</a:t>
            </a:r>
          </a:p>
          <a:p>
            <a:pPr lvl="2"/>
            <a:r>
              <a:rPr lang="en-US" dirty="0" smtClean="0"/>
              <a:t>11 WL Specific Peripherals / Other Functions Connected to Pads and/or Jumpers</a:t>
            </a:r>
          </a:p>
          <a:p>
            <a:pPr lvl="2"/>
            <a:r>
              <a:rPr lang="en-US" dirty="0" smtClean="0"/>
              <a:t>16 CLBC Specific Functions</a:t>
            </a:r>
          </a:p>
          <a:p>
            <a:pPr lvl="2"/>
            <a:r>
              <a:rPr lang="en-US" dirty="0" smtClean="0"/>
              <a:t>  6 Duplicated Functions</a:t>
            </a:r>
          </a:p>
          <a:p>
            <a:pPr lvl="3"/>
            <a:r>
              <a:rPr lang="en-US" dirty="0" smtClean="0"/>
              <a:t>LED(s)</a:t>
            </a:r>
          </a:p>
          <a:p>
            <a:pPr lvl="3"/>
            <a:r>
              <a:rPr lang="en-US" dirty="0" smtClean="0"/>
              <a:t>Pushbuttons - 2</a:t>
            </a:r>
          </a:p>
          <a:p>
            <a:pPr lvl="3"/>
            <a:r>
              <a:rPr lang="en-US" dirty="0" smtClean="0"/>
              <a:t>Audio Tone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7 Power</a:t>
            </a:r>
          </a:p>
          <a:p>
            <a:pPr lvl="1"/>
            <a:r>
              <a:rPr lang="en-US" dirty="0" smtClean="0"/>
              <a:t>“CLBC </a:t>
            </a:r>
            <a:r>
              <a:rPr lang="en-US" dirty="0"/>
              <a:t>GPIO Map </a:t>
            </a:r>
            <a:r>
              <a:rPr lang="en-US" dirty="0" smtClean="0"/>
              <a:t>240206.xlsx”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7D01929-E258-E781-F433-24C33FD08A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89983" y="1816100"/>
            <a:ext cx="5565430" cy="4133850"/>
          </a:xfrm>
        </p:spPr>
        <p:txBody>
          <a:bodyPr/>
          <a:lstStyle/>
          <a:p>
            <a:r>
              <a:rPr lang="en-US" dirty="0" smtClean="0"/>
              <a:t>Wireless Link Use</a:t>
            </a:r>
          </a:p>
          <a:p>
            <a:pPr lvl="1"/>
            <a:r>
              <a:rPr lang="en-US" dirty="0" smtClean="0"/>
              <a:t>“Production” Boards</a:t>
            </a:r>
          </a:p>
          <a:p>
            <a:pPr lvl="1"/>
            <a:r>
              <a:rPr lang="en-US" dirty="0" smtClean="0"/>
              <a:t>Add 2 Connectors</a:t>
            </a:r>
          </a:p>
          <a:p>
            <a:pPr lvl="2"/>
            <a:r>
              <a:rPr lang="en-US" dirty="0" smtClean="0"/>
              <a:t>2 x 8</a:t>
            </a:r>
          </a:p>
          <a:p>
            <a:pPr lvl="2"/>
            <a:r>
              <a:rPr lang="en-US" dirty="0" smtClean="0"/>
              <a:t>2 x 12</a:t>
            </a:r>
          </a:p>
          <a:p>
            <a:pPr lvl="1"/>
            <a:r>
              <a:rPr lang="en-US" dirty="0" smtClean="0"/>
              <a:t>Operate at 3.3V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CLBC Rev A Circuit Design -</a:t>
            </a:r>
            <a:r>
              <a:rPr lang="en-US" dirty="0" smtClean="0"/>
              <a:t> Schematic / PCB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49C7-04E4-3F95-E01B-28372211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KiCad</a:t>
            </a:r>
            <a:r>
              <a:rPr lang="en-US" dirty="0" smtClean="0"/>
              <a:t> EDA 7.0.8</a:t>
            </a:r>
          </a:p>
          <a:p>
            <a:pPr lvl="1"/>
            <a:r>
              <a:rPr lang="en-US" dirty="0" smtClean="0"/>
              <a:t>Schematic Capture</a:t>
            </a:r>
          </a:p>
          <a:p>
            <a:pPr lvl="1"/>
            <a:r>
              <a:rPr lang="en-US" dirty="0" smtClean="0"/>
              <a:t>PCB Layout</a:t>
            </a:r>
          </a:p>
          <a:p>
            <a:pPr lvl="2"/>
            <a:r>
              <a:rPr lang="en-US" dirty="0" smtClean="0"/>
              <a:t>5.6 x 4.0 Inch</a:t>
            </a:r>
          </a:p>
          <a:p>
            <a:pPr lvl="2"/>
            <a:r>
              <a:rPr lang="en-US" dirty="0" smtClean="0"/>
              <a:t>SMT / Through Hole</a:t>
            </a:r>
          </a:p>
          <a:p>
            <a:pPr lvl="2"/>
            <a:r>
              <a:rPr lang="en-US" dirty="0" smtClean="0"/>
              <a:t>4 Layers</a:t>
            </a:r>
          </a:p>
          <a:p>
            <a:pPr lvl="1"/>
            <a:r>
              <a:rPr lang="en-US" dirty="0" smtClean="0"/>
              <a:t>3D Rendering</a:t>
            </a:r>
          </a:p>
          <a:p>
            <a:pPr lvl="1"/>
            <a:r>
              <a:rPr lang="en-US" dirty="0" smtClean="0"/>
              <a:t>Bill of Materials</a:t>
            </a:r>
          </a:p>
          <a:p>
            <a:pPr lvl="2"/>
            <a:r>
              <a:rPr lang="en-US" dirty="0" smtClean="0"/>
              <a:t>Ported  to Excel</a:t>
            </a:r>
          </a:p>
          <a:p>
            <a:pPr lvl="3"/>
            <a:r>
              <a:rPr lang="en-US" dirty="0" smtClean="0"/>
              <a:t>Manufacturer Part Numbers</a:t>
            </a:r>
          </a:p>
          <a:p>
            <a:pPr lvl="3"/>
            <a:r>
              <a:rPr lang="en-US" dirty="0" smtClean="0"/>
              <a:t>Vendor Part Numbers / Links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23" y="1606766"/>
            <a:ext cx="6138022" cy="42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Battery Charger Coil Drive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49C7-04E4-3F95-E01B-28372211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CLBC system is a small enclosure that contains the coil drive circuitry and provides various user inputs and outputs. It is powered by a desktop AC adapter, which can also provide power to the </a:t>
            </a:r>
            <a:r>
              <a:rPr lang="en-US" dirty="0" err="1"/>
              <a:t>ThermaZone</a:t>
            </a:r>
            <a:r>
              <a:rPr lang="en-US" dirty="0"/>
              <a:t> coil cooling device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image-20230222-20572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90" y="1825625"/>
            <a:ext cx="63627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CLBC Rev A Circuit Design </a:t>
            </a:r>
            <a:r>
              <a:rPr lang="en-US" dirty="0" smtClean="0"/>
              <a:t>– PCB Real Estate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77" y="1510748"/>
            <a:ext cx="7611246" cy="531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CLBC Rev A </a:t>
            </a:r>
            <a:r>
              <a:rPr lang="en-US" dirty="0" smtClean="0"/>
              <a:t>Design - 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49C7-04E4-3F95-E01B-28372211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Schematic </a:t>
            </a:r>
            <a:r>
              <a:rPr lang="en-US" dirty="0" smtClean="0"/>
              <a:t>97% </a:t>
            </a:r>
            <a:r>
              <a:rPr lang="en-US" dirty="0" smtClean="0"/>
              <a:t>Complete</a:t>
            </a:r>
          </a:p>
          <a:p>
            <a:r>
              <a:rPr lang="en-US" dirty="0" smtClean="0"/>
              <a:t>PCB Layout </a:t>
            </a:r>
            <a:r>
              <a:rPr lang="en-US" dirty="0" smtClean="0"/>
              <a:t>97% </a:t>
            </a:r>
            <a:r>
              <a:rPr lang="en-US" dirty="0" smtClean="0"/>
              <a:t>Complete</a:t>
            </a:r>
          </a:p>
          <a:p>
            <a:r>
              <a:rPr lang="en-US" dirty="0" smtClean="0"/>
              <a:t>PCB Left to Do</a:t>
            </a:r>
            <a:endParaRPr lang="en-US" dirty="0"/>
          </a:p>
          <a:p>
            <a:pPr lvl="1"/>
            <a:r>
              <a:rPr lang="en-US" strike="sngStrike" dirty="0" smtClean="0"/>
              <a:t>Ground Plane on Back Layer</a:t>
            </a:r>
          </a:p>
          <a:p>
            <a:pPr lvl="1"/>
            <a:r>
              <a:rPr lang="en-US" dirty="0" smtClean="0"/>
              <a:t>Geographical Reannotation</a:t>
            </a:r>
          </a:p>
          <a:p>
            <a:pPr lvl="1"/>
            <a:r>
              <a:rPr lang="en-US" strike="sngStrike" dirty="0" smtClean="0"/>
              <a:t>Additional Jumpers / Pads</a:t>
            </a:r>
          </a:p>
          <a:p>
            <a:pPr lvl="2"/>
            <a:r>
              <a:rPr lang="en-US" dirty="0" smtClean="0"/>
              <a:t>+5V PGOOD</a:t>
            </a:r>
          </a:p>
          <a:p>
            <a:pPr lvl="2"/>
            <a:r>
              <a:rPr lang="en-US" dirty="0" smtClean="0"/>
              <a:t>Coil Drive </a:t>
            </a:r>
            <a:r>
              <a:rPr lang="en-US" dirty="0" smtClean="0"/>
              <a:t>Fault</a:t>
            </a:r>
          </a:p>
          <a:p>
            <a:pPr lvl="1"/>
            <a:r>
              <a:rPr lang="en-US" dirty="0" smtClean="0"/>
              <a:t>Polarity Markings on Monitor Connectors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01929-E258-E781-F433-24C33FD08A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BOM </a:t>
            </a:r>
            <a:r>
              <a:rPr lang="en-US" dirty="0" smtClean="0"/>
              <a:t>97% </a:t>
            </a:r>
            <a:r>
              <a:rPr lang="en-US" dirty="0"/>
              <a:t>Complete</a:t>
            </a:r>
          </a:p>
          <a:p>
            <a:r>
              <a:rPr lang="en-US" dirty="0" smtClean="0"/>
              <a:t>BOM </a:t>
            </a:r>
            <a:r>
              <a:rPr lang="en-US" dirty="0"/>
              <a:t>Left to </a:t>
            </a:r>
            <a:r>
              <a:rPr lang="en-US" dirty="0" smtClean="0"/>
              <a:t>Do</a:t>
            </a:r>
          </a:p>
          <a:p>
            <a:pPr lvl="1"/>
            <a:r>
              <a:rPr lang="en-US" strike="sngStrike" dirty="0" smtClean="0"/>
              <a:t>Verify a Couple of Capacitors</a:t>
            </a:r>
          </a:p>
          <a:p>
            <a:pPr lvl="1"/>
            <a:r>
              <a:rPr lang="en-US" strike="sngStrike" dirty="0" smtClean="0"/>
              <a:t>Resistors</a:t>
            </a:r>
          </a:p>
          <a:p>
            <a:pPr lvl="1"/>
            <a:r>
              <a:rPr lang="en-US" dirty="0" smtClean="0"/>
              <a:t>Off Board Parts</a:t>
            </a:r>
          </a:p>
          <a:p>
            <a:r>
              <a:rPr lang="en-US" dirty="0" smtClean="0"/>
              <a:t>Fabrication</a:t>
            </a:r>
          </a:p>
          <a:p>
            <a:pPr lvl="1"/>
            <a:r>
              <a:rPr lang="en-US" dirty="0" smtClean="0"/>
              <a:t>Bare PCBs</a:t>
            </a:r>
          </a:p>
          <a:p>
            <a:pPr lvl="1"/>
            <a:r>
              <a:rPr lang="en-US" dirty="0" smtClean="0"/>
              <a:t>Populate PCBs</a:t>
            </a:r>
          </a:p>
          <a:p>
            <a:pPr lvl="1"/>
            <a:r>
              <a:rPr lang="en-US" dirty="0" smtClean="0"/>
              <a:t>Mechanicals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3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CLBC Rev A Design - 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49C7-04E4-3F95-E01B-28372211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86" y="1825625"/>
            <a:ext cx="11349493" cy="4137853"/>
          </a:xfrm>
        </p:spPr>
        <p:txBody>
          <a:bodyPr>
            <a:normAutofit/>
          </a:bodyPr>
          <a:lstStyle/>
          <a:p>
            <a:r>
              <a:rPr lang="en-US" dirty="0" smtClean="0"/>
              <a:t>COSMIIC Confluence Pages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cosmiic.atlassian.net/wiki/spaces/COSMIIC/pages/edit-v2/246251532</a:t>
            </a:r>
            <a:endParaRPr lang="en-US" dirty="0" smtClean="0"/>
          </a:p>
          <a:p>
            <a:r>
              <a:rPr lang="en-US" dirty="0" smtClean="0"/>
              <a:t>Evaluation Boards / Key Data Sheets</a:t>
            </a:r>
          </a:p>
          <a:p>
            <a:pPr lvl="1"/>
            <a:r>
              <a:rPr lang="en-US" dirty="0" smtClean="0">
                <a:hlinkClick r:id="rId3"/>
              </a:rPr>
              <a:t>TPS55289 Coil Drive Power DC/DC Convertor EVM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INA236 Power Monitor EVM</a:t>
            </a:r>
            <a:endParaRPr lang="en-US" dirty="0" smtClean="0"/>
          </a:p>
          <a:p>
            <a:pPr lvl="1"/>
            <a:r>
              <a:rPr lang="es-ES" dirty="0" smtClean="0">
                <a:hlinkClick r:id="rId5"/>
              </a:rPr>
              <a:t>LTC3130-1 +3.3V/5V DC/DC </a:t>
            </a:r>
            <a:r>
              <a:rPr lang="es-ES" dirty="0" err="1" smtClean="0">
                <a:hlinkClick r:id="rId5"/>
              </a:rPr>
              <a:t>Convertor</a:t>
            </a:r>
            <a:r>
              <a:rPr lang="es-ES" dirty="0" smtClean="0">
                <a:hlinkClick r:id="rId5"/>
              </a:rPr>
              <a:t> EVM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LT1158 Half Bridge Drive</a:t>
            </a:r>
            <a:endParaRPr lang="en-US" dirty="0" smtClean="0"/>
          </a:p>
          <a:p>
            <a:pPr lvl="1"/>
            <a:r>
              <a:rPr lang="en-US" dirty="0" smtClean="0">
                <a:hlinkClick r:id="rId7"/>
              </a:rPr>
              <a:t>DS3231 RTC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ADS1110 ADC</a:t>
            </a:r>
            <a:endParaRPr lang="en-US" dirty="0" smtClean="0"/>
          </a:p>
          <a:p>
            <a:pPr lvl="1"/>
            <a:r>
              <a:rPr lang="en-US" dirty="0" smtClean="0">
                <a:hlinkClick r:id="rId9"/>
              </a:rPr>
              <a:t>NHD-0420CW-AB3 Display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Battery Charger </a:t>
            </a:r>
            <a:r>
              <a:rPr lang="en-US" dirty="0" smtClean="0"/>
              <a:t>- Prototype System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image-20230222-20572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94" y="1690688"/>
            <a:ext cx="7882811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Battery Charger System </a:t>
            </a:r>
            <a:r>
              <a:rPr lang="en-US" dirty="0" smtClean="0"/>
              <a:t>- Rev </a:t>
            </a:r>
            <a:r>
              <a:rPr lang="en-US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49C7-04E4-3F95-E01B-28372211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the Wireless Link</a:t>
            </a:r>
          </a:p>
          <a:p>
            <a:pPr lvl="1"/>
            <a:r>
              <a:rPr lang="en-US" dirty="0" smtClean="0"/>
              <a:t>Wired and Wireless I/O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2"/>
            <a:r>
              <a:rPr lang="en-US" dirty="0" smtClean="0"/>
              <a:t>Pushbuttons</a:t>
            </a:r>
          </a:p>
          <a:p>
            <a:pPr lvl="2"/>
            <a:r>
              <a:rPr lang="en-US" dirty="0" smtClean="0"/>
              <a:t>LEDs</a:t>
            </a:r>
          </a:p>
          <a:p>
            <a:pPr lvl="2"/>
            <a:r>
              <a:rPr lang="en-US" dirty="0" smtClean="0"/>
              <a:t>Audio</a:t>
            </a:r>
          </a:p>
          <a:p>
            <a:pPr lvl="1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01929-E258-E781-F433-24C33FD08A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Add:</a:t>
            </a:r>
          </a:p>
          <a:p>
            <a:pPr lvl="1"/>
            <a:r>
              <a:rPr lang="en-US" dirty="0" smtClean="0"/>
              <a:t>Coil Drive</a:t>
            </a:r>
          </a:p>
          <a:p>
            <a:pPr lvl="2"/>
            <a:r>
              <a:rPr lang="en-US" dirty="0" smtClean="0"/>
              <a:t>Programmable Voltage</a:t>
            </a:r>
          </a:p>
          <a:p>
            <a:pPr lvl="2"/>
            <a:r>
              <a:rPr lang="en-US" dirty="0"/>
              <a:t>Programmable Frequency</a:t>
            </a:r>
          </a:p>
          <a:p>
            <a:pPr lvl="2"/>
            <a:r>
              <a:rPr lang="en-US" dirty="0" smtClean="0"/>
              <a:t>Power Monitor</a:t>
            </a:r>
          </a:p>
          <a:p>
            <a:pPr lvl="1"/>
            <a:r>
              <a:rPr lang="en-US" dirty="0" smtClean="0"/>
              <a:t>4x20 Character Display</a:t>
            </a:r>
          </a:p>
          <a:p>
            <a:pPr lvl="1"/>
            <a:r>
              <a:rPr lang="en-US" dirty="0" smtClean="0"/>
              <a:t>Real Time Clock</a:t>
            </a:r>
          </a:p>
          <a:p>
            <a:pPr lvl="1"/>
            <a:r>
              <a:rPr lang="en-US" dirty="0" err="1" smtClean="0"/>
              <a:t>uSD</a:t>
            </a:r>
            <a:r>
              <a:rPr lang="en-US" dirty="0" smtClean="0"/>
              <a:t> Memory Card</a:t>
            </a:r>
          </a:p>
          <a:p>
            <a:pPr lvl="1"/>
            <a:r>
              <a:rPr lang="en-US" dirty="0" smtClean="0"/>
              <a:t>Enclosure Temperature</a:t>
            </a:r>
          </a:p>
          <a:p>
            <a:pPr lvl="1"/>
            <a:r>
              <a:rPr lang="en-US" dirty="0" smtClean="0"/>
              <a:t>Cooler Power Output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29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Battery </a:t>
            </a:r>
            <a:r>
              <a:rPr lang="en-US" dirty="0" smtClean="0"/>
              <a:t>Charger System - Rev A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image-20230222-20572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18" y="1336316"/>
            <a:ext cx="7791363" cy="53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CLBC System </a:t>
            </a:r>
            <a:r>
              <a:rPr lang="en-US" dirty="0"/>
              <a:t>Rev </a:t>
            </a:r>
            <a:r>
              <a:rPr lang="en-US" dirty="0" smtClean="0"/>
              <a:t>A - Design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49C7-04E4-3F95-E01B-28372211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Leverage the Wireless </a:t>
            </a:r>
            <a:r>
              <a:rPr lang="en-US" dirty="0" smtClean="0"/>
              <a:t>Link</a:t>
            </a:r>
          </a:p>
          <a:p>
            <a:pPr lvl="1"/>
            <a:r>
              <a:rPr lang="en-US" dirty="0" smtClean="0"/>
              <a:t>nRF5340</a:t>
            </a:r>
            <a:endParaRPr lang="en-US" dirty="0"/>
          </a:p>
          <a:p>
            <a:pPr lvl="1"/>
            <a:r>
              <a:rPr lang="en-US" dirty="0" smtClean="0"/>
              <a:t>Open Source Development Environment – Zephyr RTOS</a:t>
            </a:r>
            <a:endParaRPr lang="en-US" dirty="0"/>
          </a:p>
          <a:p>
            <a:pPr lvl="1"/>
            <a:r>
              <a:rPr lang="en-US" dirty="0" smtClean="0"/>
              <a:t>CLBC is a Superset</a:t>
            </a:r>
            <a:endParaRPr lang="en-US" dirty="0"/>
          </a:p>
          <a:p>
            <a:r>
              <a:rPr lang="en-US" dirty="0" smtClean="0"/>
              <a:t>Leverage the CLBC Prototype</a:t>
            </a:r>
          </a:p>
          <a:p>
            <a:pPr lvl="1"/>
            <a:r>
              <a:rPr lang="en-US" dirty="0" smtClean="0"/>
              <a:t>Coil Drive</a:t>
            </a:r>
          </a:p>
          <a:p>
            <a:pPr lvl="1"/>
            <a:r>
              <a:rPr lang="en-US" dirty="0" smtClean="0"/>
              <a:t>Coil Drive Power</a:t>
            </a:r>
          </a:p>
          <a:p>
            <a:pPr lvl="1"/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01929-E258-E781-F433-24C33FD08A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Open Source Focus</a:t>
            </a:r>
            <a:endParaRPr lang="en-US" dirty="0"/>
          </a:p>
          <a:p>
            <a:pPr lvl="1"/>
            <a:r>
              <a:rPr lang="en-US" dirty="0" err="1"/>
              <a:t>KiCad</a:t>
            </a:r>
            <a:r>
              <a:rPr lang="en-US" dirty="0"/>
              <a:t> EDA</a:t>
            </a:r>
          </a:p>
          <a:p>
            <a:pPr lvl="2"/>
            <a:r>
              <a:rPr lang="en-US" dirty="0"/>
              <a:t>Schematic Capture</a:t>
            </a:r>
          </a:p>
          <a:p>
            <a:pPr lvl="2"/>
            <a:r>
              <a:rPr lang="en-US" dirty="0"/>
              <a:t>PCB Layout</a:t>
            </a:r>
          </a:p>
          <a:p>
            <a:pPr lvl="2"/>
            <a:r>
              <a:rPr lang="en-US" dirty="0"/>
              <a:t>Bill of </a:t>
            </a:r>
            <a:r>
              <a:rPr lang="en-US" dirty="0" smtClean="0"/>
              <a:t>Materials</a:t>
            </a:r>
          </a:p>
          <a:p>
            <a:pPr lvl="1"/>
            <a:r>
              <a:rPr lang="en-US" dirty="0" smtClean="0"/>
              <a:t>Economical Fabrication</a:t>
            </a:r>
          </a:p>
          <a:p>
            <a:pPr lvl="1"/>
            <a:r>
              <a:rPr lang="en-US" dirty="0" smtClean="0"/>
              <a:t>Enhanced Development Tool</a:t>
            </a:r>
          </a:p>
          <a:p>
            <a:pPr lvl="2"/>
            <a:r>
              <a:rPr lang="en-US" dirty="0" smtClean="0"/>
              <a:t>Clinical</a:t>
            </a:r>
          </a:p>
          <a:p>
            <a:pPr lvl="2"/>
            <a:r>
              <a:rPr lang="en-US" dirty="0" smtClean="0"/>
              <a:t>System Developers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CLBC System Rev </a:t>
            </a:r>
            <a:r>
              <a:rPr lang="en-US" dirty="0" smtClean="0"/>
              <a:t>A - Mechanicals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49C7-04E4-3F95-E01B-28372211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LAB2 Enclosure</a:t>
            </a:r>
          </a:p>
          <a:p>
            <a:pPr lvl="1"/>
            <a:r>
              <a:rPr lang="en-US" dirty="0" err="1" smtClean="0"/>
              <a:t>Pactec</a:t>
            </a:r>
            <a:r>
              <a:rPr lang="en-US" dirty="0" smtClean="0"/>
              <a:t> LH64-130</a:t>
            </a:r>
          </a:p>
          <a:p>
            <a:pPr lvl="1"/>
            <a:r>
              <a:rPr lang="en-US" dirty="0" smtClean="0"/>
              <a:t>6.08 x 4.26 x 1.50 inches</a:t>
            </a:r>
          </a:p>
          <a:p>
            <a:pPr lvl="1"/>
            <a:r>
              <a:rPr lang="en-US" dirty="0" smtClean="0"/>
              <a:t>Binder Coil Connector</a:t>
            </a:r>
          </a:p>
          <a:p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4 x 20 Character Display</a:t>
            </a:r>
          </a:p>
          <a:p>
            <a:pPr lvl="1"/>
            <a:r>
              <a:rPr lang="en-US" dirty="0" smtClean="0"/>
              <a:t>LED(s)</a:t>
            </a:r>
          </a:p>
          <a:p>
            <a:pPr lvl="1"/>
            <a:r>
              <a:rPr lang="en-US" dirty="0" smtClean="0"/>
              <a:t>Pushbuttons</a:t>
            </a:r>
          </a:p>
          <a:p>
            <a:pPr lvl="1"/>
            <a:r>
              <a:rPr lang="en-US" dirty="0" smtClean="0"/>
              <a:t>Various Power Connectors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01929-E258-E781-F433-24C33FD08A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Removable Access Panel</a:t>
            </a:r>
          </a:p>
          <a:p>
            <a:pPr lvl="1"/>
            <a:r>
              <a:rPr lang="en-US" dirty="0" smtClean="0"/>
              <a:t>Developer I/O Connector</a:t>
            </a:r>
          </a:p>
          <a:p>
            <a:pPr lvl="1"/>
            <a:r>
              <a:rPr lang="en-US" dirty="0" smtClean="0"/>
              <a:t>Wireless Link USB Connector</a:t>
            </a:r>
          </a:p>
          <a:p>
            <a:pPr lvl="1"/>
            <a:r>
              <a:rPr lang="en-US" dirty="0" err="1" smtClean="0"/>
              <a:t>uSD</a:t>
            </a:r>
            <a:r>
              <a:rPr lang="en-US" dirty="0" smtClean="0"/>
              <a:t> Memory Card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CLBC System Rev A </a:t>
            </a:r>
            <a:r>
              <a:rPr lang="en-US" dirty="0" smtClean="0"/>
              <a:t>- Mechanicals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21" y="2034449"/>
            <a:ext cx="5694158" cy="210330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308" y="4210720"/>
            <a:ext cx="5669771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Battery </a:t>
            </a:r>
            <a:r>
              <a:rPr lang="en-US" dirty="0" smtClean="0"/>
              <a:t>Charger System - Rev A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image-20230222-20572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18" y="1336316"/>
            <a:ext cx="7791363" cy="53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847</Words>
  <Application>Microsoft Office PowerPoint</Application>
  <PresentationFormat>Widescreen</PresentationFormat>
  <Paragraphs>220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Outfit</vt:lpstr>
      <vt:lpstr>Outfit Light</vt:lpstr>
      <vt:lpstr>Roboto</vt:lpstr>
      <vt:lpstr>Office Theme</vt:lpstr>
      <vt:lpstr>WING - Wearable Interoperable Neuroprosthesis Gear</vt:lpstr>
      <vt:lpstr>Closed Loop Battery Charger Coil Drive System</vt:lpstr>
      <vt:lpstr>Closed Loop Battery Charger - Prototype System</vt:lpstr>
      <vt:lpstr>Closed Loop Battery Charger System - Rev A</vt:lpstr>
      <vt:lpstr>Closed Loop Battery Charger System - Rev A</vt:lpstr>
      <vt:lpstr>CLBC System Rev A - Design Approach</vt:lpstr>
      <vt:lpstr>CLBC System Rev A - Mechanicals</vt:lpstr>
      <vt:lpstr>CLBC System Rev A - Mechanicals</vt:lpstr>
      <vt:lpstr>Closed Loop Battery Charger System - Rev A</vt:lpstr>
      <vt:lpstr>CLBC System Rev A - Circuit Design</vt:lpstr>
      <vt:lpstr>CLBC System Rev A - Circuit Design</vt:lpstr>
      <vt:lpstr>CLBC Rev A Circuit Design - System Power</vt:lpstr>
      <vt:lpstr>CLBC Rev A Circuit Design - Coil Drive Power</vt:lpstr>
      <vt:lpstr>CLBC Rev A Circuit Design - Coil Drive</vt:lpstr>
      <vt:lpstr>CLBC Rev A Circuit Design - User I_O</vt:lpstr>
      <vt:lpstr>CLBC Rev A Circuit Design - Miscellaneous</vt:lpstr>
      <vt:lpstr>CLBC Rev A Circuit Design - Wireless Link</vt:lpstr>
      <vt:lpstr>CLBC Rev A Circuit Design - Wireless Link</vt:lpstr>
      <vt:lpstr>CLBC Rev A Circuit Design - Schematic / PCB</vt:lpstr>
      <vt:lpstr>CLBC Rev A Circuit Design – PCB Real Estate</vt:lpstr>
      <vt:lpstr>CLBC Rev A Design - Status</vt:lpstr>
      <vt:lpstr>CLBC Rev A Design -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WING - Wearable Interoperable Neuroprosthesis Gear</dc:title>
  <dc:creator>Jim Buckett</dc:creator>
  <cp:lastModifiedBy>Jim Buckett</cp:lastModifiedBy>
  <cp:revision>44</cp:revision>
  <dcterms:created xsi:type="dcterms:W3CDTF">2024-02-22T21:27:47Z</dcterms:created>
  <dcterms:modified xsi:type="dcterms:W3CDTF">2024-03-04T15:17:00Z</dcterms:modified>
</cp:coreProperties>
</file>