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532" r:id="rId2"/>
    <p:sldId id="1212" r:id="rId3"/>
    <p:sldId id="1213" r:id="rId4"/>
    <p:sldId id="1215" r:id="rId5"/>
    <p:sldId id="1218" r:id="rId6"/>
    <p:sldId id="1216" r:id="rId7"/>
    <p:sldId id="1211" r:id="rId8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4FF"/>
    <a:srgbClr val="2457BE"/>
    <a:srgbClr val="FF9900"/>
    <a:srgbClr val="2B93B6"/>
    <a:srgbClr val="242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6" autoAdjust="0"/>
    <p:restoredTop sz="84182" autoAdjust="0"/>
  </p:normalViewPr>
  <p:slideViewPr>
    <p:cSldViewPr>
      <p:cViewPr varScale="1">
        <p:scale>
          <a:sx n="97" d="100"/>
          <a:sy n="97" d="100"/>
        </p:scale>
        <p:origin x="15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62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6638" y="0"/>
            <a:ext cx="2016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04DE2B-7299-42A3-800D-0C54D91C81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9462" name="Picture 7" descr="C:\Users\Dimosthenis\AppData\Local\Microsoft\Windows\Temporary Internet Files\Content.Outlook\KATMLQFI\logo_COSMOS_v7_final.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39688"/>
            <a:ext cx="768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6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 zur Bearbeitung der Master-Textformate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9D2D726-5582-4F2B-A9A1-E327E8260DB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603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D6D430-7247-4896-89E4-0357CF55D397}" type="slidenum">
              <a:rPr lang="de-DE" smtClean="0"/>
              <a:pPr>
                <a:defRPr/>
              </a:pPr>
              <a:t>1</a:t>
            </a:fld>
            <a:endParaRPr lang="de-DE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31445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FA60A17-6DF0-4189-8D49-112EA674279D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7599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2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" name="Rectangle 1033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245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Rectangle 1034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7" name="Picture 3" descr="C:\Users\Dimosthenis\AppData\Local\Microsoft\Windows\Temporary Internet Files\Content.Outlook\KATMLQFI\logo_COSMOS_v7_fina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76275"/>
            <a:ext cx="194468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419475" y="692150"/>
            <a:ext cx="5038725" cy="2127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D4ECD-34D0-4189-B2D5-2D706DD2A882}" type="datetime1">
              <a:rPr lang="en-US" smtClean="0"/>
              <a:t>07-Oct-16</a:t>
            </a:fld>
            <a:endParaRPr lang="de-DE"/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/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AF235-F331-45E5-9AE5-12A4F33BB2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77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36510-67C8-4D20-9299-81C70E8344F4}" type="datetime1">
              <a:rPr lang="en-US" smtClean="0"/>
              <a:t>07-Oct-16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594E2-C44E-4812-B62D-2D57231179D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46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30489-F3BD-40BA-A2B8-2DF14A290490}" type="datetime1">
              <a:rPr lang="en-US" smtClean="0"/>
              <a:t>07-Oct-16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42FC5-97D6-4D49-B770-D5E6DAE764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71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554663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970338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18E65-59B0-48ED-9290-F8286CC5FE1B}" type="datetime1">
              <a:rPr lang="en-US" smtClean="0"/>
              <a:t>07-Oct-16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4062-E226-4116-893E-538966C5BB4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927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554663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F8963-97A1-41CB-9E99-8FB2C1CB1C92}" type="datetime1">
              <a:rPr lang="en-US" smtClean="0"/>
              <a:t>07-Oct-16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9F98A-652A-4F9B-BA3A-2391ABEDA2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62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457BE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5AE59-8215-4AC3-9C8E-7473BAA3C0FB}" type="datetime1">
              <a:rPr lang="en-US" smtClean="0"/>
              <a:t>07-Oct-16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975E6-5C6E-4FE5-976D-C241C6835CC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4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C43DB-EDAA-4BD1-94B8-DD0B8510CBDA}" type="datetime1">
              <a:rPr lang="en-US" smtClean="0"/>
              <a:t>07-Oct-16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71BE0-E2D8-487F-B29E-6332375BFA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29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>
            <a:lvl1pPr>
              <a:buClr>
                <a:srgbClr val="2457BE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>
            <a:lvl1pPr>
              <a:buClr>
                <a:srgbClr val="2457BE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CA219-235E-4B75-B838-4C7B465FA4BC}" type="datetime1">
              <a:rPr lang="en-US" smtClean="0"/>
              <a:t>07-Oct-16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A860-298E-4E1E-915B-6684DCD0ED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47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2CFCF-EB68-4BF5-B347-2A960EA3EDEB}" type="datetime1">
              <a:rPr lang="en-US" smtClean="0"/>
              <a:t>07-Oct-16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0D7E-29F4-4206-A3D9-DC23336E9C4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6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F3D02-919D-464D-AAC5-308B8BEB4E0C}" type="datetime1">
              <a:rPr lang="en-US" smtClean="0"/>
              <a:t>07-Oct-16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3020B-F93C-4CFB-96B0-5389B37DF83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5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BA898-3310-40C4-BA4F-D27D6C722C3D}" type="datetime1">
              <a:rPr lang="en-US" smtClean="0"/>
              <a:t>07-Oct-16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9BA11-6309-4832-8924-76A4FD426C7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3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B79D6-554A-4CCE-AB59-CB6065C78E59}" type="datetime1">
              <a:rPr lang="en-US" smtClean="0"/>
              <a:t>07-Oct-16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C7F24-B7D3-4024-9097-7A01687DF0F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65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E1A0E-B781-4A17-B442-7B54217E2916}" type="datetime1">
              <a:rPr lang="en-US" smtClean="0"/>
              <a:t>07-Oct-16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A35C1-2C29-47DB-AFAF-2520314D53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704373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1A26765-BA72-439C-9699-40043C043B83}" type="datetime1">
              <a:rPr lang="en-US" smtClean="0"/>
              <a:t>07-Oct-16</a:t>
            </a:fld>
            <a:endParaRPr lang="de-DE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DA5FA82-E869-48D8-9486-29FCB9DEA1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2276475"/>
            <a:ext cx="228600" cy="2286000"/>
          </a:xfrm>
          <a:prstGeom prst="rect">
            <a:avLst/>
          </a:prstGeom>
          <a:solidFill>
            <a:srgbClr val="245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en-US" sz="2400" smtClean="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 sz="2400">
              <a:latin typeface="Times New Roman" pitchFamily="18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62475"/>
            <a:ext cx="228600" cy="22955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 sz="2400">
              <a:latin typeface="Times New Roman" pitchFamily="18" charset="0"/>
            </a:endParaRPr>
          </a:p>
        </p:txBody>
      </p:sp>
      <p:pic>
        <p:nvPicPr>
          <p:cNvPr id="1035" name="Picture 12" descr="C:\Users\Dimosthenis\AppData\Local\Microsoft\Windows\Temporary Internet Files\Content.Outlook\KATMLQFI\logo_COSMOS_v7_final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260350"/>
            <a:ext cx="10541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16" r:id="rId2"/>
    <p:sldLayoutId id="2147485417" r:id="rId3"/>
    <p:sldLayoutId id="2147485418" r:id="rId4"/>
    <p:sldLayoutId id="2147485419" r:id="rId5"/>
    <p:sldLayoutId id="2147485420" r:id="rId6"/>
    <p:sldLayoutId id="2147485421" r:id="rId7"/>
    <p:sldLayoutId id="2147485422" r:id="rId8"/>
    <p:sldLayoutId id="2147485423" r:id="rId9"/>
    <p:sldLayoutId id="2147485424" r:id="rId10"/>
    <p:sldLayoutId id="2147485425" r:id="rId11"/>
    <p:sldLayoutId id="2147485426" r:id="rId12"/>
    <p:sldLayoutId id="2147485427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457BE"/>
        </a:buClr>
        <a:buSzPct val="75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B93B6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42B5D"/>
        </a:buClr>
        <a:buSzPct val="65000"/>
        <a:buFont typeface="Wingdings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mosproject.e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86063" y="500063"/>
            <a:ext cx="6072187" cy="2319337"/>
          </a:xfrm>
        </p:spPr>
        <p:txBody>
          <a:bodyPr anchor="ctr"/>
          <a:lstStyle/>
          <a:p>
            <a:pPr eaLnBrk="1" hangingPunct="1"/>
            <a:r>
              <a:rPr lang="en-US" altLang="en-US" sz="3600" b="1" smtClean="0"/>
              <a:t>COSMOS</a:t>
            </a:r>
            <a:r>
              <a:rPr lang="el-GR" altLang="en-US" sz="2800" smtClean="0"/>
              <a:t/>
            </a:r>
            <a:br>
              <a:rPr lang="el-GR" altLang="en-US" sz="2800" smtClean="0"/>
            </a:br>
            <a:r>
              <a:rPr lang="en-US" altLang="en-US" sz="2800" smtClean="0"/>
              <a:t>Cultivate Resilient Smart Objects for Sustainable City Applications</a:t>
            </a:r>
            <a:endParaRPr lang="de-DE" altLang="en-US" sz="3600" smtClean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0888" y="3500438"/>
            <a:ext cx="7637536" cy="25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sz="2400" b="1" kern="0" dirty="0">
              <a:solidFill>
                <a:srgbClr val="242B5D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2800" b="1" kern="0" dirty="0" err="1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Privelets</a:t>
            </a:r>
            <a:r>
              <a:rPr lang="en-US" sz="2800" b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 Functional Component </a:t>
            </a:r>
            <a:br>
              <a:rPr lang="en-US" sz="2800" b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i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kern="0" dirty="0" smtClean="0">
              <a:latin typeface="+mn-lt"/>
              <a:cs typeface="+mn-cs"/>
            </a:endParaRPr>
          </a:p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sz="1500" kern="0" dirty="0">
              <a:latin typeface="+mn-lt"/>
              <a:cs typeface="+mn-cs"/>
            </a:endParaRPr>
          </a:p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 err="1" smtClean="0">
                <a:latin typeface="Arial" pitchFamily="34" charset="0"/>
                <a:cs typeface="Arial" pitchFamily="34" charset="0"/>
              </a:rPr>
              <a:t>Achilleas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cs typeface="Arial" pitchFamily="34" charset="0"/>
              </a:rPr>
              <a:t>Marinakis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(ICCS/NTUA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)</a:t>
            </a:r>
            <a:endParaRPr lang="en-US" kern="0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sz="1400" kern="0" dirty="0">
              <a:solidFill>
                <a:srgbClr val="242B5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115050"/>
            <a:ext cx="5064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115050"/>
            <a:ext cx="60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Applies on two different models of communication; push and pull</a:t>
            </a:r>
          </a:p>
          <a:p>
            <a:pPr lvl="1"/>
            <a:r>
              <a:rPr lang="en-US" sz="1600" dirty="0"/>
              <a:t>Push is applied when a Thing consistently feeds its data towards the communication services of COSMOS (such as the Message Bus) or towards the ingestion in the Cloud storage at the COSMOS platform side</a:t>
            </a:r>
          </a:p>
          <a:p>
            <a:pPr lvl="1"/>
            <a:r>
              <a:rPr lang="en-US" sz="1600" dirty="0"/>
              <a:t>Pull is applied through the </a:t>
            </a:r>
            <a:r>
              <a:rPr lang="en-US" sz="1600" dirty="0" err="1"/>
              <a:t>IoT</a:t>
            </a:r>
            <a:r>
              <a:rPr lang="en-US" sz="1600" dirty="0"/>
              <a:t> Service concept, that enables an entity to query a Thing for getting a specific data field at an arbitrary time </a:t>
            </a:r>
            <a:r>
              <a:rPr lang="en-US" sz="1600" dirty="0" smtClean="0"/>
              <a:t>point</a:t>
            </a:r>
          </a:p>
          <a:p>
            <a:r>
              <a:rPr lang="en-US" sz="2200" dirty="0" smtClean="0"/>
              <a:t>Implemented as a Service</a:t>
            </a:r>
          </a:p>
          <a:p>
            <a:pPr lvl="1"/>
            <a:r>
              <a:rPr lang="en-US" sz="1600" dirty="0" smtClean="0"/>
              <a:t>Lightweight implementation to be able to run inside the Things</a:t>
            </a:r>
          </a:p>
          <a:p>
            <a:pPr lvl="1"/>
            <a:r>
              <a:rPr lang="en-US" sz="1600" dirty="0"/>
              <a:t>Run the Service by executing java –jar </a:t>
            </a:r>
            <a:r>
              <a:rPr lang="en-US" sz="1600" dirty="0" smtClean="0"/>
              <a:t>PriveletsService-Y3.jar</a:t>
            </a:r>
          </a:p>
          <a:p>
            <a:r>
              <a:rPr lang="en-US" sz="2200" dirty="0" smtClean="0"/>
              <a:t>Acts as a privacy filter</a:t>
            </a:r>
          </a:p>
          <a:p>
            <a:r>
              <a:rPr lang="en-US" sz="2200" dirty="0" smtClean="0"/>
              <a:t>Enables the end-user to define which data can be shared and which not</a:t>
            </a:r>
          </a:p>
          <a:p>
            <a:pPr lvl="1"/>
            <a:r>
              <a:rPr lang="en-US" sz="1600" dirty="0" smtClean="0"/>
              <a:t>Private data are entirely cut-off</a:t>
            </a:r>
          </a:p>
          <a:p>
            <a:pPr lvl="1"/>
            <a:r>
              <a:rPr lang="en-US" sz="1600" dirty="0" smtClean="0"/>
              <a:t>Public data are available as they are</a:t>
            </a:r>
          </a:p>
          <a:p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69449E-F245-49E8-A4C4-AF991BEA9D3D}" type="datetime1">
              <a:rPr lang="en-US" smtClean="0"/>
              <a:t>07-Oct-16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Fuzzification</a:t>
            </a:r>
            <a:r>
              <a:rPr lang="en-US" dirty="0" smtClean="0"/>
              <a:t> Functionality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628775"/>
            <a:ext cx="8280151" cy="4752553"/>
          </a:xfrm>
        </p:spPr>
        <p:txBody>
          <a:bodyPr/>
          <a:lstStyle/>
          <a:p>
            <a:r>
              <a:rPr lang="en-US" dirty="0" smtClean="0"/>
              <a:t>Data can also be tagged as fuzzy</a:t>
            </a:r>
          </a:p>
          <a:p>
            <a:pPr lvl="1"/>
            <a:r>
              <a:rPr lang="en-US" sz="2000" dirty="0" smtClean="0"/>
              <a:t>In many occasions (e.g. actual location) people are unwilling to share their real data but (slightly) different ones</a:t>
            </a:r>
          </a:p>
          <a:p>
            <a:pPr lvl="2"/>
            <a:r>
              <a:rPr lang="en-US" sz="1800" dirty="0" smtClean="0"/>
              <a:t>Compromise between Privacy and Accuracy</a:t>
            </a:r>
          </a:p>
          <a:p>
            <a:pPr lvl="1"/>
            <a:r>
              <a:rPr lang="en-US" sz="2000" dirty="0" smtClean="0"/>
              <a:t>Low, Medium and High Privacy correspond respectively to small, medium or large (absolute) difference between the real value and the fuzzy one</a:t>
            </a:r>
          </a:p>
          <a:p>
            <a:r>
              <a:rPr lang="en-US" dirty="0" smtClean="0"/>
              <a:t>Range</a:t>
            </a:r>
          </a:p>
          <a:p>
            <a:pPr lvl="1"/>
            <a:r>
              <a:rPr lang="en-US" sz="2000" dirty="0" smtClean="0"/>
              <a:t>The fuzzy value is randomly calculated within a range (percentage) defined from the application developer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e.g. for </a:t>
            </a:r>
            <a:r>
              <a:rPr lang="en-US" sz="1800" dirty="0" err="1" smtClean="0"/>
              <a:t>utm</a:t>
            </a:r>
            <a:r>
              <a:rPr lang="en-US" sz="1800" dirty="0" smtClean="0"/>
              <a:t> coordinates; suitable range must be selected for the fuzzy location to still belong to the same town, neighborhood etc, according to the specific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0618B7-CC8A-4B30-8B87-FCECC8CFC8D2}" type="datetime1">
              <a:rPr lang="en-US" smtClean="0"/>
              <a:t>07-Oct-16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(1/2)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Privelets</a:t>
            </a:r>
            <a:r>
              <a:rPr lang="en-US" dirty="0" smtClean="0"/>
              <a:t> component through Node-Red</a:t>
            </a:r>
          </a:p>
          <a:p>
            <a:pPr lvl="1"/>
            <a:r>
              <a:rPr lang="en-US" dirty="0" smtClean="0"/>
              <a:t>Locate confPrivelets.js and confPrivelets.html files to your </a:t>
            </a:r>
            <a:r>
              <a:rPr lang="en-US" b="1" i="1" u="sng" dirty="0" smtClean="0"/>
              <a:t>nodes</a:t>
            </a:r>
            <a:r>
              <a:rPr lang="en-US" dirty="0" smtClean="0"/>
              <a:t> directory in your user directory (</a:t>
            </a:r>
            <a:r>
              <a:rPr lang="en-US" dirty="0" err="1" smtClean="0"/>
              <a:t>e.g</a:t>
            </a:r>
            <a:r>
              <a:rPr lang="en-US" dirty="0" smtClean="0"/>
              <a:t> \</a:t>
            </a:r>
            <a:r>
              <a:rPr lang="en-US" dirty="0" err="1" smtClean="0"/>
              <a:t>AppData</a:t>
            </a:r>
            <a:r>
              <a:rPr lang="en-US" dirty="0" smtClean="0"/>
              <a:t>\Roaming\</a:t>
            </a:r>
            <a:r>
              <a:rPr lang="en-US" dirty="0" err="1" smtClean="0"/>
              <a:t>npm</a:t>
            </a:r>
            <a:r>
              <a:rPr lang="en-US" dirty="0" smtClean="0"/>
              <a:t>\</a:t>
            </a:r>
            <a:r>
              <a:rPr lang="en-US" dirty="0" err="1" smtClean="0"/>
              <a:t>node_modules</a:t>
            </a:r>
            <a:r>
              <a:rPr lang="en-US" dirty="0" smtClean="0"/>
              <a:t>\node-red\nodes </a:t>
            </a:r>
            <a:r>
              <a:rPr lang="en-US" b="1" i="1" u="sng" dirty="0" smtClean="0"/>
              <a:t>for windows</a:t>
            </a:r>
            <a:r>
              <a:rPr lang="en-US" dirty="0" smtClean="0"/>
              <a:t>), to be able to use </a:t>
            </a:r>
            <a:r>
              <a:rPr lang="en-US" b="1" i="1" u="sng" dirty="0" err="1" smtClean="0"/>
              <a:t>confPrivelets</a:t>
            </a:r>
            <a:r>
              <a:rPr lang="en-US" dirty="0" smtClean="0"/>
              <a:t> node, exclusively created for this purpose</a:t>
            </a:r>
          </a:p>
          <a:p>
            <a:pPr lvl="1"/>
            <a:r>
              <a:rPr lang="en-US" dirty="0" smtClean="0"/>
              <a:t>Modify the settings.js file of the Node-Red folder in your user directory (e.g. \.node-red </a:t>
            </a:r>
            <a:r>
              <a:rPr lang="en-US" b="1" i="1" u="sng" dirty="0" smtClean="0"/>
              <a:t>for windows</a:t>
            </a:r>
            <a:r>
              <a:rPr lang="en-US" dirty="0" smtClean="0"/>
              <a:t>), like the image below:</a:t>
            </a:r>
          </a:p>
          <a:p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3FA37-FC5B-49F4-8BE7-38C67EEA0890}" type="datetime1">
              <a:rPr lang="en-US" smtClean="0"/>
              <a:t>07-Oct-16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3074" name="Picture 2" descr="C:\Users\user\Desktop\set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4742" y="4941168"/>
            <a:ext cx="5578242" cy="1290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(2/2)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the </a:t>
            </a:r>
            <a:r>
              <a:rPr lang="en-US" dirty="0" err="1" smtClean="0"/>
              <a:t>confPrivelets</a:t>
            </a:r>
            <a:r>
              <a:rPr lang="en-US" dirty="0" smtClean="0"/>
              <a:t> node according to your privacy preferences, following the instructions below: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8A56BE-C662-4FDA-B7CD-91F71130E648}" type="datetime1">
              <a:rPr lang="en-US" smtClean="0"/>
              <a:t>07-Oct-16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7" name="Picture 3" descr="C:\Users\user\Desktop\con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97758"/>
            <a:ext cx="1660606" cy="1075258"/>
          </a:xfrm>
          <a:prstGeom prst="rect">
            <a:avLst/>
          </a:prstGeom>
          <a:noFill/>
        </p:spPr>
      </p:pic>
      <p:pic>
        <p:nvPicPr>
          <p:cNvPr id="8" name="Picture 4" descr="C:\Users\user\Desktop\conf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852936"/>
            <a:ext cx="3108346" cy="2664296"/>
          </a:xfrm>
          <a:prstGeom prst="rect">
            <a:avLst/>
          </a:prstGeom>
          <a:noFill/>
        </p:spPr>
      </p:pic>
      <p:pic>
        <p:nvPicPr>
          <p:cNvPr id="4099" name="Picture 3" descr="C:\Users\user\Desktop\conf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014" y="3573017"/>
            <a:ext cx="5283883" cy="2675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sz="2200" dirty="0" smtClean="0"/>
              <a:t>json object with only </a:t>
            </a:r>
            <a:r>
              <a:rPr lang="en-US" sz="2200" dirty="0" err="1" smtClean="0"/>
              <a:t>string:string</a:t>
            </a:r>
            <a:r>
              <a:rPr lang="en-US" sz="2200" dirty="0" smtClean="0"/>
              <a:t> name/value pairs</a:t>
            </a:r>
          </a:p>
          <a:p>
            <a:pPr lvl="2"/>
            <a:r>
              <a:rPr lang="en-US" sz="1800" dirty="0" smtClean="0"/>
              <a:t>If your json data are not in the above format, a special Node-Red function is needed to convert them to the right one</a:t>
            </a:r>
          </a:p>
          <a:p>
            <a:endParaRPr lang="en-US" sz="2600" dirty="0" smtClean="0"/>
          </a:p>
          <a:p>
            <a:r>
              <a:rPr lang="en-US" sz="2600" dirty="0" smtClean="0"/>
              <a:t>Output</a:t>
            </a:r>
          </a:p>
          <a:p>
            <a:pPr lvl="1"/>
            <a:r>
              <a:rPr lang="en-US" sz="2200" dirty="0"/>
              <a:t>json object with only </a:t>
            </a:r>
            <a:r>
              <a:rPr lang="en-US" sz="2200" dirty="0" err="1"/>
              <a:t>string:string</a:t>
            </a:r>
            <a:r>
              <a:rPr lang="en-US" sz="2200" dirty="0"/>
              <a:t> name/value pairs</a:t>
            </a:r>
          </a:p>
          <a:p>
            <a:pPr lvl="1"/>
            <a:r>
              <a:rPr lang="en-US" sz="2200" dirty="0" smtClean="0"/>
              <a:t>Private data are cut-off</a:t>
            </a:r>
          </a:p>
          <a:p>
            <a:pPr lvl="1"/>
            <a:r>
              <a:rPr lang="en-US" sz="2200" dirty="0" smtClean="0"/>
              <a:t>Public data are returned as they are</a:t>
            </a:r>
          </a:p>
          <a:p>
            <a:pPr lvl="1"/>
            <a:r>
              <a:rPr lang="en-US" sz="2200" dirty="0" smtClean="0"/>
              <a:t>Low, Medium and High Privacy data are </a:t>
            </a:r>
            <a:r>
              <a:rPr lang="en-US" sz="2200" dirty="0" err="1" smtClean="0"/>
              <a:t>fuzzified</a:t>
            </a:r>
            <a:endParaRPr lang="en-US" sz="2200" dirty="0" smtClean="0"/>
          </a:p>
          <a:p>
            <a:pPr lvl="1"/>
            <a:endParaRPr lang="el-GR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7DE477-FD40-4820-98DF-B27AF597CA18}" type="datetime1">
              <a:rPr lang="en-US" smtClean="0"/>
              <a:t>07-Oct-16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Privelets FC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19475" y="1916113"/>
            <a:ext cx="5038725" cy="9032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Thank you!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4046538" y="4629150"/>
            <a:ext cx="3994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457BE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B93B6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42B5D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en-US" sz="2600" b="1" dirty="0"/>
              <a:t/>
            </a:r>
            <a:br>
              <a:rPr lang="de-DE" altLang="en-US" sz="2600" b="1" dirty="0"/>
            </a:br>
            <a:r>
              <a:rPr lang="de-DE" altLang="en-US" b="1" dirty="0">
                <a:hlinkClick r:id="rId3"/>
              </a:rPr>
              <a:t>www.iot-cosmos.eu</a:t>
            </a:r>
            <a:r>
              <a:rPr lang="de-DE" altLang="en-US" b="1" dirty="0"/>
              <a:t> </a:t>
            </a:r>
            <a:endParaRPr lang="de-DE" altLang="en-US" sz="3200" b="1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de-DE" altLang="en-US" sz="2600" b="1" dirty="0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2263" y="3244850"/>
            <a:ext cx="3097212" cy="2209800"/>
          </a:xfrm>
        </p:spPr>
        <p:txBody>
          <a:bodyPr/>
          <a:lstStyle/>
          <a:p>
            <a:pPr eaLnBrk="1" hangingPunct="1"/>
            <a:r>
              <a:rPr lang="en-US" altLang="en-US" sz="2000" i="1" dirty="0" smtClean="0"/>
              <a:t>Achilleas Marinakis (ICCS/NTUA)</a:t>
            </a:r>
            <a:r>
              <a:rPr lang="en-US" altLang="en-US" sz="1200" i="1" dirty="0" smtClean="0"/>
              <a:t/>
            </a:r>
            <a:br>
              <a:rPr lang="en-US" altLang="en-US" sz="1200" i="1" dirty="0" smtClean="0"/>
            </a:br>
            <a:r>
              <a:rPr lang="en-US" altLang="en-US" sz="2000" i="1" dirty="0"/>
              <a:t>achmarin@mail.ntua.gr</a:t>
            </a:r>
          </a:p>
        </p:txBody>
      </p:sp>
      <p:pic>
        <p:nvPicPr>
          <p:cNvPr id="15365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6165850"/>
            <a:ext cx="6096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165850"/>
            <a:ext cx="5048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5"/>
          <p:cNvSpPr txBox="1">
            <a:spLocks noChangeArrowheads="1"/>
          </p:cNvSpPr>
          <p:nvPr/>
        </p:nvSpPr>
        <p:spPr bwMode="auto">
          <a:xfrm>
            <a:off x="1619250" y="6092825"/>
            <a:ext cx="3600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457BE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B93B6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42B5D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The research leading to these results has received funding from the EC Seventh  Framework Programme FP7/2007-2011 under Grant Agreement n° 609043</a:t>
            </a:r>
            <a:endParaRPr lang="de-DE" altLang="en-US" sz="1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00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56992"/>
            <a:ext cx="5413375" cy="162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660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SMO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RMOS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IRMOS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447</Words>
  <Application>Microsoft Office PowerPoint</Application>
  <PresentationFormat>On-screen Show (4:3)</PresentationFormat>
  <Paragraphs>61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Times New Roman</vt:lpstr>
      <vt:lpstr>Wingdings</vt:lpstr>
      <vt:lpstr>COSMOS</vt:lpstr>
      <vt:lpstr>COSMOS Cultivate Resilient Smart Objects for Sustainable City Applications</vt:lpstr>
      <vt:lpstr>Overview</vt:lpstr>
      <vt:lpstr>Fuzzification Functionality</vt:lpstr>
      <vt:lpstr>Configuration (1/2)</vt:lpstr>
      <vt:lpstr>Configuration (2/2)</vt:lpstr>
      <vt:lpstr>Input / Output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Cultivate Resilient Smart Objects for Sustainable City Applications</dc:title>
  <dc:creator>Achilleas Marinakis</dc:creator>
  <cp:lastModifiedBy>Achilleas Marinakis</cp:lastModifiedBy>
  <cp:revision>1788</cp:revision>
  <cp:lastPrinted>2015-11-05T16:32:19Z</cp:lastPrinted>
  <dcterms:created xsi:type="dcterms:W3CDTF">2008-02-12T12:45:52Z</dcterms:created>
  <dcterms:modified xsi:type="dcterms:W3CDTF">2016-10-07T10:16:53Z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TC060874521031</vt:lpwstr>
  </property>
</Properties>
</file>