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532" r:id="rId2"/>
    <p:sldId id="1208" r:id="rId3"/>
    <p:sldId id="1210" r:id="rId4"/>
    <p:sldId id="1211" r:id="rId5"/>
    <p:sldId id="1214" r:id="rId6"/>
    <p:sldId id="1215" r:id="rId7"/>
    <p:sldId id="1196" r:id="rId8"/>
    <p:sldId id="1109" r:id="rId9"/>
  </p:sldIdLst>
  <p:sldSz cx="9144000" cy="6858000" type="screen4x3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1"/>
    <a:srgbClr val="21D951"/>
    <a:srgbClr val="42E26C"/>
    <a:srgbClr val="81FF8D"/>
    <a:srgbClr val="2457BE"/>
    <a:srgbClr val="FF9900"/>
    <a:srgbClr val="A3C4FF"/>
    <a:srgbClr val="2B93B6"/>
    <a:srgbClr val="242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6" autoAdjust="0"/>
    <p:restoredTop sz="95972" autoAdjust="0"/>
  </p:normalViewPr>
  <p:slideViewPr>
    <p:cSldViewPr>
      <p:cViewPr varScale="1">
        <p:scale>
          <a:sx n="95" d="100"/>
          <a:sy n="95" d="100"/>
        </p:scale>
        <p:origin x="9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6638" y="0"/>
            <a:ext cx="2016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B04DE2B-7299-42A3-800D-0C54D91C81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9462" name="Picture 7" descr="C:\Users\Dimosthenis\AppData\Local\Microsoft\Windows\Temporary Internet Files\Content.Outlook\KATMLQFI\logo_COSMOS_v7_final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5" y="39688"/>
            <a:ext cx="7683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265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 zur Bearbeitung der Master-Textformate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9D2D726-5582-4F2B-A9A1-E327E8260DB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603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D6D430-7247-4896-89E4-0357CF55D397}" type="slidenum">
              <a:rPr lang="de-DE" smtClean="0"/>
              <a:pPr>
                <a:defRPr/>
              </a:pPr>
              <a:t>1</a:t>
            </a:fld>
            <a:endParaRPr lang="de-DE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96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algn="just">
              <a:spcBef>
                <a:spcPct val="20000"/>
              </a:spcBef>
              <a:spcAft>
                <a:spcPts val="1200"/>
              </a:spcAft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el-GR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general </a:t>
            </a:r>
            <a:r>
              <a:rPr lang="en-US" altLang="el-GR" sz="1600" kern="120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CBR cycle </a:t>
            </a:r>
            <a:r>
              <a:rPr lang="en-US" altLang="el-GR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may be described by the following four Processes: </a:t>
            </a:r>
            <a:r>
              <a:rPr lang="en-US" altLang="el-GR" sz="1600" b="1" kern="120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RETRIEVE</a:t>
            </a:r>
            <a:r>
              <a:rPr lang="en-US" altLang="el-GR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the most similar case or cases, </a:t>
            </a:r>
            <a:r>
              <a:rPr lang="en-US" altLang="el-GR" sz="1600" b="1" kern="120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REUSE</a:t>
            </a:r>
            <a:r>
              <a:rPr lang="en-US" altLang="el-GR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the information and knowledge in that case to solve the problem, </a:t>
            </a:r>
            <a:r>
              <a:rPr lang="en-US" altLang="el-GR" sz="1600" b="1" kern="120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REVISE</a:t>
            </a:r>
            <a:r>
              <a:rPr lang="en-US" altLang="el-GR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the proposed solution, </a:t>
            </a:r>
            <a:r>
              <a:rPr lang="en-US" altLang="el-GR" sz="1600" b="1" kern="120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RETAIN</a:t>
            </a:r>
            <a:r>
              <a:rPr lang="en-US" altLang="el-GR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the parts of this experience likely to be useful for future problem solving.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lang="en-GB" altLang="en-US" dirty="0" smtClean="0"/>
              <a:t>Creation of the initial set of Cases (e.g. from historical data), Creation of new Cases through the CBR cycle,</a:t>
            </a:r>
            <a:r>
              <a:rPr lang="en-GB" altLang="en-US" baseline="0" dirty="0" smtClean="0"/>
              <a:t> </a:t>
            </a:r>
            <a:r>
              <a:rPr lang="en-US" altLang="en-US" dirty="0" smtClean="0"/>
              <a:t>Connection of Cases with Topics and their activation (+ Node-RED)</a:t>
            </a:r>
            <a:endParaRPr lang="en-US" altLang="en-US" sz="1200" dirty="0" smtClean="0"/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lang="en-US" altLang="en-US" sz="1200" dirty="0" smtClean="0"/>
              <a:t>Flow creating custom CE published in the VE MB for the Planner. Triggers CBR based parametric Service call for sensor state based filtering of User oriented, </a:t>
            </a:r>
            <a:r>
              <a:rPr lang="en-US" altLang="en-US" sz="1200" dirty="0" err="1" smtClean="0"/>
              <a:t>actuatable</a:t>
            </a:r>
            <a:r>
              <a:rPr lang="en-US" altLang="en-US" sz="1200" dirty="0" smtClean="0"/>
              <a:t> Services.</a:t>
            </a:r>
            <a:endParaRPr lang="en-US" altLang="en-US" sz="1100" dirty="0" smtClean="0"/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lang="en-US" altLang="en-US" sz="1400" b="1" dirty="0" smtClean="0"/>
              <a:t>Progress that has lead into a dynamic, CE based protection of </a:t>
            </a:r>
            <a:r>
              <a:rPr lang="en-US" altLang="en-US" sz="1400" b="1" dirty="0" err="1" smtClean="0"/>
              <a:t>actuatable</a:t>
            </a:r>
            <a:r>
              <a:rPr lang="en-US" altLang="en-US" sz="1400" b="1" dirty="0" smtClean="0"/>
              <a:t> Services with User input endpoints, so as to address concerns of wrongful unsupervised actuations.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lang="en-US" altLang="en-US" sz="1600" b="1" dirty="0" smtClean="0"/>
              <a:t>An example of the above mentioned capability is the use of </a:t>
            </a:r>
            <a:r>
              <a:rPr lang="en-US" altLang="en-US" sz="1600" b="1" dirty="0" err="1" smtClean="0"/>
              <a:t>programmatical</a:t>
            </a:r>
            <a:r>
              <a:rPr lang="en-US" altLang="en-US" sz="1600" b="1" dirty="0" smtClean="0"/>
              <a:t> Service endpoint block filters which can be activated based on stored information of data sensor unreliable transmissions</a:t>
            </a:r>
            <a:endParaRPr lang="en-GB" altLang="en-US" sz="1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D2D726-5582-4F2B-A9A1-E327E8260DBC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131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FA60A17-6DF0-4189-8D49-112EA674279D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097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2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5" name="Rectangle 1033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2457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6" name="Rectangle 1034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pic>
        <p:nvPicPr>
          <p:cNvPr id="7" name="Picture 3" descr="C:\Users\Dimosthenis\AppData\Local\Microsoft\Windows\Temporary Internet Files\Content.Outlook\KATMLQFI\logo_COSMOS_v7_fina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76275"/>
            <a:ext cx="194468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419475" y="692150"/>
            <a:ext cx="5038725" cy="212725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AF235-F331-45E5-9AE5-12A4F33BB2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779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594E2-C44E-4812-B62D-2D57231179D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465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277813"/>
            <a:ext cx="2058988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2932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42FC5-97D6-4D49-B770-D5E6DAE7648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71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5554663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9313" y="1628775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9313" y="3970338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D4062-E226-4116-893E-538966C5BB4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92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5554663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9F98A-652A-4F9B-BA3A-2391ABEDA2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62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457BE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COSMOS 2</a:t>
            </a:r>
            <a:r>
              <a:rPr lang="en-US" baseline="30000" dirty="0" smtClean="0"/>
              <a:t>nd</a:t>
            </a:r>
            <a:r>
              <a:rPr lang="en-US" dirty="0" smtClean="0"/>
              <a:t>  Review Meeting, Brussels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975E6-5C6E-4FE5-976D-C241C6835CC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94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71BE0-E2D8-487F-B29E-6332375BFA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296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>
            <a:lvl1pPr>
              <a:buClr>
                <a:srgbClr val="2457BE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>
            <a:lvl1pPr>
              <a:buClr>
                <a:srgbClr val="2457BE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CA860-298E-4E1E-915B-6684DCD0EDD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470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0D7E-29F4-4206-A3D9-DC23336E9C4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63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3020B-F93C-4CFB-96B0-5389B37DF83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15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9BA11-6309-4832-8924-76A4FD426C7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733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C7F24-B7D3-4024-9097-7A01687DF0F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654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A35C1-2C29-47DB-AFAF-2520314D53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699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704373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Textmasterformate durch Klicken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4"/>
            <a:r>
              <a:rPr lang="de-DE" altLang="en-US" dirty="0" smtClean="0"/>
              <a:t>Fünfte Ebene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DA5FA82-E869-48D8-9486-29FCB9DEA10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1" name="Rectangle 7" descr="Gold bar"/>
          <p:cNvSpPr>
            <a:spLocks noChangeArrowheads="1"/>
          </p:cNvSpPr>
          <p:nvPr/>
        </p:nvSpPr>
        <p:spPr bwMode="auto">
          <a:xfrm>
            <a:off x="0" y="2276475"/>
            <a:ext cx="228600" cy="2286000"/>
          </a:xfrm>
          <a:prstGeom prst="rect">
            <a:avLst/>
          </a:prstGeom>
          <a:solidFill>
            <a:srgbClr val="2457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de-DE" altLang="en-US" sz="2400" smtClean="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 descr="Orange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de-DE" sz="2400">
              <a:latin typeface="Times New Roman" pitchFamily="18" charset="0"/>
            </a:endParaRPr>
          </a:p>
        </p:txBody>
      </p:sp>
      <p:sp>
        <p:nvSpPr>
          <p:cNvPr id="1034" name="Rectangle 10" descr="Slate bar"/>
          <p:cNvSpPr>
            <a:spLocks noChangeArrowheads="1"/>
          </p:cNvSpPr>
          <p:nvPr/>
        </p:nvSpPr>
        <p:spPr bwMode="auto">
          <a:xfrm>
            <a:off x="0" y="4562475"/>
            <a:ext cx="228600" cy="22955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de-DE" sz="2400">
              <a:latin typeface="Times New Roman" pitchFamily="18" charset="0"/>
            </a:endParaRPr>
          </a:p>
        </p:txBody>
      </p:sp>
      <p:pic>
        <p:nvPicPr>
          <p:cNvPr id="1035" name="Picture 12" descr="C:\Users\Dimosthenis\AppData\Local\Microsoft\Windows\Temporary Internet Files\Content.Outlook\KATMLQFI\logo_COSMOS_v7_fin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63" y="260350"/>
            <a:ext cx="10541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28" r:id="rId1"/>
    <p:sldLayoutId id="2147485416" r:id="rId2"/>
    <p:sldLayoutId id="2147485417" r:id="rId3"/>
    <p:sldLayoutId id="2147485418" r:id="rId4"/>
    <p:sldLayoutId id="2147485419" r:id="rId5"/>
    <p:sldLayoutId id="2147485420" r:id="rId6"/>
    <p:sldLayoutId id="2147485421" r:id="rId7"/>
    <p:sldLayoutId id="2147485422" r:id="rId8"/>
    <p:sldLayoutId id="2147485423" r:id="rId9"/>
    <p:sldLayoutId id="2147485424" r:id="rId10"/>
    <p:sldLayoutId id="2147485425" r:id="rId11"/>
    <p:sldLayoutId id="2147485426" r:id="rId12"/>
    <p:sldLayoutId id="2147485427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457BE"/>
        </a:buClr>
        <a:buSzPct val="75000"/>
        <a:buFont typeface="Wingdings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B93B6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42B5D"/>
        </a:buClr>
        <a:buSzPct val="65000"/>
        <a:buFont typeface="Wingdings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smosproject.e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86063" y="500063"/>
            <a:ext cx="6072187" cy="2319337"/>
          </a:xfrm>
        </p:spPr>
        <p:txBody>
          <a:bodyPr anchor="ctr"/>
          <a:lstStyle/>
          <a:p>
            <a:pPr eaLnBrk="1" hangingPunct="1"/>
            <a:r>
              <a:rPr lang="en-US" altLang="en-US" sz="3600" b="1" dirty="0" smtClean="0"/>
              <a:t>COSMOS</a:t>
            </a:r>
            <a:r>
              <a:rPr lang="el-GR" altLang="en-US" sz="2800" dirty="0" smtClean="0"/>
              <a:t/>
            </a:r>
            <a:br>
              <a:rPr lang="el-GR" altLang="en-US" sz="2800" dirty="0" smtClean="0"/>
            </a:br>
            <a:r>
              <a:rPr lang="en-US" altLang="en-US" sz="2800" dirty="0" smtClean="0"/>
              <a:t>Cultivate Resilient Smart Objects for Sustainable City Applications</a:t>
            </a:r>
            <a:endParaRPr lang="de-DE" altLang="en-US" sz="3600" smtClean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5576" y="3370642"/>
            <a:ext cx="7600950" cy="257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endParaRPr lang="en-US" sz="2400" b="1" kern="0" dirty="0">
              <a:solidFill>
                <a:srgbClr val="242B5D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20000"/>
              </a:spcBef>
              <a:spcAft>
                <a:spcPts val="1200"/>
              </a:spcAft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2800" kern="0" dirty="0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Intelligent </a:t>
            </a:r>
            <a:r>
              <a:rPr lang="en-US" sz="2800" kern="0" dirty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Things management within the </a:t>
            </a:r>
            <a:r>
              <a:rPr lang="en-US" sz="2800" kern="0" dirty="0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IoT</a:t>
            </a:r>
            <a:endParaRPr lang="el-GR" sz="2800" kern="0" dirty="0">
              <a:solidFill>
                <a:srgbClr val="242B5D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spcBef>
                <a:spcPts val="0"/>
              </a:spcBef>
              <a:spcAft>
                <a:spcPts val="600"/>
              </a:spcAft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endParaRPr lang="en-US" b="1" dirty="0" smtClean="0">
              <a:solidFill>
                <a:srgbClr val="242B5D"/>
              </a:solidFill>
            </a:endParaRPr>
          </a:p>
          <a:p>
            <a:pPr algn="ctr" eaLnBrk="1" hangingPunct="1">
              <a:spcBef>
                <a:spcPts val="0"/>
              </a:spcBef>
              <a:spcAft>
                <a:spcPts val="600"/>
              </a:spcAft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endParaRPr lang="en-US" b="1" dirty="0">
              <a:solidFill>
                <a:srgbClr val="242B5D"/>
              </a:solidFill>
            </a:endParaRPr>
          </a:p>
          <a:p>
            <a:pPr algn="ctr" eaLnBrk="1" hangingPunct="1">
              <a:spcBef>
                <a:spcPts val="0"/>
              </a:spcBef>
              <a:spcAft>
                <a:spcPts val="600"/>
              </a:spcAft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242B5D"/>
                </a:solidFill>
              </a:rPr>
              <a:t>Orfefs</a:t>
            </a:r>
            <a:r>
              <a:rPr lang="en-US" b="1" dirty="0" smtClean="0">
                <a:solidFill>
                  <a:srgbClr val="242B5D"/>
                </a:solidFill>
              </a:rPr>
              <a:t> </a:t>
            </a:r>
            <a:r>
              <a:rPr lang="en-US" b="1" dirty="0" err="1" smtClean="0">
                <a:solidFill>
                  <a:srgbClr val="242B5D"/>
                </a:solidFill>
              </a:rPr>
              <a:t>Voutyras</a:t>
            </a:r>
            <a:r>
              <a:rPr lang="el-GR" b="1" dirty="0" smtClean="0">
                <a:solidFill>
                  <a:srgbClr val="242B5D"/>
                </a:solidFill>
              </a:rPr>
              <a:t> </a:t>
            </a:r>
            <a:r>
              <a:rPr lang="el-GR" sz="1600" b="1" dirty="0" smtClean="0">
                <a:solidFill>
                  <a:srgbClr val="242B5D"/>
                </a:solidFill>
              </a:rPr>
              <a:t>(</a:t>
            </a:r>
            <a:r>
              <a:rPr lang="en-US" sz="1600" b="1" dirty="0" smtClean="0">
                <a:solidFill>
                  <a:srgbClr val="242B5D"/>
                </a:solidFill>
              </a:rPr>
              <a:t>ICCS/NTUA)</a:t>
            </a:r>
            <a:endParaRPr lang="en-US" sz="1200" b="1" dirty="0">
              <a:solidFill>
                <a:srgbClr val="242B5D"/>
              </a:solidFill>
            </a:endParaRPr>
          </a:p>
        </p:txBody>
      </p:sp>
      <p:pic>
        <p:nvPicPr>
          <p:cNvPr id="307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115050"/>
            <a:ext cx="50641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115050"/>
            <a:ext cx="60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 and Architecture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27088" y="5516563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l-GR" sz="1800" i="1" dirty="0" smtClean="0">
                <a:latin typeface="+mn-lt"/>
              </a:rPr>
              <a:t>Achieving </a:t>
            </a:r>
            <a:r>
              <a:rPr lang="en-US" altLang="el-GR" sz="1800" i="1" dirty="0" err="1" smtClean="0">
                <a:latin typeface="+mn-lt"/>
              </a:rPr>
              <a:t>Autonomicity</a:t>
            </a:r>
            <a:r>
              <a:rPr lang="en-US" altLang="el-GR" sz="1800" i="1" dirty="0" smtClean="0">
                <a:latin typeface="+mn-lt"/>
              </a:rPr>
              <a:t> via Situational-Aware, Cognitive and Social Things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2133600"/>
            <a:ext cx="5961063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162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 and Architecture</a:t>
            </a:r>
          </a:p>
        </p:txBody>
      </p:sp>
      <p:sp>
        <p:nvSpPr>
          <p:cNvPr id="1536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95288" y="1919288"/>
            <a:ext cx="3967162" cy="2795589"/>
          </a:xfrm>
        </p:spPr>
        <p:txBody>
          <a:bodyPr/>
          <a:lstStyle/>
          <a:p>
            <a:pPr algn="just"/>
            <a:r>
              <a:rPr lang="en-US" altLang="el-GR" sz="1800" b="1" dirty="0" smtClean="0">
                <a:cs typeface="Arial" panose="020B0604020202020204" pitchFamily="34" charset="0"/>
              </a:rPr>
              <a:t>Monitor-Analyze-Plan-Execute:</a:t>
            </a:r>
            <a:r>
              <a:rPr lang="en-US" altLang="el-GR" sz="1800" dirty="0" smtClean="0">
                <a:cs typeface="Arial" panose="020B0604020202020204" pitchFamily="34" charset="0"/>
              </a:rPr>
              <a:t> An </a:t>
            </a:r>
            <a:r>
              <a:rPr lang="en-US" altLang="el-GR" sz="1800" dirty="0" smtClean="0">
                <a:solidFill>
                  <a:srgbClr val="0070C0"/>
                </a:solidFill>
                <a:cs typeface="Arial" panose="020B0604020202020204" pitchFamily="34" charset="0"/>
              </a:rPr>
              <a:t>autonomic control loop </a:t>
            </a:r>
            <a:r>
              <a:rPr lang="en-US" altLang="el-GR" sz="1800" dirty="0" smtClean="0">
                <a:cs typeface="Arial" panose="020B0604020202020204" pitchFamily="34" charset="0"/>
              </a:rPr>
              <a:t>as proposed by </a:t>
            </a:r>
            <a:r>
              <a:rPr lang="en-US" altLang="el-GR" sz="1800" dirty="0" smtClean="0">
                <a:solidFill>
                  <a:srgbClr val="0070C0"/>
                </a:solidFill>
                <a:cs typeface="Arial" panose="020B0604020202020204" pitchFamily="34" charset="0"/>
              </a:rPr>
              <a:t>IBM</a:t>
            </a:r>
            <a:r>
              <a:rPr lang="en-US" altLang="el-GR" sz="1800" dirty="0" smtClean="0"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altLang="el-GR" sz="1800" dirty="0" smtClean="0">
                <a:cs typeface="Arial" panose="020B0604020202020204" pitchFamily="34" charset="0"/>
              </a:rPr>
              <a:t>In addition to the MAPE components, an autonomic manager also contains a </a:t>
            </a:r>
            <a:r>
              <a:rPr lang="en-US" altLang="el-GR" sz="1800" dirty="0" smtClean="0">
                <a:solidFill>
                  <a:srgbClr val="0070C0"/>
                </a:solidFill>
                <a:cs typeface="Arial" panose="020B0604020202020204" pitchFamily="34" charset="0"/>
              </a:rPr>
              <a:t>Knowledge </a:t>
            </a:r>
            <a:r>
              <a:rPr lang="en-US" altLang="el-GR" sz="1800" dirty="0" smtClean="0">
                <a:cs typeface="Arial" panose="020B0604020202020204" pitchFamily="34" charset="0"/>
              </a:rPr>
              <a:t>block that is connected to all four of the MAPE functional blocks, producing a </a:t>
            </a:r>
            <a:r>
              <a:rPr lang="en-US" altLang="el-GR" sz="1800" dirty="0" smtClean="0">
                <a:solidFill>
                  <a:srgbClr val="0070C0"/>
                </a:solidFill>
                <a:cs typeface="Arial" panose="020B0604020202020204" pitchFamily="34" charset="0"/>
              </a:rPr>
              <a:t>MAPE-K control loop</a:t>
            </a:r>
            <a:r>
              <a:rPr lang="en-US" altLang="el-GR" sz="1800" dirty="0" smtClean="0">
                <a:cs typeface="Arial" panose="020B0604020202020204" pitchFamily="34" charset="0"/>
              </a:rPr>
              <a:t>.</a:t>
            </a:r>
            <a:endParaRPr lang="el-GR" altLang="el-G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l-GR" altLang="el-GR" dirty="0" smtClean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653756" y="5603108"/>
            <a:ext cx="3878263" cy="436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defRPr/>
            </a:pPr>
            <a:r>
              <a:rPr lang="en-US" altLang="el-GR" sz="1800" i="1" dirty="0" smtClean="0">
                <a:latin typeface="+mn-lt"/>
              </a:rPr>
              <a:t>MAPE-K loop</a:t>
            </a:r>
            <a:endParaRPr lang="el-GR" altLang="el-GR" sz="1800" i="1" dirty="0" smtClean="0">
              <a:latin typeface="+mn-lt"/>
            </a:endParaRPr>
          </a:p>
        </p:txBody>
      </p:sp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5299075" y="1789115"/>
            <a:ext cx="1293813" cy="3440112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l-GR" altLang="el-GR" sz="1800">
              <a:latin typeface="Arial" panose="020B0604020202020204" pitchFamily="34" charset="0"/>
            </a:endParaRP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6592888" y="1789115"/>
            <a:ext cx="1292225" cy="3440112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l-GR" altLang="el-GR" sz="1800">
              <a:latin typeface="Arial" panose="020B0604020202020204" pitchFamily="34" charset="0"/>
            </a:endParaRPr>
          </a:p>
        </p:txBody>
      </p:sp>
      <p:sp>
        <p:nvSpPr>
          <p:cNvPr id="15371" name="Line 9"/>
          <p:cNvSpPr>
            <a:spLocks noChangeShapeType="1"/>
          </p:cNvSpPr>
          <p:nvPr/>
        </p:nvSpPr>
        <p:spPr bwMode="auto">
          <a:xfrm flipV="1">
            <a:off x="5997575" y="2840040"/>
            <a:ext cx="0" cy="1004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10"/>
          <p:cNvSpPr>
            <a:spLocks noChangeShapeType="1"/>
          </p:cNvSpPr>
          <p:nvPr/>
        </p:nvSpPr>
        <p:spPr bwMode="auto">
          <a:xfrm>
            <a:off x="6350000" y="2660652"/>
            <a:ext cx="674688" cy="4714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>
            <a:off x="7246938" y="3529015"/>
            <a:ext cx="0" cy="828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4"/>
          <p:cNvSpPr>
            <a:spLocks noChangeShapeType="1"/>
          </p:cNvSpPr>
          <p:nvPr/>
        </p:nvSpPr>
        <p:spPr bwMode="auto">
          <a:xfrm flipH="1" flipV="1">
            <a:off x="6350000" y="4071940"/>
            <a:ext cx="639763" cy="4714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AutoShape 16"/>
          <p:cNvSpPr>
            <a:spLocks noChangeArrowheads="1"/>
          </p:cNvSpPr>
          <p:nvPr/>
        </p:nvSpPr>
        <p:spPr bwMode="auto">
          <a:xfrm>
            <a:off x="5618163" y="3859215"/>
            <a:ext cx="750887" cy="4175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l-GR" altLang="el-GR" sz="1800">
              <a:latin typeface="Arial" panose="020B0604020202020204" pitchFamily="34" charset="0"/>
            </a:endParaRPr>
          </a:p>
        </p:txBody>
      </p:sp>
      <p:sp>
        <p:nvSpPr>
          <p:cNvPr id="15379" name="AutoShape 17"/>
          <p:cNvSpPr>
            <a:spLocks noChangeArrowheads="1"/>
          </p:cNvSpPr>
          <p:nvPr/>
        </p:nvSpPr>
        <p:spPr bwMode="auto">
          <a:xfrm>
            <a:off x="6861175" y="4365627"/>
            <a:ext cx="750888" cy="417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l-GR" altLang="el-GR" sz="1800">
              <a:latin typeface="Arial" panose="020B0604020202020204" pitchFamily="34" charset="0"/>
            </a:endParaRPr>
          </a:p>
        </p:txBody>
      </p:sp>
      <p:sp>
        <p:nvSpPr>
          <p:cNvPr id="15381" name="AutoShape 19"/>
          <p:cNvSpPr>
            <a:spLocks noChangeArrowheads="1"/>
          </p:cNvSpPr>
          <p:nvPr/>
        </p:nvSpPr>
        <p:spPr bwMode="auto">
          <a:xfrm>
            <a:off x="5618163" y="2424115"/>
            <a:ext cx="750887" cy="4175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l-GR" altLang="el-GR" sz="1800">
              <a:latin typeface="Arial" panose="020B0604020202020204" pitchFamily="34" charset="0"/>
            </a:endParaRPr>
          </a:p>
        </p:txBody>
      </p:sp>
      <p:sp>
        <p:nvSpPr>
          <p:cNvPr id="15382" name="AutoShape 20"/>
          <p:cNvSpPr>
            <a:spLocks noChangeArrowheads="1"/>
          </p:cNvSpPr>
          <p:nvPr/>
        </p:nvSpPr>
        <p:spPr bwMode="auto">
          <a:xfrm>
            <a:off x="6861175" y="3132140"/>
            <a:ext cx="750888" cy="4175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l-GR" altLang="el-GR" sz="1800">
              <a:latin typeface="Arial" panose="020B0604020202020204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5300664" y="5084765"/>
            <a:ext cx="2584450" cy="4175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l-GR">
              <a:latin typeface="Arial" charset="0"/>
              <a:cs typeface="Arial" charset="0"/>
            </a:endParaRPr>
          </a:p>
        </p:txBody>
      </p:sp>
      <p:sp>
        <p:nvSpPr>
          <p:cNvPr id="15385" name="Text Box 23"/>
          <p:cNvSpPr txBox="1">
            <a:spLocks noChangeArrowheads="1"/>
          </p:cNvSpPr>
          <p:nvPr/>
        </p:nvSpPr>
        <p:spPr bwMode="auto">
          <a:xfrm>
            <a:off x="6727825" y="1911352"/>
            <a:ext cx="9890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l-GR" altLang="el-GR" sz="1400" b="1">
                <a:solidFill>
                  <a:srgbClr val="0070C0"/>
                </a:solidFill>
                <a:latin typeface="Arial" panose="020B0604020202020204" pitchFamily="34" charset="0"/>
              </a:rPr>
              <a:t>Cognitive</a:t>
            </a:r>
          </a:p>
        </p:txBody>
      </p:sp>
      <p:sp>
        <p:nvSpPr>
          <p:cNvPr id="15387" name="Text Box 25"/>
          <p:cNvSpPr txBox="1">
            <a:spLocks noChangeArrowheads="1"/>
          </p:cNvSpPr>
          <p:nvPr/>
        </p:nvSpPr>
        <p:spPr bwMode="auto">
          <a:xfrm>
            <a:off x="5378450" y="1843090"/>
            <a:ext cx="1120775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l-GR" altLang="el-GR" sz="1400" b="1">
                <a:solidFill>
                  <a:srgbClr val="0070C0"/>
                </a:solidFill>
                <a:latin typeface="Arial" panose="020B0604020202020204" pitchFamily="34" charset="0"/>
              </a:rPr>
              <a:t>Situational-aware</a:t>
            </a:r>
            <a:endParaRPr lang="el-GR" altLang="el-GR" sz="14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5388" name="Text Box 26"/>
          <p:cNvSpPr txBox="1">
            <a:spLocks noChangeArrowheads="1"/>
          </p:cNvSpPr>
          <p:nvPr/>
        </p:nvSpPr>
        <p:spPr bwMode="auto">
          <a:xfrm>
            <a:off x="5735638" y="2527302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l-GR" altLang="el-GR" sz="1600" b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389" name="Text Box 27"/>
          <p:cNvSpPr txBox="1">
            <a:spLocks noChangeArrowheads="1"/>
          </p:cNvSpPr>
          <p:nvPr/>
        </p:nvSpPr>
        <p:spPr bwMode="auto">
          <a:xfrm>
            <a:off x="6980238" y="3208340"/>
            <a:ext cx="503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l-GR" altLang="el-GR" sz="1600" b="1">
                <a:solidFill>
                  <a:srgbClr val="0070C0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5392" name="Text Box 30"/>
          <p:cNvSpPr txBox="1">
            <a:spLocks noChangeArrowheads="1"/>
          </p:cNvSpPr>
          <p:nvPr/>
        </p:nvSpPr>
        <p:spPr bwMode="auto">
          <a:xfrm>
            <a:off x="6997700" y="4411665"/>
            <a:ext cx="503238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l-GR" altLang="el-GR" sz="1600" b="1">
                <a:solidFill>
                  <a:srgbClr val="0070C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5393" name="Text Box 31"/>
          <p:cNvSpPr txBox="1">
            <a:spLocks noChangeArrowheads="1"/>
          </p:cNvSpPr>
          <p:nvPr/>
        </p:nvSpPr>
        <p:spPr bwMode="auto">
          <a:xfrm>
            <a:off x="5727700" y="3913190"/>
            <a:ext cx="503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l-GR" altLang="el-GR" sz="1600" b="1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5394" name="Text Box 32"/>
          <p:cNvSpPr txBox="1">
            <a:spLocks noChangeArrowheads="1"/>
          </p:cNvSpPr>
          <p:nvPr/>
        </p:nvSpPr>
        <p:spPr bwMode="auto">
          <a:xfrm>
            <a:off x="5040313" y="5191127"/>
            <a:ext cx="31051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l-GR" altLang="el-GR" sz="1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Knowledge</a:t>
            </a:r>
            <a:r>
              <a:rPr lang="el-GR" altLang="el-GR" sz="1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l-GR" altLang="el-GR" sz="1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Component</a:t>
            </a:r>
            <a:endParaRPr lang="el-GR" altLang="el-GR" sz="1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424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 and Architecture</a:t>
            </a:r>
          </a:p>
        </p:txBody>
      </p:sp>
      <p:grpSp>
        <p:nvGrpSpPr>
          <p:cNvPr id="16390" name="Group 29"/>
          <p:cNvGrpSpPr>
            <a:grpSpLocks/>
          </p:cNvGrpSpPr>
          <p:nvPr/>
        </p:nvGrpSpPr>
        <p:grpSpPr bwMode="auto">
          <a:xfrm>
            <a:off x="1677988" y="1989138"/>
            <a:ext cx="3698875" cy="3178175"/>
            <a:chOff x="6975" y="4329"/>
            <a:chExt cx="3365" cy="2910"/>
          </a:xfrm>
        </p:grpSpPr>
        <p:sp>
          <p:nvSpPr>
            <p:cNvPr id="16412" name="AutoShape 30"/>
            <p:cNvSpPr>
              <a:spLocks noChangeArrowheads="1"/>
            </p:cNvSpPr>
            <p:nvPr/>
          </p:nvSpPr>
          <p:spPr bwMode="auto">
            <a:xfrm>
              <a:off x="6975" y="4329"/>
              <a:ext cx="3365" cy="291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457BE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B93B6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242B5D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l-GR" altLang="el-GR" sz="1800">
                <a:latin typeface="Arial" panose="020B0604020202020204" pitchFamily="34" charset="0"/>
              </a:endParaRPr>
            </a:p>
          </p:txBody>
        </p:sp>
        <p:sp>
          <p:nvSpPr>
            <p:cNvPr id="16413" name="Line 31"/>
            <p:cNvSpPr>
              <a:spLocks noChangeShapeType="1"/>
            </p:cNvSpPr>
            <p:nvPr/>
          </p:nvSpPr>
          <p:spPr bwMode="auto">
            <a:xfrm>
              <a:off x="7995" y="5470"/>
              <a:ext cx="12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Line 32"/>
            <p:cNvSpPr>
              <a:spLocks noChangeShapeType="1"/>
            </p:cNvSpPr>
            <p:nvPr/>
          </p:nvSpPr>
          <p:spPr bwMode="auto">
            <a:xfrm>
              <a:off x="7305" y="6670"/>
              <a:ext cx="27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Line 33"/>
            <p:cNvSpPr>
              <a:spLocks noChangeShapeType="1"/>
            </p:cNvSpPr>
            <p:nvPr/>
          </p:nvSpPr>
          <p:spPr bwMode="auto">
            <a:xfrm>
              <a:off x="7642" y="6085"/>
              <a:ext cx="20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1" name="Text Box 34"/>
          <p:cNvSpPr txBox="1">
            <a:spLocks noChangeArrowheads="1"/>
          </p:cNvSpPr>
          <p:nvPr/>
        </p:nvSpPr>
        <p:spPr bwMode="auto">
          <a:xfrm>
            <a:off x="2905125" y="4700588"/>
            <a:ext cx="12430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l-GR" altLang="el-GR" sz="1600" b="1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6392" name="Text Box 35"/>
          <p:cNvSpPr txBox="1">
            <a:spLocks noChangeArrowheads="1"/>
          </p:cNvSpPr>
          <p:nvPr/>
        </p:nvSpPr>
        <p:spPr bwMode="auto">
          <a:xfrm>
            <a:off x="2905125" y="4087813"/>
            <a:ext cx="13208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l-GR" altLang="el-GR" sz="1600" b="1">
                <a:latin typeface="Arial" panose="020B0604020202020204" pitchFamily="34" charset="0"/>
              </a:rPr>
              <a:t>Information</a:t>
            </a:r>
          </a:p>
        </p:txBody>
      </p:sp>
      <p:sp>
        <p:nvSpPr>
          <p:cNvPr id="16393" name="Text Box 36"/>
          <p:cNvSpPr txBox="1">
            <a:spLocks noChangeArrowheads="1"/>
          </p:cNvSpPr>
          <p:nvPr/>
        </p:nvSpPr>
        <p:spPr bwMode="auto">
          <a:xfrm>
            <a:off x="2905125" y="3440113"/>
            <a:ext cx="1243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l-GR" altLang="el-GR" sz="1600" b="1">
                <a:latin typeface="Arial" panose="020B0604020202020204" pitchFamily="34" charset="0"/>
              </a:rPr>
              <a:t>Knowledge</a:t>
            </a:r>
          </a:p>
        </p:txBody>
      </p:sp>
      <p:sp>
        <p:nvSpPr>
          <p:cNvPr id="16394" name="Text Box 37"/>
          <p:cNvSpPr txBox="1">
            <a:spLocks noChangeArrowheads="1"/>
          </p:cNvSpPr>
          <p:nvPr/>
        </p:nvSpPr>
        <p:spPr bwMode="auto">
          <a:xfrm>
            <a:off x="2905125" y="2790825"/>
            <a:ext cx="1243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l-GR" altLang="el-GR" sz="1600" b="1">
                <a:latin typeface="Arial" panose="020B0604020202020204" pitchFamily="34" charset="0"/>
              </a:rPr>
              <a:t>Wisdom</a:t>
            </a:r>
          </a:p>
        </p:txBody>
      </p:sp>
      <p:sp>
        <p:nvSpPr>
          <p:cNvPr id="50" name="Text Box 38"/>
          <p:cNvSpPr txBox="1">
            <a:spLocks noChangeArrowheads="1"/>
          </p:cNvSpPr>
          <p:nvPr/>
        </p:nvSpPr>
        <p:spPr bwMode="auto">
          <a:xfrm>
            <a:off x="4024313" y="2565400"/>
            <a:ext cx="12446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l-GR" altLang="el-GR" sz="1400" b="1">
                <a:solidFill>
                  <a:srgbClr val="0070C0"/>
                </a:solidFill>
                <a:latin typeface="Arial" panose="020B0604020202020204" pitchFamily="34" charset="0"/>
              </a:rPr>
              <a:t>know-Best</a:t>
            </a:r>
          </a:p>
        </p:txBody>
      </p:sp>
      <p:sp>
        <p:nvSpPr>
          <p:cNvPr id="51" name="Text Box 39"/>
          <p:cNvSpPr txBox="1">
            <a:spLocks noChangeArrowheads="1"/>
          </p:cNvSpPr>
          <p:nvPr/>
        </p:nvSpPr>
        <p:spPr bwMode="auto">
          <a:xfrm>
            <a:off x="4405313" y="3433763"/>
            <a:ext cx="12446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l-GR" altLang="el-GR" sz="1400" b="1">
                <a:solidFill>
                  <a:srgbClr val="0070C0"/>
                </a:solidFill>
                <a:latin typeface="Arial" panose="020B0604020202020204" pitchFamily="34" charset="0"/>
              </a:rPr>
              <a:t>know-How</a:t>
            </a:r>
          </a:p>
        </p:txBody>
      </p: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4795838" y="4089400"/>
            <a:ext cx="124301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l-GR" altLang="el-GR" sz="1400" b="1">
                <a:solidFill>
                  <a:srgbClr val="0070C0"/>
                </a:solidFill>
                <a:latin typeface="Arial" panose="020B0604020202020204" pitchFamily="34" charset="0"/>
              </a:rPr>
              <a:t>know-What</a:t>
            </a:r>
          </a:p>
        </p:txBody>
      </p:sp>
      <p:sp>
        <p:nvSpPr>
          <p:cNvPr id="53" name="Text Box 41"/>
          <p:cNvSpPr txBox="1">
            <a:spLocks noChangeArrowheads="1"/>
          </p:cNvSpPr>
          <p:nvPr/>
        </p:nvSpPr>
        <p:spPr bwMode="auto">
          <a:xfrm>
            <a:off x="5111750" y="4721225"/>
            <a:ext cx="15763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l-GR" altLang="el-GR" sz="1400" b="1">
                <a:solidFill>
                  <a:srgbClr val="0070C0"/>
                </a:solidFill>
                <a:latin typeface="Arial" panose="020B0604020202020204" pitchFamily="34" charset="0"/>
              </a:rPr>
              <a:t>know-Nothing</a:t>
            </a:r>
          </a:p>
        </p:txBody>
      </p:sp>
      <p:sp>
        <p:nvSpPr>
          <p:cNvPr id="16399" name="Text Box 42"/>
          <p:cNvSpPr txBox="1">
            <a:spLocks noChangeArrowheads="1"/>
          </p:cNvSpPr>
          <p:nvPr/>
        </p:nvSpPr>
        <p:spPr bwMode="auto">
          <a:xfrm>
            <a:off x="1573213" y="3062288"/>
            <a:ext cx="124301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l-GR" altLang="el-GR" sz="1400" b="1">
                <a:solidFill>
                  <a:srgbClr val="0070C0"/>
                </a:solidFill>
                <a:latin typeface="Arial" panose="020B0604020202020204" pitchFamily="34" charset="0"/>
              </a:rPr>
              <a:t>learning</a:t>
            </a:r>
          </a:p>
        </p:txBody>
      </p:sp>
      <p:sp>
        <p:nvSpPr>
          <p:cNvPr id="16400" name="Text Box 43"/>
          <p:cNvSpPr txBox="1">
            <a:spLocks noChangeArrowheads="1"/>
          </p:cNvSpPr>
          <p:nvPr/>
        </p:nvSpPr>
        <p:spPr bwMode="auto">
          <a:xfrm>
            <a:off x="1174750" y="3679825"/>
            <a:ext cx="1243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l-GR" altLang="el-GR" sz="1400" b="1">
                <a:solidFill>
                  <a:srgbClr val="0070C0"/>
                </a:solidFill>
                <a:latin typeface="Arial" panose="020B0604020202020204" pitchFamily="34" charset="0"/>
              </a:rPr>
              <a:t>planning</a:t>
            </a:r>
          </a:p>
        </p:txBody>
      </p:sp>
      <p:sp>
        <p:nvSpPr>
          <p:cNvPr id="16401" name="Text Box 44"/>
          <p:cNvSpPr txBox="1">
            <a:spLocks noChangeArrowheads="1"/>
          </p:cNvSpPr>
          <p:nvPr/>
        </p:nvSpPr>
        <p:spPr bwMode="auto">
          <a:xfrm>
            <a:off x="857250" y="4246563"/>
            <a:ext cx="12446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l-GR" altLang="el-GR" sz="1400" b="1">
                <a:solidFill>
                  <a:srgbClr val="0070C0"/>
                </a:solidFill>
                <a:latin typeface="Arial" panose="020B0604020202020204" pitchFamily="34" charset="0"/>
              </a:rPr>
              <a:t>analysis</a:t>
            </a:r>
          </a:p>
        </p:txBody>
      </p:sp>
      <p:sp>
        <p:nvSpPr>
          <p:cNvPr id="16402" name="Text Box 45"/>
          <p:cNvSpPr txBox="1">
            <a:spLocks noChangeArrowheads="1"/>
          </p:cNvSpPr>
          <p:nvPr/>
        </p:nvSpPr>
        <p:spPr bwMode="auto">
          <a:xfrm>
            <a:off x="323850" y="4806950"/>
            <a:ext cx="1243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l-GR" altLang="el-GR" sz="1400" b="1">
                <a:solidFill>
                  <a:srgbClr val="0070C0"/>
                </a:solidFill>
                <a:latin typeface="Arial" panose="020B0604020202020204" pitchFamily="34" charset="0"/>
              </a:rPr>
              <a:t>monitoring</a:t>
            </a:r>
          </a:p>
        </p:txBody>
      </p:sp>
      <p:sp>
        <p:nvSpPr>
          <p:cNvPr id="16403" name="Arc 46"/>
          <p:cNvSpPr>
            <a:spLocks/>
          </p:cNvSpPr>
          <p:nvPr/>
        </p:nvSpPr>
        <p:spPr bwMode="auto">
          <a:xfrm rot="-6336738">
            <a:off x="2509838" y="2946400"/>
            <a:ext cx="482600" cy="546100"/>
          </a:xfrm>
          <a:custGeom>
            <a:avLst/>
            <a:gdLst>
              <a:gd name="T0" fmla="*/ 0 w 22375"/>
              <a:gd name="T1" fmla="*/ 0 h 21600"/>
              <a:gd name="T2" fmla="*/ 0 w 22375"/>
              <a:gd name="T3" fmla="*/ 0 h 21600"/>
              <a:gd name="T4" fmla="*/ 0 w 22375"/>
              <a:gd name="T5" fmla="*/ 0 h 21600"/>
              <a:gd name="T6" fmla="*/ 0 60000 65536"/>
              <a:gd name="T7" fmla="*/ 0 60000 65536"/>
              <a:gd name="T8" fmla="*/ 0 60000 65536"/>
              <a:gd name="T9" fmla="*/ 0 w 22375"/>
              <a:gd name="T10" fmla="*/ 0 h 21600"/>
              <a:gd name="T11" fmla="*/ 22375 w 2237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75" h="21600" fill="none" extrusionOk="0">
                <a:moveTo>
                  <a:pt x="-1" y="13"/>
                </a:moveTo>
                <a:cubicBezTo>
                  <a:pt x="258" y="4"/>
                  <a:pt x="516" y="-1"/>
                  <a:pt x="775" y="0"/>
                </a:cubicBezTo>
                <a:cubicBezTo>
                  <a:pt x="12704" y="0"/>
                  <a:pt x="22375" y="9670"/>
                  <a:pt x="22375" y="21600"/>
                </a:cubicBezTo>
              </a:path>
              <a:path w="22375" h="21600" stroke="0" extrusionOk="0">
                <a:moveTo>
                  <a:pt x="-1" y="13"/>
                </a:moveTo>
                <a:cubicBezTo>
                  <a:pt x="258" y="4"/>
                  <a:pt x="516" y="-1"/>
                  <a:pt x="775" y="0"/>
                </a:cubicBezTo>
                <a:cubicBezTo>
                  <a:pt x="12704" y="0"/>
                  <a:pt x="22375" y="9670"/>
                  <a:pt x="22375" y="21600"/>
                </a:cubicBezTo>
                <a:lnTo>
                  <a:pt x="775" y="21600"/>
                </a:lnTo>
                <a:lnTo>
                  <a:pt x="-1" y="13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Arc 47"/>
          <p:cNvSpPr>
            <a:spLocks/>
          </p:cNvSpPr>
          <p:nvPr/>
        </p:nvSpPr>
        <p:spPr bwMode="auto">
          <a:xfrm rot="-6336738">
            <a:off x="2140744" y="3577431"/>
            <a:ext cx="482600" cy="547688"/>
          </a:xfrm>
          <a:custGeom>
            <a:avLst/>
            <a:gdLst>
              <a:gd name="T0" fmla="*/ 0 w 22375"/>
              <a:gd name="T1" fmla="*/ 0 h 21600"/>
              <a:gd name="T2" fmla="*/ 0 w 22375"/>
              <a:gd name="T3" fmla="*/ 0 h 21600"/>
              <a:gd name="T4" fmla="*/ 0 w 22375"/>
              <a:gd name="T5" fmla="*/ 0 h 21600"/>
              <a:gd name="T6" fmla="*/ 0 60000 65536"/>
              <a:gd name="T7" fmla="*/ 0 60000 65536"/>
              <a:gd name="T8" fmla="*/ 0 60000 65536"/>
              <a:gd name="T9" fmla="*/ 0 w 22375"/>
              <a:gd name="T10" fmla="*/ 0 h 21600"/>
              <a:gd name="T11" fmla="*/ 22375 w 2237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75" h="21600" fill="none" extrusionOk="0">
                <a:moveTo>
                  <a:pt x="-1" y="13"/>
                </a:moveTo>
                <a:cubicBezTo>
                  <a:pt x="258" y="4"/>
                  <a:pt x="516" y="-1"/>
                  <a:pt x="775" y="0"/>
                </a:cubicBezTo>
                <a:cubicBezTo>
                  <a:pt x="12704" y="0"/>
                  <a:pt x="22375" y="9670"/>
                  <a:pt x="22375" y="21600"/>
                </a:cubicBezTo>
              </a:path>
              <a:path w="22375" h="21600" stroke="0" extrusionOk="0">
                <a:moveTo>
                  <a:pt x="-1" y="13"/>
                </a:moveTo>
                <a:cubicBezTo>
                  <a:pt x="258" y="4"/>
                  <a:pt x="516" y="-1"/>
                  <a:pt x="775" y="0"/>
                </a:cubicBezTo>
                <a:cubicBezTo>
                  <a:pt x="12704" y="0"/>
                  <a:pt x="22375" y="9670"/>
                  <a:pt x="22375" y="21600"/>
                </a:cubicBezTo>
                <a:lnTo>
                  <a:pt x="775" y="21600"/>
                </a:lnTo>
                <a:lnTo>
                  <a:pt x="-1" y="13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Arc 48"/>
          <p:cNvSpPr>
            <a:spLocks/>
          </p:cNvSpPr>
          <p:nvPr/>
        </p:nvSpPr>
        <p:spPr bwMode="auto">
          <a:xfrm rot="-6243563">
            <a:off x="1758156" y="4210844"/>
            <a:ext cx="484188" cy="546100"/>
          </a:xfrm>
          <a:custGeom>
            <a:avLst/>
            <a:gdLst>
              <a:gd name="T0" fmla="*/ 0 w 22375"/>
              <a:gd name="T1" fmla="*/ 0 h 21600"/>
              <a:gd name="T2" fmla="*/ 0 w 22375"/>
              <a:gd name="T3" fmla="*/ 0 h 21600"/>
              <a:gd name="T4" fmla="*/ 0 w 22375"/>
              <a:gd name="T5" fmla="*/ 0 h 21600"/>
              <a:gd name="T6" fmla="*/ 0 60000 65536"/>
              <a:gd name="T7" fmla="*/ 0 60000 65536"/>
              <a:gd name="T8" fmla="*/ 0 60000 65536"/>
              <a:gd name="T9" fmla="*/ 0 w 22375"/>
              <a:gd name="T10" fmla="*/ 0 h 21600"/>
              <a:gd name="T11" fmla="*/ 22375 w 2237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75" h="21600" fill="none" extrusionOk="0">
                <a:moveTo>
                  <a:pt x="-1" y="13"/>
                </a:moveTo>
                <a:cubicBezTo>
                  <a:pt x="258" y="4"/>
                  <a:pt x="516" y="-1"/>
                  <a:pt x="775" y="0"/>
                </a:cubicBezTo>
                <a:cubicBezTo>
                  <a:pt x="12704" y="0"/>
                  <a:pt x="22375" y="9670"/>
                  <a:pt x="22375" y="21600"/>
                </a:cubicBezTo>
              </a:path>
              <a:path w="22375" h="21600" stroke="0" extrusionOk="0">
                <a:moveTo>
                  <a:pt x="-1" y="13"/>
                </a:moveTo>
                <a:cubicBezTo>
                  <a:pt x="258" y="4"/>
                  <a:pt x="516" y="-1"/>
                  <a:pt x="775" y="0"/>
                </a:cubicBezTo>
                <a:cubicBezTo>
                  <a:pt x="12704" y="0"/>
                  <a:pt x="22375" y="9670"/>
                  <a:pt x="22375" y="21600"/>
                </a:cubicBezTo>
                <a:lnTo>
                  <a:pt x="775" y="21600"/>
                </a:lnTo>
                <a:lnTo>
                  <a:pt x="-1" y="13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Arc 49"/>
          <p:cNvSpPr>
            <a:spLocks/>
          </p:cNvSpPr>
          <p:nvPr/>
        </p:nvSpPr>
        <p:spPr bwMode="auto">
          <a:xfrm rot="-6150256">
            <a:off x="1334294" y="4815681"/>
            <a:ext cx="482600" cy="547688"/>
          </a:xfrm>
          <a:custGeom>
            <a:avLst/>
            <a:gdLst>
              <a:gd name="T0" fmla="*/ 0 w 22375"/>
              <a:gd name="T1" fmla="*/ 0 h 21600"/>
              <a:gd name="T2" fmla="*/ 0 w 22375"/>
              <a:gd name="T3" fmla="*/ 0 h 21600"/>
              <a:gd name="T4" fmla="*/ 0 w 22375"/>
              <a:gd name="T5" fmla="*/ 0 h 21600"/>
              <a:gd name="T6" fmla="*/ 0 60000 65536"/>
              <a:gd name="T7" fmla="*/ 0 60000 65536"/>
              <a:gd name="T8" fmla="*/ 0 60000 65536"/>
              <a:gd name="T9" fmla="*/ 0 w 22375"/>
              <a:gd name="T10" fmla="*/ 0 h 21600"/>
              <a:gd name="T11" fmla="*/ 22375 w 2237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75" h="21600" fill="none" extrusionOk="0">
                <a:moveTo>
                  <a:pt x="-1" y="13"/>
                </a:moveTo>
                <a:cubicBezTo>
                  <a:pt x="258" y="4"/>
                  <a:pt x="516" y="-1"/>
                  <a:pt x="775" y="0"/>
                </a:cubicBezTo>
                <a:cubicBezTo>
                  <a:pt x="12704" y="0"/>
                  <a:pt x="22375" y="9670"/>
                  <a:pt x="22375" y="21600"/>
                </a:cubicBezTo>
              </a:path>
              <a:path w="22375" h="21600" stroke="0" extrusionOk="0">
                <a:moveTo>
                  <a:pt x="-1" y="13"/>
                </a:moveTo>
                <a:cubicBezTo>
                  <a:pt x="258" y="4"/>
                  <a:pt x="516" y="-1"/>
                  <a:pt x="775" y="0"/>
                </a:cubicBezTo>
                <a:cubicBezTo>
                  <a:pt x="12704" y="0"/>
                  <a:pt x="22375" y="9670"/>
                  <a:pt x="22375" y="21600"/>
                </a:cubicBezTo>
                <a:lnTo>
                  <a:pt x="775" y="21600"/>
                </a:lnTo>
                <a:lnTo>
                  <a:pt x="-1" y="13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5418138" y="4906963"/>
            <a:ext cx="3617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l-GR" sz="1400">
                <a:latin typeface="Arial" panose="020B0604020202020204" pitchFamily="34" charset="0"/>
              </a:rPr>
              <a:t>raw-data collected through e.g IoT-services</a:t>
            </a:r>
            <a:endParaRPr lang="el-GR" altLang="el-GR" sz="1400">
              <a:latin typeface="Arial" panose="020B0604020202020204" pitchFamily="34" charset="0"/>
            </a:endParaRPr>
          </a:p>
        </p:txBody>
      </p:sp>
      <p:sp>
        <p:nvSpPr>
          <p:cNvPr id="16408" name="Text Placeholder 37"/>
          <p:cNvSpPr txBox="1">
            <a:spLocks/>
          </p:cNvSpPr>
          <p:nvPr/>
        </p:nvSpPr>
        <p:spPr bwMode="auto">
          <a:xfrm>
            <a:off x="1676400" y="5380038"/>
            <a:ext cx="370046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 defTabSz="457200"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1800"/>
              </a:spcBef>
              <a:buClrTx/>
              <a:buSzPct val="135000"/>
              <a:buFontTx/>
              <a:buNone/>
            </a:pPr>
            <a:r>
              <a:rPr lang="en-US" altLang="el-GR" sz="1800" i="1">
                <a:ea typeface="ＭＳ Ｐゴシック" panose="020B0600070205080204" pitchFamily="34" charset="-128"/>
              </a:rPr>
              <a:t>The COSMOS DIKW pyramid</a:t>
            </a:r>
            <a:endParaRPr lang="el-GR" altLang="el-GR" sz="1800" i="1">
              <a:ea typeface="ＭＳ Ｐゴシック" panose="020B0600070205080204" pitchFamily="34" charset="-128"/>
            </a:endParaRPr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5108575" y="4281488"/>
            <a:ext cx="361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l-GR" sz="1400">
                <a:latin typeface="Arial" panose="020B0604020202020204" pitchFamily="34" charset="0"/>
              </a:rPr>
              <a:t>e.g. events collected by the CEP</a:t>
            </a:r>
            <a:endParaRPr lang="el-GR" altLang="el-GR" sz="1400">
              <a:latin typeface="Arial" panose="020B0604020202020204" pitchFamily="34" charset="0"/>
            </a:endParaRPr>
          </a:p>
        </p:txBody>
      </p:sp>
      <p:sp>
        <p:nvSpPr>
          <p:cNvPr id="69" name="Rectangle 30"/>
          <p:cNvSpPr>
            <a:spLocks noChangeArrowheads="1"/>
          </p:cNvSpPr>
          <p:nvPr/>
        </p:nvSpPr>
        <p:spPr bwMode="auto">
          <a:xfrm>
            <a:off x="4743450" y="3606800"/>
            <a:ext cx="361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l-GR" sz="1400">
                <a:latin typeface="Arial" panose="020B0604020202020204" pitchFamily="34" charset="0"/>
              </a:rPr>
              <a:t>e.g. experience </a:t>
            </a:r>
            <a:endParaRPr lang="el-GR" altLang="el-GR" sz="1400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287838" y="2782888"/>
            <a:ext cx="361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l-GR" sz="1400">
                <a:latin typeface="Arial" panose="020B0604020202020204" pitchFamily="34" charset="0"/>
              </a:rPr>
              <a:t>e.g. best experience-sharing patterns </a:t>
            </a:r>
            <a:endParaRPr lang="el-GR" altLang="el-GR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91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66" grpId="0"/>
      <p:bldP spid="68" grpId="0"/>
      <p:bldP spid="6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Planner</a:t>
            </a:r>
          </a:p>
        </p:txBody>
      </p:sp>
      <p:sp>
        <p:nvSpPr>
          <p:cNvPr id="1946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7944" y="2227263"/>
            <a:ext cx="4546600" cy="1362563"/>
          </a:xfrm>
        </p:spPr>
        <p:txBody>
          <a:bodyPr/>
          <a:lstStyle/>
          <a:p>
            <a:pPr lvl="1" algn="just">
              <a:spcBef>
                <a:spcPts val="2400"/>
              </a:spcBef>
            </a:pPr>
            <a:r>
              <a:rPr lang="en-US" altLang="en-US" sz="1600" dirty="0" smtClean="0"/>
              <a:t>CBR </a:t>
            </a:r>
            <a:r>
              <a:rPr lang="en-GB" altLang="en-US" sz="1600" dirty="0" smtClean="0"/>
              <a:t>reflects human reasoning and is the easiest approach for the developers and the one that can be used in a huge variety of domains. The concept of adapting past solutions is developed.</a:t>
            </a:r>
            <a:endParaRPr lang="en-US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l-GR" altLang="en-US" dirty="0" smtClean="0"/>
          </a:p>
        </p:txBody>
      </p:sp>
      <p:pic>
        <p:nvPicPr>
          <p:cNvPr id="1946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49080"/>
            <a:ext cx="3907482" cy="21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36512" y="2227263"/>
            <a:ext cx="4464496" cy="181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spcBef>
                <a:spcPct val="20000"/>
              </a:spcBef>
              <a:spcAft>
                <a:spcPts val="1200"/>
              </a:spcAft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/>
              </a:rPr>
              <a:t>Case-Based Reasoning </a:t>
            </a:r>
            <a:r>
              <a:rPr lang="en-US" sz="1600" kern="0" dirty="0">
                <a:solidFill>
                  <a:prstClr val="black"/>
                </a:solidFill>
                <a:latin typeface="Calibri"/>
              </a:rPr>
              <a:t>is the process of solving problems based on past experience. In more detail, it tries to solve a </a:t>
            </a:r>
            <a:r>
              <a:rPr lang="en-US" sz="1600" b="1" kern="0" dirty="0">
                <a:solidFill>
                  <a:prstClr val="black"/>
                </a:solidFill>
                <a:latin typeface="Calibri"/>
              </a:rPr>
              <a:t>Case</a:t>
            </a:r>
            <a:r>
              <a:rPr lang="en-US" sz="1600" kern="0" dirty="0">
                <a:solidFill>
                  <a:prstClr val="black"/>
                </a:solidFill>
                <a:latin typeface="Calibri"/>
              </a:rPr>
              <a:t> (a formatted instance of a problem) by looking for similar cases from the past and reusing the solutions of these cases to solve the current one.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4293096"/>
            <a:ext cx="7100895" cy="180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41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Planner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288" y="2227263"/>
            <a:ext cx="4105275" cy="4062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42950" lvl="1" indent="-285750" algn="just">
              <a:spcBef>
                <a:spcPct val="20000"/>
              </a:spcBef>
              <a:spcAft>
                <a:spcPts val="1200"/>
              </a:spcAft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el-GR" sz="1600" dirty="0">
                <a:latin typeface="+mn-lt"/>
              </a:rPr>
              <a:t>A general </a:t>
            </a:r>
            <a:r>
              <a:rPr lang="en-US" altLang="el-GR" sz="1600" dirty="0">
                <a:solidFill>
                  <a:srgbClr val="0070C0"/>
                </a:solidFill>
                <a:latin typeface="+mn-lt"/>
              </a:rPr>
              <a:t>CBR cycle </a:t>
            </a:r>
            <a:r>
              <a:rPr lang="en-US" altLang="el-GR" sz="1600" dirty="0">
                <a:latin typeface="+mn-lt"/>
              </a:rPr>
              <a:t>may be described by the following four Processes:</a:t>
            </a:r>
          </a:p>
          <a:p>
            <a:pPr marL="1200150" lvl="2" indent="-285750" algn="just">
              <a:spcBef>
                <a:spcPct val="20000"/>
              </a:spcBef>
              <a:spcAft>
                <a:spcPts val="1200"/>
              </a:spcAft>
              <a:buClr>
                <a:srgbClr val="2B93B6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en-US" altLang="el-GR" sz="1600" dirty="0">
                <a:solidFill>
                  <a:srgbClr val="0070C0"/>
                </a:solidFill>
                <a:latin typeface="+mn-lt"/>
              </a:rPr>
              <a:t>RETRIEVE</a:t>
            </a:r>
            <a:r>
              <a:rPr lang="en-US" altLang="el-GR" sz="1600" dirty="0">
                <a:latin typeface="+mn-lt"/>
              </a:rPr>
              <a:t> the most similar case or cases</a:t>
            </a:r>
          </a:p>
          <a:p>
            <a:pPr marL="1200150" lvl="2" indent="-285750" algn="just">
              <a:spcBef>
                <a:spcPct val="20000"/>
              </a:spcBef>
              <a:spcAft>
                <a:spcPts val="1200"/>
              </a:spcAft>
              <a:buClr>
                <a:srgbClr val="2B93B6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en-US" altLang="el-GR" sz="1600" dirty="0">
                <a:solidFill>
                  <a:srgbClr val="0070C0"/>
                </a:solidFill>
                <a:latin typeface="+mn-lt"/>
              </a:rPr>
              <a:t>REUSE</a:t>
            </a:r>
            <a:r>
              <a:rPr lang="en-US" altLang="el-GR" sz="1600" dirty="0">
                <a:latin typeface="+mn-lt"/>
              </a:rPr>
              <a:t> the information and knowledge in that case to solve the problem</a:t>
            </a:r>
          </a:p>
          <a:p>
            <a:pPr marL="1200150" lvl="2" indent="-285750" algn="just">
              <a:spcBef>
                <a:spcPct val="20000"/>
              </a:spcBef>
              <a:spcAft>
                <a:spcPts val="1200"/>
              </a:spcAft>
              <a:buClr>
                <a:srgbClr val="2B93B6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en-US" altLang="el-GR" sz="1600" dirty="0">
                <a:solidFill>
                  <a:srgbClr val="0070C0"/>
                </a:solidFill>
                <a:latin typeface="+mn-lt"/>
              </a:rPr>
              <a:t>REVISE</a:t>
            </a:r>
            <a:r>
              <a:rPr lang="en-US" altLang="el-GR" sz="1600" dirty="0">
                <a:latin typeface="+mn-lt"/>
              </a:rPr>
              <a:t> the proposed solution</a:t>
            </a:r>
          </a:p>
          <a:p>
            <a:pPr marL="1200150" lvl="2" indent="-285750" algn="just">
              <a:spcBef>
                <a:spcPct val="20000"/>
              </a:spcBef>
              <a:spcAft>
                <a:spcPts val="1200"/>
              </a:spcAft>
              <a:buClr>
                <a:srgbClr val="2B93B6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en-US" altLang="el-GR" sz="1600" dirty="0">
                <a:solidFill>
                  <a:srgbClr val="0070C0"/>
                </a:solidFill>
                <a:latin typeface="+mn-lt"/>
              </a:rPr>
              <a:t>RETAIN</a:t>
            </a:r>
            <a:r>
              <a:rPr lang="en-US" altLang="el-GR" sz="1600" dirty="0">
                <a:latin typeface="+mn-lt"/>
              </a:rPr>
              <a:t> the parts of this experience likely to be useful for future problem solving</a:t>
            </a:r>
            <a:endParaRPr lang="el-GR" altLang="el-GR" sz="1600" dirty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ts val="1200"/>
              </a:spcAft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en-US" sz="16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49775" y="5481638"/>
            <a:ext cx="405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457BE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l-GR" sz="1800" i="1" dirty="0" smtClean="0">
                <a:latin typeface="+mn-lt"/>
              </a:rPr>
              <a:t>The CBR cycle</a:t>
            </a:r>
            <a:endParaRPr lang="el-GR" altLang="el-GR" sz="1800" i="1" dirty="0" smtClean="0">
              <a:latin typeface="+mn-lt"/>
            </a:endParaRPr>
          </a:p>
        </p:txBody>
      </p:sp>
      <p:pic>
        <p:nvPicPr>
          <p:cNvPr id="2048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297113"/>
            <a:ext cx="3960812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7852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940495" y="4237250"/>
            <a:ext cx="2774538" cy="1814904"/>
            <a:chOff x="895132" y="4465764"/>
            <a:chExt cx="2774538" cy="1814904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4386"/>
            <a:stretch/>
          </p:blipFill>
          <p:spPr>
            <a:xfrm>
              <a:off x="895132" y="4465764"/>
              <a:ext cx="1444620" cy="1814904"/>
            </a:xfrm>
            <a:prstGeom prst="rect">
              <a:avLst/>
            </a:prstGeom>
          </p:spPr>
        </p:pic>
        <p:cxnSp>
          <p:nvCxnSpPr>
            <p:cNvPr id="53" name="Straight Arrow Connector 33"/>
            <p:cNvCxnSpPr>
              <a:cxnSpLocks noChangeShapeType="1"/>
              <a:stCxn id="54" idx="1"/>
              <a:endCxn id="52" idx="3"/>
            </p:cNvCxnSpPr>
            <p:nvPr/>
          </p:nvCxnSpPr>
          <p:spPr bwMode="auto">
            <a:xfrm flipH="1">
              <a:off x="2339752" y="5373216"/>
              <a:ext cx="500076" cy="0"/>
            </a:xfrm>
            <a:prstGeom prst="straightConnector1">
              <a:avLst/>
            </a:prstGeom>
            <a:noFill/>
            <a:ln w="38100" algn="ctr">
              <a:solidFill>
                <a:srgbClr val="002060"/>
              </a:solidFill>
              <a:round/>
              <a:headEnd type="triangle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54" name="Picture 10" descr="http://www.sunningdalecomputers.co.uk/wp-content/uploads/2012/11/knowledge-base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828" y="4991791"/>
              <a:ext cx="829842" cy="76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4" name="Picture 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754" y="4213667"/>
            <a:ext cx="3451110" cy="1862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7139136" cy="1139825"/>
          </a:xfrm>
        </p:spPr>
        <p:txBody>
          <a:bodyPr/>
          <a:lstStyle/>
          <a:p>
            <a:r>
              <a:rPr lang="en-US" dirty="0" smtClean="0"/>
              <a:t>Linking </a:t>
            </a:r>
            <a:r>
              <a:rPr lang="en-US" dirty="0"/>
              <a:t>Problems to Solutions: </a:t>
            </a:r>
            <a:r>
              <a:rPr lang="en-US" sz="2200" dirty="0"/>
              <a:t>Technical Details, Implementation &amp; Enabling Technology</a:t>
            </a:r>
            <a:endParaRPr lang="en-US" sz="2200" b="1" dirty="0"/>
          </a:p>
        </p:txBody>
      </p:sp>
      <p:cxnSp>
        <p:nvCxnSpPr>
          <p:cNvPr id="87" name="Curved Connector 86"/>
          <p:cNvCxnSpPr>
            <a:stCxn id="54" idx="3"/>
            <a:endCxn id="5" idx="2"/>
          </p:cNvCxnSpPr>
          <p:nvPr/>
        </p:nvCxnSpPr>
        <p:spPr bwMode="auto">
          <a:xfrm flipV="1">
            <a:off x="3715033" y="3212976"/>
            <a:ext cx="778255" cy="1931726"/>
          </a:xfrm>
          <a:prstGeom prst="curvedConnector2">
            <a:avLst/>
          </a:prstGeom>
          <a:solidFill>
            <a:schemeClr val="accent1"/>
          </a:solidFill>
          <a:ln w="635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Curved Connector 90"/>
          <p:cNvCxnSpPr>
            <a:stCxn id="94" idx="1"/>
            <a:endCxn id="5" idx="2"/>
          </p:cNvCxnSpPr>
          <p:nvPr/>
        </p:nvCxnSpPr>
        <p:spPr bwMode="auto">
          <a:xfrm rot="10800000">
            <a:off x="4493288" y="3212976"/>
            <a:ext cx="583466" cy="1931726"/>
          </a:xfrm>
          <a:prstGeom prst="curvedConnector2">
            <a:avLst/>
          </a:prstGeom>
          <a:solidFill>
            <a:schemeClr val="accent1"/>
          </a:solidFill>
          <a:ln w="635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6" y="3993440"/>
            <a:ext cx="3460092" cy="271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79" y="3840751"/>
            <a:ext cx="3833178" cy="25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586798"/>
            <a:ext cx="3257832" cy="2269027"/>
          </a:xfrm>
        </p:spPr>
        <p:txBody>
          <a:bodyPr/>
          <a:lstStyle/>
          <a:p>
            <a:pPr marL="0" lvl="1" indent="0" algn="just">
              <a:spcBef>
                <a:spcPts val="0"/>
              </a:spcBef>
              <a:spcAft>
                <a:spcPts val="0"/>
              </a:spcAft>
              <a:buClr>
                <a:srgbClr val="2457BE"/>
              </a:buClr>
              <a:buNone/>
            </a:pPr>
            <a:r>
              <a:rPr lang="en-US" altLang="en-US" sz="1600" b="1" dirty="0" smtClean="0"/>
              <a:t>Things can learn and adapt:</a:t>
            </a:r>
          </a:p>
          <a:p>
            <a:pPr marL="228600" lvl="1" indent="-228600" algn="just">
              <a:spcBef>
                <a:spcPts val="0"/>
              </a:spcBef>
              <a:spcAft>
                <a:spcPts val="0"/>
              </a:spcAft>
              <a:buClr>
                <a:srgbClr val="2457BE"/>
              </a:buClr>
              <a:buFont typeface="Wingdings" charset="2"/>
              <a:buChar char="p"/>
            </a:pPr>
            <a:r>
              <a:rPr lang="en-US" altLang="en-US" sz="1600" dirty="0" smtClean="0"/>
              <a:t>Reasoner based </a:t>
            </a:r>
            <a:r>
              <a:rPr lang="en-US" altLang="en-US" sz="1600" dirty="0"/>
              <a:t>on the </a:t>
            </a:r>
            <a:r>
              <a:rPr lang="en-US" altLang="en-US" sz="1600" dirty="0" smtClean="0"/>
              <a:t>Case Based Reasoning technique.</a:t>
            </a:r>
          </a:p>
          <a:p>
            <a:pPr marL="228600" lvl="1" indent="-228600" algn="just">
              <a:spcBef>
                <a:spcPts val="0"/>
              </a:spcBef>
              <a:spcAft>
                <a:spcPts val="0"/>
              </a:spcAft>
              <a:buClr>
                <a:srgbClr val="2457BE"/>
              </a:buClr>
              <a:buFont typeface="Wingdings" charset="2"/>
              <a:buChar char="p"/>
            </a:pPr>
            <a:r>
              <a:rPr lang="en-US" sz="1600" dirty="0" smtClean="0">
                <a:solidFill>
                  <a:prstClr val="black"/>
                </a:solidFill>
              </a:rPr>
              <a:t>Solving </a:t>
            </a:r>
            <a:r>
              <a:rPr lang="en-US" sz="1600" dirty="0">
                <a:solidFill>
                  <a:prstClr val="black"/>
                </a:solidFill>
              </a:rPr>
              <a:t>problems based on past </a:t>
            </a:r>
            <a:r>
              <a:rPr lang="en-US" sz="1600" dirty="0" smtClean="0">
                <a:solidFill>
                  <a:prstClr val="black"/>
                </a:solidFill>
              </a:rPr>
              <a:t>experience.</a:t>
            </a:r>
          </a:p>
          <a:p>
            <a:pPr marL="228600" lvl="1" indent="-228600" algn="just">
              <a:spcBef>
                <a:spcPts val="0"/>
              </a:spcBef>
              <a:spcAft>
                <a:spcPts val="0"/>
              </a:spcAft>
              <a:buClr>
                <a:srgbClr val="2457BE"/>
              </a:buClr>
              <a:buFont typeface="Wingdings" charset="2"/>
              <a:buChar char="p"/>
            </a:pPr>
            <a:r>
              <a:rPr lang="en-US" altLang="en-US" sz="1600" dirty="0" smtClean="0"/>
              <a:t>CBR </a:t>
            </a:r>
            <a:r>
              <a:rPr lang="en-GB" altLang="en-US" sz="1600" dirty="0"/>
              <a:t>reflects human reasoning and is the easiest approach for </a:t>
            </a:r>
            <a:r>
              <a:rPr lang="en-GB" altLang="en-US" sz="1600" dirty="0" smtClean="0"/>
              <a:t>developers and can be used in a huge variety of domains. </a:t>
            </a:r>
            <a:endParaRPr lang="en-US" altLang="en-US" sz="160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en-US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0806" y="2198102"/>
            <a:ext cx="1184964" cy="1014874"/>
          </a:xfrm>
          <a:prstGeom prst="rect">
            <a:avLst/>
          </a:prstGeom>
        </p:spPr>
      </p:pic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5270031" y="1571724"/>
            <a:ext cx="3406425" cy="2269027"/>
          </a:xfrm>
        </p:spPr>
        <p:txBody>
          <a:bodyPr/>
          <a:lstStyle/>
          <a:p>
            <a:pPr marL="0" lvl="1" indent="0" algn="just">
              <a:spcBef>
                <a:spcPts val="0"/>
              </a:spcBef>
              <a:spcAft>
                <a:spcPts val="0"/>
              </a:spcAft>
              <a:buClr>
                <a:srgbClr val="2457BE"/>
              </a:buClr>
              <a:buNone/>
            </a:pPr>
            <a:r>
              <a:rPr lang="en-US" altLang="en-US" sz="1600" b="1" dirty="0" smtClean="0"/>
              <a:t>Many I/O options to choose from: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/>
              <a:t>Using </a:t>
            </a:r>
            <a:r>
              <a:rPr lang="en-US" altLang="en-US" sz="1600" b="1" dirty="0"/>
              <a:t>Node-RED </a:t>
            </a:r>
            <a:r>
              <a:rPr lang="en-US" altLang="en-US" sz="1600" dirty="0" smtClean="0"/>
              <a:t>flows, </a:t>
            </a:r>
            <a:r>
              <a:rPr lang="en-US" altLang="en-US" sz="1600" dirty="0"/>
              <a:t>App developers can use custom configuration files </a:t>
            </a:r>
            <a:r>
              <a:rPr lang="en-US" altLang="en-US" sz="1600" dirty="0" smtClean="0"/>
              <a:t>to link problems to solutions (</a:t>
            </a:r>
            <a:r>
              <a:rPr lang="en-US" altLang="en-US" sz="1600" dirty="0"/>
              <a:t>remote </a:t>
            </a:r>
            <a:r>
              <a:rPr lang="en-US" altLang="en-US" sz="1600" b="1" dirty="0"/>
              <a:t>REST </a:t>
            </a:r>
            <a:r>
              <a:rPr lang="en-US" altLang="en-US" sz="1600" b="1" dirty="0" smtClean="0"/>
              <a:t>calls</a:t>
            </a:r>
            <a:r>
              <a:rPr lang="en-US" altLang="en-US" sz="1600" dirty="0" smtClean="0"/>
              <a:t>).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 smtClean="0"/>
              <a:t>The knowledge structure we propose enables agnostic </a:t>
            </a:r>
            <a:r>
              <a:rPr lang="en-US" altLang="en-US" sz="1600" dirty="0"/>
              <a:t>and dynamic </a:t>
            </a:r>
            <a:r>
              <a:rPr lang="en-US" altLang="en-US" sz="1600" dirty="0" smtClean="0"/>
              <a:t>interconnection (e.g. stop App if sensor malfunctions).</a:t>
            </a:r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59450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419475" y="1916113"/>
            <a:ext cx="5038725" cy="9032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Thank you!</a:t>
            </a:r>
            <a:br>
              <a:rPr lang="en-US" altLang="en-US" dirty="0" smtClean="0"/>
            </a:br>
            <a:r>
              <a:rPr lang="en-US" altLang="en-US" dirty="0" smtClean="0"/>
              <a:t>Any questions?</a:t>
            </a:r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4127934" y="5099947"/>
            <a:ext cx="36218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2457BE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B93B6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42B5D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en-US" b="1" dirty="0" smtClean="0">
                <a:hlinkClick r:id="rId3"/>
              </a:rPr>
              <a:t>www.iot-cosmos.eu</a:t>
            </a:r>
            <a:r>
              <a:rPr lang="de-DE" altLang="en-US" b="1" dirty="0" smtClean="0"/>
              <a:t> </a:t>
            </a:r>
            <a:endParaRPr lang="de-DE" altLang="en-US" sz="3200" b="1" dirty="0"/>
          </a:p>
        </p:txBody>
      </p:sp>
      <p:pic>
        <p:nvPicPr>
          <p:cNvPr id="1536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6165850"/>
            <a:ext cx="60960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165850"/>
            <a:ext cx="504825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5"/>
          <p:cNvSpPr txBox="1">
            <a:spLocks noChangeArrowheads="1"/>
          </p:cNvSpPr>
          <p:nvPr/>
        </p:nvSpPr>
        <p:spPr bwMode="auto">
          <a:xfrm>
            <a:off x="1619250" y="6092825"/>
            <a:ext cx="3600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457BE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B93B6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42B5D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The research leading to these results has received funding from the EC Seventh  Framework Programme FP7/2007-2011 under Grant Agreement n° 609043</a:t>
            </a:r>
            <a:endParaRPr lang="de-DE" altLang="en-US" sz="1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00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56992"/>
            <a:ext cx="5413375" cy="162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3213100"/>
            <a:ext cx="3492500" cy="2209800"/>
          </a:xfrm>
        </p:spPr>
        <p:txBody>
          <a:bodyPr anchor="ctr"/>
          <a:lstStyle/>
          <a:p>
            <a:pPr eaLnBrk="1" hangingPunct="1">
              <a:spcAft>
                <a:spcPts val="1800"/>
              </a:spcAft>
            </a:pPr>
            <a:r>
              <a:rPr lang="en-US" altLang="en-US" sz="2400" b="1" dirty="0" smtClean="0">
                <a:solidFill>
                  <a:srgbClr val="2457BE"/>
                </a:solidFill>
              </a:rPr>
              <a:t>Orfefs Voutyras</a:t>
            </a:r>
            <a:r>
              <a:rPr lang="en-US" altLang="en-US" sz="3200" b="1" dirty="0" smtClean="0">
                <a:solidFill>
                  <a:srgbClr val="2457BE"/>
                </a:solidFill>
              </a:rPr>
              <a:t/>
            </a:r>
            <a:br>
              <a:rPr lang="en-US" altLang="en-US" sz="3200" b="1" dirty="0" smtClean="0">
                <a:solidFill>
                  <a:srgbClr val="2457BE"/>
                </a:solidFill>
              </a:rPr>
            </a:br>
            <a:r>
              <a:rPr lang="en-US" altLang="en-US" sz="1400" b="1" dirty="0" smtClean="0">
                <a:solidFill>
                  <a:srgbClr val="2457BE"/>
                </a:solidFill>
              </a:rPr>
              <a:t>(ICCS/NTUA)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SMO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RMOS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IRMOS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MOS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MOS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MOS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575</Words>
  <Application>Microsoft Office PowerPoint</Application>
  <PresentationFormat>On-screen Show (4:3)</PresentationFormat>
  <Paragraphs>67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Cambria</vt:lpstr>
      <vt:lpstr>Times New Roman</vt:lpstr>
      <vt:lpstr>Wingdings</vt:lpstr>
      <vt:lpstr>COSMOS</vt:lpstr>
      <vt:lpstr>COSMOS Cultivate Resilient Smart Objects for Sustainable City Applications</vt:lpstr>
      <vt:lpstr>Design and Architecture</vt:lpstr>
      <vt:lpstr>Design and Architecture</vt:lpstr>
      <vt:lpstr>Design and Architecture</vt:lpstr>
      <vt:lpstr>The Planner</vt:lpstr>
      <vt:lpstr>The Planner</vt:lpstr>
      <vt:lpstr>Linking Problems to Solutions: Technical Details, Implementation &amp; Enabling Technology</vt:lpstr>
      <vt:lpstr>Thank you! Any questions?</vt:lpstr>
    </vt:vector>
  </TitlesOfParts>
  <Company>University of Piraeus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Πανεπιστήμιο Πειραιώς Τμήμα Ψηφιακών Συστημάτων Π.Μ.Σ. «Διδακτική της Τεχνολογίας &amp; Ψηφιακά Συστήματα»</dc:title>
  <dc:creator>Dimosthenis Kyriazis</dc:creator>
  <cp:lastModifiedBy>orfeas voutiras</cp:lastModifiedBy>
  <cp:revision>1380</cp:revision>
  <dcterms:created xsi:type="dcterms:W3CDTF">2008-02-12T12:45:52Z</dcterms:created>
  <dcterms:modified xsi:type="dcterms:W3CDTF">2016-05-23T10:37:52Z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TC060874521031</vt:lpwstr>
  </property>
  <property fmtid="{D5CDD505-2E9C-101B-9397-08002B2CF9AE}" pid="3" name="_AdHocReviewCycleID">
    <vt:i4>292380766</vt:i4>
  </property>
  <property fmtid="{D5CDD505-2E9C-101B-9397-08002B2CF9AE}" pid="4" name="_NewReviewCycle">
    <vt:lpwstr/>
  </property>
  <property fmtid="{D5CDD505-2E9C-101B-9397-08002B2CF9AE}" pid="5" name="_EmailSubject">
    <vt:lpwstr>Review Meeting: TEMPLATES &amp; Instructions - READ CAREFULLY</vt:lpwstr>
  </property>
  <property fmtid="{D5CDD505-2E9C-101B-9397-08002B2CF9AE}" pid="6" name="_AuthorEmail">
    <vt:lpwstr>andrea.rossi@atos.net</vt:lpwstr>
  </property>
  <property fmtid="{D5CDD505-2E9C-101B-9397-08002B2CF9AE}" pid="7" name="_AuthorEmailDisplayName">
    <vt:lpwstr>Rossi, Andrea</vt:lpwstr>
  </property>
  <property fmtid="{D5CDD505-2E9C-101B-9397-08002B2CF9AE}" pid="8" name="_PreviousAdHocReviewCycleID">
    <vt:i4>292380766</vt:i4>
  </property>
</Properties>
</file>