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532" r:id="rId2"/>
    <p:sldId id="1212" r:id="rId3"/>
    <p:sldId id="1213" r:id="rId4"/>
    <p:sldId id="1214" r:id="rId5"/>
    <p:sldId id="1215" r:id="rId6"/>
    <p:sldId id="1218" r:id="rId7"/>
    <p:sldId id="1216" r:id="rId8"/>
    <p:sldId id="1217" r:id="rId9"/>
    <p:sldId id="1220" r:id="rId10"/>
    <p:sldId id="1221" r:id="rId11"/>
    <p:sldId id="1211" r:id="rId12"/>
    <p:sldId id="1219" r:id="rId13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4FF"/>
    <a:srgbClr val="2457BE"/>
    <a:srgbClr val="FF9900"/>
    <a:srgbClr val="2B93B6"/>
    <a:srgbClr val="24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6" autoAdjust="0"/>
    <p:restoredTop sz="84182" autoAdjust="0"/>
  </p:normalViewPr>
  <p:slideViewPr>
    <p:cSldViewPr>
      <p:cViewPr varScale="1">
        <p:scale>
          <a:sx n="98" d="100"/>
          <a:sy n="98" d="100"/>
        </p:scale>
        <p:origin x="20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62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6638" y="0"/>
            <a:ext cx="2016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04DE2B-7299-42A3-800D-0C54D91C8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9462" name="Picture 7" descr="C:\Users\Dimosthenis\AppData\Local\Microsoft\Windows\Temporary Internet Files\Content.Outlook\KATMLQFI\logo_COSMOS_v7_final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9688"/>
            <a:ext cx="76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 zur Bearbeitung der Master-Textformate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D2D726-5582-4F2B-A9A1-E327E8260D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/>
              <a:pPr>
                <a:defRPr/>
              </a:pPr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31445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59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7CC0-791C-4284-8733-A094DE5365DB}" type="datetime1">
              <a:rPr lang="en-US" smtClean="0"/>
              <a:t>5/23/2016</a:t>
            </a:fld>
            <a:endParaRPr lang="de-DE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6308D-7684-4395-948D-920BE3329BCF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64466-67D4-4E87-B8F1-6A80E33AE98B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1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F3C1-40BC-4B6C-8DBC-D2DBC12EC83A}" type="datetime1">
              <a:rPr lang="en-US" smtClean="0"/>
              <a:t>5/23/2016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2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53F25-47A0-4C8E-B384-E1D17A97373D}" type="datetime1">
              <a:rPr lang="en-US" smtClean="0"/>
              <a:t>5/23/2016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E697-B521-4326-9CC8-E835C23466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C9F0-062B-4CFA-861B-2B9377F097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5C351-B062-4597-83A4-144E802A1C9D}" type="datetime1">
              <a:rPr lang="en-US" smtClean="0"/>
              <a:t>5/23/2016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1126-E586-46C8-9679-A68421802FF5}" type="datetime1">
              <a:rPr lang="en-US" smtClean="0"/>
              <a:t>5/23/2016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C77C-D333-4971-8549-B0E78185EF6C}" type="datetime1">
              <a:rPr lang="en-US" smtClean="0"/>
              <a:t>5/23/2016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B9C5-76A3-4282-825C-68E845B67294}" type="datetime1">
              <a:rPr lang="en-US" smtClean="0"/>
              <a:t>5/23/2016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969F-A9F0-43C1-BC2A-C5E11464FC8E}" type="datetime1">
              <a:rPr lang="en-US" smtClean="0"/>
              <a:t>5/23/2016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9E52E-34F5-456A-9555-410E65CE9ECB}" type="datetime1">
              <a:rPr lang="en-US" smtClean="0"/>
              <a:t>5/23/2016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BA1BEA-29E9-49FE-BCDD-39444B499E64}" type="datetime1">
              <a:rPr lang="en-US" smtClean="0"/>
              <a:t>5/23/2016</a:t>
            </a:fld>
            <a:endParaRPr lang="de-DE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A5FA82-E869-48D8-9486-29FCB9DEA1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  <p:sldLayoutId id="214748542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smtClean="0"/>
              <a:t>COSMOS</a:t>
            </a:r>
            <a:r>
              <a:rPr lang="el-GR" altLang="en-US" sz="2800" smtClean="0"/>
              <a:t/>
            </a:r>
            <a:br>
              <a:rPr lang="el-GR" altLang="en-US" sz="2800" smtClean="0"/>
            </a:br>
            <a:r>
              <a:rPr lang="en-US" altLang="en-US" sz="2800" smtClean="0"/>
              <a:t>Cultivate Resilient Smart Objects for Sustainable City Applications</a:t>
            </a:r>
            <a:endParaRPr lang="de-DE" altLang="en-US" sz="360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0888" y="3500438"/>
            <a:ext cx="7637536" cy="25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b="1" kern="0" dirty="0" err="1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Privelets</a:t>
            </a:r>
            <a: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Functional Component </a:t>
            </a:r>
            <a:br>
              <a:rPr lang="en-US" sz="28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0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NTUA </a:t>
            </a:r>
            <a:r>
              <a:rPr lang="en-US" sz="2000" b="1" i="1" kern="0" dirty="0" err="1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Hackathon</a:t>
            </a:r>
            <a:r>
              <a:rPr lang="en-US" sz="20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, May 23</a:t>
            </a:r>
            <a:r>
              <a:rPr lang="en-US" sz="2000" b="1" i="1" kern="0" baseline="3000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000" b="1" i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Athens</a:t>
            </a:r>
            <a:endParaRPr lang="en-US" sz="2000" kern="0" dirty="0" smtClean="0">
              <a:latin typeface="+mn-lt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500" kern="0" dirty="0">
              <a:latin typeface="+mn-lt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Achilleas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Marinakis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(ICCS/NTUA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kern="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(3/3)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in a nested json array 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3E697-B521-4326-9CC8-E835C23466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76872"/>
            <a:ext cx="1927141" cy="1710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6" y="4198284"/>
            <a:ext cx="2210990" cy="2050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55" y="2116390"/>
            <a:ext cx="2647733" cy="2529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07663"/>
            <a:ext cx="3469224" cy="1302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64" y="4547549"/>
            <a:ext cx="5381161" cy="1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you!</a:t>
            </a:r>
            <a:br>
              <a:rPr lang="en-US" altLang="en-US" dirty="0" smtClean="0"/>
            </a:br>
            <a:r>
              <a:rPr lang="en-US" altLang="en-US" dirty="0" smtClean="0"/>
              <a:t>Any questions?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046538" y="4629150"/>
            <a:ext cx="3994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600" b="1" dirty="0"/>
              <a:t/>
            </a:r>
            <a:br>
              <a:rPr lang="de-DE" altLang="en-US" sz="2600" b="1" dirty="0"/>
            </a:br>
            <a:r>
              <a:rPr lang="de-DE" altLang="en-US" b="1" dirty="0">
                <a:hlinkClick r:id="rId3"/>
              </a:rPr>
              <a:t>www.iot-cosmos.eu</a:t>
            </a:r>
            <a:r>
              <a:rPr lang="de-DE" altLang="en-US" b="1" dirty="0"/>
              <a:t> </a:t>
            </a:r>
            <a:endParaRPr lang="de-DE" altLang="en-US" sz="32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en-US" sz="2600" b="1" dirty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244850"/>
            <a:ext cx="3097212" cy="2209800"/>
          </a:xfrm>
        </p:spPr>
        <p:txBody>
          <a:bodyPr/>
          <a:lstStyle/>
          <a:p>
            <a:pPr eaLnBrk="1" hangingPunct="1"/>
            <a:r>
              <a:rPr lang="en-US" altLang="en-US" sz="2000" i="1" dirty="0" err="1" smtClean="0"/>
              <a:t>Achilleas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Marinakis</a:t>
            </a:r>
            <a:r>
              <a:rPr lang="en-US" altLang="en-US" sz="2000" i="1" dirty="0" smtClean="0"/>
              <a:t> (ICCS/NTUA)</a:t>
            </a:r>
            <a:r>
              <a:rPr lang="en-US" altLang="en-US" sz="1200" i="1" dirty="0" smtClean="0"/>
              <a:t/>
            </a:r>
            <a:br>
              <a:rPr lang="en-US" altLang="en-US" sz="1200" i="1" dirty="0" smtClean="0"/>
            </a:br>
            <a:endParaRPr lang="en-US" altLang="en-US" sz="2800" i="1" dirty="0" smtClean="0"/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The research leading to these results has received funding from the EC Seventh  Framework Programme FP7/2007-2011 under Grant Agreement n° 609043</a:t>
            </a:r>
            <a:endParaRPr lang="de-DE" altLang="en-US" sz="1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413375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660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Value Calculation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3E697-B521-4326-9CC8-E835C23466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21" y="2204863"/>
            <a:ext cx="4539019" cy="3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Applies on two different models of communication; push and pull</a:t>
            </a:r>
          </a:p>
          <a:p>
            <a:pPr lvl="1"/>
            <a:r>
              <a:rPr lang="en-US" sz="1800" dirty="0" smtClean="0"/>
              <a:t>Push model applicable for </a:t>
            </a:r>
            <a:r>
              <a:rPr lang="en-US" sz="1800" dirty="0" err="1" smtClean="0"/>
              <a:t>Hackathon</a:t>
            </a:r>
            <a:r>
              <a:rPr lang="en-US" sz="1800" dirty="0" smtClean="0"/>
              <a:t> Scenario B (e.g. consistently feeding your personal data to a database, cloud storage etc)</a:t>
            </a:r>
          </a:p>
          <a:p>
            <a:r>
              <a:rPr lang="en-US" sz="2200" dirty="0" smtClean="0"/>
              <a:t>Implemented as a Service</a:t>
            </a:r>
          </a:p>
          <a:p>
            <a:pPr lvl="1"/>
            <a:r>
              <a:rPr lang="en-US" sz="1800" dirty="0" smtClean="0"/>
              <a:t>Lightweight implementation to be able to run inside the Things</a:t>
            </a:r>
          </a:p>
          <a:p>
            <a:pPr lvl="1"/>
            <a:r>
              <a:rPr lang="en-US" sz="1800" dirty="0" smtClean="0"/>
              <a:t>Run the Service by executing java –jar PriveletsService-Y3.jar (available in GitHub)</a:t>
            </a:r>
          </a:p>
          <a:p>
            <a:r>
              <a:rPr lang="en-US" sz="2200" dirty="0" smtClean="0"/>
              <a:t>Acts as a privacy filter</a:t>
            </a:r>
          </a:p>
          <a:p>
            <a:r>
              <a:rPr lang="en-US" sz="2200" dirty="0" smtClean="0"/>
              <a:t>Enables the end-user to define which data can be shared and which not</a:t>
            </a:r>
          </a:p>
          <a:p>
            <a:pPr lvl="1"/>
            <a:r>
              <a:rPr lang="en-US" sz="1800" dirty="0" smtClean="0"/>
              <a:t>Private data are entirely cut-off</a:t>
            </a:r>
          </a:p>
          <a:p>
            <a:pPr lvl="1"/>
            <a:r>
              <a:rPr lang="en-US" sz="1800" dirty="0" smtClean="0"/>
              <a:t>Public data are available as they are</a:t>
            </a:r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F37429-B903-433C-927A-5EDDA1C3A3F0}" type="datetime1">
              <a:rPr lang="en-US" smtClean="0"/>
              <a:t>5/23/2016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NTUA </a:t>
            </a:r>
            <a:r>
              <a:rPr lang="en-US" dirty="0" err="1" smtClean="0"/>
              <a:t>Hackathon</a:t>
            </a:r>
            <a:r>
              <a:rPr lang="en-US" dirty="0" smtClean="0"/>
              <a:t>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Fuzzification</a:t>
            </a:r>
            <a:r>
              <a:rPr lang="en-US" dirty="0" smtClean="0"/>
              <a:t> Functionality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28775"/>
            <a:ext cx="8280151" cy="4752553"/>
          </a:xfrm>
        </p:spPr>
        <p:txBody>
          <a:bodyPr/>
          <a:lstStyle/>
          <a:p>
            <a:r>
              <a:rPr lang="en-US" dirty="0" smtClean="0"/>
              <a:t>Data can also be tagged as fuzzy</a:t>
            </a:r>
          </a:p>
          <a:p>
            <a:pPr lvl="1"/>
            <a:r>
              <a:rPr lang="en-US" sz="2000" dirty="0" smtClean="0"/>
              <a:t>In many occasions (e.g. actual location) people are unwilling to share their real data but (slightly) different ones</a:t>
            </a:r>
          </a:p>
          <a:p>
            <a:pPr lvl="2"/>
            <a:r>
              <a:rPr lang="en-US" sz="1800" dirty="0" smtClean="0"/>
              <a:t>Compromise between Privacy and Accuracy</a:t>
            </a:r>
          </a:p>
          <a:p>
            <a:pPr lvl="1"/>
            <a:r>
              <a:rPr lang="en-US" sz="2000" dirty="0" smtClean="0"/>
              <a:t>Low, Medium and High Privacy correspond respectively to small, medium or large (absolute) difference between the real value and the fuzzy one</a:t>
            </a:r>
          </a:p>
          <a:p>
            <a:r>
              <a:rPr lang="en-US" dirty="0" smtClean="0"/>
              <a:t>Range</a:t>
            </a:r>
          </a:p>
          <a:p>
            <a:pPr lvl="1"/>
            <a:r>
              <a:rPr lang="en-US" sz="2000" dirty="0" smtClean="0"/>
              <a:t>The fuzzy value is randomly calculated within a range (percentage) defined from the app developer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e.g. for </a:t>
            </a:r>
            <a:r>
              <a:rPr lang="en-US" sz="1800" dirty="0" err="1" smtClean="0"/>
              <a:t>utm</a:t>
            </a:r>
            <a:r>
              <a:rPr lang="en-US" sz="1800" dirty="0" smtClean="0"/>
              <a:t> coordinates; suitable range must be selected for the fuzzy location to still belong to the same town, neighborhood etc, according to the specific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5EF25-9B82-4D60-A688-5F68F993578B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pic>
        <p:nvPicPr>
          <p:cNvPr id="2050" name="Picture 2" descr="C:\Users\user\Desktop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5400600" cy="2335945"/>
          </a:xfrm>
          <a:prstGeom prst="rect">
            <a:avLst/>
          </a:prstGeom>
          <a:noFill/>
        </p:spPr>
      </p:pic>
      <p:pic>
        <p:nvPicPr>
          <p:cNvPr id="2051" name="Picture 3" descr="C:\Users\user\Desktop\con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2891399" cy="1872208"/>
          </a:xfrm>
          <a:prstGeom prst="rect">
            <a:avLst/>
          </a:prstGeom>
          <a:noFill/>
        </p:spPr>
      </p:pic>
      <p:pic>
        <p:nvPicPr>
          <p:cNvPr id="2052" name="Picture 4" descr="C:\Users\user\Desktop\conf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005064"/>
            <a:ext cx="3108346" cy="2664296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Value Calculation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some aspects of the fuzzy logic theory</a:t>
            </a:r>
          </a:p>
          <a:p>
            <a:r>
              <a:rPr lang="en-US" dirty="0" smtClean="0"/>
              <a:t>Why fuzzy logic?</a:t>
            </a:r>
          </a:p>
          <a:p>
            <a:pPr lvl="1"/>
            <a:r>
              <a:rPr lang="en-US" dirty="0" smtClean="0"/>
              <a:t>Some times people are unable to quantify their privacy preferences</a:t>
            </a:r>
            <a:endParaRPr lang="en-US" dirty="0"/>
          </a:p>
          <a:p>
            <a:pPr lvl="1"/>
            <a:r>
              <a:rPr lang="en-US" dirty="0" smtClean="0"/>
              <a:t>Instead they are willing to describe them using linguistic variables such as “low”, “medium” or “high”</a:t>
            </a:r>
          </a:p>
          <a:p>
            <a:r>
              <a:rPr lang="en-US" dirty="0" smtClean="0"/>
              <a:t>Membership Function</a:t>
            </a:r>
          </a:p>
          <a:p>
            <a:pPr lvl="1"/>
            <a:r>
              <a:rPr lang="en-US" dirty="0" smtClean="0"/>
              <a:t>Symmetric trapezoidal membership function</a:t>
            </a:r>
          </a:p>
          <a:p>
            <a:pPr lvl="2"/>
            <a:r>
              <a:rPr lang="en-US" dirty="0" smtClean="0"/>
              <a:t>Simple to implement</a:t>
            </a:r>
          </a:p>
          <a:p>
            <a:pPr lvl="2"/>
            <a:r>
              <a:rPr lang="en-US" dirty="0" smtClean="0"/>
              <a:t>Easy for end-users to 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E5C15C-A989-4F5C-BA78-6FC33A2F2748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9" name="Picture 8" descr="dsds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8855"/>
          <a:stretch>
            <a:fillRect/>
          </a:stretch>
        </p:blipFill>
        <p:spPr bwMode="auto">
          <a:xfrm>
            <a:off x="1259632" y="1484784"/>
            <a:ext cx="669674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Privelets</a:t>
            </a:r>
            <a:r>
              <a:rPr lang="en-US" dirty="0" smtClean="0"/>
              <a:t> component through Node-Red</a:t>
            </a:r>
          </a:p>
          <a:p>
            <a:pPr lvl="1"/>
            <a:r>
              <a:rPr lang="en-US" dirty="0" smtClean="0"/>
              <a:t>Locate confPrivelets.js and confPrivelets.html files to your </a:t>
            </a:r>
            <a:r>
              <a:rPr lang="en-US" b="1" i="1" u="sng" dirty="0" smtClean="0"/>
              <a:t>nodes</a:t>
            </a:r>
            <a:r>
              <a:rPr lang="en-US" dirty="0" smtClean="0"/>
              <a:t> directory in your user directory (</a:t>
            </a:r>
            <a:r>
              <a:rPr lang="en-US" dirty="0" err="1" smtClean="0"/>
              <a:t>e.g</a:t>
            </a:r>
            <a:r>
              <a:rPr lang="en-US" dirty="0" smtClean="0"/>
              <a:t> \</a:t>
            </a:r>
            <a:r>
              <a:rPr lang="en-US" dirty="0" err="1" smtClean="0"/>
              <a:t>AppData</a:t>
            </a:r>
            <a:r>
              <a:rPr lang="en-US" dirty="0" smtClean="0"/>
              <a:t>\Roaming\</a:t>
            </a:r>
            <a:r>
              <a:rPr lang="en-US" dirty="0" err="1" smtClean="0"/>
              <a:t>npm</a:t>
            </a:r>
            <a:r>
              <a:rPr lang="en-US" dirty="0" smtClean="0"/>
              <a:t>\</a:t>
            </a:r>
            <a:r>
              <a:rPr lang="en-US" dirty="0" err="1" smtClean="0"/>
              <a:t>node_modules</a:t>
            </a:r>
            <a:r>
              <a:rPr lang="en-US" dirty="0" smtClean="0"/>
              <a:t>\node-red\nodes </a:t>
            </a:r>
            <a:r>
              <a:rPr lang="en-US" b="1" i="1" u="sng" dirty="0" smtClean="0"/>
              <a:t>for windows)</a:t>
            </a:r>
          </a:p>
          <a:p>
            <a:pPr lvl="2"/>
            <a:r>
              <a:rPr lang="en-US" dirty="0" smtClean="0"/>
              <a:t>To be able to use </a:t>
            </a:r>
            <a:r>
              <a:rPr lang="en-US" b="1" i="1" u="sng" dirty="0" err="1" smtClean="0"/>
              <a:t>confPrivelets</a:t>
            </a:r>
            <a:r>
              <a:rPr lang="en-US" dirty="0" smtClean="0"/>
              <a:t> node, exclusively created for this purpose</a:t>
            </a:r>
          </a:p>
          <a:p>
            <a:pPr lvl="1"/>
            <a:r>
              <a:rPr lang="en-US" dirty="0" smtClean="0"/>
              <a:t>Modify the settings.js file of the Node-Red folder in your user directory (e.g. \.node-red </a:t>
            </a:r>
            <a:r>
              <a:rPr lang="en-US" b="1" i="1" u="sng" dirty="0" smtClean="0"/>
              <a:t>for windows)</a:t>
            </a:r>
          </a:p>
          <a:p>
            <a:pPr lvl="1"/>
            <a:r>
              <a:rPr lang="en-US" dirty="0" smtClean="0"/>
              <a:t>All the three files are available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D0E1A8-9989-4338-806C-F7CF615ABB8D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3074" name="Picture 2" descr="C:\Users\user\Desktop\se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82403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</a:t>
            </a:r>
            <a:r>
              <a:rPr lang="en-US" dirty="0" err="1" smtClean="0"/>
              <a:t>confPrivelets</a:t>
            </a:r>
            <a:r>
              <a:rPr lang="en-US" dirty="0" smtClean="0"/>
              <a:t> node according to your privacy preferences: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3E697-B521-4326-9CC8-E835C23466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7" name="Picture 3" descr="C:\Users\user\Desktop\con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2492896"/>
            <a:ext cx="1872207" cy="1212272"/>
          </a:xfrm>
          <a:prstGeom prst="rect">
            <a:avLst/>
          </a:prstGeom>
          <a:noFill/>
        </p:spPr>
      </p:pic>
      <p:pic>
        <p:nvPicPr>
          <p:cNvPr id="8" name="Picture 4" descr="C:\Users\user\Desktop\conf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58" y="2276872"/>
            <a:ext cx="3108346" cy="2664296"/>
          </a:xfrm>
          <a:prstGeom prst="rect">
            <a:avLst/>
          </a:prstGeom>
          <a:noFill/>
        </p:spPr>
      </p:pic>
      <p:pic>
        <p:nvPicPr>
          <p:cNvPr id="4099" name="Picture 3" descr="C:\Users\user\Desktop\conf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645024"/>
            <a:ext cx="5688632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sz="2200" dirty="0" smtClean="0"/>
              <a:t>json object with only </a:t>
            </a:r>
            <a:r>
              <a:rPr lang="en-US" sz="2200" dirty="0" err="1" smtClean="0"/>
              <a:t>string:string</a:t>
            </a:r>
            <a:r>
              <a:rPr lang="en-US" sz="2200" dirty="0" smtClean="0"/>
              <a:t> name/value pairs</a:t>
            </a:r>
          </a:p>
          <a:p>
            <a:pPr lvl="2"/>
            <a:r>
              <a:rPr lang="en-US" sz="1800" dirty="0" smtClean="0"/>
              <a:t>If your json data are not in the above format, a special Node-Red function is needed to convert them to the right one</a:t>
            </a:r>
          </a:p>
          <a:p>
            <a:endParaRPr lang="en-US" sz="2600" dirty="0" smtClean="0"/>
          </a:p>
          <a:p>
            <a:r>
              <a:rPr lang="en-US" sz="2600" dirty="0" smtClean="0"/>
              <a:t>Output</a:t>
            </a:r>
          </a:p>
          <a:p>
            <a:pPr lvl="1"/>
            <a:r>
              <a:rPr lang="en-US" sz="2200" dirty="0"/>
              <a:t>json object with only </a:t>
            </a:r>
            <a:r>
              <a:rPr lang="en-US" sz="2200" dirty="0" err="1"/>
              <a:t>string:string</a:t>
            </a:r>
            <a:r>
              <a:rPr lang="en-US" sz="2200" dirty="0"/>
              <a:t> name/value pairs</a:t>
            </a:r>
          </a:p>
          <a:p>
            <a:pPr lvl="1"/>
            <a:r>
              <a:rPr lang="en-US" sz="2200" dirty="0" smtClean="0"/>
              <a:t>Private data are cut-off</a:t>
            </a:r>
          </a:p>
          <a:p>
            <a:pPr lvl="1"/>
            <a:r>
              <a:rPr lang="en-US" sz="2200" dirty="0" smtClean="0"/>
              <a:t>Public data are returned as they are</a:t>
            </a:r>
          </a:p>
          <a:p>
            <a:pPr lvl="1"/>
            <a:r>
              <a:rPr lang="en-US" sz="2200" dirty="0" smtClean="0"/>
              <a:t>Low, Medium and High Privacy data are </a:t>
            </a:r>
            <a:r>
              <a:rPr lang="en-US" sz="2200" dirty="0" err="1" smtClean="0"/>
              <a:t>fuzzified</a:t>
            </a:r>
            <a:endParaRPr lang="en-US" sz="2200" dirty="0" smtClean="0"/>
          </a:p>
          <a:p>
            <a:pPr lvl="1"/>
            <a:endParaRPr lang="el-G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EE48EB-EA52-4333-A82F-B6650EE9017C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7" y="3140968"/>
            <a:ext cx="8312021" cy="288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40967"/>
            <a:ext cx="5521226" cy="307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(1/3)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Assuming that the Service is up and running</a:t>
            </a:r>
            <a:r>
              <a:rPr lang="el-GR" sz="2200" dirty="0" smtClean="0"/>
              <a:t> </a:t>
            </a:r>
            <a:r>
              <a:rPr lang="en-US" sz="2200" dirty="0" smtClean="0"/>
              <a:t>and that </a:t>
            </a:r>
            <a:r>
              <a:rPr lang="en-US" sz="2200" dirty="0" smtClean="0"/>
              <a:t>the </a:t>
            </a:r>
            <a:r>
              <a:rPr lang="en-US" sz="2200" dirty="0" smtClean="0"/>
              <a:t>component has been configured </a:t>
            </a:r>
          </a:p>
          <a:p>
            <a:r>
              <a:rPr lang="en-US" sz="2200" dirty="0" smtClean="0"/>
              <a:t>The data are in the right json format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D5E1E-E653-4467-9C3C-61E5B3ED2403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9" y="2865537"/>
            <a:ext cx="1532137" cy="1139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" y="4035070"/>
            <a:ext cx="2288435" cy="2202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21" y="3081561"/>
            <a:ext cx="6109014" cy="1355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329770"/>
            <a:ext cx="5296902" cy="907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(2/3)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in a nested json object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3E697-B521-4326-9CC8-E835C23466B1}" type="datetime1">
              <a:rPr lang="en-US" smtClean="0"/>
              <a:t>5/23/2016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NTUA Hackathon, Athens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7099"/>
            <a:ext cx="2392769" cy="2268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184963"/>
            <a:ext cx="1629003" cy="164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76" y="2332327"/>
            <a:ext cx="3871928" cy="1024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92" y="4365104"/>
            <a:ext cx="5752804" cy="1656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1" y="4221088"/>
            <a:ext cx="2224178" cy="2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563</Words>
  <Application>Microsoft Office PowerPoint</Application>
  <PresentationFormat>On-screen Show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COSMOS</vt:lpstr>
      <vt:lpstr>COSMOS Cultivate Resilient Smart Objects for Sustainable City Applications</vt:lpstr>
      <vt:lpstr>Overview</vt:lpstr>
      <vt:lpstr>Fuzzification Functionality</vt:lpstr>
      <vt:lpstr>Fuzzy Value Calculation</vt:lpstr>
      <vt:lpstr>Configuration (1/2)</vt:lpstr>
      <vt:lpstr>Configuration (2/2)</vt:lpstr>
      <vt:lpstr>Input / Output</vt:lpstr>
      <vt:lpstr>Examples (1/3)</vt:lpstr>
      <vt:lpstr>Examples (2/3)</vt:lpstr>
      <vt:lpstr>Examples (3/3)</vt:lpstr>
      <vt:lpstr>Thank you! Any questions?</vt:lpstr>
      <vt:lpstr>Backup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Cultivate Resilient Smart Objects for Sustainable City Applications</dc:title>
  <dc:creator>Achilleas Marinakis</dc:creator>
  <cp:lastModifiedBy>Achilleas</cp:lastModifiedBy>
  <cp:revision>1771</cp:revision>
  <cp:lastPrinted>2015-11-05T16:32:19Z</cp:lastPrinted>
  <dcterms:created xsi:type="dcterms:W3CDTF">2008-02-12T12:45:52Z</dcterms:created>
  <dcterms:modified xsi:type="dcterms:W3CDTF">2016-05-23T09:37:16Z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