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7"/>
  </p:notesMasterIdLst>
  <p:handoutMasterIdLst>
    <p:handoutMasterId r:id="rId8"/>
  </p:handoutMasterIdLst>
  <p:sldIdLst>
    <p:sldId id="532" r:id="rId2"/>
    <p:sldId id="1211" r:id="rId3"/>
    <p:sldId id="1208" r:id="rId4"/>
    <p:sldId id="1209" r:id="rId5"/>
    <p:sldId id="1109" r:id="rId6"/>
  </p:sldIdLst>
  <p:sldSz cx="9144000" cy="6858000" type="screen4x3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81"/>
    <a:srgbClr val="21D951"/>
    <a:srgbClr val="42E26C"/>
    <a:srgbClr val="81FF8D"/>
    <a:srgbClr val="2457BE"/>
    <a:srgbClr val="FF9900"/>
    <a:srgbClr val="A3C4FF"/>
    <a:srgbClr val="2B93B6"/>
    <a:srgbClr val="242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6" autoAdjust="0"/>
    <p:restoredTop sz="95972" autoAdjust="0"/>
  </p:normalViewPr>
  <p:slideViewPr>
    <p:cSldViewPr>
      <p:cViewPr varScale="1">
        <p:scale>
          <a:sx n="95" d="100"/>
          <a:sy n="95" d="100"/>
        </p:scale>
        <p:origin x="9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6638" y="0"/>
            <a:ext cx="2016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B04DE2B-7299-42A3-800D-0C54D91C81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9462" name="Picture 7" descr="C:\Users\Dimosthenis\AppData\Local\Microsoft\Windows\Temporary Internet Files\Content.Outlook\KATMLQFI\logo_COSMOS_v7_final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5" y="39688"/>
            <a:ext cx="7683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265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 zur Bearbeitung der Master-Textformate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9D2D726-5582-4F2B-A9A1-E327E8260DB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603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D6D430-7247-4896-89E4-0357CF55D397}" type="slidenum">
              <a:rPr lang="de-DE" smtClean="0"/>
              <a:pPr>
                <a:defRPr/>
              </a:pPr>
              <a:t>1</a:t>
            </a:fld>
            <a:endParaRPr lang="de-DE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196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FA60A17-6DF0-4189-8D49-112EA674279D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097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2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5" name="Rectangle 1033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2457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6" name="Rectangle 1034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pic>
        <p:nvPicPr>
          <p:cNvPr id="7" name="Picture 3" descr="C:\Users\Dimosthenis\AppData\Local\Microsoft\Windows\Temporary Internet Files\Content.Outlook\KATMLQFI\logo_COSMOS_v7_fina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76275"/>
            <a:ext cx="1944688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419475" y="692150"/>
            <a:ext cx="5038725" cy="212725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AF235-F331-45E5-9AE5-12A4F33BB2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779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 smtClean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594E2-C44E-4812-B62D-2D57231179D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465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277813"/>
            <a:ext cx="2058988" cy="5881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29325" cy="5881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 smtClean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42FC5-97D6-4D49-B770-D5E6DAE7648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71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5554663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9313" y="1628775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9313" y="3970338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D4062-E226-4116-893E-538966C5BB4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927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5554663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 smtClean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9F98A-652A-4F9B-BA3A-2391ABEDA2A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62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457BE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COSMOS 2</a:t>
            </a:r>
            <a:r>
              <a:rPr lang="en-US" baseline="30000" dirty="0" smtClean="0"/>
              <a:t>nd</a:t>
            </a:r>
            <a:r>
              <a:rPr lang="en-US" dirty="0" smtClean="0"/>
              <a:t>  Review Meeting, Brussels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975E6-5C6E-4FE5-976D-C241C6835CC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94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71BE0-E2D8-487F-B29E-6332375BFA1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296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>
            <a:lvl1pPr>
              <a:buClr>
                <a:srgbClr val="2457BE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>
            <a:lvl1pPr>
              <a:buClr>
                <a:srgbClr val="2457BE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 smtClean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CA860-298E-4E1E-915B-6684DCD0EDD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470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 smtClean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0D7E-29F4-4206-A3D9-DC23336E9C4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63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 smtClean="0"/>
          </a:p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3020B-F93C-4CFB-96B0-5389B37DF83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154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9BA11-6309-4832-8924-76A4FD426C7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733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 smtClean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C7F24-B7D3-4024-9097-7A01687DF0F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654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 smtClean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A35C1-2C29-47DB-AFAF-2520314D53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699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704373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Textmasterformate durch Klicken bearbeiten</a:t>
            </a:r>
          </a:p>
          <a:p>
            <a:pPr lvl="1"/>
            <a:r>
              <a:rPr lang="de-DE" altLang="en-US" dirty="0" smtClean="0"/>
              <a:t>Zweite Ebene</a:t>
            </a:r>
          </a:p>
          <a:p>
            <a:pPr lvl="2"/>
            <a:r>
              <a:rPr lang="de-DE" altLang="en-US" dirty="0" smtClean="0"/>
              <a:t>Dritte Ebene</a:t>
            </a:r>
          </a:p>
          <a:p>
            <a:pPr lvl="3"/>
            <a:r>
              <a:rPr lang="de-DE" altLang="en-US" dirty="0" smtClean="0"/>
              <a:t>Vierte Ebene</a:t>
            </a:r>
          </a:p>
          <a:p>
            <a:pPr lvl="4"/>
            <a:r>
              <a:rPr lang="de-DE" altLang="en-US" dirty="0" smtClean="0"/>
              <a:t>Fünfte Ebene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12.11.2015</a:t>
            </a:r>
            <a:endParaRPr lang="de-DE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 COSMOS 2</a:t>
            </a:r>
            <a:r>
              <a:rPr lang="en-US" baseline="30000" dirty="0" smtClean="0"/>
              <a:t>nd</a:t>
            </a:r>
            <a:r>
              <a:rPr lang="en-US" dirty="0" smtClean="0"/>
              <a:t> Review Meeting, Brussels</a:t>
            </a:r>
            <a:endParaRPr lang="de-DE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DA5FA82-E869-48D8-9486-29FCB9DEA10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1" name="Rectangle 7" descr="Gold bar"/>
          <p:cNvSpPr>
            <a:spLocks noChangeArrowheads="1"/>
          </p:cNvSpPr>
          <p:nvPr/>
        </p:nvSpPr>
        <p:spPr bwMode="auto">
          <a:xfrm>
            <a:off x="0" y="2276475"/>
            <a:ext cx="228600" cy="2286000"/>
          </a:xfrm>
          <a:prstGeom prst="rect">
            <a:avLst/>
          </a:prstGeom>
          <a:solidFill>
            <a:srgbClr val="2457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de-DE" altLang="en-US" sz="2400" smtClean="0"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 descr="Orange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de-DE" sz="2400">
              <a:latin typeface="Times New Roman" pitchFamily="18" charset="0"/>
            </a:endParaRPr>
          </a:p>
        </p:txBody>
      </p:sp>
      <p:sp>
        <p:nvSpPr>
          <p:cNvPr id="1034" name="Rectangle 10" descr="Slate bar"/>
          <p:cNvSpPr>
            <a:spLocks noChangeArrowheads="1"/>
          </p:cNvSpPr>
          <p:nvPr/>
        </p:nvSpPr>
        <p:spPr bwMode="auto">
          <a:xfrm>
            <a:off x="0" y="4562475"/>
            <a:ext cx="228600" cy="22955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de-DE" sz="2400">
              <a:latin typeface="Times New Roman" pitchFamily="18" charset="0"/>
            </a:endParaRPr>
          </a:p>
        </p:txBody>
      </p:sp>
      <p:pic>
        <p:nvPicPr>
          <p:cNvPr id="1035" name="Picture 12" descr="C:\Users\Dimosthenis\AppData\Local\Microsoft\Windows\Temporary Internet Files\Content.Outlook\KATMLQFI\logo_COSMOS_v7_fin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63" y="260350"/>
            <a:ext cx="10541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28" r:id="rId1"/>
    <p:sldLayoutId id="2147485416" r:id="rId2"/>
    <p:sldLayoutId id="2147485417" r:id="rId3"/>
    <p:sldLayoutId id="2147485418" r:id="rId4"/>
    <p:sldLayoutId id="2147485419" r:id="rId5"/>
    <p:sldLayoutId id="2147485420" r:id="rId6"/>
    <p:sldLayoutId id="2147485421" r:id="rId7"/>
    <p:sldLayoutId id="2147485422" r:id="rId8"/>
    <p:sldLayoutId id="2147485423" r:id="rId9"/>
    <p:sldLayoutId id="2147485424" r:id="rId10"/>
    <p:sldLayoutId id="2147485425" r:id="rId11"/>
    <p:sldLayoutId id="2147485426" r:id="rId12"/>
    <p:sldLayoutId id="2147485427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457BE"/>
        </a:buClr>
        <a:buSzPct val="75000"/>
        <a:buFont typeface="Wingdings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B93B6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42B5D"/>
        </a:buClr>
        <a:buSzPct val="65000"/>
        <a:buFont typeface="Wingdings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SMOSFP7?tab=repositor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smosproject.e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86063" y="500063"/>
            <a:ext cx="6072187" cy="2319337"/>
          </a:xfrm>
        </p:spPr>
        <p:txBody>
          <a:bodyPr anchor="ctr"/>
          <a:lstStyle/>
          <a:p>
            <a:pPr eaLnBrk="1" hangingPunct="1"/>
            <a:r>
              <a:rPr lang="en-US" altLang="en-US" sz="3600" b="1" dirty="0" smtClean="0"/>
              <a:t>COSMOS</a:t>
            </a:r>
            <a:r>
              <a:rPr lang="el-GR" altLang="en-US" sz="2800" dirty="0" smtClean="0"/>
              <a:t/>
            </a:r>
            <a:br>
              <a:rPr lang="el-GR" altLang="en-US" sz="2800" dirty="0" smtClean="0"/>
            </a:br>
            <a:r>
              <a:rPr lang="en-US" altLang="en-US" sz="2800" dirty="0" smtClean="0"/>
              <a:t>Cultivate Resilient Smart Objects for Sustainable City Applications</a:t>
            </a:r>
            <a:endParaRPr lang="de-DE" altLang="en-US" sz="3600" smtClean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55576" y="3370642"/>
            <a:ext cx="7600950" cy="121048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endParaRPr lang="en-US" sz="2400" b="1" kern="0" dirty="0">
              <a:solidFill>
                <a:srgbClr val="242B5D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ct val="20000"/>
              </a:spcBef>
              <a:spcAft>
                <a:spcPts val="1200"/>
              </a:spcAft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2800" kern="0" dirty="0" smtClean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The Competition</a:t>
            </a:r>
            <a:endParaRPr lang="en-US" sz="1200" b="1" dirty="0">
              <a:solidFill>
                <a:srgbClr val="242B5D"/>
              </a:solidFill>
            </a:endParaRPr>
          </a:p>
        </p:txBody>
      </p:sp>
      <p:pic>
        <p:nvPicPr>
          <p:cNvPr id="307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115050"/>
            <a:ext cx="50641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115050"/>
            <a:ext cx="60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Tools</a:t>
            </a:r>
            <a:endParaRPr lang="en-US" alt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46238"/>
            <a:ext cx="8075613" cy="2862882"/>
          </a:xfrm>
        </p:spPr>
        <p:txBody>
          <a:bodyPr/>
          <a:lstStyle/>
          <a:p>
            <a:pPr algn="just">
              <a:spcBef>
                <a:spcPts val="1800"/>
              </a:spcBef>
              <a:defRPr/>
            </a:pPr>
            <a:r>
              <a:rPr lang="en-US" sz="2000" dirty="0" smtClean="0"/>
              <a:t>All </a:t>
            </a:r>
            <a:r>
              <a:rPr lang="en-US" sz="2000" dirty="0"/>
              <a:t>the tools that can be used as well as further instructions and details regarding their use will be </a:t>
            </a:r>
            <a:r>
              <a:rPr lang="en-US" sz="2000" dirty="0" smtClean="0"/>
              <a:t>uploaded</a:t>
            </a:r>
            <a:r>
              <a:rPr lang="el-GR" sz="2000" dirty="0" smtClean="0"/>
              <a:t> </a:t>
            </a:r>
            <a:r>
              <a:rPr lang="en-US" sz="2000" dirty="0" smtClean="0"/>
              <a:t>at</a:t>
            </a:r>
            <a:r>
              <a:rPr lang="el-GR" sz="2000" dirty="0" smtClean="0"/>
              <a:t>: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b="1" dirty="0" smtClean="0">
                <a:hlinkClick r:id="rId2"/>
              </a:rPr>
              <a:t>github</a:t>
            </a:r>
            <a:r>
              <a:rPr lang="en-US" sz="2000" dirty="0" smtClean="0">
                <a:hlinkClick r:id="rId2"/>
              </a:rPr>
              <a:t>.com/COSMOSFP7?tab=repositories</a:t>
            </a:r>
            <a:endParaRPr lang="el-GR" sz="2000" dirty="0"/>
          </a:p>
          <a:p>
            <a:pPr algn="just">
              <a:spcBef>
                <a:spcPts val="1800"/>
              </a:spcBef>
              <a:defRPr/>
            </a:pPr>
            <a:r>
              <a:rPr lang="en-US" sz="2000" dirty="0" smtClean="0"/>
              <a:t>Indicatively</a:t>
            </a:r>
            <a:r>
              <a:rPr lang="en-US" sz="2000" dirty="0"/>
              <a:t>, these tools include a Case-based Reasoner (a tool that reasons on specific structures of knowledge like ontologies and extracts similarities between different pieces of information) and </a:t>
            </a:r>
            <a:r>
              <a:rPr lang="en-US" sz="2000" dirty="0" err="1"/>
              <a:t>NodeRED</a:t>
            </a:r>
            <a:r>
              <a:rPr lang="en-US" sz="2000" dirty="0"/>
              <a:t> (a tool for customizing and manipulating functional “flows” from any computer’s browser, local or remote).</a:t>
            </a:r>
            <a:endParaRPr lang="en-US" sz="2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277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Submission Guidelines</a:t>
            </a:r>
            <a:endParaRPr lang="en-US" alt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46238"/>
            <a:ext cx="8075613" cy="5023122"/>
          </a:xfrm>
        </p:spPr>
        <p:txBody>
          <a:bodyPr/>
          <a:lstStyle/>
          <a:p>
            <a:pPr algn="just">
              <a:spcBef>
                <a:spcPts val="1800"/>
              </a:spcBef>
              <a:defRPr/>
            </a:pPr>
            <a:r>
              <a:rPr lang="en-US" sz="2000" dirty="0" smtClean="0">
                <a:cs typeface="Arial" pitchFamily="34" charset="0"/>
              </a:rPr>
              <a:t>Participation as </a:t>
            </a:r>
            <a:r>
              <a:rPr lang="en-US" sz="2000" b="1" dirty="0">
                <a:cs typeface="Arial" pitchFamily="34" charset="0"/>
              </a:rPr>
              <a:t>individuals</a:t>
            </a:r>
            <a:r>
              <a:rPr lang="en-US" sz="2000" dirty="0">
                <a:cs typeface="Arial" pitchFamily="34" charset="0"/>
              </a:rPr>
              <a:t> or in teams of </a:t>
            </a:r>
            <a:r>
              <a:rPr lang="en-US" sz="2000" b="1" dirty="0">
                <a:cs typeface="Arial" pitchFamily="34" charset="0"/>
              </a:rPr>
              <a:t>maximum 2 </a:t>
            </a:r>
            <a:r>
              <a:rPr lang="en-US" sz="2000" b="1" dirty="0" smtClean="0">
                <a:cs typeface="Arial" pitchFamily="34" charset="0"/>
              </a:rPr>
              <a:t>people</a:t>
            </a:r>
            <a:r>
              <a:rPr lang="en-US" sz="2000" dirty="0" smtClean="0">
                <a:cs typeface="Arial" pitchFamily="34" charset="0"/>
              </a:rPr>
              <a:t>.</a:t>
            </a:r>
          </a:p>
          <a:p>
            <a:pPr algn="just">
              <a:spcBef>
                <a:spcPts val="1800"/>
              </a:spcBef>
              <a:defRPr/>
            </a:pPr>
            <a:r>
              <a:rPr lang="en-US" sz="2000" dirty="0" smtClean="0">
                <a:cs typeface="Arial" pitchFamily="34" charset="0"/>
              </a:rPr>
              <a:t>The </a:t>
            </a:r>
            <a:r>
              <a:rPr lang="en-US" sz="2000" dirty="0">
                <a:cs typeface="Arial" pitchFamily="34" charset="0"/>
              </a:rPr>
              <a:t>participating individuals and teams have to submit their project till Monday 30th of May, 23:59, by sending an e-mail at dkmsgroup@gmail.com. This e-mail must include</a:t>
            </a:r>
            <a:r>
              <a:rPr lang="en-US" sz="2000" dirty="0" smtClean="0">
                <a:cs typeface="Arial" pitchFamily="34" charset="0"/>
              </a:rPr>
              <a:t>: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600" b="1" dirty="0" smtClean="0">
                <a:cs typeface="Arial" pitchFamily="34" charset="0"/>
              </a:rPr>
              <a:t>Names</a:t>
            </a:r>
            <a:r>
              <a:rPr lang="en-US" sz="1600" dirty="0" smtClean="0">
                <a:cs typeface="Arial" pitchFamily="34" charset="0"/>
              </a:rPr>
              <a:t> and </a:t>
            </a:r>
            <a:r>
              <a:rPr lang="en-US" sz="1600" b="1" dirty="0">
                <a:cs typeface="Arial" pitchFamily="34" charset="0"/>
              </a:rPr>
              <a:t>contact number</a:t>
            </a:r>
            <a:r>
              <a:rPr lang="en-US" sz="1600" dirty="0">
                <a:cs typeface="Arial" pitchFamily="34" charset="0"/>
              </a:rPr>
              <a:t>. Teams should send just one </a:t>
            </a:r>
            <a:r>
              <a:rPr lang="en-US" sz="1600" dirty="0" smtClean="0">
                <a:cs typeface="Arial" pitchFamily="34" charset="0"/>
              </a:rPr>
              <a:t>e-mail.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</a:rPr>
              <a:t>source code </a:t>
            </a:r>
            <a:r>
              <a:rPr lang="en-US" sz="1600" dirty="0">
                <a:cs typeface="Arial" pitchFamily="34" charset="0"/>
              </a:rPr>
              <a:t>files attached or any corresponding external </a:t>
            </a:r>
            <a:r>
              <a:rPr lang="en-US" sz="1600" dirty="0">
                <a:cs typeface="Arial" pitchFamily="34" charset="0"/>
              </a:rPr>
              <a:t>links.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600" b="1" dirty="0">
                <a:cs typeface="Arial" pitchFamily="34" charset="0"/>
              </a:rPr>
              <a:t>Instructions</a:t>
            </a:r>
            <a:r>
              <a:rPr lang="en-US" sz="1600" dirty="0">
                <a:cs typeface="Arial" pitchFamily="34" charset="0"/>
              </a:rPr>
              <a:t> </a:t>
            </a:r>
            <a:r>
              <a:rPr lang="en-US" sz="1600" dirty="0">
                <a:cs typeface="Arial" pitchFamily="34" charset="0"/>
              </a:rPr>
              <a:t>for the use of the source </a:t>
            </a:r>
            <a:r>
              <a:rPr lang="en-US" sz="1600" dirty="0">
                <a:cs typeface="Arial" pitchFamily="34" charset="0"/>
              </a:rPr>
              <a:t>code.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600" dirty="0">
                <a:cs typeface="Arial" pitchFamily="34" charset="0"/>
              </a:rPr>
              <a:t>A </a:t>
            </a:r>
            <a:r>
              <a:rPr lang="en-US" sz="1600" b="1" dirty="0">
                <a:cs typeface="Arial" pitchFamily="34" charset="0"/>
              </a:rPr>
              <a:t>short presentation </a:t>
            </a:r>
            <a:r>
              <a:rPr lang="en-US" sz="1600" dirty="0">
                <a:cs typeface="Arial" pitchFamily="34" charset="0"/>
              </a:rPr>
              <a:t>describing the scenario that was implemented or extended, the procedure that was followed and the final results. </a:t>
            </a:r>
            <a:r>
              <a:rPr lang="en-US" sz="1600" dirty="0" smtClean="0">
                <a:cs typeface="Arial" pitchFamily="34" charset="0"/>
              </a:rPr>
              <a:t>Template at GitHub.</a:t>
            </a:r>
          </a:p>
          <a:p>
            <a:pPr algn="just">
              <a:spcBef>
                <a:spcPts val="1800"/>
              </a:spcBef>
              <a:defRPr/>
            </a:pPr>
            <a:r>
              <a:rPr lang="en-US" sz="2000" dirty="0" smtClean="0">
                <a:cs typeface="Arial" pitchFamily="34" charset="0"/>
              </a:rPr>
              <a:t>All this content can be attached on the e-mail. Alternatively, the participants can forward it through the corresponding external links, like a GitHub </a:t>
            </a:r>
            <a:r>
              <a:rPr lang="en-US" sz="2000" dirty="0" err="1" smtClean="0">
                <a:cs typeface="Arial" pitchFamily="34" charset="0"/>
              </a:rPr>
              <a:t>url</a:t>
            </a:r>
            <a:r>
              <a:rPr lang="en-US" sz="2000" dirty="0" smtClean="0">
                <a:cs typeface="Arial" pitchFamily="34" charset="0"/>
              </a:rPr>
              <a:t>, WeTransfer, Dropbox, etc.</a:t>
            </a:r>
          </a:p>
          <a:p>
            <a:pPr algn="just">
              <a:spcBef>
                <a:spcPts val="1800"/>
              </a:spcBef>
              <a:defRPr/>
            </a:pPr>
            <a:r>
              <a:rPr lang="en-US" sz="2000" dirty="0" smtClean="0">
                <a:cs typeface="Arial" pitchFamily="34" charset="0"/>
              </a:rPr>
              <a:t>In any case, an e-mail registering the participant/team to the competition should be sent.</a:t>
            </a:r>
          </a:p>
        </p:txBody>
      </p:sp>
    </p:spTree>
    <p:extLst>
      <p:ext uri="{BB962C8B-B14F-4D97-AF65-F5344CB8AC3E}">
        <p14:creationId xmlns:p14="http://schemas.microsoft.com/office/powerpoint/2010/main" val="977162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Prizes</a:t>
            </a:r>
            <a:endParaRPr lang="en-US" alt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4904968"/>
            <a:ext cx="5128315" cy="1620375"/>
          </a:xfrm>
        </p:spPr>
        <p:txBody>
          <a:bodyPr/>
          <a:lstStyle/>
          <a:p>
            <a:pPr marL="342900" lvl="1" indent="-342900" algn="just">
              <a:spcBef>
                <a:spcPts val="1800"/>
              </a:spcBef>
              <a:buClr>
                <a:srgbClr val="2457BE"/>
              </a:buClr>
              <a:buFont typeface="Wingdings" charset="2"/>
              <a:buChar char="p"/>
              <a:defRPr/>
            </a:pPr>
            <a:r>
              <a:rPr lang="en-US" sz="2000" dirty="0" smtClean="0">
                <a:ea typeface="+mn-ea"/>
                <a:cs typeface="Arial" pitchFamily="34" charset="0"/>
              </a:rPr>
              <a:t>Parts </a:t>
            </a:r>
            <a:r>
              <a:rPr lang="en-US" sz="2000" dirty="0">
                <a:ea typeface="+mn-ea"/>
                <a:cs typeface="Arial" pitchFamily="34" charset="0"/>
              </a:rPr>
              <a:t>of the solution/code that will be submitted by the contestants may be included as an extension in the FP7 COSMOS project prototype. </a:t>
            </a:r>
            <a:r>
              <a:rPr lang="en-US" sz="2000" dirty="0">
                <a:ea typeface="+mn-ea"/>
                <a:cs typeface="Arial" pitchFamily="34" charset="0"/>
              </a:rPr>
              <a:t>This fact will be stated in the certificates of the participants.</a:t>
            </a:r>
          </a:p>
        </p:txBody>
      </p:sp>
      <p:pic>
        <p:nvPicPr>
          <p:cNvPr id="4" name="Picture 2" descr="http://renesas.electronicsforu.com/wp-content/uploads/2015/08/myweek-priz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52" y="4904968"/>
            <a:ext cx="2830856" cy="141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1" y="1798638"/>
            <a:ext cx="7274768" cy="3070522"/>
          </a:xfrm>
        </p:spPr>
        <p:txBody>
          <a:bodyPr/>
          <a:lstStyle/>
          <a:p>
            <a:pPr algn="just">
              <a:spcBef>
                <a:spcPts val="1800"/>
              </a:spcBef>
              <a:defRPr/>
            </a:pPr>
            <a:r>
              <a:rPr lang="en-US" sz="2000" dirty="0" smtClean="0">
                <a:cs typeface="Arial" pitchFamily="34" charset="0"/>
              </a:rPr>
              <a:t>The </a:t>
            </a:r>
            <a:r>
              <a:rPr lang="en-US" sz="2000" dirty="0">
                <a:cs typeface="Arial" pitchFamily="34" charset="0"/>
              </a:rPr>
              <a:t>results of the Hackathon will be announced within a week after the end of the competition.</a:t>
            </a:r>
          </a:p>
          <a:p>
            <a:pPr algn="just">
              <a:spcBef>
                <a:spcPts val="1800"/>
              </a:spcBef>
              <a:defRPr/>
            </a:pPr>
            <a:r>
              <a:rPr lang="en-US" sz="2000" dirty="0" smtClean="0">
                <a:cs typeface="Arial" pitchFamily="34" charset="0"/>
              </a:rPr>
              <a:t>Prizes </a:t>
            </a:r>
            <a:r>
              <a:rPr lang="en-US" sz="2000" dirty="0">
                <a:cs typeface="Arial" pitchFamily="34" charset="0"/>
              </a:rPr>
              <a:t>and </a:t>
            </a:r>
            <a:r>
              <a:rPr lang="en-US" sz="2000" dirty="0" smtClean="0">
                <a:cs typeface="Arial" pitchFamily="34" charset="0"/>
              </a:rPr>
              <a:t>awards:</a:t>
            </a:r>
            <a:endParaRPr lang="en-US" sz="2000" dirty="0">
              <a:cs typeface="Arial" pitchFamily="34" charset="0"/>
            </a:endParaRPr>
          </a:p>
          <a:p>
            <a:pPr lvl="1" algn="just">
              <a:spcBef>
                <a:spcPts val="600"/>
              </a:spcBef>
              <a:defRPr/>
            </a:pPr>
            <a:r>
              <a:rPr lang="en-US" sz="1600" b="1" dirty="0" smtClean="0">
                <a:cs typeface="Arial" pitchFamily="34" charset="0"/>
              </a:rPr>
              <a:t>1</a:t>
            </a:r>
            <a:r>
              <a:rPr lang="en-US" sz="1600" b="1" baseline="30000" dirty="0" smtClean="0">
                <a:cs typeface="Arial" pitchFamily="34" charset="0"/>
              </a:rPr>
              <a:t>st</a:t>
            </a:r>
            <a:r>
              <a:rPr lang="en-US" sz="1600" b="1" dirty="0" smtClean="0">
                <a:cs typeface="Arial" pitchFamily="34" charset="0"/>
              </a:rPr>
              <a:t> prize</a:t>
            </a:r>
            <a:r>
              <a:rPr lang="en-US" sz="1600" b="1" dirty="0">
                <a:cs typeface="Arial" pitchFamily="34" charset="0"/>
              </a:rPr>
              <a:t>: </a:t>
            </a:r>
            <a:r>
              <a:rPr lang="en-US" sz="1600" dirty="0">
                <a:cs typeface="Arial" pitchFamily="34" charset="0"/>
              </a:rPr>
              <a:t>A Raspberry Pi 3 (memory and charger included) and a Raspberry Pi Camera Module.</a:t>
            </a:r>
          </a:p>
          <a:p>
            <a:pPr lvl="1" algn="just">
              <a:spcBef>
                <a:spcPts val="600"/>
              </a:spcBef>
              <a:defRPr/>
            </a:pPr>
            <a:r>
              <a:rPr lang="en-US" sz="1600" b="1" dirty="0" smtClean="0">
                <a:cs typeface="Arial" pitchFamily="34" charset="0"/>
              </a:rPr>
              <a:t>2</a:t>
            </a:r>
            <a:r>
              <a:rPr lang="en-US" sz="1600" b="1" baseline="30000" dirty="0" smtClean="0">
                <a:cs typeface="Arial" pitchFamily="34" charset="0"/>
              </a:rPr>
              <a:t>nd</a:t>
            </a:r>
            <a:r>
              <a:rPr lang="en-US" sz="1600" b="1" dirty="0" smtClean="0">
                <a:cs typeface="Arial" pitchFamily="34" charset="0"/>
              </a:rPr>
              <a:t> prize</a:t>
            </a:r>
            <a:r>
              <a:rPr lang="en-US" sz="1600" b="1" dirty="0">
                <a:cs typeface="Arial" pitchFamily="34" charset="0"/>
              </a:rPr>
              <a:t>: </a:t>
            </a:r>
            <a:r>
              <a:rPr lang="en-US" sz="1600" dirty="0">
                <a:cs typeface="Arial" pitchFamily="34" charset="0"/>
              </a:rPr>
              <a:t>An Intel® Edison ultra small computing platform.</a:t>
            </a:r>
          </a:p>
          <a:p>
            <a:pPr lvl="1" algn="just">
              <a:spcBef>
                <a:spcPts val="600"/>
              </a:spcBef>
              <a:defRPr/>
            </a:pPr>
            <a:r>
              <a:rPr lang="en-US" sz="1600" b="1" dirty="0" smtClean="0">
                <a:cs typeface="Arial" pitchFamily="34" charset="0"/>
              </a:rPr>
              <a:t>3</a:t>
            </a:r>
            <a:r>
              <a:rPr lang="en-US" sz="1600" b="1" baseline="30000" dirty="0" smtClean="0">
                <a:cs typeface="Arial" pitchFamily="34" charset="0"/>
              </a:rPr>
              <a:t>rd</a:t>
            </a:r>
            <a:r>
              <a:rPr lang="en-US" sz="1600" b="1" dirty="0" smtClean="0">
                <a:cs typeface="Arial" pitchFamily="34" charset="0"/>
              </a:rPr>
              <a:t> prize</a:t>
            </a:r>
            <a:r>
              <a:rPr lang="en-US" sz="1600" b="1" dirty="0">
                <a:cs typeface="Arial" pitchFamily="34" charset="0"/>
              </a:rPr>
              <a:t>: </a:t>
            </a:r>
            <a:r>
              <a:rPr lang="en-US" sz="1600" dirty="0">
                <a:cs typeface="Arial" pitchFamily="34" charset="0"/>
              </a:rPr>
              <a:t>An Arduino Uno together with a small rotor controlled by it.</a:t>
            </a:r>
          </a:p>
          <a:p>
            <a:pPr lvl="1" algn="just">
              <a:spcBef>
                <a:spcPts val="600"/>
              </a:spcBef>
              <a:defRPr/>
            </a:pPr>
            <a:r>
              <a:rPr lang="en-US" sz="1600" b="1" dirty="0">
                <a:cs typeface="Arial" pitchFamily="34" charset="0"/>
              </a:rPr>
              <a:t>Acknowledgment of completion: </a:t>
            </a:r>
            <a:r>
              <a:rPr lang="en-US" sz="1600" dirty="0">
                <a:cs typeface="Arial" pitchFamily="34" charset="0"/>
              </a:rPr>
              <a:t>This certificate will be awarded to all the contestants that will complete the basic </a:t>
            </a:r>
            <a:r>
              <a:rPr lang="en-US" sz="1600" dirty="0" smtClean="0">
                <a:cs typeface="Arial" pitchFamily="34" charset="0"/>
              </a:rPr>
              <a:t>challenges</a:t>
            </a:r>
            <a:r>
              <a:rPr lang="en-US" sz="1600" dirty="0">
                <a:cs typeface="Arial" pitchFamily="34" charset="0"/>
              </a:rPr>
              <a:t>.</a:t>
            </a:r>
            <a:endParaRPr lang="en-US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541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419475" y="1916113"/>
            <a:ext cx="5038725" cy="9032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Thank you!</a:t>
            </a:r>
            <a:br>
              <a:rPr lang="en-US" altLang="en-US" dirty="0" smtClean="0"/>
            </a:br>
            <a:r>
              <a:rPr lang="en-US" altLang="en-US" dirty="0" smtClean="0"/>
              <a:t>Any questions?</a:t>
            </a:r>
          </a:p>
        </p:txBody>
      </p:sp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4127934" y="5099947"/>
            <a:ext cx="36218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2457BE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B93B6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42B5D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9900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en-US" b="1" dirty="0" smtClean="0">
                <a:hlinkClick r:id="rId3"/>
              </a:rPr>
              <a:t>www.iot-cosmos.eu</a:t>
            </a:r>
            <a:r>
              <a:rPr lang="de-DE" altLang="en-US" b="1" dirty="0" smtClean="0"/>
              <a:t> </a:t>
            </a:r>
            <a:endParaRPr lang="de-DE" altLang="en-US" sz="3200" b="1" dirty="0"/>
          </a:p>
        </p:txBody>
      </p:sp>
      <p:pic>
        <p:nvPicPr>
          <p:cNvPr id="1536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6165850"/>
            <a:ext cx="609600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165850"/>
            <a:ext cx="504825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Box 5"/>
          <p:cNvSpPr txBox="1">
            <a:spLocks noChangeArrowheads="1"/>
          </p:cNvSpPr>
          <p:nvPr/>
        </p:nvSpPr>
        <p:spPr bwMode="auto">
          <a:xfrm>
            <a:off x="1619250" y="6092825"/>
            <a:ext cx="3600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457BE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B93B6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42B5D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9900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The research leading to these results has received funding from the EC Seventh  Framework Programme FP7/2007-2011 under Grant Agreement n° 609043</a:t>
            </a:r>
            <a:endParaRPr lang="de-DE" altLang="en-US" sz="1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00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56992"/>
            <a:ext cx="5413375" cy="162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3213100"/>
            <a:ext cx="3492500" cy="2209800"/>
          </a:xfrm>
        </p:spPr>
        <p:txBody>
          <a:bodyPr anchor="ctr"/>
          <a:lstStyle/>
          <a:p>
            <a:pPr eaLnBrk="1" hangingPunct="1">
              <a:spcAft>
                <a:spcPts val="1800"/>
              </a:spcAft>
            </a:pPr>
            <a:r>
              <a:rPr lang="en-US" altLang="en-US" sz="2400" b="1" dirty="0" smtClean="0">
                <a:solidFill>
                  <a:srgbClr val="2457BE"/>
                </a:solidFill>
              </a:rPr>
              <a:t>Orfefs Voutyras</a:t>
            </a:r>
            <a:r>
              <a:rPr lang="en-US" altLang="en-US" sz="3200" b="1" dirty="0" smtClean="0">
                <a:solidFill>
                  <a:srgbClr val="2457BE"/>
                </a:solidFill>
              </a:rPr>
              <a:t/>
            </a:r>
            <a:br>
              <a:rPr lang="en-US" altLang="en-US" sz="3200" b="1" dirty="0" smtClean="0">
                <a:solidFill>
                  <a:srgbClr val="2457BE"/>
                </a:solidFill>
              </a:rPr>
            </a:br>
            <a:r>
              <a:rPr lang="en-US" altLang="en-US" sz="1400" b="1" dirty="0" smtClean="0">
                <a:solidFill>
                  <a:srgbClr val="2457BE"/>
                </a:solidFill>
              </a:rPr>
              <a:t>(ICCS/NTUA)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SMO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RMOS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635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IRMOS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MOS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MOS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MOS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388</Words>
  <Application>Microsoft Office PowerPoint</Application>
  <PresentationFormat>On-screen Show (4:3)</PresentationFormat>
  <Paragraphs>29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</vt:lpstr>
      <vt:lpstr>Times New Roman</vt:lpstr>
      <vt:lpstr>Wingdings</vt:lpstr>
      <vt:lpstr>COSMOS</vt:lpstr>
      <vt:lpstr>COSMOS Cultivate Resilient Smart Objects for Sustainable City Applications</vt:lpstr>
      <vt:lpstr>Available Tools</vt:lpstr>
      <vt:lpstr>Submission Guidelines</vt:lpstr>
      <vt:lpstr>Prizes</vt:lpstr>
      <vt:lpstr>Thank you! Any questions?</vt:lpstr>
    </vt:vector>
  </TitlesOfParts>
  <Company>University of Piraeus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Πανεπιστήμιο Πειραιώς Τμήμα Ψηφιακών Συστημάτων Π.Μ.Σ. «Διδακτική της Τεχνολογίας &amp; Ψηφιακά Συστήματα»</dc:title>
  <dc:creator>Dimosthenis Kyriazis</dc:creator>
  <cp:lastModifiedBy>orfeas voutiras</cp:lastModifiedBy>
  <cp:revision>1386</cp:revision>
  <dcterms:created xsi:type="dcterms:W3CDTF">2008-02-12T12:45:52Z</dcterms:created>
  <dcterms:modified xsi:type="dcterms:W3CDTF">2016-05-23T10:45:40Z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TC060874521031</vt:lpwstr>
  </property>
  <property fmtid="{D5CDD505-2E9C-101B-9397-08002B2CF9AE}" pid="3" name="_AdHocReviewCycleID">
    <vt:i4>292380766</vt:i4>
  </property>
  <property fmtid="{D5CDD505-2E9C-101B-9397-08002B2CF9AE}" pid="4" name="_NewReviewCycle">
    <vt:lpwstr/>
  </property>
  <property fmtid="{D5CDD505-2E9C-101B-9397-08002B2CF9AE}" pid="5" name="_EmailSubject">
    <vt:lpwstr>Review Meeting: TEMPLATES &amp; Instructions - READ CAREFULLY</vt:lpwstr>
  </property>
  <property fmtid="{D5CDD505-2E9C-101B-9397-08002B2CF9AE}" pid="6" name="_AuthorEmail">
    <vt:lpwstr>andrea.rossi@atos.net</vt:lpwstr>
  </property>
  <property fmtid="{D5CDD505-2E9C-101B-9397-08002B2CF9AE}" pid="7" name="_AuthorEmailDisplayName">
    <vt:lpwstr>Rossi, Andrea</vt:lpwstr>
  </property>
  <property fmtid="{D5CDD505-2E9C-101B-9397-08002B2CF9AE}" pid="8" name="_PreviousAdHocReviewCycleID">
    <vt:i4>292380766</vt:i4>
  </property>
</Properties>
</file>