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532" r:id="rId2"/>
    <p:sldId id="1223" r:id="rId3"/>
    <p:sldId id="1222" r:id="rId4"/>
    <p:sldId id="1224" r:id="rId5"/>
    <p:sldId id="1225" r:id="rId6"/>
    <p:sldId id="1109" r:id="rId7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1"/>
    <a:srgbClr val="21D951"/>
    <a:srgbClr val="42E26C"/>
    <a:srgbClr val="81FF8D"/>
    <a:srgbClr val="2457BE"/>
    <a:srgbClr val="FF9900"/>
    <a:srgbClr val="A3C4FF"/>
    <a:srgbClr val="2B93B6"/>
    <a:srgbClr val="242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6" autoAdjust="0"/>
    <p:restoredTop sz="95972" autoAdjust="0"/>
  </p:normalViewPr>
  <p:slideViewPr>
    <p:cSldViewPr>
      <p:cViewPr varScale="1">
        <p:scale>
          <a:sx n="112" d="100"/>
          <a:sy n="112" d="100"/>
        </p:scale>
        <p:origin x="16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6638" y="0"/>
            <a:ext cx="2016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04DE2B-7299-42A3-800D-0C54D91C81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9462" name="Picture 7" descr="C:\Users\Dimosthenis\AppData\Local\Microsoft\Windows\Temporary Internet Files\Content.Outlook\KATMLQFI\logo_COSMOS_v7_final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39688"/>
            <a:ext cx="7683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26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 zur Bearbeitung der Master-Textformate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9D2D726-5582-4F2B-A9A1-E327E8260DB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0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D6D430-7247-4896-89E4-0357CF55D397}" type="slidenum">
              <a:rPr lang="de-DE" smtClean="0"/>
              <a:pPr>
                <a:defRPr/>
              </a:pPr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9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A60A17-6DF0-4189-8D49-112EA674279D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097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2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" name="Rectangle 1033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6" name="Rectangle 1034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7" name="Picture 3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76275"/>
            <a:ext cx="194468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19475" y="692150"/>
            <a:ext cx="5038725" cy="2127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AF235-F331-45E5-9AE5-12A4F33BB2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79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594E2-C44E-4812-B62D-2D57231179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6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10.02.2016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COSMOS GA Meeting, Madrid</a:t>
            </a:r>
            <a:endParaRPr lang="de-DE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42FC5-97D6-4D49-B770-D5E6DAE764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6287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970338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4062-E226-4116-893E-538966C5BB4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2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554663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F98A-652A-4F9B-BA3A-2391ABEDA2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2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457BE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975E6-5C6E-4FE5-976D-C241C6835C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4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71BE0-E2D8-487F-B29E-6332375BFA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96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buClr>
                <a:srgbClr val="2457BE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A860-298E-4E1E-915B-6684DCD0ED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47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0D7E-29F4-4206-A3D9-DC23336E9C4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6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020B-F93C-4CFB-96B0-5389B37DF83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5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9BA11-6309-4832-8924-76A4FD426C7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7F24-B7D3-4024-9097-7A01687DF0F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5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5C1-2C29-47DB-AFAF-2520314D53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9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04373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DA5FA82-E869-48D8-9486-29FCB9DEA1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2276475"/>
            <a:ext cx="228600" cy="2286000"/>
          </a:xfrm>
          <a:prstGeom prst="rect">
            <a:avLst/>
          </a:prstGeom>
          <a:solidFill>
            <a:srgbClr val="2457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en-US" sz="2400" smtClean="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 userDrawn="1"/>
        </p:nvSpPr>
        <p:spPr bwMode="auto">
          <a:xfrm>
            <a:off x="0" y="4562475"/>
            <a:ext cx="228600" cy="22955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2400">
              <a:latin typeface="Times New Roman" pitchFamily="18" charset="0"/>
            </a:endParaRPr>
          </a:p>
        </p:txBody>
      </p:sp>
      <p:pic>
        <p:nvPicPr>
          <p:cNvPr id="1035" name="Picture 12" descr="C:\Users\Dimosthenis\AppData\Local\Microsoft\Windows\Temporary Internet Files\Content.Outlook\KATMLQFI\logo_COSMOS_v7_fin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260350"/>
            <a:ext cx="10541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  <p:sldLayoutId id="2147485426" r:id="rId12"/>
    <p:sldLayoutId id="214748542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242B5D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457BE"/>
        </a:buClr>
        <a:buSzPct val="75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B93B6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42B5D"/>
        </a:buClr>
        <a:buSzPct val="65000"/>
        <a:buFont typeface="Wingdings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project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86063" y="500063"/>
            <a:ext cx="6072187" cy="2319337"/>
          </a:xfrm>
        </p:spPr>
        <p:txBody>
          <a:bodyPr anchor="ctr"/>
          <a:lstStyle/>
          <a:p>
            <a:pPr eaLnBrk="1" hangingPunct="1"/>
            <a:r>
              <a:rPr lang="en-US" altLang="en-US" sz="3600" b="1" dirty="0" smtClean="0"/>
              <a:t>COSMOS</a:t>
            </a:r>
            <a:r>
              <a:rPr lang="el-GR" altLang="en-US" sz="2800" dirty="0" smtClean="0"/>
              <a:t/>
            </a:r>
            <a:br>
              <a:rPr lang="el-GR" altLang="en-US" sz="2800" dirty="0" smtClean="0"/>
            </a:br>
            <a:r>
              <a:rPr lang="en-US" altLang="en-US" sz="2800" dirty="0" smtClean="0"/>
              <a:t>Cultivate Resilient Smart Objects for Sustainable City Applications</a:t>
            </a:r>
            <a:endParaRPr lang="de-DE" altLang="en-US" sz="360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3370642"/>
            <a:ext cx="7600950" cy="25786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2400" b="1" kern="0" dirty="0">
              <a:solidFill>
                <a:srgbClr val="242B5D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spcAft>
                <a:spcPts val="12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2800" kern="0" dirty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l-GR" sz="2800" kern="0" dirty="0" err="1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ΙοΤ</a:t>
            </a:r>
            <a:r>
              <a:rPr lang="el-GR" sz="2800" kern="0" dirty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kern="0" dirty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Challenge @NTUA</a:t>
            </a: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sz="16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June 24</a:t>
            </a:r>
            <a:r>
              <a:rPr lang="en-US" sz="1600" b="1" kern="0" baseline="3000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th </a:t>
            </a:r>
            <a:r>
              <a:rPr lang="en-US" sz="1600" b="1" kern="0" dirty="0" smtClean="0">
                <a:solidFill>
                  <a:srgbClr val="242B5D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en-US" sz="1500" kern="0" dirty="0">
              <a:latin typeface="+mn-lt"/>
              <a:cs typeface="+mn-cs"/>
            </a:endParaRPr>
          </a:p>
          <a:p>
            <a:pPr algn="ctr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endParaRPr lang="en-US" sz="1500" kern="0" dirty="0">
              <a:latin typeface="+mn-lt"/>
              <a:cs typeface="+mn-cs"/>
            </a:endParaRPr>
          </a:p>
          <a:p>
            <a:pPr algn="ctr" eaLnBrk="1" hangingPunct="1">
              <a:spcBef>
                <a:spcPts val="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242B5D"/>
                </a:solidFill>
              </a:rPr>
              <a:t>1</a:t>
            </a:r>
            <a:r>
              <a:rPr lang="en-US" b="1" baseline="30000" dirty="0" smtClean="0">
                <a:solidFill>
                  <a:srgbClr val="242B5D"/>
                </a:solidFill>
              </a:rPr>
              <a:t>st</a:t>
            </a:r>
            <a:r>
              <a:rPr lang="en-US" b="1" dirty="0" smtClean="0">
                <a:solidFill>
                  <a:srgbClr val="242B5D"/>
                </a:solidFill>
              </a:rPr>
              <a:t> Competitor</a:t>
            </a:r>
            <a:r>
              <a:rPr lang="el-GR" b="1" dirty="0" smtClean="0">
                <a:solidFill>
                  <a:srgbClr val="242B5D"/>
                </a:solidFill>
              </a:rPr>
              <a:t>, </a:t>
            </a:r>
            <a:r>
              <a:rPr lang="en-US" b="1" dirty="0" smtClean="0">
                <a:solidFill>
                  <a:srgbClr val="242B5D"/>
                </a:solidFill>
              </a:rPr>
              <a:t>2</a:t>
            </a:r>
            <a:r>
              <a:rPr lang="en-US" b="1" baseline="30000" dirty="0" smtClean="0">
                <a:solidFill>
                  <a:srgbClr val="242B5D"/>
                </a:solidFill>
              </a:rPr>
              <a:t>nd</a:t>
            </a:r>
            <a:r>
              <a:rPr lang="en-US" b="1" dirty="0" smtClean="0">
                <a:solidFill>
                  <a:srgbClr val="242B5D"/>
                </a:solidFill>
              </a:rPr>
              <a:t> Competitor, …</a:t>
            </a:r>
            <a:endParaRPr lang="en-US" sz="1200" b="1" dirty="0">
              <a:solidFill>
                <a:srgbClr val="242B5D"/>
              </a:solidFill>
            </a:endParaRPr>
          </a:p>
        </p:txBody>
      </p:sp>
      <p:pic>
        <p:nvPicPr>
          <p:cNvPr id="30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15050"/>
            <a:ext cx="5064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115050"/>
            <a:ext cx="60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(1/X)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Mention which scenario you chose to implement (Scenario A or B) and extend. In case you decided to implement a completely different scenario, describe it in detail.</a:t>
            </a:r>
          </a:p>
          <a:p>
            <a:r>
              <a:rPr lang="en-US" sz="2400" dirty="0" smtClean="0"/>
              <a:t>Clarify which is exactly the service provided and who is the end-user. In case your implementation is more generic, provide some examples.</a:t>
            </a:r>
          </a:p>
          <a:p>
            <a:r>
              <a:rPr lang="en-US" sz="2400" dirty="0" smtClean="0"/>
              <a:t>Mention the devices that are needed for the implementation, i.e. sensors, actuators and devices for UI.</a:t>
            </a:r>
          </a:p>
          <a:p>
            <a:r>
              <a:rPr lang="en-US" sz="2400" dirty="0" smtClean="0"/>
              <a:t>You can use pictures, animations or even videos (of your own of others) to showcase your application, even if it is not at its final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4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Procedure followed (1/X)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Explain how you addressed the several issues that appeared during the implementation of your application.</a:t>
            </a:r>
          </a:p>
          <a:p>
            <a:r>
              <a:rPr lang="en-US" sz="2400" dirty="0" smtClean="0"/>
              <a:t>Which tools did you use and why?</a:t>
            </a:r>
          </a:p>
          <a:p>
            <a:r>
              <a:rPr lang="en-US" sz="2400" dirty="0" smtClean="0"/>
              <a:t>How did you exploit/extend the tools provided by COSMOS?</a:t>
            </a:r>
          </a:p>
          <a:p>
            <a:r>
              <a:rPr lang="en-US" sz="2400" dirty="0" smtClean="0"/>
              <a:t>You can even mention your trial stages. E.g. if you used initially the X sound analysis tool, but at the end you chose the Y sound analysis tool, you can mention that you did so and why you made that decision.</a:t>
            </a:r>
          </a:p>
          <a:p>
            <a:r>
              <a:rPr lang="en-US" sz="2400" dirty="0" smtClean="0"/>
              <a:t>Here you can show-case how much you worked on the implementation.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Results (1/X)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are your final results? What is the added value you provide?</a:t>
            </a:r>
          </a:p>
          <a:p>
            <a:r>
              <a:rPr lang="en-US" dirty="0" smtClean="0"/>
              <a:t>Did you make a small deployment?</a:t>
            </a:r>
          </a:p>
          <a:p>
            <a:r>
              <a:rPr lang="en-US" dirty="0" smtClean="0"/>
              <a:t>Did you have any tests/trials? Did you run any simulations?</a:t>
            </a:r>
          </a:p>
          <a:p>
            <a:r>
              <a:rPr lang="en-US" dirty="0" smtClean="0"/>
              <a:t>You can use diagrams, results of simulations,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3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Please, provide feedback regarding the tools of COSMOS that you (tried to) use (in as much detail as possible).</a:t>
            </a:r>
          </a:p>
          <a:p>
            <a:r>
              <a:rPr lang="en-US" dirty="0" smtClean="0"/>
              <a:t>What turned to be useful? Do you have any recommendations for updates, changes?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975E6-5C6E-4FE5-976D-C241C6835CC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19475" y="1916113"/>
            <a:ext cx="5038725" cy="9032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Thank you</a:t>
            </a:r>
            <a:r>
              <a:rPr lang="en-US" altLang="en-US" dirty="0" smtClean="0"/>
              <a:t>!</a:t>
            </a:r>
            <a:endParaRPr lang="en-US" altLang="en-US" dirty="0" smtClean="0"/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4127934" y="5099947"/>
            <a:ext cx="36218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de-DE" altLang="en-US" b="1" dirty="0" smtClean="0">
                <a:hlinkClick r:id="rId3"/>
              </a:rPr>
              <a:t>www.iot-cosmos.eu</a:t>
            </a:r>
            <a:r>
              <a:rPr lang="de-DE" altLang="en-US" b="1" dirty="0" smtClean="0"/>
              <a:t> </a:t>
            </a:r>
            <a:endParaRPr lang="de-DE" altLang="en-US" sz="3200" b="1" dirty="0"/>
          </a:p>
        </p:txBody>
      </p:sp>
      <p:pic>
        <p:nvPicPr>
          <p:cNvPr id="1536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6165850"/>
            <a:ext cx="6096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5048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/>
          <p:cNvSpPr txBox="1">
            <a:spLocks noChangeArrowheads="1"/>
          </p:cNvSpPr>
          <p:nvPr/>
        </p:nvSpPr>
        <p:spPr bwMode="auto">
          <a:xfrm>
            <a:off x="1619250" y="6092825"/>
            <a:ext cx="360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2457BE"/>
              </a:buClr>
              <a:buSzPct val="75000"/>
              <a:buFont typeface="Wingdings" charset="2"/>
              <a:buChar char="p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B93B6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242B5D"/>
              </a:buClr>
              <a:buSzPct val="65000"/>
              <a:buFont typeface="Wingdings" charset="2"/>
              <a:buChar char="p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9900"/>
              </a:buClr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The research leading to these results has received funding from the EC Seventh  Framework </a:t>
            </a:r>
            <a:r>
              <a:rPr lang="en-US" altLang="en-US" sz="1000" dirty="0" err="1"/>
              <a:t>Programme</a:t>
            </a:r>
            <a:r>
              <a:rPr lang="en-US" altLang="en-US" sz="1000" dirty="0"/>
              <a:t> FP7/2007-2011 under Grant Agreement n° 609043</a:t>
            </a:r>
            <a:endParaRPr lang="de-DE" altLang="en-US" sz="1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0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SMO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RMO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IRMOS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MOS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MOS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350</Words>
  <Application>Microsoft Office PowerPoint</Application>
  <PresentationFormat>On-screen Show (4:3)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Wingdings</vt:lpstr>
      <vt:lpstr>COSMOS</vt:lpstr>
      <vt:lpstr>COSMOS Cultivate Resilient Smart Objects for Sustainable City Applications</vt:lpstr>
      <vt:lpstr>The Scenario (1/X)</vt:lpstr>
      <vt:lpstr>The Procedure followed (1/X)</vt:lpstr>
      <vt:lpstr>The final Results (1/X)</vt:lpstr>
      <vt:lpstr>Feedback</vt:lpstr>
      <vt:lpstr>Thank you!</vt:lpstr>
    </vt:vector>
  </TitlesOfParts>
  <Company>University of Piraeus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Πανεπιστήμιο Πειραιώς Τμήμα Ψηφιακών Συστημάτων Π.Μ.Σ. «Διδακτική της Τεχνολογίας &amp; Ψηφιακά Συστήματα»</dc:title>
  <dc:creator>Dimosthenis Kyriazis</dc:creator>
  <cp:lastModifiedBy>orfeas voutiras</cp:lastModifiedBy>
  <cp:revision>1405</cp:revision>
  <dcterms:created xsi:type="dcterms:W3CDTF">2008-02-12T12:45:52Z</dcterms:created>
  <dcterms:modified xsi:type="dcterms:W3CDTF">2016-06-19T06:54:31Z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  <property fmtid="{D5CDD505-2E9C-101B-9397-08002B2CF9AE}" pid="3" name="_AdHocReviewCycleID">
    <vt:i4>292380766</vt:i4>
  </property>
  <property fmtid="{D5CDD505-2E9C-101B-9397-08002B2CF9AE}" pid="4" name="_NewReviewCycle">
    <vt:lpwstr/>
  </property>
  <property fmtid="{D5CDD505-2E9C-101B-9397-08002B2CF9AE}" pid="5" name="_EmailSubject">
    <vt:lpwstr>Review Meeting: TEMPLATES &amp; Instructions - READ CAREFULLY</vt:lpwstr>
  </property>
  <property fmtid="{D5CDD505-2E9C-101B-9397-08002B2CF9AE}" pid="6" name="_AuthorEmail">
    <vt:lpwstr>andrea.rossi@atos.net</vt:lpwstr>
  </property>
  <property fmtid="{D5CDD505-2E9C-101B-9397-08002B2CF9AE}" pid="7" name="_AuthorEmailDisplayName">
    <vt:lpwstr>Rossi, Andrea</vt:lpwstr>
  </property>
  <property fmtid="{D5CDD505-2E9C-101B-9397-08002B2CF9AE}" pid="8" name="_PreviousAdHocReviewCycleID">
    <vt:i4>292380766</vt:i4>
  </property>
</Properties>
</file>