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8" r:id="rId2"/>
    <p:sldId id="299" r:id="rId3"/>
    <p:sldId id="289" r:id="rId4"/>
    <p:sldId id="290" r:id="rId5"/>
    <p:sldId id="371" r:id="rId6"/>
    <p:sldId id="301" r:id="rId7"/>
    <p:sldId id="310" r:id="rId8"/>
    <p:sldId id="312" r:id="rId9"/>
    <p:sldId id="304" r:id="rId10"/>
    <p:sldId id="313" r:id="rId11"/>
    <p:sldId id="314" r:id="rId12"/>
    <p:sldId id="305" r:id="rId13"/>
    <p:sldId id="315" r:id="rId14"/>
    <p:sldId id="316" r:id="rId15"/>
    <p:sldId id="318" r:id="rId16"/>
    <p:sldId id="317" r:id="rId17"/>
    <p:sldId id="372" r:id="rId18"/>
    <p:sldId id="373" r:id="rId19"/>
    <p:sldId id="374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7" r:id="rId29"/>
    <p:sldId id="388" r:id="rId30"/>
    <p:sldId id="389" r:id="rId31"/>
    <p:sldId id="390" r:id="rId32"/>
    <p:sldId id="393" r:id="rId33"/>
    <p:sldId id="394" r:id="rId34"/>
    <p:sldId id="395" r:id="rId35"/>
    <p:sldId id="398" r:id="rId3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29.08.2017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29.08.2017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593006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D7DB1-86A6-4B49-9DF6-3AA194D86E0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58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72795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424338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01898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C5A1A7-BA49-4A26-92FA-B927B36DE902}" type="slidenum">
              <a:rPr lang="de-DE" altLang="en-US" sz="1200"/>
              <a:pPr eaLnBrk="1" hangingPunct="1"/>
              <a:t>21</a:t>
            </a:fld>
            <a:endParaRPr lang="de-DE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51093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529576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10445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840784-2A3C-44AD-8964-A36276DB94B6}" type="slidenum">
              <a:rPr lang="de-DE" altLang="en-US" sz="1200"/>
              <a:pPr eaLnBrk="1" hangingPunct="1"/>
              <a:t>24</a:t>
            </a:fld>
            <a:endParaRPr lang="de-DE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61001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864366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216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D7DB1-86A6-4B49-9DF6-3AA194D86E0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71592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1F25A7-7F67-4CC7-9FEA-95865B0F258C}" type="slidenum">
              <a:rPr lang="de-DE" altLang="en-US" sz="1200" smtClean="0"/>
              <a:pPr eaLnBrk="1" hangingPunct="1"/>
              <a:t>28</a:t>
            </a:fld>
            <a:endParaRPr lang="de-DE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126329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67A09F-1882-4BDB-9F72-CC47456B6DEC}" type="slidenum">
              <a:rPr lang="de-DE" altLang="en-US"/>
              <a:pPr>
                <a:spcBef>
                  <a:spcPct val="0"/>
                </a:spcBef>
              </a:pPr>
              <a:t>30</a:t>
            </a:fld>
            <a:endParaRPr lang="de-DE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81175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67A09F-1882-4BDB-9F72-CC47456B6DEC}" type="slidenum">
              <a:rPr lang="de-DE" altLang="en-US"/>
              <a:pPr>
                <a:spcBef>
                  <a:spcPct val="0"/>
                </a:spcBef>
              </a:pPr>
              <a:t>31</a:t>
            </a:fld>
            <a:endParaRPr lang="de-DE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1064033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4078011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86503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C65F8-3BC2-4F6B-B42A-5DFB2C4CE8B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705350"/>
            <a:ext cx="5313363" cy="4456113"/>
          </a:xfrm>
          <a:noFill/>
          <a:ln/>
        </p:spPr>
        <p:txBody>
          <a:bodyPr/>
          <a:lstStyle/>
          <a:p>
            <a:pPr eaLnBrk="1" hangingPunct="1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97939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D7DB1-86A6-4B49-9DF6-3AA194D86E0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75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D7DB1-86A6-4B49-9DF6-3AA194D86E0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43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D7DB1-86A6-4B49-9DF6-3AA194D86E0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82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D7DB1-86A6-4B49-9DF6-3AA194D86E0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15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D7DB1-86A6-4B49-9DF6-3AA194D86E0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90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F8916-8088-43B0-BAB3-7B4C39EB0E10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19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18" y="612000"/>
            <a:ext cx="9458133" cy="56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45" y="1619532"/>
            <a:ext cx="5198749" cy="45248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2188" y="1619532"/>
            <a:ext cx="5198400" cy="45248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569" y="1610509"/>
            <a:ext cx="3295139" cy="452858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17847" y="1721513"/>
            <a:ext cx="6973368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12587" y="5864981"/>
            <a:ext cx="6973867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35886" y="1724299"/>
            <a:ext cx="8109463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35886" y="5863959"/>
            <a:ext cx="8109463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de-AT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1940522" y="1724302"/>
            <a:ext cx="8352000" cy="44172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940522" y="5865691"/>
            <a:ext cx="8352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3 kleine </a:t>
            </a:r>
            <a:r>
              <a:rPr lang="de-DE" dirty="0" err="1"/>
              <a:t>bilder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10460"/>
            <a:ext cx="7077609" cy="4528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21647" y="1725845"/>
            <a:ext cx="319721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721640" y="3254918"/>
            <a:ext cx="3197122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721640" y="4775571"/>
            <a:ext cx="3197122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0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14574"/>
            <a:ext cx="7079662" cy="4528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20768" y="1724300"/>
            <a:ext cx="3189382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</a:t>
            </a:r>
            <a:r>
              <a:rPr lang="de-DE" dirty="0" err="1"/>
              <a:t>diagramme</a:t>
            </a:r>
            <a:r>
              <a:rPr lang="de-DE" dirty="0"/>
              <a:t> und </a:t>
            </a:r>
            <a:r>
              <a:rPr lang="de-DE" dirty="0" err="1"/>
              <a:t>tabellen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3299658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087" y="4677783"/>
            <a:ext cx="9303182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8940" y="1473799"/>
            <a:ext cx="9303410" cy="2009172"/>
          </a:xfrm>
        </p:spPr>
        <p:txBody>
          <a:bodyPr anchor="b" anchorCtr="0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224698" y="5483179"/>
            <a:ext cx="184038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19" y="493159"/>
            <a:ext cx="199437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1896591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70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87867" y="279400"/>
            <a:ext cx="11624734" cy="629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8" y="612000"/>
            <a:ext cx="9458140" cy="56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623325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112000" cy="609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905000"/>
            <a:ext cx="5130800" cy="4495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248400" y="1905000"/>
            <a:ext cx="5130800" cy="21717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248400" y="4229100"/>
            <a:ext cx="5130800" cy="21717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623428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3299658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087" y="4677783"/>
            <a:ext cx="10846194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Erklärungen zum Thema.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8940" y="1441525"/>
            <a:ext cx="10846460" cy="2041445"/>
          </a:xfrm>
        </p:spPr>
        <p:txBody>
          <a:bodyPr anchor="b" anchorCtr="0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0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729" y="716944"/>
            <a:ext cx="10843671" cy="1841961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den </a:t>
            </a:r>
            <a:r>
              <a:rPr lang="de-DE" dirty="0" err="1"/>
              <a:t>titel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38356" y="5217973"/>
            <a:ext cx="1904400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9556170" y="5217973"/>
            <a:ext cx="1904164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2" y="5182341"/>
            <a:ext cx="1994372" cy="1188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2389590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111" y="3762527"/>
            <a:ext cx="11004289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Erklärungen zum Thema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1840" y="2048059"/>
            <a:ext cx="11190871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kooperation</a:t>
            </a:r>
            <a:r>
              <a:rPr lang="de-DE" dirty="0"/>
              <a:t> mit</a:t>
            </a:r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062824" y="26722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343309" y="2672237"/>
            <a:ext cx="2052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599421" y="2672237"/>
            <a:ext cx="2052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44176" y="26722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810702" y="2671200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5062824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7343309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599421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544176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810702" y="4271400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19" y="493159"/>
            <a:ext cx="199437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de-AT" dirty="0"/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17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17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02" y="1621584"/>
            <a:ext cx="10857008" cy="451674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08702" y="5858820"/>
            <a:ext cx="10857007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127" y="718706"/>
            <a:ext cx="10851582" cy="87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TItelmUsterformat</a:t>
            </a:r>
            <a:r>
              <a:rPr lang="de-DE" dirty="0"/>
              <a:t> durch Klicken </a:t>
            </a:r>
            <a:r>
              <a:rPr 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234" y="1625799"/>
            <a:ext cx="10851582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8407" y="6337932"/>
            <a:ext cx="927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3713" y="6336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und LVA-</a:t>
            </a:r>
            <a:r>
              <a:rPr lang="en-US" dirty="0" err="1"/>
              <a:t>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5575" r="14529" b="30833"/>
          <a:stretch/>
        </p:blipFill>
        <p:spPr>
          <a:xfrm>
            <a:off x="644453" y="6272365"/>
            <a:ext cx="846000" cy="3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1" r:id="rId3"/>
    <p:sldLayoutId id="2147483668" r:id="rId4"/>
    <p:sldLayoutId id="2147483669" r:id="rId5"/>
    <p:sldLayoutId id="2147483670" r:id="rId6"/>
    <p:sldLayoutId id="2147483666" r:id="rId7"/>
    <p:sldLayoutId id="2147483677" r:id="rId8"/>
    <p:sldLayoutId id="2147483662" r:id="rId9"/>
    <p:sldLayoutId id="2147483664" r:id="rId10"/>
    <p:sldLayoutId id="2147483671" r:id="rId11"/>
    <p:sldLayoutId id="2147483672" r:id="rId12"/>
    <p:sldLayoutId id="2147483673" r:id="rId13"/>
    <p:sldLayoutId id="2147483675" r:id="rId14"/>
    <p:sldLayoutId id="2147483674" r:id="rId15"/>
    <p:sldLayoutId id="2147483678" r:id="rId16"/>
    <p:sldLayoutId id="2147483680" r:id="rId17"/>
    <p:sldLayoutId id="2147483686" r:id="rId18"/>
    <p:sldLayoutId id="2147483687" r:id="rId19"/>
    <p:sldLayoutId id="2147483688" r:id="rId20"/>
    <p:sldLayoutId id="2147483689" r:id="rId21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800"/>
        </a:spcBef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buSzPct val="90000"/>
        <a:buFont typeface="Wingdings 2" panose="05020102010507070707" pitchFamily="18" charset="2"/>
        <a:buChar char="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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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19087" y="4677783"/>
            <a:ext cx="10846194" cy="1943734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sz="2000" b="1" dirty="0">
                <a:solidFill>
                  <a:srgbClr val="000000"/>
                </a:solidFill>
                <a:ea typeface="WenQuanYi Zen Hei Sharp"/>
                <a:cs typeface="WenQuanYi Zen Hei Sharp"/>
              </a:rPr>
              <a:t>Robert Wille</a:t>
            </a:r>
            <a:endParaRPr lang="en-US" sz="2000" b="1" baseline="30000" dirty="0">
              <a:solidFill>
                <a:srgbClr val="000000"/>
              </a:solidFill>
              <a:ea typeface="WenQuanYi Zen Hei Sharp"/>
              <a:cs typeface="WenQuanYi Zen Hei Sharp"/>
            </a:endParaRPr>
          </a:p>
          <a:p>
            <a:pPr>
              <a:spcBef>
                <a:spcPts val="500"/>
              </a:spcBef>
            </a:pPr>
            <a:r>
              <a:rPr lang="en-US" dirty="0">
                <a:solidFill>
                  <a:srgbClr val="000000"/>
                </a:solidFill>
                <a:ea typeface="WenQuanYi Zen Hei Sharp"/>
                <a:cs typeface="WenQuanYi Zen Hei Sharp"/>
              </a:rPr>
              <a:t>Johannes Kepler University Linz, Austria</a:t>
            </a:r>
          </a:p>
          <a:p>
            <a:pPr>
              <a:spcBef>
                <a:spcPts val="500"/>
              </a:spcBef>
            </a:pPr>
            <a:r>
              <a:rPr lang="de-DE" dirty="0">
                <a:solidFill>
                  <a:srgbClr val="000000"/>
                </a:solidFill>
                <a:ea typeface="WenQuanYi Zen Hei Sharp"/>
                <a:cs typeface="WenQuanYi Zen Hei Sharp"/>
              </a:rPr>
              <a:t>robert.wille@jku.at</a:t>
            </a:r>
            <a:endParaRPr lang="en-US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Reversible Logic Synthesis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1056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46"/>
          <a:stretch>
            <a:fillRect/>
          </a:stretch>
        </p:blipFill>
        <p:spPr bwMode="auto">
          <a:xfrm>
            <a:off x="1704975" y="1230313"/>
            <a:ext cx="5643563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r="15938" b="20654"/>
          <a:stretch>
            <a:fillRect/>
          </a:stretch>
        </p:blipFill>
        <p:spPr bwMode="auto">
          <a:xfrm>
            <a:off x="7777163" y="4873625"/>
            <a:ext cx="273208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33" name="Rechteck 32"/>
          <p:cNvSpPr>
            <a:spLocks noChangeArrowheads="1"/>
          </p:cNvSpPr>
          <p:nvPr/>
        </p:nvSpPr>
        <p:spPr bwMode="auto">
          <a:xfrm>
            <a:off x="3419475" y="2111375"/>
            <a:ext cx="533400" cy="261938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Rechteck 33"/>
          <p:cNvSpPr>
            <a:spLocks noChangeArrowheads="1"/>
          </p:cNvSpPr>
          <p:nvPr/>
        </p:nvSpPr>
        <p:spPr bwMode="auto">
          <a:xfrm>
            <a:off x="9705975" y="5016500"/>
            <a:ext cx="785813" cy="1428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lg"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5" name="Rechteck 34"/>
          <p:cNvSpPr>
            <a:spLocks noChangeArrowheads="1"/>
          </p:cNvSpPr>
          <p:nvPr/>
        </p:nvSpPr>
        <p:spPr bwMode="auto">
          <a:xfrm>
            <a:off x="4386263" y="2111375"/>
            <a:ext cx="533400" cy="261938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Rechteck 35"/>
          <p:cNvSpPr>
            <a:spLocks noChangeArrowheads="1"/>
          </p:cNvSpPr>
          <p:nvPr/>
        </p:nvSpPr>
        <p:spPr bwMode="auto">
          <a:xfrm>
            <a:off x="9063038" y="5016500"/>
            <a:ext cx="642937" cy="1428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lg"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auto">
          <a:xfrm>
            <a:off x="5438775" y="2397125"/>
            <a:ext cx="533400" cy="261938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hteck 37"/>
          <p:cNvSpPr>
            <a:spLocks noChangeArrowheads="1"/>
          </p:cNvSpPr>
          <p:nvPr/>
        </p:nvSpPr>
        <p:spPr bwMode="auto">
          <a:xfrm>
            <a:off x="8420100" y="5016500"/>
            <a:ext cx="642938" cy="1428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lg"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9" name="Rechteck 38"/>
          <p:cNvSpPr>
            <a:spLocks noChangeArrowheads="1"/>
          </p:cNvSpPr>
          <p:nvPr/>
        </p:nvSpPr>
        <p:spPr bwMode="auto">
          <a:xfrm>
            <a:off x="6529388" y="2682875"/>
            <a:ext cx="533400" cy="261938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auto">
          <a:xfrm>
            <a:off x="4133850" y="1230313"/>
            <a:ext cx="1071563" cy="5143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lg"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8" name="Rechteck 47"/>
          <p:cNvSpPr>
            <a:spLocks noChangeArrowheads="1"/>
          </p:cNvSpPr>
          <p:nvPr/>
        </p:nvSpPr>
        <p:spPr bwMode="auto">
          <a:xfrm>
            <a:off x="5205413" y="1230313"/>
            <a:ext cx="1071562" cy="5143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lg"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9" name="Rechteck 48"/>
          <p:cNvSpPr>
            <a:spLocks noChangeArrowheads="1"/>
          </p:cNvSpPr>
          <p:nvPr/>
        </p:nvSpPr>
        <p:spPr bwMode="auto">
          <a:xfrm>
            <a:off x="6276975" y="1230313"/>
            <a:ext cx="1071563" cy="5143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lg"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0" name="Rechteck 49"/>
          <p:cNvSpPr>
            <a:spLocks noChangeArrowheads="1"/>
          </p:cNvSpPr>
          <p:nvPr/>
        </p:nvSpPr>
        <p:spPr bwMode="auto">
          <a:xfrm>
            <a:off x="7777163" y="4873625"/>
            <a:ext cx="642937" cy="157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lg"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8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54"/>
          <a:stretch>
            <a:fillRect/>
          </a:stretch>
        </p:blipFill>
        <p:spPr bwMode="auto">
          <a:xfrm>
            <a:off x="1698625" y="1230313"/>
            <a:ext cx="3071813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8" r="15938" b="20654"/>
          <a:stretch>
            <a:fillRect/>
          </a:stretch>
        </p:blipFill>
        <p:spPr bwMode="auto">
          <a:xfrm>
            <a:off x="6342063" y="4873625"/>
            <a:ext cx="41608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5"/>
          <a:stretch>
            <a:fillRect/>
          </a:stretch>
        </p:blipFill>
        <p:spPr bwMode="auto">
          <a:xfrm>
            <a:off x="4127500" y="1230313"/>
            <a:ext cx="1000125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Reversible Logic?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Flussdiagramm: Manuelle Eingabe 9"/>
          <p:cNvSpPr/>
          <p:nvPr/>
        </p:nvSpPr>
        <p:spPr>
          <a:xfrm>
            <a:off x="1512523" y="1507747"/>
            <a:ext cx="4320000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>
                <a:solidFill>
                  <a:schemeClr val="tx1"/>
                </a:solidFill>
              </a:rPr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Establish unique I/O mapping</a:t>
            </a:r>
          </a:p>
        </p:txBody>
      </p:sp>
      <p:sp>
        <p:nvSpPr>
          <p:cNvPr id="12" name="Flussdiagramm: Manuelle Eingabe 11"/>
          <p:cNvSpPr/>
          <p:nvPr/>
        </p:nvSpPr>
        <p:spPr>
          <a:xfrm flipV="1">
            <a:off x="1512522" y="3629017"/>
            <a:ext cx="9371241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12522" y="3717054"/>
            <a:ext cx="93712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Direct</a:t>
            </a:r>
            <a:r>
              <a:rPr lang="de-DE" sz="2000" b="1" u="sng" dirty="0"/>
              <a:t> Synthesis</a:t>
            </a:r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Realize circuit for arbitrary function</a:t>
            </a:r>
          </a:p>
          <a:p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6563764" y="1507747"/>
            <a:ext cx="4320000" cy="19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u="sng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Realize circuit for reversible function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73311" y="3305837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f:B</a:t>
            </a:r>
            <a:r>
              <a:rPr lang="en-US" i="1" baseline="30000" dirty="0"/>
              <a:t>n</a:t>
            </a:r>
            <a:r>
              <a:rPr lang="en-US" i="1" dirty="0">
                <a:sym typeface="Wingdings" panose="05000000000000000000" pitchFamily="2" charset="2"/>
              </a:rPr>
              <a:t>B</a:t>
            </a:r>
            <a:r>
              <a:rPr lang="en-US" i="1" baseline="30000" dirty="0">
                <a:sym typeface="Wingdings" panose="05000000000000000000" pitchFamily="2" charset="2"/>
              </a:rPr>
              <a:t>m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to be synthesized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5467067" y="217459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f:B</a:t>
            </a:r>
            <a:r>
              <a:rPr lang="en-US" i="1" baseline="30000" dirty="0"/>
              <a:t>k</a:t>
            </a:r>
            <a:r>
              <a:rPr lang="en-US" i="1" dirty="0">
                <a:sym typeface="Wingdings" panose="05000000000000000000" pitchFamily="2" charset="2"/>
              </a:rPr>
              <a:t>B</a:t>
            </a:r>
            <a:r>
              <a:rPr lang="en-US" i="1" baseline="30000" dirty="0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(embedded)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Synthesis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663" y="1546225"/>
            <a:ext cx="2841625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Ellipse 50"/>
          <p:cNvSpPr>
            <a:spLocks noChangeArrowheads="1"/>
          </p:cNvSpPr>
          <p:nvPr/>
        </p:nvSpPr>
        <p:spPr bwMode="auto">
          <a:xfrm>
            <a:off x="3548063" y="3433763"/>
            <a:ext cx="727075" cy="687387"/>
          </a:xfrm>
          <a:prstGeom prst="ellipse">
            <a:avLst/>
          </a:prstGeom>
          <a:noFill/>
          <a:ln w="76200" algn="ctr">
            <a:solidFill>
              <a:srgbClr val="C00000"/>
            </a:solidFill>
            <a:round/>
            <a:headEnd/>
            <a:tailEnd type="triangle" w="med" len="lg"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" name="Ellipse 51"/>
          <p:cNvSpPr>
            <a:spLocks noChangeArrowheads="1"/>
          </p:cNvSpPr>
          <p:nvPr/>
        </p:nvSpPr>
        <p:spPr bwMode="auto">
          <a:xfrm>
            <a:off x="2157413" y="3441700"/>
            <a:ext cx="727075" cy="687388"/>
          </a:xfrm>
          <a:prstGeom prst="ellipse">
            <a:avLst/>
          </a:prstGeom>
          <a:noFill/>
          <a:ln w="76200" algn="ctr">
            <a:solidFill>
              <a:srgbClr val="C00000"/>
            </a:solidFill>
            <a:round/>
            <a:headEnd/>
            <a:tailEnd type="triangle" w="med" len="lg"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" name="Ellipse 52"/>
          <p:cNvSpPr>
            <a:spLocks noChangeArrowheads="1"/>
          </p:cNvSpPr>
          <p:nvPr/>
        </p:nvSpPr>
        <p:spPr bwMode="auto">
          <a:xfrm>
            <a:off x="2859088" y="2271713"/>
            <a:ext cx="727075" cy="687387"/>
          </a:xfrm>
          <a:prstGeom prst="ellipse">
            <a:avLst/>
          </a:prstGeom>
          <a:noFill/>
          <a:ln w="76200" algn="ctr">
            <a:solidFill>
              <a:srgbClr val="C00000"/>
            </a:solidFill>
            <a:round/>
            <a:headEnd/>
            <a:tailEnd type="triangle" w="med" len="lg"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2713" y="2687642"/>
            <a:ext cx="4465637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" name="Gruppieren 24"/>
          <p:cNvGrpSpPr>
            <a:grpSpLocks/>
          </p:cNvGrpSpPr>
          <p:nvPr/>
        </p:nvGrpSpPr>
        <p:grpSpPr bwMode="auto">
          <a:xfrm>
            <a:off x="7493923" y="2628896"/>
            <a:ext cx="2307328" cy="3571892"/>
            <a:chOff x="6286512" y="2357430"/>
            <a:chExt cx="2214578" cy="3714776"/>
          </a:xfrm>
        </p:grpSpPr>
        <p:sp>
          <p:nvSpPr>
            <p:cNvPr id="56" name="Rechteck 21"/>
            <p:cNvSpPr>
              <a:spLocks noChangeArrowheads="1"/>
            </p:cNvSpPr>
            <p:nvPr/>
          </p:nvSpPr>
          <p:spPr bwMode="auto">
            <a:xfrm>
              <a:off x="6286512" y="2357430"/>
              <a:ext cx="2214578" cy="3714776"/>
            </a:xfrm>
            <a:prstGeom prst="rect">
              <a:avLst/>
            </a:prstGeom>
            <a:solidFill>
              <a:srgbClr val="FFFFFF"/>
            </a:solidFill>
            <a:ln w="38100" algn="ctr">
              <a:noFill/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7" name="Rechteck 22"/>
            <p:cNvSpPr>
              <a:spLocks noChangeArrowheads="1"/>
            </p:cNvSpPr>
            <p:nvPr/>
          </p:nvSpPr>
          <p:spPr bwMode="auto">
            <a:xfrm>
              <a:off x="6375534" y="5214950"/>
              <a:ext cx="1748406" cy="723904"/>
            </a:xfrm>
            <a:prstGeom prst="rect">
              <a:avLst/>
            </a:prstGeom>
            <a:solidFill>
              <a:srgbClr val="FFFFFF"/>
            </a:solidFill>
            <a:ln w="38100" algn="ctr">
              <a:noFill/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7300922" y="3200400"/>
            <a:ext cx="500066" cy="428628"/>
            <a:chOff x="8429652" y="4429132"/>
            <a:chExt cx="500066" cy="428628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6261" r="77374" b="49234"/>
            <a:stretch>
              <a:fillRect/>
            </a:stretch>
          </p:blipFill>
          <p:spPr bwMode="auto">
            <a:xfrm>
              <a:off x="8429652" y="4429132"/>
              <a:ext cx="482207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Rechteck 59"/>
            <p:cNvSpPr/>
            <p:nvPr/>
          </p:nvSpPr>
          <p:spPr bwMode="auto">
            <a:xfrm>
              <a:off x="8715404" y="4714884"/>
              <a:ext cx="214314" cy="142876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7372360" y="3771904"/>
            <a:ext cx="503657" cy="477210"/>
            <a:chOff x="8501089" y="3809046"/>
            <a:chExt cx="503657" cy="477210"/>
          </a:xfrm>
        </p:grpSpPr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80447" t="36261" b="49234"/>
            <a:stretch>
              <a:fillRect/>
            </a:stretch>
          </p:blipFill>
          <p:spPr bwMode="auto">
            <a:xfrm>
              <a:off x="8576118" y="3809046"/>
              <a:ext cx="428628" cy="440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Rechteck 62"/>
            <p:cNvSpPr/>
            <p:nvPr/>
          </p:nvSpPr>
          <p:spPr bwMode="auto">
            <a:xfrm>
              <a:off x="8501089" y="4231929"/>
              <a:ext cx="91925" cy="54327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64" name="Gruppieren 13"/>
          <p:cNvGrpSpPr>
            <a:grpSpLocks/>
          </p:cNvGrpSpPr>
          <p:nvPr/>
        </p:nvGrpSpPr>
        <p:grpSpPr bwMode="auto">
          <a:xfrm>
            <a:off x="4800592" y="2557458"/>
            <a:ext cx="2214578" cy="3643313"/>
            <a:chOff x="4000496" y="2285992"/>
            <a:chExt cx="1438284" cy="3643338"/>
          </a:xfrm>
        </p:grpSpPr>
        <p:sp>
          <p:nvSpPr>
            <p:cNvPr id="65" name="Rechteck 10"/>
            <p:cNvSpPr>
              <a:spLocks noChangeArrowheads="1"/>
            </p:cNvSpPr>
            <p:nvPr/>
          </p:nvSpPr>
          <p:spPr bwMode="auto">
            <a:xfrm>
              <a:off x="4286248" y="2285992"/>
              <a:ext cx="1000132" cy="3643338"/>
            </a:xfrm>
            <a:prstGeom prst="rect">
              <a:avLst/>
            </a:prstGeom>
            <a:solidFill>
              <a:srgbClr val="FFFFFF"/>
            </a:solidFill>
            <a:ln w="38100" algn="ctr">
              <a:noFill/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6" name="Rechteck 11"/>
            <p:cNvSpPr>
              <a:spLocks noChangeArrowheads="1"/>
            </p:cNvSpPr>
            <p:nvPr/>
          </p:nvSpPr>
          <p:spPr bwMode="auto">
            <a:xfrm>
              <a:off x="4000496" y="5072074"/>
              <a:ext cx="1438284" cy="723904"/>
            </a:xfrm>
            <a:prstGeom prst="rect">
              <a:avLst/>
            </a:prstGeom>
            <a:solidFill>
              <a:srgbClr val="FFFFFF"/>
            </a:solidFill>
            <a:ln w="38100" algn="ctr">
              <a:noFill/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67" name="Gruppieren 16"/>
          <p:cNvGrpSpPr>
            <a:grpSpLocks/>
          </p:cNvGrpSpPr>
          <p:nvPr/>
        </p:nvGrpSpPr>
        <p:grpSpPr bwMode="auto">
          <a:xfrm>
            <a:off x="6372228" y="2486020"/>
            <a:ext cx="1724027" cy="3786214"/>
            <a:chOff x="4000496" y="2285992"/>
            <a:chExt cx="1438284" cy="3643338"/>
          </a:xfrm>
        </p:grpSpPr>
        <p:sp>
          <p:nvSpPr>
            <p:cNvPr id="68" name="Rechteck 17"/>
            <p:cNvSpPr>
              <a:spLocks noChangeArrowheads="1"/>
            </p:cNvSpPr>
            <p:nvPr/>
          </p:nvSpPr>
          <p:spPr bwMode="auto">
            <a:xfrm>
              <a:off x="4286248" y="2285992"/>
              <a:ext cx="1000132" cy="3643338"/>
            </a:xfrm>
            <a:prstGeom prst="rect">
              <a:avLst/>
            </a:prstGeom>
            <a:solidFill>
              <a:srgbClr val="FFFFFF"/>
            </a:solidFill>
            <a:ln w="38100" algn="ctr">
              <a:noFill/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9" name="Rechteck 18"/>
            <p:cNvSpPr>
              <a:spLocks noChangeArrowheads="1"/>
            </p:cNvSpPr>
            <p:nvPr/>
          </p:nvSpPr>
          <p:spPr bwMode="auto">
            <a:xfrm>
              <a:off x="4000496" y="5072074"/>
              <a:ext cx="1438284" cy="723904"/>
            </a:xfrm>
            <a:prstGeom prst="rect">
              <a:avLst/>
            </a:prstGeom>
            <a:solidFill>
              <a:srgbClr val="FFFFFF"/>
            </a:solidFill>
            <a:ln w="38100" algn="ctr">
              <a:noFill/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Reversible Logic?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Flussdiagramm: Manuelle Eingabe 9"/>
          <p:cNvSpPr/>
          <p:nvPr/>
        </p:nvSpPr>
        <p:spPr>
          <a:xfrm>
            <a:off x="1512523" y="1158497"/>
            <a:ext cx="4320000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>
                <a:solidFill>
                  <a:schemeClr val="tx1"/>
                </a:solidFill>
              </a:rPr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Establish unique I/O mapping</a:t>
            </a:r>
          </a:p>
        </p:txBody>
      </p:sp>
      <p:sp>
        <p:nvSpPr>
          <p:cNvPr id="12" name="Flussdiagramm: Manuelle Eingabe 11"/>
          <p:cNvSpPr/>
          <p:nvPr/>
        </p:nvSpPr>
        <p:spPr>
          <a:xfrm flipV="1">
            <a:off x="1512522" y="3279767"/>
            <a:ext cx="9371241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12522" y="3367804"/>
            <a:ext cx="937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Direct</a:t>
            </a:r>
            <a:r>
              <a:rPr lang="de-DE" sz="2000" b="1" u="sng" dirty="0"/>
              <a:t> Synthesis</a:t>
            </a:r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Realize circuit for arbitrary function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12522" y="5336674"/>
            <a:ext cx="9364196" cy="13647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HDL-based</a:t>
            </a:r>
            <a:r>
              <a:rPr lang="de-DE" sz="2000" b="1" u="sng" dirty="0">
                <a:solidFill>
                  <a:schemeClr val="tx1"/>
                </a:solidFill>
              </a:rPr>
              <a:t>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Realize circuit for reversible HDL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73311" y="2956587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f:B</a:t>
            </a:r>
            <a:r>
              <a:rPr lang="en-US" i="1" baseline="30000" dirty="0"/>
              <a:t>n</a:t>
            </a:r>
            <a:r>
              <a:rPr lang="en-US" i="1" dirty="0">
                <a:sym typeface="Wingdings" panose="05000000000000000000" pitchFamily="2" charset="2"/>
              </a:rPr>
              <a:t>B</a:t>
            </a:r>
            <a:r>
              <a:rPr lang="en-US" i="1" baseline="30000" dirty="0">
                <a:sym typeface="Wingdings" panose="05000000000000000000" pitchFamily="2" charset="2"/>
              </a:rPr>
              <a:t>m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to be synthesized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5467067" y="182534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f:B</a:t>
            </a:r>
            <a:r>
              <a:rPr lang="en-US" i="1" baseline="30000" dirty="0"/>
              <a:t>k</a:t>
            </a:r>
            <a:r>
              <a:rPr lang="en-US" i="1" dirty="0">
                <a:sym typeface="Wingdings" panose="05000000000000000000" pitchFamily="2" charset="2"/>
              </a:rPr>
              <a:t>B</a:t>
            </a:r>
            <a:r>
              <a:rPr lang="en-US" i="1" baseline="30000" dirty="0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(embedded)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6563763" y="1155874"/>
            <a:ext cx="4320000" cy="19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u="sng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Realize circuit for reversible function</a:t>
            </a:r>
          </a:p>
        </p:txBody>
      </p:sp>
    </p:spTree>
    <p:extLst>
      <p:ext uri="{BB962C8B-B14F-4D97-AF65-F5344CB8AC3E}">
        <p14:creationId xmlns:p14="http://schemas.microsoft.com/office/powerpoint/2010/main" val="160248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HDL-based Synthesis</a:t>
            </a:r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Reversible assignment operations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800" dirty="0"/>
          </a:p>
          <a:p>
            <a:pPr eaLnBrk="1" hangingPunct="1"/>
            <a:r>
              <a:rPr lang="en-US" sz="2400" dirty="0"/>
              <a:t>Binary operations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3419475" y="2134890"/>
            <a:ext cx="4143375" cy="15716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839788" marR="0" lvl="1" indent="-38258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          a=4</a:t>
            </a:r>
          </a:p>
          <a:p>
            <a:pPr marL="839788" marR="0" lvl="1" indent="-38258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a += 5</a:t>
            </a:r>
          </a:p>
          <a:p>
            <a:pPr marL="839788" marR="0" lvl="1" indent="-38258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         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a=9</a:t>
            </a:r>
          </a:p>
        </p:txBody>
      </p:sp>
      <p:cxnSp>
        <p:nvCxnSpPr>
          <p:cNvPr id="40" name="Gerade Verbindung mit Pfeil 39"/>
          <p:cNvCxnSpPr>
            <a:cxnSpLocks noChangeShapeType="1"/>
          </p:cNvCxnSpPr>
          <p:nvPr/>
        </p:nvCxnSpPr>
        <p:spPr bwMode="auto">
          <a:xfrm rot="5400000">
            <a:off x="6219825" y="2933402"/>
            <a:ext cx="1258888" cy="1588"/>
          </a:xfrm>
          <a:prstGeom prst="straightConnector1">
            <a:avLst/>
          </a:prstGeom>
          <a:noFill/>
          <a:ln w="111125" algn="ctr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44" name="Gerade Verbindung mit Pfeil 43"/>
          <p:cNvCxnSpPr>
            <a:cxnSpLocks noChangeShapeType="1"/>
          </p:cNvCxnSpPr>
          <p:nvPr/>
        </p:nvCxnSpPr>
        <p:spPr bwMode="auto">
          <a:xfrm rot="5400000">
            <a:off x="5719763" y="2933402"/>
            <a:ext cx="1258888" cy="1587"/>
          </a:xfrm>
          <a:prstGeom prst="straightConnector1">
            <a:avLst/>
          </a:prstGeom>
          <a:noFill/>
          <a:ln w="111125" algn="ctr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3133725" y="4235673"/>
            <a:ext cx="4786313" cy="15716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382588" marR="0" lvl="0" indent="-38258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	        a=4 b=5   a=2 b=10</a:t>
            </a:r>
          </a:p>
          <a:p>
            <a:pPr marL="382588" marR="0" lvl="0" indent="-38258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   a*b</a:t>
            </a:r>
          </a:p>
          <a:p>
            <a:pPr marL="382588" marR="0" lvl="0" indent="-38258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		   a * b = 20</a:t>
            </a:r>
          </a:p>
        </p:txBody>
      </p:sp>
      <p:sp>
        <p:nvSpPr>
          <p:cNvPr id="47" name="Rechteck 46"/>
          <p:cNvSpPr>
            <a:spLocks noChangeArrowheads="1"/>
          </p:cNvSpPr>
          <p:nvPr/>
        </p:nvSpPr>
        <p:spPr bwMode="auto">
          <a:xfrm>
            <a:off x="6134100" y="4449986"/>
            <a:ext cx="1643063" cy="357187"/>
          </a:xfrm>
          <a:prstGeom prst="rect">
            <a:avLst/>
          </a:prstGeom>
          <a:solidFill>
            <a:srgbClr val="FFFFFF"/>
          </a:solidFill>
          <a:ln w="38100" algn="ctr">
            <a:noFill/>
            <a:round/>
            <a:headEnd/>
            <a:tailEnd type="triangle" w="med" len="lg"/>
          </a:ln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48" name="Gerade Verbindung mit Pfeil 47"/>
          <p:cNvCxnSpPr>
            <a:cxnSpLocks noChangeShapeType="1"/>
          </p:cNvCxnSpPr>
          <p:nvPr/>
        </p:nvCxnSpPr>
        <p:spPr bwMode="auto">
          <a:xfrm rot="5400000">
            <a:off x="5718969" y="5033392"/>
            <a:ext cx="1260475" cy="1587"/>
          </a:xfrm>
          <a:prstGeom prst="straightConnector1">
            <a:avLst/>
          </a:prstGeom>
          <a:noFill/>
          <a:ln w="111125" algn="ctr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9" name="Gerade Verbindung mit Pfeil 48"/>
          <p:cNvCxnSpPr>
            <a:cxnSpLocks noChangeShapeType="1"/>
          </p:cNvCxnSpPr>
          <p:nvPr/>
        </p:nvCxnSpPr>
        <p:spPr bwMode="auto">
          <a:xfrm rot="5400000">
            <a:off x="6434931" y="5249292"/>
            <a:ext cx="828675" cy="1588"/>
          </a:xfrm>
          <a:prstGeom prst="straightConnector1">
            <a:avLst/>
          </a:prstGeom>
          <a:noFill/>
          <a:ln w="111125" algn="ctr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50" name="Gerade Verbindung mit Pfeil 49"/>
          <p:cNvCxnSpPr>
            <a:cxnSpLocks noChangeShapeType="1"/>
          </p:cNvCxnSpPr>
          <p:nvPr/>
        </p:nvCxnSpPr>
        <p:spPr bwMode="auto">
          <a:xfrm rot="5400000">
            <a:off x="5934869" y="5249292"/>
            <a:ext cx="828675" cy="1587"/>
          </a:xfrm>
          <a:prstGeom prst="straightConnector1">
            <a:avLst/>
          </a:prstGeom>
          <a:noFill/>
          <a:ln w="111125" algn="ctr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1" name="Textfeld 50"/>
          <p:cNvSpPr txBox="1">
            <a:spLocks noChangeArrowheads="1"/>
          </p:cNvSpPr>
          <p:nvPr/>
        </p:nvSpPr>
        <p:spPr bwMode="auto">
          <a:xfrm>
            <a:off x="6615113" y="5156423"/>
            <a:ext cx="500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32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3133725" y="4235673"/>
            <a:ext cx="4786313" cy="15716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382588" marR="0" lvl="0" indent="-38258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	        a=4 b=5 c=0</a:t>
            </a:r>
          </a:p>
          <a:p>
            <a:pPr marL="382588" marR="0" lvl="0" indent="-38258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c+=a*b</a:t>
            </a:r>
          </a:p>
          <a:p>
            <a:pPr marL="382588" marR="0" lvl="0" indent="-38258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 		   a=4 b=5 c=20</a:t>
            </a:r>
          </a:p>
        </p:txBody>
      </p:sp>
      <p:cxnSp>
        <p:nvCxnSpPr>
          <p:cNvPr id="53" name="Gerade Verbindung mit Pfeil 52"/>
          <p:cNvCxnSpPr>
            <a:cxnSpLocks noChangeShapeType="1"/>
          </p:cNvCxnSpPr>
          <p:nvPr/>
        </p:nvCxnSpPr>
        <p:spPr bwMode="auto">
          <a:xfrm rot="5400000">
            <a:off x="6431756" y="5007992"/>
            <a:ext cx="1260475" cy="1588"/>
          </a:xfrm>
          <a:prstGeom prst="straightConnector1">
            <a:avLst/>
          </a:prstGeom>
          <a:noFill/>
          <a:ln w="111125" algn="ctr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4" name="Gerade Verbindung mit Pfeil 53"/>
          <p:cNvCxnSpPr>
            <a:cxnSpLocks noChangeShapeType="1"/>
          </p:cNvCxnSpPr>
          <p:nvPr/>
        </p:nvCxnSpPr>
        <p:spPr bwMode="auto">
          <a:xfrm rot="5400000">
            <a:off x="6931819" y="5007992"/>
            <a:ext cx="1260475" cy="1587"/>
          </a:xfrm>
          <a:prstGeom prst="straightConnector1">
            <a:avLst/>
          </a:prstGeom>
          <a:noFill/>
          <a:ln w="111125" algn="ctr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46" grpId="0" build="allAtOnce" animBg="1"/>
      <p:bldP spid="47" grpId="0" animBg="1"/>
      <p:bldP spid="47" grpId="1" animBg="1"/>
      <p:bldP spid="51" grpId="0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HDL-based Synthesis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0"/>
          <a:stretch>
            <a:fillRect/>
          </a:stretch>
        </p:blipFill>
        <p:spPr bwMode="auto">
          <a:xfrm>
            <a:off x="1435099" y="1155874"/>
            <a:ext cx="9306617" cy="483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1606550" y="1466850"/>
            <a:ext cx="1866900" cy="2235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473450" y="1336762"/>
            <a:ext cx="590550" cy="224463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64000" y="1593043"/>
            <a:ext cx="4876800" cy="26750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064001" y="1952220"/>
            <a:ext cx="1143000" cy="181006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504950" y="3762287"/>
            <a:ext cx="3736284" cy="15399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5207001" y="2185961"/>
            <a:ext cx="1682749" cy="328138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587406" y="5362487"/>
            <a:ext cx="5302344" cy="88184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889750" y="3816350"/>
            <a:ext cx="590551" cy="260886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889750" y="2404546"/>
            <a:ext cx="2692400" cy="108639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 flipH="1">
            <a:off x="7480299" y="3638550"/>
            <a:ext cx="1460499" cy="172393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8940800" y="3762287"/>
            <a:ext cx="1835150" cy="160897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480300" y="5510097"/>
            <a:ext cx="1460498" cy="55175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Reversible Logic?</a:t>
            </a:r>
          </a:p>
          <a:p>
            <a:endParaRPr lang="en-US" sz="2400" dirty="0"/>
          </a:p>
          <a:p>
            <a:r>
              <a:rPr lang="en-US" sz="2400" strike="sngStrike" dirty="0"/>
              <a:t>Why Reversible Logic?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Tomorrow (Applications)</a:t>
            </a:r>
            <a:endParaRPr lang="en-US" sz="2400" dirty="0"/>
          </a:p>
          <a:p>
            <a:endParaRPr lang="de-DE" sz="2400" dirty="0"/>
          </a:p>
          <a:p>
            <a:r>
              <a:rPr lang="en-US" sz="2400" dirty="0"/>
              <a:t>How to Design of Reversible Logic?</a:t>
            </a:r>
          </a:p>
          <a:p>
            <a:endParaRPr lang="en-US" sz="2400" dirty="0"/>
          </a:p>
          <a:p>
            <a:r>
              <a:rPr lang="en-US" sz="2400" b="1" dirty="0"/>
              <a:t>What‘s Next?</a:t>
            </a:r>
            <a:endParaRPr lang="en-US" b="1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Summary: Design of Reversible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11" name="Flussdiagramm: Manuelle Eingabe 10"/>
          <p:cNvSpPr/>
          <p:nvPr/>
        </p:nvSpPr>
        <p:spPr>
          <a:xfrm>
            <a:off x="2373090" y="1566273"/>
            <a:ext cx="3179032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Establish unique I/O mapping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848309" y="3395142"/>
            <a:ext cx="215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f:B</a:t>
            </a:r>
            <a:r>
              <a:rPr lang="en-US" sz="1600" i="1" baseline="30000" dirty="0">
                <a:latin typeface="+mj-lt"/>
              </a:rPr>
              <a:t>n</a:t>
            </a:r>
            <a:r>
              <a:rPr lang="en-US" sz="1600" i="1" dirty="0">
                <a:latin typeface="+mj-lt"/>
                <a:sym typeface="Wingdings" panose="05000000000000000000" pitchFamily="2" charset="2"/>
              </a:rPr>
              <a:t>B</a:t>
            </a:r>
            <a:r>
              <a:rPr lang="en-US" sz="1600" i="1" baseline="30000" dirty="0">
                <a:latin typeface="+mj-lt"/>
                <a:sym typeface="Wingdings" panose="05000000000000000000" pitchFamily="2" charset="2"/>
              </a:rPr>
              <a:t>m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br>
              <a:rPr lang="en-US" sz="1600" dirty="0">
                <a:latin typeface="+mj-lt"/>
                <a:sym typeface="Wingdings" panose="05000000000000000000" pitchFamily="2" charset="2"/>
              </a:rPr>
            </a:br>
            <a:r>
              <a:rPr lang="en-US" sz="1600" dirty="0">
                <a:latin typeface="+mj-lt"/>
                <a:sym typeface="Wingdings" panose="05000000000000000000" pitchFamily="2" charset="2"/>
              </a:rPr>
              <a:t>to be synthesized</a:t>
            </a:r>
            <a:endParaRPr lang="en-US" sz="1600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5091549" y="2263901"/>
            <a:ext cx="150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f:B</a:t>
            </a:r>
            <a:r>
              <a:rPr lang="en-US" sz="1600" i="1" baseline="30000" dirty="0">
                <a:latin typeface="+mj-lt"/>
              </a:rPr>
              <a:t>k</a:t>
            </a:r>
            <a:r>
              <a:rPr lang="en-US" sz="1600" i="1" dirty="0">
                <a:latin typeface="+mj-lt"/>
                <a:sym typeface="Wingdings" panose="05000000000000000000" pitchFamily="2" charset="2"/>
              </a:rPr>
              <a:t>B</a:t>
            </a:r>
            <a:r>
              <a:rPr lang="en-US" sz="1600" i="1" baseline="30000" dirty="0">
                <a:latin typeface="+mj-lt"/>
                <a:sym typeface="Wingdings" panose="05000000000000000000" pitchFamily="2" charset="2"/>
              </a:rPr>
              <a:t>k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br>
              <a:rPr lang="en-US" sz="1600" dirty="0">
                <a:latin typeface="+mj-lt"/>
                <a:sym typeface="Wingdings" panose="05000000000000000000" pitchFamily="2" charset="2"/>
              </a:rPr>
            </a:br>
            <a:r>
              <a:rPr lang="en-US" sz="1600" dirty="0">
                <a:latin typeface="+mj-lt"/>
                <a:sym typeface="Wingdings" panose="05000000000000000000" pitchFamily="2" charset="2"/>
              </a:rPr>
              <a:t>(embedded)</a:t>
            </a:r>
            <a:endParaRPr lang="en-US" sz="1600" dirty="0">
              <a:latin typeface="+mj-lt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226909" y="1563650"/>
            <a:ext cx="4248472" cy="19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u="sng" dirty="0" err="1">
                <a:solidFill>
                  <a:schemeClr val="tx1"/>
                </a:solidFill>
                <a:latin typeface="+mj-lt"/>
              </a:rPr>
              <a:t>Functional</a:t>
            </a:r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Realize circuit for reversible function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91FECD-979C-4273-AC3C-021A06D1DFDA}"/>
              </a:ext>
            </a:extLst>
          </p:cNvPr>
          <p:cNvSpPr txBox="1">
            <a:spLocks/>
          </p:cNvSpPr>
          <p:nvPr/>
        </p:nvSpPr>
        <p:spPr>
          <a:xfrm>
            <a:off x="3746271" y="3817094"/>
            <a:ext cx="6356464" cy="1804704"/>
          </a:xfrm>
          <a:prstGeom prst="rect">
            <a:avLst/>
          </a:prstGeom>
        </p:spPr>
        <p:txBody>
          <a:bodyPr/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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Drawbacks:</a:t>
            </a:r>
          </a:p>
          <a:p>
            <a:pPr lvl="1"/>
            <a:r>
              <a:rPr lang="de-AT" dirty="0"/>
              <a:t>Embedding is expensive</a:t>
            </a:r>
          </a:p>
          <a:p>
            <a:pPr lvl="1"/>
            <a:r>
              <a:rPr lang="de-AT" dirty="0"/>
              <a:t>Degree of freedom is not exploited</a:t>
            </a:r>
          </a:p>
          <a:p>
            <a:pPr lvl="1"/>
            <a:r>
              <a:rPr lang="de-AT" dirty="0" err="1"/>
              <a:t>Exponential</a:t>
            </a:r>
            <a:r>
              <a:rPr lang="de-AT" dirty="0"/>
              <a:t> growth of representation</a:t>
            </a:r>
          </a:p>
          <a:p>
            <a:r>
              <a:rPr lang="de-AT" dirty="0"/>
              <a:t>Alternative: </a:t>
            </a:r>
            <a:r>
              <a:rPr lang="de-AT" dirty="0" err="1"/>
              <a:t>One</a:t>
            </a:r>
            <a:r>
              <a:rPr lang="de-AT" dirty="0"/>
              <a:t>-pass Synthesis</a:t>
            </a:r>
          </a:p>
        </p:txBody>
      </p:sp>
    </p:spTree>
    <p:extLst>
      <p:ext uri="{BB962C8B-B14F-4D97-AF65-F5344CB8AC3E}">
        <p14:creationId xmlns:p14="http://schemas.microsoft.com/office/powerpoint/2010/main" val="211715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One-pass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46" y="1619532"/>
            <a:ext cx="5374390" cy="4524894"/>
          </a:xfrm>
        </p:spPr>
        <p:txBody>
          <a:bodyPr/>
          <a:lstStyle/>
          <a:p>
            <a:r>
              <a:rPr lang="de-AT" dirty="0"/>
              <a:t>Example: Transformation-based Synthesis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014" y="1619532"/>
            <a:ext cx="5198400" cy="4524894"/>
          </a:xfrm>
        </p:spPr>
        <p:txBody>
          <a:bodyPr/>
          <a:lstStyle/>
          <a:p>
            <a:r>
              <a:rPr lang="de-AT" dirty="0"/>
              <a:t>Start synthesis without embedding</a:t>
            </a:r>
          </a:p>
          <a:p>
            <a:endParaRPr lang="de-AT" dirty="0"/>
          </a:p>
          <a:p>
            <a:r>
              <a:rPr lang="de-AT" dirty="0"/>
              <a:t>Modify function if problem occurs</a:t>
            </a:r>
          </a:p>
          <a:p>
            <a:pPr lvl="1"/>
            <a:r>
              <a:rPr lang="de-AT" dirty="0"/>
              <a:t>Store changes on buffer line</a:t>
            </a:r>
          </a:p>
          <a:p>
            <a:pPr lvl="1"/>
            <a:endParaRPr lang="de-AT" dirty="0"/>
          </a:p>
          <a:p>
            <a:r>
              <a:rPr lang="de-AT" dirty="0"/>
              <a:t>Revert changes after synthesis</a:t>
            </a:r>
          </a:p>
          <a:p>
            <a:pPr lvl="1"/>
            <a:r>
              <a:rPr lang="de-AT" dirty="0"/>
              <a:t>One gate for each </a:t>
            </a:r>
            <a:r>
              <a:rPr lang="de-AT" dirty="0" err="1"/>
              <a:t>buffer</a:t>
            </a:r>
            <a:r>
              <a:rPr lang="de-AT" dirty="0"/>
              <a:t> </a:t>
            </a:r>
            <a:r>
              <a:rPr lang="de-AT" dirty="0" err="1"/>
              <a:t>line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Can be applied to many different synthesis approaches!</a:t>
            </a:r>
            <a:endParaRPr lang="de-AT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5" y="2264325"/>
            <a:ext cx="2620519" cy="181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7" y="2264325"/>
            <a:ext cx="2620519" cy="181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5" y="2264325"/>
            <a:ext cx="2620519" cy="1815000"/>
          </a:xfrm>
          <a:prstGeom prst="rect">
            <a:avLst/>
          </a:prstGeom>
        </p:spPr>
      </p:pic>
      <p:pic>
        <p:nvPicPr>
          <p:cNvPr id="9" name="Picture 2" descr="Bildergebnis für haken symb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25" y="2886120"/>
            <a:ext cx="287465" cy="2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ür haken symb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25" y="3189919"/>
            <a:ext cx="287465" cy="2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ldergebnis für haken symb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24" y="3504363"/>
            <a:ext cx="287465" cy="2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dergebnis für haken symb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06" y="3788063"/>
            <a:ext cx="287465" cy="2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45" y="4796217"/>
            <a:ext cx="3444582" cy="1348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45" y="4796217"/>
            <a:ext cx="3444582" cy="1348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845" y="4796217"/>
            <a:ext cx="3444582" cy="1348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45" y="4796217"/>
            <a:ext cx="3444582" cy="1348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845" y="4796217"/>
            <a:ext cx="3444582" cy="134887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Reversible Logic?</a:t>
            </a:r>
          </a:p>
          <a:p>
            <a:endParaRPr lang="en-US" sz="2400" dirty="0"/>
          </a:p>
          <a:p>
            <a:r>
              <a:rPr lang="en-US" sz="2400" strike="sngStrike" dirty="0"/>
              <a:t>Why Reversible Logic?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Tomorrow (Applications)</a:t>
            </a:r>
            <a:endParaRPr lang="en-US" sz="2400" dirty="0"/>
          </a:p>
          <a:p>
            <a:endParaRPr lang="de-DE" sz="2400" dirty="0"/>
          </a:p>
          <a:p>
            <a:r>
              <a:rPr lang="en-US" sz="2400" dirty="0"/>
              <a:t>How to Design of Reversible Logic?</a:t>
            </a:r>
          </a:p>
          <a:p>
            <a:endParaRPr lang="en-US" sz="2400" dirty="0"/>
          </a:p>
          <a:p>
            <a:r>
              <a:rPr lang="en-US" sz="2400" dirty="0"/>
              <a:t>What‘s Next?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Summary: Design of Reversible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Flussdiagramm: Manuelle Eingabe 10"/>
          <p:cNvSpPr/>
          <p:nvPr/>
        </p:nvSpPr>
        <p:spPr>
          <a:xfrm>
            <a:off x="2373090" y="1566273"/>
            <a:ext cx="3179032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Establish unique I/O mapping</a:t>
            </a:r>
          </a:p>
        </p:txBody>
      </p:sp>
      <p:sp>
        <p:nvSpPr>
          <p:cNvPr id="12" name="Flussdiagramm: Manuelle Eingabe 11"/>
          <p:cNvSpPr/>
          <p:nvPr/>
        </p:nvSpPr>
        <p:spPr>
          <a:xfrm flipV="1">
            <a:off x="2373090" y="3687541"/>
            <a:ext cx="8102292" cy="1401071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373090" y="3775580"/>
            <a:ext cx="8102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+mj-lt"/>
              </a:rPr>
              <a:t>Structural/Hierarchical</a:t>
            </a:r>
            <a:r>
              <a:rPr lang="de-DE" sz="1400" b="1" u="sng" dirty="0">
                <a:latin typeface="+mj-lt"/>
              </a:rPr>
              <a:t> Synthesis</a:t>
            </a:r>
            <a:endParaRPr lang="de-DE" sz="1600" b="1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Map function to reversible circuit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848309" y="3395142"/>
            <a:ext cx="215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f:B</a:t>
            </a:r>
            <a:r>
              <a:rPr lang="en-US" sz="1600" i="1" baseline="30000" dirty="0">
                <a:latin typeface="+mj-lt"/>
              </a:rPr>
              <a:t>n</a:t>
            </a:r>
            <a:r>
              <a:rPr lang="en-US" sz="1600" i="1" dirty="0">
                <a:latin typeface="+mj-lt"/>
                <a:sym typeface="Wingdings" panose="05000000000000000000" pitchFamily="2" charset="2"/>
              </a:rPr>
              <a:t>B</a:t>
            </a:r>
            <a:r>
              <a:rPr lang="en-US" sz="1600" i="1" baseline="30000" dirty="0">
                <a:latin typeface="+mj-lt"/>
                <a:sym typeface="Wingdings" panose="05000000000000000000" pitchFamily="2" charset="2"/>
              </a:rPr>
              <a:t>m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br>
              <a:rPr lang="en-US" sz="1600" dirty="0">
                <a:latin typeface="+mj-lt"/>
                <a:sym typeface="Wingdings" panose="05000000000000000000" pitchFamily="2" charset="2"/>
              </a:rPr>
            </a:br>
            <a:r>
              <a:rPr lang="en-US" sz="1600" dirty="0">
                <a:latin typeface="+mj-lt"/>
                <a:sym typeface="Wingdings" panose="05000000000000000000" pitchFamily="2" charset="2"/>
              </a:rPr>
              <a:t>to be synthesized</a:t>
            </a:r>
            <a:endParaRPr lang="en-US" sz="1600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5091549" y="1866340"/>
            <a:ext cx="150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f:B</a:t>
            </a:r>
            <a:r>
              <a:rPr lang="en-US" sz="1600" i="1" baseline="30000" dirty="0">
                <a:latin typeface="+mj-lt"/>
              </a:rPr>
              <a:t>k</a:t>
            </a:r>
            <a:r>
              <a:rPr lang="en-US" sz="1600" i="1" dirty="0">
                <a:latin typeface="+mj-lt"/>
                <a:sym typeface="Wingdings" panose="05000000000000000000" pitchFamily="2" charset="2"/>
              </a:rPr>
              <a:t>B</a:t>
            </a:r>
            <a:r>
              <a:rPr lang="en-US" sz="1600" i="1" baseline="30000" dirty="0">
                <a:latin typeface="+mj-lt"/>
                <a:sym typeface="Wingdings" panose="05000000000000000000" pitchFamily="2" charset="2"/>
              </a:rPr>
              <a:t>k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br>
              <a:rPr lang="en-US" sz="1600" dirty="0">
                <a:latin typeface="+mj-lt"/>
                <a:sym typeface="Wingdings" panose="05000000000000000000" pitchFamily="2" charset="2"/>
              </a:rPr>
            </a:br>
            <a:r>
              <a:rPr lang="en-US" sz="1600" dirty="0">
                <a:latin typeface="+mj-lt"/>
                <a:sym typeface="Wingdings" panose="05000000000000000000" pitchFamily="2" charset="2"/>
              </a:rPr>
              <a:t>(embedded)</a:t>
            </a:r>
            <a:endParaRPr lang="en-US" sz="1600" dirty="0">
              <a:latin typeface="+mj-lt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226909" y="1563650"/>
            <a:ext cx="4248472" cy="19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u="sng" dirty="0" err="1">
                <a:solidFill>
                  <a:schemeClr val="tx1"/>
                </a:solidFill>
                <a:latin typeface="+mj-lt"/>
              </a:rPr>
              <a:t>Functional</a:t>
            </a:r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Realize circuit for reversible function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B4DFBC-9C36-4032-AE7F-358E54E15949}"/>
              </a:ext>
            </a:extLst>
          </p:cNvPr>
          <p:cNvSpPr/>
          <p:nvPr/>
        </p:nvSpPr>
        <p:spPr>
          <a:xfrm>
            <a:off x="2385392" y="2917332"/>
            <a:ext cx="8089990" cy="62631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u="sng" dirty="0" err="1">
                <a:solidFill>
                  <a:srgbClr val="C00000"/>
                </a:solidFill>
                <a:latin typeface="+mj-lt"/>
              </a:rPr>
              <a:t>One</a:t>
            </a:r>
            <a:r>
              <a:rPr lang="de-DE" sz="1400" b="1" u="sng" dirty="0">
                <a:solidFill>
                  <a:srgbClr val="C00000"/>
                </a:solidFill>
                <a:latin typeface="+mj-lt"/>
              </a:rPr>
              <a:t>-Pass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Conduct both tasks in a single step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3D698DD-B9FC-46EA-B844-E3BB0E23CA70}"/>
              </a:ext>
            </a:extLst>
          </p:cNvPr>
          <p:cNvSpPr txBox="1">
            <a:spLocks/>
          </p:cNvSpPr>
          <p:nvPr/>
        </p:nvSpPr>
        <p:spPr>
          <a:xfrm>
            <a:off x="3746271" y="5261578"/>
            <a:ext cx="6285625" cy="571500"/>
          </a:xfrm>
          <a:prstGeom prst="rect">
            <a:avLst/>
          </a:prstGeom>
        </p:spPr>
        <p:txBody>
          <a:bodyPr/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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Alternative </a:t>
            </a:r>
            <a:r>
              <a:rPr lang="de-AT" dirty="0" err="1"/>
              <a:t>data-structures</a:t>
            </a:r>
            <a:r>
              <a:rPr lang="de-A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71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8702" y="1266404"/>
            <a:ext cx="10857008" cy="4871929"/>
          </a:xfrm>
        </p:spPr>
        <p:txBody>
          <a:bodyPr/>
          <a:lstStyle/>
          <a:p>
            <a:r>
              <a:rPr lang="en-US" dirty="0"/>
              <a:t>Quantum Multiple-valued Decision Diagrams </a:t>
            </a:r>
            <a:br>
              <a:rPr lang="en-US" dirty="0"/>
            </a:br>
            <a:r>
              <a:rPr lang="en-US" dirty="0"/>
              <a:t>(publicly available at http://www.informatik.uni-bremen.de/agra/eng/qmdd.php) </a:t>
            </a:r>
          </a:p>
          <a:p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Representation of Reversible Functions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141538"/>
            <a:ext cx="43338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174876"/>
            <a:ext cx="42481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6" y="2492376"/>
            <a:ext cx="20669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4" y="2525713"/>
            <a:ext cx="16478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05076"/>
            <a:ext cx="20955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9" y="2366963"/>
            <a:ext cx="25050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6" y="2493963"/>
            <a:ext cx="22574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055814"/>
            <a:ext cx="4343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9" y="2481263"/>
            <a:ext cx="24669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8" y="2516188"/>
            <a:ext cx="2362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119314"/>
            <a:ext cx="45910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9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514601"/>
            <a:ext cx="24955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55851"/>
            <a:ext cx="24765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11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2093914"/>
            <a:ext cx="41719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12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88" y="2595563"/>
            <a:ext cx="26860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FEF14B-F41D-4250-89B1-A093254A607B}"/>
              </a:ext>
            </a:extLst>
          </p:cNvPr>
          <p:cNvSpPr/>
          <p:nvPr/>
        </p:nvSpPr>
        <p:spPr>
          <a:xfrm>
            <a:off x="1648302" y="2141538"/>
            <a:ext cx="4449286" cy="413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Adjusted Design of Reversible Circuits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Work with permutation matrices!</a:t>
            </a:r>
          </a:p>
          <a:p>
            <a:pPr lvl="1"/>
            <a:r>
              <a:rPr lang="en-US" sz="2400" dirty="0"/>
              <a:t>Suitable representation for reversible functionality</a:t>
            </a:r>
          </a:p>
          <a:p>
            <a:pPr lvl="1"/>
            <a:r>
              <a:rPr lang="en-US" sz="2400" dirty="0"/>
              <a:t>Can efficiently be represented and manipulated using QMDDs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Determination of #Garbage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8702" y="1341430"/>
            <a:ext cx="10857008" cy="4796904"/>
          </a:xfrm>
        </p:spPr>
        <p:txBody>
          <a:bodyPr/>
          <a:lstStyle/>
          <a:p>
            <a:r>
              <a:rPr lang="en-US" sz="2400" dirty="0"/>
              <a:t>Determine the number of garbage outputs</a:t>
            </a:r>
          </a:p>
          <a:p>
            <a:pPr lvl="1"/>
            <a:r>
              <a:rPr lang="en-US" sz="2400" dirty="0"/>
              <a:t>Counting the number of 1‘s in all rows</a:t>
            </a:r>
          </a:p>
          <a:p>
            <a:pPr lvl="1"/>
            <a:r>
              <a:rPr lang="en-US" sz="2400" dirty="0"/>
              <a:t>Equal to multiplying matrix M with transposition of M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73006"/>
          <a:stretch/>
        </p:blipFill>
        <p:spPr>
          <a:xfrm>
            <a:off x="915947" y="3163261"/>
            <a:ext cx="2764861" cy="316736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608702" y="1341430"/>
            <a:ext cx="10857008" cy="4796904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c</a:t>
            </a:r>
            <a:r>
              <a:rPr lang="en-US" sz="2400" baseline="-25000" dirty="0" err="1"/>
              <a:t>ij</a:t>
            </a:r>
            <a:r>
              <a:rPr lang="en-US" sz="2400" dirty="0"/>
              <a:t>:= row </a:t>
            </a:r>
            <a:r>
              <a:rPr lang="en-US" sz="2400" dirty="0" err="1"/>
              <a:t>i</a:t>
            </a:r>
            <a:r>
              <a:rPr lang="en-US" sz="2400" dirty="0"/>
              <a:t> of A and column j of B)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Review: Matrix </a:t>
            </a:r>
            <a:r>
              <a:rPr lang="de-DE" altLang="en-US" dirty="0" err="1"/>
              <a:t>Multiplication</a:t>
            </a:r>
            <a:endParaRPr lang="de-DE" alt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Foliennummernplatzhalt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7106" name="Picture 2" descr="\begin{displaymath}\begin {array}{lll}A\cdot B&amp;:=&amp;\left(\begin {array}{cccc}a_{1...&#10;...dots +a_{mn}\cdot b_{nm}\\&#10;\end {array}\right)\\ \end {array}.\end{displaymath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3" y="1553632"/>
            <a:ext cx="10134743" cy="32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4147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47" y="3163261"/>
            <a:ext cx="10242518" cy="3167365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Determination of #Garbage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8702" y="1341430"/>
            <a:ext cx="10857008" cy="4796904"/>
          </a:xfrm>
        </p:spPr>
        <p:txBody>
          <a:bodyPr/>
          <a:lstStyle/>
          <a:p>
            <a:r>
              <a:rPr lang="en-US" sz="2400" dirty="0"/>
              <a:t>Determine the number of garbage outputs</a:t>
            </a:r>
          </a:p>
          <a:p>
            <a:pPr lvl="1"/>
            <a:r>
              <a:rPr lang="en-US" sz="2400" dirty="0"/>
              <a:t>Counting the number of 1‘s in all rows</a:t>
            </a:r>
          </a:p>
          <a:p>
            <a:pPr lvl="1"/>
            <a:r>
              <a:rPr lang="en-US" sz="2400" dirty="0"/>
              <a:t>Equal to multiplying matrix M with transposition of M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9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QMDDs: Further Applications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8702" y="1341430"/>
            <a:ext cx="10857008" cy="4796904"/>
          </a:xfrm>
        </p:spPr>
        <p:txBody>
          <a:bodyPr/>
          <a:lstStyle/>
          <a:p>
            <a:endParaRPr lang="de-DE" sz="2400" dirty="0"/>
          </a:p>
          <a:p>
            <a:r>
              <a:rPr lang="de-DE" sz="2400" dirty="0"/>
              <a:t>Embedding</a:t>
            </a:r>
          </a:p>
          <a:p>
            <a:r>
              <a:rPr lang="de-DE" sz="2400" dirty="0"/>
              <a:t>Synthesis</a:t>
            </a:r>
          </a:p>
          <a:p>
            <a:r>
              <a:rPr lang="de-DE" sz="2400" dirty="0" err="1"/>
              <a:t>Verification</a:t>
            </a:r>
            <a:endParaRPr lang="de-DE" sz="2400" dirty="0"/>
          </a:p>
          <a:p>
            <a:r>
              <a:rPr lang="de-DE" sz="2400" dirty="0"/>
              <a:t>Simulation</a:t>
            </a:r>
          </a:p>
          <a:p>
            <a:r>
              <a:rPr lang="de-DE" sz="2400" dirty="0"/>
              <a:t>…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B09CE47-DC2E-4570-BCE6-2277F941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920" y="1560114"/>
            <a:ext cx="3044822" cy="371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7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Summary: Design of Reversible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Flussdiagramm: Manuelle Eingabe 10"/>
          <p:cNvSpPr/>
          <p:nvPr/>
        </p:nvSpPr>
        <p:spPr>
          <a:xfrm>
            <a:off x="2373090" y="1566273"/>
            <a:ext cx="3179032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Establish unique I/O mapping</a:t>
            </a:r>
          </a:p>
        </p:txBody>
      </p:sp>
      <p:sp>
        <p:nvSpPr>
          <p:cNvPr id="12" name="Flussdiagramm: Manuelle Eingabe 11"/>
          <p:cNvSpPr/>
          <p:nvPr/>
        </p:nvSpPr>
        <p:spPr>
          <a:xfrm flipV="1">
            <a:off x="2373090" y="3687541"/>
            <a:ext cx="8102292" cy="1401071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373090" y="3775580"/>
            <a:ext cx="81022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+mj-lt"/>
              </a:rPr>
              <a:t>Structural/Hierarchical</a:t>
            </a:r>
            <a:r>
              <a:rPr lang="de-DE" sz="1400" b="1" u="sng" dirty="0">
                <a:latin typeface="+mj-lt"/>
              </a:rPr>
              <a:t> Synthesis</a:t>
            </a:r>
            <a:endParaRPr lang="de-DE" sz="1600" b="1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Map function to reversible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Application of further data-structures such as QMDDs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848309" y="3395142"/>
            <a:ext cx="215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f:B</a:t>
            </a:r>
            <a:r>
              <a:rPr lang="en-US" sz="1600" i="1" baseline="30000" dirty="0">
                <a:latin typeface="+mj-lt"/>
              </a:rPr>
              <a:t>n</a:t>
            </a:r>
            <a:r>
              <a:rPr lang="en-US" sz="1600" i="1" dirty="0">
                <a:latin typeface="+mj-lt"/>
                <a:sym typeface="Wingdings" panose="05000000000000000000" pitchFamily="2" charset="2"/>
              </a:rPr>
              <a:t>B</a:t>
            </a:r>
            <a:r>
              <a:rPr lang="en-US" sz="1600" i="1" baseline="30000" dirty="0">
                <a:latin typeface="+mj-lt"/>
                <a:sym typeface="Wingdings" panose="05000000000000000000" pitchFamily="2" charset="2"/>
              </a:rPr>
              <a:t>m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br>
              <a:rPr lang="en-US" sz="1600" dirty="0">
                <a:latin typeface="+mj-lt"/>
                <a:sym typeface="Wingdings" panose="05000000000000000000" pitchFamily="2" charset="2"/>
              </a:rPr>
            </a:br>
            <a:r>
              <a:rPr lang="en-US" sz="1600" dirty="0">
                <a:latin typeface="+mj-lt"/>
                <a:sym typeface="Wingdings" panose="05000000000000000000" pitchFamily="2" charset="2"/>
              </a:rPr>
              <a:t>to be synthesized</a:t>
            </a:r>
            <a:endParaRPr lang="en-US" sz="1600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5091549" y="1866340"/>
            <a:ext cx="150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f:B</a:t>
            </a:r>
            <a:r>
              <a:rPr lang="en-US" sz="1600" i="1" baseline="30000" dirty="0">
                <a:latin typeface="+mj-lt"/>
              </a:rPr>
              <a:t>k</a:t>
            </a:r>
            <a:r>
              <a:rPr lang="en-US" sz="1600" i="1" dirty="0">
                <a:latin typeface="+mj-lt"/>
                <a:sym typeface="Wingdings" panose="05000000000000000000" pitchFamily="2" charset="2"/>
              </a:rPr>
              <a:t>B</a:t>
            </a:r>
            <a:r>
              <a:rPr lang="en-US" sz="1600" i="1" baseline="30000" dirty="0">
                <a:latin typeface="+mj-lt"/>
                <a:sym typeface="Wingdings" panose="05000000000000000000" pitchFamily="2" charset="2"/>
              </a:rPr>
              <a:t>k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br>
              <a:rPr lang="en-US" sz="1600" dirty="0">
                <a:latin typeface="+mj-lt"/>
                <a:sym typeface="Wingdings" panose="05000000000000000000" pitchFamily="2" charset="2"/>
              </a:rPr>
            </a:br>
            <a:r>
              <a:rPr lang="en-US" sz="1600" dirty="0">
                <a:latin typeface="+mj-lt"/>
                <a:sym typeface="Wingdings" panose="05000000000000000000" pitchFamily="2" charset="2"/>
              </a:rPr>
              <a:t>(embedded)</a:t>
            </a:r>
            <a:endParaRPr lang="en-US" sz="1600" dirty="0">
              <a:latin typeface="+mj-lt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226909" y="1563650"/>
            <a:ext cx="4248472" cy="19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u="sng" dirty="0" err="1">
                <a:solidFill>
                  <a:schemeClr val="tx1"/>
                </a:solidFill>
                <a:latin typeface="+mj-lt"/>
              </a:rPr>
              <a:t>Functional</a:t>
            </a:r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Realize circuit for reversible function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B4DFBC-9C36-4032-AE7F-358E54E15949}"/>
              </a:ext>
            </a:extLst>
          </p:cNvPr>
          <p:cNvSpPr/>
          <p:nvPr/>
        </p:nvSpPr>
        <p:spPr>
          <a:xfrm>
            <a:off x="2385392" y="2917332"/>
            <a:ext cx="8089990" cy="62631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u="sng" dirty="0" err="1">
                <a:solidFill>
                  <a:srgbClr val="C00000"/>
                </a:solidFill>
                <a:latin typeface="+mj-lt"/>
              </a:rPr>
              <a:t>One</a:t>
            </a:r>
            <a:r>
              <a:rPr lang="de-DE" sz="1400" b="1" u="sng" dirty="0">
                <a:solidFill>
                  <a:srgbClr val="C00000"/>
                </a:solidFill>
                <a:latin typeface="+mj-lt"/>
              </a:rPr>
              <a:t>-Pass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Conduct both tasks in a single step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A10A01D-2192-4475-9E92-598C0233340A}"/>
              </a:ext>
            </a:extLst>
          </p:cNvPr>
          <p:cNvSpPr/>
          <p:nvPr/>
        </p:nvSpPr>
        <p:spPr>
          <a:xfrm>
            <a:off x="2373090" y="5160622"/>
            <a:ext cx="8102292" cy="13647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+mj-lt"/>
              </a:rPr>
              <a:t>HDL-based</a:t>
            </a:r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Realize circuit for reversible HDL</a:t>
            </a:r>
          </a:p>
        </p:txBody>
      </p:sp>
    </p:spTree>
    <p:extLst>
      <p:ext uri="{BB962C8B-B14F-4D97-AF65-F5344CB8AC3E}">
        <p14:creationId xmlns:p14="http://schemas.microsoft.com/office/powerpoint/2010/main" val="18222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uppieren 3"/>
          <p:cNvGrpSpPr>
            <a:grpSpLocks/>
          </p:cNvGrpSpPr>
          <p:nvPr/>
        </p:nvGrpSpPr>
        <p:grpSpPr bwMode="auto">
          <a:xfrm>
            <a:off x="2203450" y="2205038"/>
            <a:ext cx="8135938" cy="4233862"/>
            <a:chOff x="827584" y="2137981"/>
            <a:chExt cx="8136020" cy="4234558"/>
          </a:xfrm>
        </p:grpSpPr>
        <p:pic>
          <p:nvPicPr>
            <p:cNvPr id="1024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87" r="56570" b="52769"/>
            <a:stretch>
              <a:fillRect/>
            </a:stretch>
          </p:blipFill>
          <p:spPr bwMode="auto">
            <a:xfrm>
              <a:off x="827584" y="2139527"/>
              <a:ext cx="2105259" cy="42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30" r="36679" b="52769"/>
            <a:stretch>
              <a:fillRect/>
            </a:stretch>
          </p:blipFill>
          <p:spPr bwMode="auto">
            <a:xfrm>
              <a:off x="4398806" y="2139527"/>
              <a:ext cx="1601944" cy="42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8" r="35245" b="52769"/>
            <a:stretch>
              <a:fillRect/>
            </a:stretch>
          </p:blipFill>
          <p:spPr bwMode="auto">
            <a:xfrm>
              <a:off x="2922925" y="2139527"/>
              <a:ext cx="1475881" cy="42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79" r="12395" b="52769"/>
            <a:stretch>
              <a:fillRect/>
            </a:stretch>
          </p:blipFill>
          <p:spPr bwMode="auto">
            <a:xfrm>
              <a:off x="6948264" y="2137981"/>
              <a:ext cx="2015340" cy="42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8" r="35245" b="52769"/>
            <a:stretch>
              <a:fillRect/>
            </a:stretch>
          </p:blipFill>
          <p:spPr bwMode="auto">
            <a:xfrm>
              <a:off x="5940152" y="2138251"/>
              <a:ext cx="1080119" cy="423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HDL-based Synthesis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Distinction between reversible assignment operations and binary operations </a:t>
            </a:r>
          </a:p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0"/>
          <a:stretch>
            <a:fillRect/>
          </a:stretch>
        </p:blipFill>
        <p:spPr bwMode="auto">
          <a:xfrm>
            <a:off x="2038350" y="2233614"/>
            <a:ext cx="8053388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9750" y="1489076"/>
            <a:ext cx="8858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2588" indent="-382588">
              <a:spcBef>
                <a:spcPct val="20000"/>
              </a:spcBef>
              <a:buFontTx/>
              <a:buChar char="•"/>
              <a:defRPr/>
            </a:pPr>
            <a:endParaRPr lang="de-DE" kern="0" dirty="0">
              <a:solidFill>
                <a:srgbClr val="003366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809750" y="1428751"/>
            <a:ext cx="8858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2588" indent="-382588">
              <a:spcBef>
                <a:spcPct val="20000"/>
              </a:spcBef>
              <a:buFontTx/>
              <a:buChar char="•"/>
              <a:defRPr/>
            </a:pPr>
            <a:endParaRPr lang="de-DE" sz="3600" kern="0" dirty="0">
              <a:solidFill>
                <a:srgbClr val="003366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General Observations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Reversible HDL descriptions are inherently 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    reversible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ym typeface="Wingdings" panose="05000000000000000000" pitchFamily="2" charset="2"/>
              </a:rPr>
              <a:t> T</a:t>
            </a:r>
            <a:r>
              <a:rPr lang="en-US" altLang="en-US" sz="2400" dirty="0"/>
              <a:t>here must be a reversible circuit with zero </a:t>
            </a:r>
            <a:br>
              <a:rPr lang="en-US" altLang="en-US" sz="2400" dirty="0"/>
            </a:br>
            <a:r>
              <a:rPr lang="en-US" altLang="en-US" sz="2400" dirty="0"/>
              <a:t>    additional lines realizing the described functionality</a:t>
            </a:r>
          </a:p>
          <a:p>
            <a:pPr>
              <a:defRPr/>
            </a:pPr>
            <a:endParaRPr lang="en-US" altLang="en-US" sz="11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Reversible Logic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Computations are reversible (bijective)</a:t>
            </a:r>
          </a:p>
          <a:p>
            <a:pPr lvl="1"/>
            <a:r>
              <a:rPr lang="en-US" sz="2400" dirty="0"/>
              <a:t>Same number of inputs/outputs</a:t>
            </a:r>
          </a:p>
          <a:p>
            <a:pPr lvl="1"/>
            <a:r>
              <a:rPr lang="en-US" sz="2400" dirty="0"/>
              <a:t>1:1 mapping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7061126" y="3891689"/>
            <a:ext cx="33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Verdana" pitchFamily="34" charset="0"/>
              </a:rPr>
              <a:t>1</a:t>
            </a:r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7061126" y="4236175"/>
            <a:ext cx="331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Verdana" pitchFamily="34" charset="0"/>
              </a:rPr>
              <a:t>1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7061126" y="4593364"/>
            <a:ext cx="33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Verdana" pitchFamily="34" charset="0"/>
              </a:rPr>
              <a:t>1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5275189" y="3177314"/>
            <a:ext cx="228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2588" indent="-382588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rgbClr val="003366"/>
                </a:solidFill>
              </a:rPr>
              <a:t>Reversible</a:t>
            </a:r>
          </a:p>
          <a:p>
            <a:pPr marL="382588" indent="-382588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rgbClr val="003366"/>
                </a:solidFill>
              </a:rPr>
              <a:t>Logic</a:t>
            </a:r>
            <a:endParaRPr lang="de-DE" kern="0" dirty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703439" y="3177314"/>
            <a:ext cx="228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2588" indent="-382588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rgbClr val="003366"/>
                </a:solidFill>
              </a:rPr>
              <a:t>AND-Gate</a:t>
            </a:r>
          </a:p>
          <a:p>
            <a:pPr marL="382588" indent="-382588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rgbClr val="003366"/>
                </a:solidFill>
              </a:rPr>
              <a:t>(irreversible)</a:t>
            </a:r>
            <a:endParaRPr lang="de-DE" kern="0" dirty="0">
              <a:solidFill>
                <a:srgbClr val="003366"/>
              </a:solidFill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/>
          <a:srcRect l="2985" t="33289" r="73134" b="42830"/>
          <a:stretch>
            <a:fillRect/>
          </a:stretch>
        </p:blipFill>
        <p:spPr bwMode="auto">
          <a:xfrm>
            <a:off x="3346376" y="4034564"/>
            <a:ext cx="1143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5514901" y="3891689"/>
            <a:ext cx="33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Verdana" pitchFamily="34" charset="0"/>
              </a:rPr>
              <a:t>0</a:t>
            </a:r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5514901" y="4236175"/>
            <a:ext cx="331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Verdana" pitchFamily="34" charset="0"/>
              </a:rPr>
              <a:t>1</a:t>
            </a: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5514901" y="4593364"/>
            <a:ext cx="33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Verdana" pitchFamily="34" charset="0"/>
              </a:rPr>
              <a:t>1</a:t>
            </a: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136826" y="4053614"/>
            <a:ext cx="33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Verdana" pitchFamily="34" charset="0"/>
              </a:rPr>
              <a:t>1</a:t>
            </a: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3127301" y="4269514"/>
            <a:ext cx="33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Verdana" pitchFamily="34" charset="0"/>
              </a:rPr>
              <a:t>0</a:t>
            </a:r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4390951" y="4177439"/>
            <a:ext cx="33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Verdana" pitchFamily="34" charset="0"/>
              </a:rPr>
              <a:t>0</a:t>
            </a:r>
          </a:p>
        </p:txBody>
      </p:sp>
      <p:cxnSp>
        <p:nvCxnSpPr>
          <p:cNvPr id="16" name="Gerade Verbindung mit Pfeil 15"/>
          <p:cNvCxnSpPr>
            <a:cxnSpLocks noChangeShapeType="1"/>
          </p:cNvCxnSpPr>
          <p:nvPr/>
        </p:nvCxnSpPr>
        <p:spPr bwMode="auto">
          <a:xfrm>
            <a:off x="6132439" y="4247289"/>
            <a:ext cx="647700" cy="158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7" name="Gruppieren 39"/>
          <p:cNvGrpSpPr>
            <a:grpSpLocks/>
          </p:cNvGrpSpPr>
          <p:nvPr/>
        </p:nvGrpSpPr>
        <p:grpSpPr bwMode="auto">
          <a:xfrm>
            <a:off x="5768901" y="3963125"/>
            <a:ext cx="1365250" cy="928688"/>
            <a:chOff x="3851177" y="3714752"/>
            <a:chExt cx="1365452" cy="928694"/>
          </a:xfrm>
        </p:grpSpPr>
        <p:sp>
          <p:nvSpPr>
            <p:cNvPr id="18" name="Rechteck 24"/>
            <p:cNvSpPr>
              <a:spLocks noChangeArrowheads="1"/>
            </p:cNvSpPr>
            <p:nvPr/>
          </p:nvSpPr>
          <p:spPr bwMode="auto">
            <a:xfrm>
              <a:off x="4071934" y="3714752"/>
              <a:ext cx="928694" cy="92869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cxnSp>
          <p:nvCxnSpPr>
            <p:cNvPr id="19" name="Gerade Verbindung 26"/>
            <p:cNvCxnSpPr>
              <a:cxnSpLocks noChangeShapeType="1"/>
            </p:cNvCxnSpPr>
            <p:nvPr/>
          </p:nvCxnSpPr>
          <p:spPr bwMode="auto">
            <a:xfrm rot="10800000">
              <a:off x="3851177" y="3813174"/>
              <a:ext cx="216000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Gerade Verbindung 28"/>
            <p:cNvCxnSpPr>
              <a:cxnSpLocks noChangeShapeType="1"/>
            </p:cNvCxnSpPr>
            <p:nvPr/>
          </p:nvCxnSpPr>
          <p:spPr bwMode="auto">
            <a:xfrm rot="10800000">
              <a:off x="3855934" y="4164806"/>
              <a:ext cx="216000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Gerade Verbindung 29"/>
            <p:cNvCxnSpPr>
              <a:cxnSpLocks noChangeShapeType="1"/>
            </p:cNvCxnSpPr>
            <p:nvPr/>
          </p:nvCxnSpPr>
          <p:spPr bwMode="auto">
            <a:xfrm rot="10800000">
              <a:off x="3855244" y="4512469"/>
              <a:ext cx="216000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Gerade Verbindung 31"/>
            <p:cNvCxnSpPr>
              <a:cxnSpLocks noChangeShapeType="1"/>
            </p:cNvCxnSpPr>
            <p:nvPr/>
          </p:nvCxnSpPr>
          <p:spPr bwMode="auto">
            <a:xfrm rot="10800000">
              <a:off x="5000629" y="3812384"/>
              <a:ext cx="216000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Gerade Verbindung 32"/>
            <p:cNvCxnSpPr>
              <a:cxnSpLocks noChangeShapeType="1"/>
            </p:cNvCxnSpPr>
            <p:nvPr/>
          </p:nvCxnSpPr>
          <p:spPr bwMode="auto">
            <a:xfrm rot="10800000">
              <a:off x="5000629" y="4167980"/>
              <a:ext cx="216000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Gerade Verbindung 33"/>
            <p:cNvCxnSpPr>
              <a:cxnSpLocks noChangeShapeType="1"/>
            </p:cNvCxnSpPr>
            <p:nvPr/>
          </p:nvCxnSpPr>
          <p:spPr bwMode="auto">
            <a:xfrm rot="10800000">
              <a:off x="4998942" y="4514850"/>
              <a:ext cx="216000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5" name="Gerade Verbindung mit Pfeil 24"/>
          <p:cNvCxnSpPr>
            <a:cxnSpLocks noChangeShapeType="1"/>
          </p:cNvCxnSpPr>
          <p:nvPr/>
        </p:nvCxnSpPr>
        <p:spPr bwMode="auto">
          <a:xfrm>
            <a:off x="3690864" y="4221889"/>
            <a:ext cx="360362" cy="158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" name="Gruppieren 38"/>
          <p:cNvGrpSpPr>
            <a:grpSpLocks/>
          </p:cNvGrpSpPr>
          <p:nvPr/>
        </p:nvGrpSpPr>
        <p:grpSpPr bwMode="auto">
          <a:xfrm>
            <a:off x="3687690" y="4320314"/>
            <a:ext cx="376237" cy="369887"/>
            <a:chOff x="1770408" y="4071942"/>
            <a:chExt cx="376506" cy="369332"/>
          </a:xfrm>
        </p:grpSpPr>
        <p:cxnSp>
          <p:nvCxnSpPr>
            <p:cNvPr id="27" name="Gerade Verbindung mit Pfeil 35"/>
            <p:cNvCxnSpPr>
              <a:cxnSpLocks noChangeShapeType="1"/>
            </p:cNvCxnSpPr>
            <p:nvPr/>
          </p:nvCxnSpPr>
          <p:spPr bwMode="auto">
            <a:xfrm>
              <a:off x="1770408" y="4259268"/>
              <a:ext cx="360000" cy="1588"/>
            </a:xfrm>
            <a:prstGeom prst="straightConnector1">
              <a:avLst/>
            </a:prstGeom>
            <a:noFill/>
            <a:ln w="63500" algn="ctr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28" name="Textfeld 36"/>
            <p:cNvSpPr txBox="1">
              <a:spLocks noChangeArrowheads="1"/>
            </p:cNvSpPr>
            <p:nvPr/>
          </p:nvSpPr>
          <p:spPr bwMode="auto">
            <a:xfrm>
              <a:off x="1785918" y="4071942"/>
              <a:ext cx="360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  <a:latin typeface="Verdana" pitchFamily="34" charset="0"/>
                </a:rPr>
                <a:t>X</a:t>
              </a:r>
            </a:p>
          </p:txBody>
        </p:sp>
      </p:grpSp>
      <p:cxnSp>
        <p:nvCxnSpPr>
          <p:cNvPr id="29" name="Gerade Verbindung mit Pfeil 28"/>
          <p:cNvCxnSpPr>
            <a:cxnSpLocks noChangeShapeType="1"/>
          </p:cNvCxnSpPr>
          <p:nvPr/>
        </p:nvCxnSpPr>
        <p:spPr bwMode="auto">
          <a:xfrm>
            <a:off x="6132439" y="4606064"/>
            <a:ext cx="647700" cy="158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1" name="Foliennummernplatzhalter 3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uild="p"/>
      <p:bldP spid="8" grpId="0" build="p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Sequence of Statements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Consider a sequence of three statements</a:t>
            </a:r>
          </a:p>
          <a:p>
            <a:pPr eaLnBrk="1" hangingPunct="1">
              <a:defRPr/>
            </a:pPr>
            <a:r>
              <a:rPr lang="en-US" altLang="en-US" sz="2400" dirty="0"/>
              <a:t>Assume their realization requires 1, 6, and 4 additional lines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r>
              <a:rPr lang="en-US" altLang="en-US" sz="2400" dirty="0">
                <a:sym typeface="Wingdings" panose="05000000000000000000" pitchFamily="2" charset="2"/>
              </a:rPr>
              <a:t> Focus on optimizing the realization of the “largest” statement!</a:t>
            </a: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4" y="2817814"/>
            <a:ext cx="8677275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Simple </a:t>
            </a:r>
            <a:r>
              <a:rPr lang="de-DE" altLang="en-US" dirty="0" err="1"/>
              <a:t>Optimization</a:t>
            </a:r>
            <a:endParaRPr lang="de-DE" altLang="en-US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r>
              <a:rPr lang="en-US" dirty="0"/>
              <a:t>Intermediate results of the inner expressions must be buffered</a:t>
            </a:r>
          </a:p>
          <a:p>
            <a:r>
              <a:rPr lang="en-US" dirty="0"/>
              <a:t>Considering 32-bit signals, this requires 96 circuit lines </a:t>
            </a:r>
          </a:p>
          <a:p>
            <a:r>
              <a:rPr lang="en-US" dirty="0"/>
              <a:t>Plus 32 circuit lines to buffer the result of the outer expression 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128 circuit lines in total</a:t>
            </a: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/>
              <a:t>Binary operations are applied separately with an assignment operation.</a:t>
            </a:r>
          </a:p>
          <a:p>
            <a:r>
              <a:rPr lang="en-US" dirty="0"/>
              <a:t>Hence, no more than 32 circuit lines are needed to buffer the intermediate results</a:t>
            </a:r>
          </a:p>
          <a:p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32" y="1593043"/>
            <a:ext cx="3934712" cy="5087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073" y="1005386"/>
            <a:ext cx="1957267" cy="109640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8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General Observations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>
          <a:xfrm>
            <a:off x="608702" y="1271806"/>
            <a:ext cx="10857008" cy="486652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Reversible HDL descriptions are inherently </a:t>
            </a:r>
          </a:p>
          <a:p>
            <a:pPr marL="0" indent="0">
              <a:buNone/>
              <a:defRPr/>
            </a:pPr>
            <a:r>
              <a:rPr lang="en-US" altLang="en-US" dirty="0"/>
              <a:t>    reversible</a:t>
            </a:r>
          </a:p>
          <a:p>
            <a:pPr marL="0" indent="0">
              <a:buNone/>
              <a:defRPr/>
            </a:pPr>
            <a:r>
              <a:rPr lang="en-US" altLang="en-US" dirty="0">
                <a:sym typeface="Wingdings" panose="05000000000000000000" pitchFamily="2" charset="2"/>
              </a:rPr>
              <a:t> T</a:t>
            </a:r>
            <a:r>
              <a:rPr lang="en-US" altLang="en-US" dirty="0"/>
              <a:t>here must be a reversible circuit with zero </a:t>
            </a:r>
            <a:br>
              <a:rPr lang="en-US" altLang="en-US" dirty="0"/>
            </a:br>
            <a:r>
              <a:rPr lang="en-US" altLang="en-US" dirty="0"/>
              <a:t>    additional lines realizing the described functionality</a:t>
            </a:r>
          </a:p>
          <a:p>
            <a:pPr>
              <a:defRPr/>
            </a:pPr>
            <a:endParaRPr lang="en-US" altLang="en-US" sz="1050" dirty="0"/>
          </a:p>
          <a:p>
            <a:pPr>
              <a:defRPr/>
            </a:pPr>
            <a:r>
              <a:rPr lang="en-US" altLang="en-US" dirty="0"/>
              <a:t>Thus far: The realization of the assignment and the expression is considered separately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>
                <a:sym typeface="Wingdings" panose="05000000000000000000" pitchFamily="2" charset="2"/>
              </a:rPr>
              <a:t> Not possible for each combination of assignment/expr.</a:t>
            </a:r>
            <a:endParaRPr lang="en-US" alt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3" r="17950" b="66972"/>
          <a:stretch>
            <a:fillRect/>
          </a:stretch>
        </p:blipFill>
        <p:spPr bwMode="auto">
          <a:xfrm>
            <a:off x="7116876" y="3649426"/>
            <a:ext cx="185896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7" r="56570" b="74835"/>
          <a:stretch>
            <a:fillRect/>
          </a:stretch>
        </p:blipFill>
        <p:spPr bwMode="auto">
          <a:xfrm>
            <a:off x="4788014" y="3506551"/>
            <a:ext cx="16795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3" t="25572" r="22516" b="67546"/>
          <a:stretch>
            <a:fillRect/>
          </a:stretch>
        </p:blipFill>
        <p:spPr bwMode="auto">
          <a:xfrm>
            <a:off x="2011476" y="4046301"/>
            <a:ext cx="2266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Reversible HDL-</a:t>
            </a:r>
            <a:r>
              <a:rPr lang="de-DE" altLang="en-US" dirty="0" err="1"/>
              <a:t>based</a:t>
            </a:r>
            <a:r>
              <a:rPr lang="de-DE" altLang="en-US" dirty="0"/>
              <a:t> Synthesis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Scalable</a:t>
            </a:r>
            <a:r>
              <a:rPr lang="en-US" altLang="en-US" sz="2400" dirty="0"/>
              <a:t> synthesis of </a:t>
            </a:r>
            <a:r>
              <a:rPr lang="en-US" altLang="en-US" sz="2400" b="1" dirty="0"/>
              <a:t>efficient</a:t>
            </a:r>
            <a:r>
              <a:rPr lang="en-US" altLang="en-US" sz="2400" dirty="0"/>
              <a:t> circuits </a:t>
            </a:r>
            <a:br>
              <a:rPr lang="en-US" altLang="en-US" sz="2400" dirty="0"/>
            </a:br>
            <a:r>
              <a:rPr lang="en-US" altLang="en-US" sz="2400" dirty="0"/>
              <a:t>is THE big challenge in reversible circuit design</a:t>
            </a:r>
          </a:p>
          <a:p>
            <a:r>
              <a:rPr lang="en-US" altLang="en-US" sz="2400" dirty="0"/>
              <a:t>Does not necessarily require a fully-fledged </a:t>
            </a:r>
            <a:br>
              <a:rPr lang="en-US" altLang="en-US" sz="2400" dirty="0"/>
            </a:br>
            <a:r>
              <a:rPr lang="en-US" altLang="en-US" sz="2400" dirty="0"/>
              <a:t>HDL-synthesizer</a:t>
            </a:r>
          </a:p>
          <a:p>
            <a:r>
              <a:rPr lang="en-US" altLang="en-US" sz="2400" dirty="0"/>
              <a:t>Not so much about generating building blocks, but using/combining them in a clever fashion</a:t>
            </a:r>
          </a:p>
          <a:p>
            <a:r>
              <a:rPr lang="de-DE" altLang="en-US" sz="2400" dirty="0" err="1"/>
              <a:t>Use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of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techniques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from</a:t>
            </a:r>
            <a:r>
              <a:rPr lang="de-DE" altLang="en-US" sz="2400" dirty="0"/>
              <a:t> </a:t>
            </a:r>
            <a:r>
              <a:rPr lang="de-DE" altLang="en-US" sz="2400" dirty="0" err="1"/>
              <a:t>compiling</a:t>
            </a:r>
            <a:r>
              <a:rPr lang="de-DE" altLang="en-US" sz="2400" dirty="0"/>
              <a:t>, </a:t>
            </a:r>
            <a:r>
              <a:rPr lang="de-DE" altLang="en-US" sz="2400" dirty="0" err="1"/>
              <a:t>term</a:t>
            </a:r>
            <a:r>
              <a:rPr lang="de-DE" altLang="en-US" sz="2400" dirty="0"/>
              <a:t> </a:t>
            </a:r>
            <a:r>
              <a:rPr lang="de-DE" altLang="en-US" sz="2400" dirty="0" err="1"/>
              <a:t>re-writing</a:t>
            </a:r>
            <a:r>
              <a:rPr lang="de-DE" altLang="en-US" sz="2400" dirty="0"/>
              <a:t>, etc.</a:t>
            </a:r>
            <a:endParaRPr lang="en-US" altLang="en-US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Summary: Design of Reversible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Flussdiagramm: Manuelle Eingabe 10"/>
          <p:cNvSpPr/>
          <p:nvPr/>
        </p:nvSpPr>
        <p:spPr>
          <a:xfrm>
            <a:off x="2373090" y="1566273"/>
            <a:ext cx="3179032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Establish unique I/O mapping</a:t>
            </a:r>
          </a:p>
        </p:txBody>
      </p:sp>
      <p:sp>
        <p:nvSpPr>
          <p:cNvPr id="12" name="Flussdiagramm: Manuelle Eingabe 11"/>
          <p:cNvSpPr/>
          <p:nvPr/>
        </p:nvSpPr>
        <p:spPr>
          <a:xfrm flipV="1">
            <a:off x="2373090" y="3687541"/>
            <a:ext cx="8102292" cy="1401071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373090" y="3775580"/>
            <a:ext cx="81022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+mj-lt"/>
              </a:rPr>
              <a:t>Structural/Hierarchical</a:t>
            </a:r>
            <a:r>
              <a:rPr lang="de-DE" sz="1400" b="1" u="sng" dirty="0">
                <a:latin typeface="+mj-lt"/>
              </a:rPr>
              <a:t> Synthesis</a:t>
            </a:r>
            <a:endParaRPr lang="de-DE" sz="1600" b="1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Map function to reversible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Application of further data-structures such as QMDDs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848309" y="3395142"/>
            <a:ext cx="215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f:B</a:t>
            </a:r>
            <a:r>
              <a:rPr lang="en-US" sz="1600" i="1" baseline="30000" dirty="0">
                <a:latin typeface="+mj-lt"/>
              </a:rPr>
              <a:t>n</a:t>
            </a:r>
            <a:r>
              <a:rPr lang="en-US" sz="1600" i="1" dirty="0">
                <a:latin typeface="+mj-lt"/>
                <a:sym typeface="Wingdings" panose="05000000000000000000" pitchFamily="2" charset="2"/>
              </a:rPr>
              <a:t>B</a:t>
            </a:r>
            <a:r>
              <a:rPr lang="en-US" sz="1600" i="1" baseline="30000" dirty="0">
                <a:latin typeface="+mj-lt"/>
                <a:sym typeface="Wingdings" panose="05000000000000000000" pitchFamily="2" charset="2"/>
              </a:rPr>
              <a:t>m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br>
              <a:rPr lang="en-US" sz="1600" dirty="0">
                <a:latin typeface="+mj-lt"/>
                <a:sym typeface="Wingdings" panose="05000000000000000000" pitchFamily="2" charset="2"/>
              </a:rPr>
            </a:br>
            <a:r>
              <a:rPr lang="en-US" sz="1600" dirty="0">
                <a:latin typeface="+mj-lt"/>
                <a:sym typeface="Wingdings" panose="05000000000000000000" pitchFamily="2" charset="2"/>
              </a:rPr>
              <a:t>to be synthesized</a:t>
            </a:r>
            <a:endParaRPr lang="en-US" sz="1600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5091549" y="1866340"/>
            <a:ext cx="150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f:B</a:t>
            </a:r>
            <a:r>
              <a:rPr lang="en-US" sz="1600" i="1" baseline="30000" dirty="0">
                <a:latin typeface="+mj-lt"/>
              </a:rPr>
              <a:t>k</a:t>
            </a:r>
            <a:r>
              <a:rPr lang="en-US" sz="1600" i="1" dirty="0">
                <a:latin typeface="+mj-lt"/>
                <a:sym typeface="Wingdings" panose="05000000000000000000" pitchFamily="2" charset="2"/>
              </a:rPr>
              <a:t>B</a:t>
            </a:r>
            <a:r>
              <a:rPr lang="en-US" sz="1600" i="1" baseline="30000" dirty="0">
                <a:latin typeface="+mj-lt"/>
                <a:sym typeface="Wingdings" panose="05000000000000000000" pitchFamily="2" charset="2"/>
              </a:rPr>
              <a:t>k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</a:t>
            </a:r>
            <a:br>
              <a:rPr lang="en-US" sz="1600" dirty="0">
                <a:latin typeface="+mj-lt"/>
                <a:sym typeface="Wingdings" panose="05000000000000000000" pitchFamily="2" charset="2"/>
              </a:rPr>
            </a:br>
            <a:r>
              <a:rPr lang="en-US" sz="1600" dirty="0">
                <a:latin typeface="+mj-lt"/>
                <a:sym typeface="Wingdings" panose="05000000000000000000" pitchFamily="2" charset="2"/>
              </a:rPr>
              <a:t>(embedded)</a:t>
            </a:r>
            <a:endParaRPr lang="en-US" sz="1600" dirty="0">
              <a:latin typeface="+mj-lt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226909" y="1563650"/>
            <a:ext cx="4248472" cy="19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u="sng" dirty="0" err="1">
                <a:solidFill>
                  <a:schemeClr val="tx1"/>
                </a:solidFill>
                <a:latin typeface="+mj-lt"/>
              </a:rPr>
              <a:t>Functional</a:t>
            </a:r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Realize circuit for reversible function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B4DFBC-9C36-4032-AE7F-358E54E15949}"/>
              </a:ext>
            </a:extLst>
          </p:cNvPr>
          <p:cNvSpPr/>
          <p:nvPr/>
        </p:nvSpPr>
        <p:spPr>
          <a:xfrm>
            <a:off x="2385392" y="2917332"/>
            <a:ext cx="8089990" cy="62631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u="sng" dirty="0" err="1">
                <a:solidFill>
                  <a:srgbClr val="C00000"/>
                </a:solidFill>
                <a:latin typeface="+mj-lt"/>
              </a:rPr>
              <a:t>One</a:t>
            </a:r>
            <a:r>
              <a:rPr lang="de-DE" sz="1400" b="1" u="sng" dirty="0">
                <a:solidFill>
                  <a:srgbClr val="C00000"/>
                </a:solidFill>
                <a:latin typeface="+mj-lt"/>
              </a:rPr>
              <a:t>-Pass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Conduct both tasks in a single step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A10A01D-2192-4475-9E92-598C0233340A}"/>
              </a:ext>
            </a:extLst>
          </p:cNvPr>
          <p:cNvSpPr/>
          <p:nvPr/>
        </p:nvSpPr>
        <p:spPr>
          <a:xfrm>
            <a:off x="2373090" y="5160622"/>
            <a:ext cx="8102292" cy="13647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+mj-lt"/>
              </a:rPr>
              <a:t>HDL-based</a:t>
            </a:r>
            <a:r>
              <a:rPr lang="de-DE" sz="1400" b="1" u="sng" dirty="0">
                <a:solidFill>
                  <a:schemeClr val="tx1"/>
                </a:solidFill>
                <a:latin typeface="+mj-lt"/>
              </a:rPr>
              <a:t>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Realize circuit for reversible HDL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Towards HDL-based synthesis without additional circuit lines</a:t>
            </a:r>
          </a:p>
        </p:txBody>
      </p:sp>
    </p:spTree>
    <p:extLst>
      <p:ext uri="{BB962C8B-B14F-4D97-AF65-F5344CB8AC3E}">
        <p14:creationId xmlns:p14="http://schemas.microsoft.com/office/powerpoint/2010/main" val="24493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Further Reading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8701" y="1325216"/>
            <a:ext cx="11503786" cy="4905881"/>
          </a:xfrm>
        </p:spPr>
        <p:txBody>
          <a:bodyPr/>
          <a:lstStyle/>
          <a:p>
            <a:r>
              <a:rPr lang="en-US" sz="1600" b="1" dirty="0"/>
              <a:t>Good overview (state-of-the-art report of the COST Action):</a:t>
            </a:r>
            <a:br>
              <a:rPr lang="en-US" sz="1600" b="1" dirty="0"/>
            </a:br>
            <a:r>
              <a:rPr lang="en-US" sz="1600" dirty="0"/>
              <a:t>https://github.com/COST-IC1405/wg3-soar-report/blob/master/README.md</a:t>
            </a:r>
            <a:endParaRPr lang="en-US" sz="1600" b="1" dirty="0"/>
          </a:p>
          <a:p>
            <a:r>
              <a:rPr lang="en-US" sz="1600" b="1" dirty="0"/>
              <a:t>Embedding</a:t>
            </a:r>
            <a:br>
              <a:rPr lang="en-US" sz="1600" b="1" dirty="0"/>
            </a:br>
            <a:r>
              <a:rPr lang="en-US" sz="1600" dirty="0"/>
              <a:t>Embedding of Large Boolean Functions for Reversible Logic, JETC 2016</a:t>
            </a:r>
            <a:br>
              <a:rPr lang="en-US" sz="1600" dirty="0"/>
            </a:br>
            <a:r>
              <a:rPr lang="en-US" sz="1600" dirty="0"/>
              <a:t>Make It Reversible: Efficient Embedding of Non-reversible Functions. DATE 2017</a:t>
            </a:r>
          </a:p>
          <a:p>
            <a:r>
              <a:rPr lang="en-US" sz="1600" b="1" dirty="0"/>
              <a:t>Transformation-based Synthesis</a:t>
            </a:r>
            <a:br>
              <a:rPr lang="en-US" sz="1600" b="1" dirty="0"/>
            </a:br>
            <a:r>
              <a:rPr lang="en-US" sz="1600" dirty="0"/>
              <a:t>A Transformation Based Algorithm for Reversible Logic Synthesis, DAC 2003</a:t>
            </a:r>
            <a:br>
              <a:rPr lang="en-US" sz="1600" dirty="0"/>
            </a:br>
            <a:r>
              <a:rPr lang="en-US" sz="1600" dirty="0"/>
              <a:t>A fast symbolic transformation based algorithm for reversible logic synthesis, RC 2016.</a:t>
            </a:r>
          </a:p>
          <a:p>
            <a:r>
              <a:rPr lang="en-US" sz="1600" b="1" dirty="0"/>
              <a:t>BDD-based Synthesis</a:t>
            </a:r>
            <a:br>
              <a:rPr lang="en-US" sz="1600" b="1" dirty="0"/>
            </a:br>
            <a:r>
              <a:rPr lang="en-US" sz="1600" dirty="0"/>
              <a:t>BDD-based Synthesis of Reversible Logic for Large Functions, DAC 2009</a:t>
            </a:r>
          </a:p>
          <a:p>
            <a:r>
              <a:rPr lang="en-US" sz="1600" b="1" dirty="0"/>
              <a:t>One-pass Synthesis</a:t>
            </a:r>
            <a:br>
              <a:rPr lang="en-US" sz="1600" dirty="0"/>
            </a:br>
            <a:r>
              <a:rPr lang="en-US" sz="1600" dirty="0"/>
              <a:t>One-pass Design for Reversible Circuits: Combining Embedding and Synthesis for Reversible Logic, TCAD 2017</a:t>
            </a:r>
          </a:p>
          <a:p>
            <a:r>
              <a:rPr lang="en-US" sz="1600" b="1" dirty="0"/>
              <a:t>QMDD Data-structure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fr-FR" sz="1600" dirty="0" err="1"/>
              <a:t>QMDDs</a:t>
            </a:r>
            <a:r>
              <a:rPr lang="fr-FR" sz="1600" dirty="0"/>
              <a:t>: Efficient Quantum </a:t>
            </a:r>
            <a:r>
              <a:rPr lang="fr-FR" sz="1600" dirty="0" err="1"/>
              <a:t>Function</a:t>
            </a:r>
            <a:r>
              <a:rPr lang="fr-FR" sz="1600" dirty="0"/>
              <a:t> </a:t>
            </a:r>
            <a:r>
              <a:rPr lang="fr-FR" sz="1600" dirty="0" err="1"/>
              <a:t>Representation</a:t>
            </a:r>
            <a:r>
              <a:rPr lang="fr-FR" sz="1600" dirty="0"/>
              <a:t> and Manipulation, TCAD 2016</a:t>
            </a:r>
            <a:br>
              <a:rPr lang="fr-FR" sz="1600" dirty="0"/>
            </a:br>
            <a:r>
              <a:rPr lang="fr-FR" sz="1600" dirty="0" err="1"/>
              <a:t>Implementation</a:t>
            </a:r>
            <a:r>
              <a:rPr lang="fr-FR" sz="1600" dirty="0"/>
              <a:t> </a:t>
            </a:r>
            <a:r>
              <a:rPr lang="fr-FR" sz="1600" dirty="0" err="1"/>
              <a:t>available</a:t>
            </a:r>
            <a:r>
              <a:rPr lang="fr-FR" sz="1600" dirty="0"/>
              <a:t> at </a:t>
            </a:r>
            <a:r>
              <a:rPr lang="en-US" sz="1600" dirty="0"/>
              <a:t>http://www.informatik.uni-bremen.de/agra/eng/qmdd.php</a:t>
            </a:r>
          </a:p>
          <a:p>
            <a:r>
              <a:rPr lang="en-US" sz="1600" b="1" dirty="0"/>
              <a:t>SyReC HDL</a:t>
            </a:r>
            <a:br>
              <a:rPr lang="en-US" sz="1600" dirty="0"/>
            </a:br>
            <a:r>
              <a:rPr lang="en-US" sz="1600" dirty="0"/>
              <a:t>SyReC: A Hardware Description Language for the Specification and Synthesis of Reversible Circuits, INTEGRATION 2016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Reversible Circuits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Fanout and feedback not directly allowed</a:t>
            </a:r>
          </a:p>
          <a:p>
            <a:r>
              <a:rPr lang="en-US" sz="2400" dirty="0"/>
              <a:t>Cascade of reversible gates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" name="Rechteck 29"/>
          <p:cNvSpPr>
            <a:spLocks noChangeArrowheads="1"/>
          </p:cNvSpPr>
          <p:nvPr/>
        </p:nvSpPr>
        <p:spPr bwMode="auto">
          <a:xfrm>
            <a:off x="9167813" y="2923803"/>
            <a:ext cx="285750" cy="135731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grpSp>
        <p:nvGrpSpPr>
          <p:cNvPr id="31" name="Group 92"/>
          <p:cNvGrpSpPr>
            <a:grpSpLocks/>
          </p:cNvGrpSpPr>
          <p:nvPr/>
        </p:nvGrpSpPr>
        <p:grpSpPr bwMode="auto">
          <a:xfrm>
            <a:off x="2355850" y="2909516"/>
            <a:ext cx="7327900" cy="1420813"/>
            <a:chOff x="524" y="2244"/>
            <a:chExt cx="4616" cy="895"/>
          </a:xfrm>
        </p:grpSpPr>
        <p:sp>
          <p:nvSpPr>
            <p:cNvPr id="32" name="Line 4"/>
            <p:cNvSpPr>
              <a:spLocks noChangeShapeType="1"/>
            </p:cNvSpPr>
            <p:nvPr/>
          </p:nvSpPr>
          <p:spPr bwMode="auto">
            <a:xfrm>
              <a:off x="726" y="2705"/>
              <a:ext cx="40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524" y="2571"/>
              <a:ext cx="2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b</a:t>
              </a:r>
              <a:endParaRPr lang="en-US" sz="2000" baseline="-25000" dirty="0">
                <a:latin typeface="Verdana" pitchFamily="34" charset="0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4751" y="2586"/>
              <a:ext cx="3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b</a:t>
              </a:r>
              <a:r>
                <a:rPr lang="de-DE" sz="2000" dirty="0">
                  <a:latin typeface="Verdana" pitchFamily="34" charset="0"/>
                </a:rPr>
                <a:t>'</a:t>
              </a: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726" y="2378"/>
              <a:ext cx="40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534" y="2244"/>
              <a:ext cx="2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a</a:t>
              </a:r>
              <a:endParaRPr lang="en-US" sz="2000" baseline="-25000" dirty="0">
                <a:latin typeface="Verdana" pitchFamily="34" charset="0"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4751" y="2253"/>
              <a:ext cx="34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a</a:t>
              </a:r>
              <a:r>
                <a:rPr lang="de-DE" sz="2000" dirty="0">
                  <a:latin typeface="Verdana" pitchFamily="34" charset="0"/>
                </a:rPr>
                <a:t>'</a:t>
              </a: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726" y="3024"/>
              <a:ext cx="40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31" y="2883"/>
              <a:ext cx="2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c</a:t>
              </a:r>
              <a:endParaRPr lang="en-US" sz="2000" baseline="-25000" dirty="0">
                <a:latin typeface="Verdana" pitchFamily="34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4758" y="2887"/>
              <a:ext cx="3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c</a:t>
              </a:r>
              <a:r>
                <a:rPr lang="de-DE" sz="2000" dirty="0">
                  <a:latin typeface="Verdana" pitchFamily="34" charset="0"/>
                </a:rPr>
                <a:t>'</a:t>
              </a:r>
              <a:endParaRPr lang="en-US" sz="2000" dirty="0">
                <a:latin typeface="Verdana" pitchFamily="34" charset="0"/>
              </a:endParaRPr>
            </a:p>
          </p:txBody>
        </p:sp>
      </p:grpSp>
      <p:grpSp>
        <p:nvGrpSpPr>
          <p:cNvPr id="41" name="Group 88"/>
          <p:cNvGrpSpPr>
            <a:grpSpLocks/>
          </p:cNvGrpSpPr>
          <p:nvPr/>
        </p:nvGrpSpPr>
        <p:grpSpPr bwMode="auto">
          <a:xfrm>
            <a:off x="3343275" y="3055566"/>
            <a:ext cx="304800" cy="1241425"/>
            <a:chOff x="1146" y="2336"/>
            <a:chExt cx="192" cy="782"/>
          </a:xfrm>
        </p:grpSpPr>
        <p:sp>
          <p:nvSpPr>
            <p:cNvPr id="42" name="Oval 15"/>
            <p:cNvSpPr>
              <a:spLocks noChangeArrowheads="1"/>
            </p:cNvSpPr>
            <p:nvPr/>
          </p:nvSpPr>
          <p:spPr bwMode="auto">
            <a:xfrm>
              <a:off x="1146" y="292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242" y="292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1146" y="302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1194" y="23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1194" y="2655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 flipV="1">
              <a:off x="1243" y="2375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grpSp>
        <p:nvGrpSpPr>
          <p:cNvPr id="48" name="Group 89"/>
          <p:cNvGrpSpPr>
            <a:grpSpLocks/>
          </p:cNvGrpSpPr>
          <p:nvPr/>
        </p:nvGrpSpPr>
        <p:grpSpPr bwMode="auto">
          <a:xfrm>
            <a:off x="3992564" y="3041278"/>
            <a:ext cx="879475" cy="1168400"/>
            <a:chOff x="1555" y="2327"/>
            <a:chExt cx="554" cy="736"/>
          </a:xfrm>
        </p:grpSpPr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1555" y="2609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1651" y="260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1555" y="270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2" name="Oval 24"/>
            <p:cNvSpPr>
              <a:spLocks noChangeArrowheads="1"/>
            </p:cNvSpPr>
            <p:nvPr/>
          </p:nvSpPr>
          <p:spPr bwMode="auto">
            <a:xfrm>
              <a:off x="1603" y="23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3" name="Oval 25"/>
            <p:cNvSpPr>
              <a:spLocks noChangeArrowheads="1"/>
            </p:cNvSpPr>
            <p:nvPr/>
          </p:nvSpPr>
          <p:spPr bwMode="auto">
            <a:xfrm>
              <a:off x="1603" y="296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V="1">
              <a:off x="1652" y="2371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5" name="Oval 27"/>
            <p:cNvSpPr>
              <a:spLocks noChangeArrowheads="1"/>
            </p:cNvSpPr>
            <p:nvPr/>
          </p:nvSpPr>
          <p:spPr bwMode="auto">
            <a:xfrm>
              <a:off x="1917" y="26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2013" y="26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1917" y="27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8" name="Oval 30"/>
            <p:cNvSpPr>
              <a:spLocks noChangeArrowheads="1"/>
            </p:cNvSpPr>
            <p:nvPr/>
          </p:nvSpPr>
          <p:spPr bwMode="auto">
            <a:xfrm>
              <a:off x="1965" y="232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2014" y="236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grpSp>
        <p:nvGrpSpPr>
          <p:cNvPr id="60" name="Group 90"/>
          <p:cNvGrpSpPr>
            <a:grpSpLocks/>
          </p:cNvGrpSpPr>
          <p:nvPr/>
        </p:nvGrpSpPr>
        <p:grpSpPr bwMode="auto">
          <a:xfrm>
            <a:off x="5588000" y="3042866"/>
            <a:ext cx="579438" cy="1173163"/>
            <a:chOff x="2606" y="2328"/>
            <a:chExt cx="365" cy="739"/>
          </a:xfrm>
        </p:grpSpPr>
        <p:sp>
          <p:nvSpPr>
            <p:cNvPr id="61" name="Oval 47"/>
            <p:cNvSpPr>
              <a:spLocks noChangeArrowheads="1"/>
            </p:cNvSpPr>
            <p:nvPr/>
          </p:nvSpPr>
          <p:spPr bwMode="auto">
            <a:xfrm>
              <a:off x="2740" y="23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2612" y="2659"/>
              <a:ext cx="352" cy="408"/>
            </a:xfrm>
            <a:prstGeom prst="rect">
              <a:avLst/>
            </a:prstGeom>
            <a:solidFill>
              <a:schemeClr val="bg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63" name="Line 49"/>
            <p:cNvSpPr>
              <a:spLocks noChangeShapeType="1"/>
            </p:cNvSpPr>
            <p:nvPr/>
          </p:nvSpPr>
          <p:spPr bwMode="auto">
            <a:xfrm flipH="1">
              <a:off x="2608" y="2705"/>
              <a:ext cx="363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4" name="Line 50"/>
            <p:cNvSpPr>
              <a:spLocks noChangeShapeType="1"/>
            </p:cNvSpPr>
            <p:nvPr/>
          </p:nvSpPr>
          <p:spPr bwMode="auto">
            <a:xfrm rot="5400000" flipH="1">
              <a:off x="2631" y="2682"/>
              <a:ext cx="316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5" name="Line 48"/>
            <p:cNvSpPr>
              <a:spLocks noChangeShapeType="1"/>
            </p:cNvSpPr>
            <p:nvPr/>
          </p:nvSpPr>
          <p:spPr bwMode="auto">
            <a:xfrm flipV="1">
              <a:off x="2789" y="236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7175500" y="2992066"/>
            <a:ext cx="935038" cy="1368425"/>
            <a:chOff x="3560" y="2296"/>
            <a:chExt cx="589" cy="862"/>
          </a:xfrm>
        </p:grpSpPr>
        <p:sp>
          <p:nvSpPr>
            <p:cNvPr id="67" name="Oval 52"/>
            <p:cNvSpPr>
              <a:spLocks noChangeArrowheads="1"/>
            </p:cNvSpPr>
            <p:nvPr/>
          </p:nvSpPr>
          <p:spPr bwMode="auto">
            <a:xfrm>
              <a:off x="3606" y="2927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3702" y="292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>
              <a:off x="3606" y="3023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0" name="Oval 55"/>
            <p:cNvSpPr>
              <a:spLocks noChangeArrowheads="1"/>
            </p:cNvSpPr>
            <p:nvPr/>
          </p:nvSpPr>
          <p:spPr bwMode="auto">
            <a:xfrm>
              <a:off x="3654" y="233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1" name="Oval 56"/>
            <p:cNvSpPr>
              <a:spLocks noChangeArrowheads="1"/>
            </p:cNvSpPr>
            <p:nvPr/>
          </p:nvSpPr>
          <p:spPr bwMode="auto">
            <a:xfrm>
              <a:off x="3654" y="26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2" name="Line 57"/>
            <p:cNvSpPr>
              <a:spLocks noChangeShapeType="1"/>
            </p:cNvSpPr>
            <p:nvPr/>
          </p:nvSpPr>
          <p:spPr bwMode="auto">
            <a:xfrm flipV="1">
              <a:off x="3703" y="2376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3" name="Oval 64"/>
            <p:cNvSpPr>
              <a:spLocks noChangeArrowheads="1"/>
            </p:cNvSpPr>
            <p:nvPr/>
          </p:nvSpPr>
          <p:spPr bwMode="auto">
            <a:xfrm>
              <a:off x="3913" y="2605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4" name="Line 65"/>
            <p:cNvSpPr>
              <a:spLocks noChangeShapeType="1"/>
            </p:cNvSpPr>
            <p:nvPr/>
          </p:nvSpPr>
          <p:spPr bwMode="auto">
            <a:xfrm>
              <a:off x="4009" y="260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5" name="Line 66"/>
            <p:cNvSpPr>
              <a:spLocks noChangeShapeType="1"/>
            </p:cNvSpPr>
            <p:nvPr/>
          </p:nvSpPr>
          <p:spPr bwMode="auto">
            <a:xfrm>
              <a:off x="3913" y="270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6" name="Oval 67"/>
            <p:cNvSpPr>
              <a:spLocks noChangeArrowheads="1"/>
            </p:cNvSpPr>
            <p:nvPr/>
          </p:nvSpPr>
          <p:spPr bwMode="auto">
            <a:xfrm>
              <a:off x="3961" y="23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7" name="Line 68"/>
            <p:cNvSpPr>
              <a:spLocks noChangeShapeType="1"/>
            </p:cNvSpPr>
            <p:nvPr/>
          </p:nvSpPr>
          <p:spPr bwMode="auto">
            <a:xfrm flipV="1">
              <a:off x="4010" y="236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8" name="Rectangle 87"/>
            <p:cNvSpPr>
              <a:spLocks noChangeArrowheads="1"/>
            </p:cNvSpPr>
            <p:nvPr/>
          </p:nvSpPr>
          <p:spPr bwMode="auto">
            <a:xfrm>
              <a:off x="3560" y="2296"/>
              <a:ext cx="589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79" name="Rectangle 93"/>
          <p:cNvSpPr>
            <a:spLocks noChangeArrowheads="1"/>
          </p:cNvSpPr>
          <p:nvPr/>
        </p:nvSpPr>
        <p:spPr bwMode="auto">
          <a:xfrm>
            <a:off x="3095625" y="4357316"/>
            <a:ext cx="194468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2588" indent="-382588">
              <a:spcBef>
                <a:spcPct val="20000"/>
              </a:spcBef>
            </a:pPr>
            <a:r>
              <a:rPr lang="en-US" sz="2000" dirty="0">
                <a:solidFill>
                  <a:srgbClr val="003366"/>
                </a:solidFill>
                <a:latin typeface="Verdana" pitchFamily="34" charset="0"/>
              </a:rPr>
              <a:t>Toffoli gate</a:t>
            </a:r>
          </a:p>
        </p:txBody>
      </p:sp>
      <p:sp>
        <p:nvSpPr>
          <p:cNvPr id="80" name="Rectangle 94"/>
          <p:cNvSpPr>
            <a:spLocks noChangeArrowheads="1"/>
          </p:cNvSpPr>
          <p:nvPr/>
        </p:nvSpPr>
        <p:spPr bwMode="auto">
          <a:xfrm>
            <a:off x="4953001" y="4360491"/>
            <a:ext cx="20796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2588" indent="-382588">
              <a:spcBef>
                <a:spcPct val="20000"/>
              </a:spcBef>
            </a:pPr>
            <a:r>
              <a:rPr lang="en-US" sz="2000" dirty="0">
                <a:solidFill>
                  <a:srgbClr val="003366"/>
                </a:solidFill>
                <a:latin typeface="Verdana" pitchFamily="34" charset="0"/>
              </a:rPr>
              <a:t>Fredkin gate</a:t>
            </a: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6959600" y="4360491"/>
            <a:ext cx="194468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2588" indent="-382588">
              <a:spcBef>
                <a:spcPct val="20000"/>
              </a:spcBef>
            </a:pPr>
            <a:r>
              <a:rPr lang="en-US" sz="2000" dirty="0">
                <a:solidFill>
                  <a:srgbClr val="003366"/>
                </a:solidFill>
                <a:latin typeface="Verdana" pitchFamily="34" charset="0"/>
              </a:rPr>
              <a:t>Peres gate</a:t>
            </a:r>
          </a:p>
        </p:txBody>
      </p:sp>
      <p:sp>
        <p:nvSpPr>
          <p:cNvPr id="82" name="Rechteck 81"/>
          <p:cNvSpPr>
            <a:spLocks noChangeArrowheads="1"/>
          </p:cNvSpPr>
          <p:nvPr/>
        </p:nvSpPr>
        <p:spPr bwMode="auto">
          <a:xfrm>
            <a:off x="2381250" y="2995241"/>
            <a:ext cx="285750" cy="135731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3" name="Rechteck 82"/>
          <p:cNvSpPr>
            <a:spLocks noChangeArrowheads="1"/>
          </p:cNvSpPr>
          <p:nvPr/>
        </p:nvSpPr>
        <p:spPr bwMode="auto">
          <a:xfrm>
            <a:off x="9167813" y="2923803"/>
            <a:ext cx="285750" cy="135731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4" name="Textfeld 83"/>
          <p:cNvSpPr txBox="1">
            <a:spLocks noChangeArrowheads="1"/>
          </p:cNvSpPr>
          <p:nvPr/>
        </p:nvSpPr>
        <p:spPr bwMode="auto">
          <a:xfrm>
            <a:off x="2381251" y="2923803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85" name="Textfeld 84"/>
          <p:cNvSpPr txBox="1">
            <a:spLocks noChangeArrowheads="1"/>
          </p:cNvSpPr>
          <p:nvPr/>
        </p:nvSpPr>
        <p:spPr bwMode="auto">
          <a:xfrm>
            <a:off x="2381251" y="3423865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86" name="Textfeld 85"/>
          <p:cNvSpPr txBox="1">
            <a:spLocks noChangeArrowheads="1"/>
          </p:cNvSpPr>
          <p:nvPr/>
        </p:nvSpPr>
        <p:spPr bwMode="auto">
          <a:xfrm>
            <a:off x="2381251" y="3923928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87" name="Textfeld 86"/>
          <p:cNvSpPr txBox="1">
            <a:spLocks noChangeArrowheads="1"/>
          </p:cNvSpPr>
          <p:nvPr/>
        </p:nvSpPr>
        <p:spPr bwMode="auto">
          <a:xfrm>
            <a:off x="4657726" y="2780928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88" name="Textfeld 87"/>
          <p:cNvSpPr txBox="1">
            <a:spLocks noChangeArrowheads="1"/>
          </p:cNvSpPr>
          <p:nvPr/>
        </p:nvSpPr>
        <p:spPr bwMode="auto">
          <a:xfrm>
            <a:off x="4657726" y="3280990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89" name="Textfeld 88"/>
          <p:cNvSpPr txBox="1">
            <a:spLocks noChangeArrowheads="1"/>
          </p:cNvSpPr>
          <p:nvPr/>
        </p:nvSpPr>
        <p:spPr bwMode="auto">
          <a:xfrm>
            <a:off x="6381751" y="2780928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90" name="Textfeld 89"/>
          <p:cNvSpPr txBox="1">
            <a:spLocks noChangeArrowheads="1"/>
          </p:cNvSpPr>
          <p:nvPr/>
        </p:nvSpPr>
        <p:spPr bwMode="auto">
          <a:xfrm>
            <a:off x="6381751" y="3280990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0</a:t>
            </a:r>
          </a:p>
        </p:txBody>
      </p:sp>
      <p:sp>
        <p:nvSpPr>
          <p:cNvPr id="91" name="Textfeld 90"/>
          <p:cNvSpPr txBox="1">
            <a:spLocks noChangeArrowheads="1"/>
          </p:cNvSpPr>
          <p:nvPr/>
        </p:nvSpPr>
        <p:spPr bwMode="auto">
          <a:xfrm>
            <a:off x="6381751" y="3809628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92" name="Textfeld 91"/>
          <p:cNvSpPr txBox="1">
            <a:spLocks noChangeArrowheads="1"/>
          </p:cNvSpPr>
          <p:nvPr/>
        </p:nvSpPr>
        <p:spPr bwMode="auto">
          <a:xfrm>
            <a:off x="8239126" y="2780928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93" name="Textfeld 92"/>
          <p:cNvSpPr txBox="1">
            <a:spLocks noChangeArrowheads="1"/>
          </p:cNvSpPr>
          <p:nvPr/>
        </p:nvSpPr>
        <p:spPr bwMode="auto">
          <a:xfrm>
            <a:off x="8239126" y="3280990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94" name="Textfeld 93"/>
          <p:cNvSpPr txBox="1">
            <a:spLocks noChangeArrowheads="1"/>
          </p:cNvSpPr>
          <p:nvPr/>
        </p:nvSpPr>
        <p:spPr bwMode="auto">
          <a:xfrm>
            <a:off x="8239126" y="3781053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1</a:t>
            </a:r>
          </a:p>
        </p:txBody>
      </p:sp>
      <p:sp>
        <p:nvSpPr>
          <p:cNvPr id="95" name="Textfeld 94"/>
          <p:cNvSpPr txBox="1">
            <a:spLocks noChangeArrowheads="1"/>
          </p:cNvSpPr>
          <p:nvPr/>
        </p:nvSpPr>
        <p:spPr bwMode="auto">
          <a:xfrm>
            <a:off x="4667251" y="3809628"/>
            <a:ext cx="36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>
                <a:latin typeface="Verdana" pitchFamily="34" charset="0"/>
              </a:rPr>
              <a:t>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9" grpId="0"/>
      <p:bldP spid="80" grpId="0"/>
      <p:bldP spid="81" grpId="0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Reversible Logic?</a:t>
            </a:r>
          </a:p>
          <a:p>
            <a:endParaRPr lang="en-US" sz="2400" dirty="0"/>
          </a:p>
          <a:p>
            <a:r>
              <a:rPr lang="en-US" sz="2400" strike="sngStrike" dirty="0"/>
              <a:t>Why Reversible Logic?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Tomorrow (Applications)</a:t>
            </a:r>
            <a:endParaRPr lang="en-US" sz="2400" dirty="0"/>
          </a:p>
          <a:p>
            <a:endParaRPr lang="de-DE" sz="2400" dirty="0"/>
          </a:p>
          <a:p>
            <a:r>
              <a:rPr lang="en-US" sz="2400" b="1" dirty="0"/>
              <a:t>How to Design of Reversible Logic?</a:t>
            </a:r>
          </a:p>
          <a:p>
            <a:endParaRPr lang="en-US" sz="2400" dirty="0"/>
          </a:p>
          <a:p>
            <a:r>
              <a:rPr lang="en-US" sz="2400" dirty="0"/>
              <a:t>What‘s Next?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Reversible Logic?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Flussdiagramm: Manuelle Eingabe 9"/>
          <p:cNvSpPr/>
          <p:nvPr/>
        </p:nvSpPr>
        <p:spPr>
          <a:xfrm>
            <a:off x="1512523" y="1507747"/>
            <a:ext cx="4320000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>
                <a:solidFill>
                  <a:schemeClr val="tx1"/>
                </a:solidFill>
              </a:rPr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Establish unique I/O mapping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73311" y="3305837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f:B</a:t>
            </a:r>
            <a:r>
              <a:rPr lang="en-US" i="1" baseline="30000" dirty="0"/>
              <a:t>n</a:t>
            </a:r>
            <a:r>
              <a:rPr lang="en-US" i="1" dirty="0">
                <a:sym typeface="Wingdings" panose="05000000000000000000" pitchFamily="2" charset="2"/>
              </a:rPr>
              <a:t>B</a:t>
            </a:r>
            <a:r>
              <a:rPr lang="en-US" i="1" baseline="30000" dirty="0">
                <a:sym typeface="Wingdings" panose="05000000000000000000" pitchFamily="2" charset="2"/>
              </a:rPr>
              <a:t>m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to be synthesized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Embedding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08702" y="1346200"/>
                <a:ext cx="11246748" cy="4792133"/>
              </a:xfrm>
            </p:spPr>
            <p:txBody>
              <a:bodyPr/>
              <a:lstStyle/>
              <a:p>
                <a:r>
                  <a:rPr lang="en-US" sz="2400" dirty="0"/>
                  <a:t>How to describe conventional logic?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outputs where </a:t>
                </a:r>
                <a:r>
                  <a:rPr lang="en-US" sz="2400" i="1" dirty="0"/>
                  <a:t>M</a:t>
                </a:r>
                <a:r>
                  <a:rPr lang="en-US" sz="2400" dirty="0"/>
                  <a:t> is the largest number of equal output patterns</a:t>
                </a:r>
              </a:p>
            </p:txBody>
          </p:sp>
        </mc:Choice>
        <mc:Fallback xmlns="">
          <p:sp>
            <p:nvSpPr>
              <p:cNvPr id="6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702" y="1346200"/>
                <a:ext cx="11246748" cy="4792133"/>
              </a:xfrm>
              <a:blipFill>
                <a:blip r:embed="rId3"/>
                <a:stretch>
                  <a:fillRect l="-488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31" name="Tabel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82649"/>
              </p:ext>
            </p:extLst>
          </p:nvPr>
        </p:nvGraphicFramePr>
        <p:xfrm>
          <a:off x="2000230" y="1875486"/>
          <a:ext cx="5500728" cy="3291840"/>
        </p:xfrm>
        <a:graphic>
          <a:graphicData uri="http://schemas.openxmlformats.org/drawingml/2006/table">
            <a:tbl>
              <a:tblPr firstRow="1" bandRow="1"/>
              <a:tblGrid>
                <a:gridCol w="91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e-DE" b="0" baseline="-25000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e-DE" b="0" baseline="-250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i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i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i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i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80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i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b="0" i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80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80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i="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800" i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Rechteck 31"/>
          <p:cNvSpPr/>
          <p:nvPr/>
        </p:nvSpPr>
        <p:spPr bwMode="auto">
          <a:xfrm>
            <a:off x="6643702" y="1804048"/>
            <a:ext cx="1071570" cy="50006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6643702" y="2304114"/>
            <a:ext cx="1071570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6643702" y="2661304"/>
            <a:ext cx="1071570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6643702" y="3018494"/>
            <a:ext cx="1071570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6643702" y="3375684"/>
            <a:ext cx="1071570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643702" y="3732874"/>
            <a:ext cx="1071570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643702" y="4161502"/>
            <a:ext cx="1071570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6643702" y="4447254"/>
            <a:ext cx="1071570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643702" y="4804444"/>
            <a:ext cx="1071570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Embedding Problem</a:t>
            </a:r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59096"/>
              </p:ext>
            </p:extLst>
          </p:nvPr>
        </p:nvGraphicFramePr>
        <p:xfrm>
          <a:off x="3227356" y="1344830"/>
          <a:ext cx="4929224" cy="5181600"/>
        </p:xfrm>
        <a:graphic>
          <a:graphicData uri="http://schemas.openxmlformats.org/drawingml/2006/table">
            <a:tbl>
              <a:tblPr firstRow="1" bandRow="1"/>
              <a:tblGrid>
                <a:gridCol w="616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1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b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baseline="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baseline="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b="0" i="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b="0" i="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rgbClr val="CC0066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400" i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de-DE" sz="1400" i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9" name="Rechteck 28"/>
          <p:cNvSpPr/>
          <p:nvPr/>
        </p:nvSpPr>
        <p:spPr bwMode="auto">
          <a:xfrm>
            <a:off x="7153598" y="1702020"/>
            <a:ext cx="857256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7082160" y="1916334"/>
            <a:ext cx="857256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7082160" y="2273524"/>
            <a:ext cx="857256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7082160" y="2559276"/>
            <a:ext cx="857256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7082160" y="2845028"/>
            <a:ext cx="857256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4" name="Rechteck 43"/>
          <p:cNvSpPr/>
          <p:nvPr/>
        </p:nvSpPr>
        <p:spPr bwMode="auto">
          <a:xfrm>
            <a:off x="7153598" y="3202218"/>
            <a:ext cx="857256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7153598" y="3487970"/>
            <a:ext cx="857256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7082160" y="3773722"/>
            <a:ext cx="857256" cy="2857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858024" y="4155422"/>
            <a:ext cx="2071702" cy="23574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Reversible Logic?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Flussdiagramm: Manuelle Eingabe 9"/>
          <p:cNvSpPr/>
          <p:nvPr/>
        </p:nvSpPr>
        <p:spPr>
          <a:xfrm>
            <a:off x="1512523" y="1507747"/>
            <a:ext cx="4320000" cy="1980000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>
                <a:solidFill>
                  <a:schemeClr val="tx1"/>
                </a:solidFill>
              </a:rPr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Establish unique I/O mapping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6563764" y="1507747"/>
            <a:ext cx="4320000" cy="19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u="sng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Realize circuit for reversible function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73311" y="3305837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f:B</a:t>
            </a:r>
            <a:r>
              <a:rPr lang="en-US" i="1" baseline="30000" dirty="0"/>
              <a:t>n</a:t>
            </a:r>
            <a:r>
              <a:rPr lang="en-US" i="1" dirty="0">
                <a:sym typeface="Wingdings" panose="05000000000000000000" pitchFamily="2" charset="2"/>
              </a:rPr>
              <a:t>B</a:t>
            </a:r>
            <a:r>
              <a:rPr lang="en-US" i="1" baseline="30000" dirty="0">
                <a:sym typeface="Wingdings" panose="05000000000000000000" pitchFamily="2" charset="2"/>
              </a:rPr>
              <a:t>m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to be synthesized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5467067" y="217459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f:B</a:t>
            </a:r>
            <a:r>
              <a:rPr lang="en-US" i="1" baseline="30000" dirty="0"/>
              <a:t>k</a:t>
            </a:r>
            <a:r>
              <a:rPr lang="en-US" i="1" dirty="0">
                <a:sym typeface="Wingdings" panose="05000000000000000000" pitchFamily="2" charset="2"/>
              </a:rPr>
              <a:t>B</a:t>
            </a:r>
            <a:r>
              <a:rPr lang="en-US" i="1" baseline="30000" dirty="0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(embedded)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t"/>
      <a:lstStyle>
        <a:defPPr algn="ctr">
          <a:defRPr sz="2000" b="1" u="sng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orlage Arial DE emf 16 zu 9 1112" id="{6F99C047-AB8C-4967-A6C0-79E4CB067F52}" vid="{AA78B45B-5E78-4920-8136-D8F94F6448C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 Vorlage Arial DE 16_9</Template>
  <TotalTime>0</TotalTime>
  <Words>1146</Words>
  <Application>Microsoft Office PowerPoint</Application>
  <PresentationFormat>Breitbild</PresentationFormat>
  <Paragraphs>544</Paragraphs>
  <Slides>35</Slides>
  <Notes>25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Cambria Math</vt:lpstr>
      <vt:lpstr>Times New Roman</vt:lpstr>
      <vt:lpstr>Verdana</vt:lpstr>
      <vt:lpstr>WenQuanYi Zen Hei Sharp</vt:lpstr>
      <vt:lpstr>Wingdings</vt:lpstr>
      <vt:lpstr>Wingdings 2</vt:lpstr>
      <vt:lpstr>Office</vt:lpstr>
      <vt:lpstr>Introduction to  Reversible Logic Synthesis</vt:lpstr>
      <vt:lpstr>Outline</vt:lpstr>
      <vt:lpstr>Alternative: Reversible Logic</vt:lpstr>
      <vt:lpstr>Reversible Circuits</vt:lpstr>
      <vt:lpstr>Outline</vt:lpstr>
      <vt:lpstr>How to Design Reversible Logic?</vt:lpstr>
      <vt:lpstr>The Embedding Problem</vt:lpstr>
      <vt:lpstr>The Embedding Problem</vt:lpstr>
      <vt:lpstr>How to Design Reversible Logic?</vt:lpstr>
      <vt:lpstr>Synthesis</vt:lpstr>
      <vt:lpstr>Synthesis</vt:lpstr>
      <vt:lpstr>How to Design Reversible Logic?</vt:lpstr>
      <vt:lpstr>Direct Synthesis</vt:lpstr>
      <vt:lpstr>How to Design Reversible Logic?</vt:lpstr>
      <vt:lpstr>HDL-based Synthesis</vt:lpstr>
      <vt:lpstr>HDL-based Synthesis</vt:lpstr>
      <vt:lpstr>Outline</vt:lpstr>
      <vt:lpstr>Summary: Design of Reversible Circuits</vt:lpstr>
      <vt:lpstr>One-pass Synthesis</vt:lpstr>
      <vt:lpstr>Summary: Design of Reversible Circuits</vt:lpstr>
      <vt:lpstr>Representation of Reversible Functions</vt:lpstr>
      <vt:lpstr>Adjusted Design of Reversible Circuits</vt:lpstr>
      <vt:lpstr>Example: Determination of #Garbage</vt:lpstr>
      <vt:lpstr>Review: Matrix Multiplication</vt:lpstr>
      <vt:lpstr>Example: Determination of #Garbage</vt:lpstr>
      <vt:lpstr>QMDDs: Further Applications</vt:lpstr>
      <vt:lpstr>Summary: Design of Reversible Circuits</vt:lpstr>
      <vt:lpstr>HDL-based Synthesis</vt:lpstr>
      <vt:lpstr>General Observations</vt:lpstr>
      <vt:lpstr>Sequence of Statements</vt:lpstr>
      <vt:lpstr>Simple Optimization</vt:lpstr>
      <vt:lpstr>General Observations</vt:lpstr>
      <vt:lpstr>Reversible HDL-based Synthesis</vt:lpstr>
      <vt:lpstr>Summary: Design of Reversible Circuits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 1 (Computer Architecture 1)</dc:title>
  <dc:creator>Robert Wille</dc:creator>
  <cp:lastModifiedBy>Robert Wille</cp:lastModifiedBy>
  <cp:revision>131</cp:revision>
  <cp:lastPrinted>2015-10-19T12:36:16Z</cp:lastPrinted>
  <dcterms:created xsi:type="dcterms:W3CDTF">2016-03-06T11:24:58Z</dcterms:created>
  <dcterms:modified xsi:type="dcterms:W3CDTF">2017-08-29T12:11:20Z</dcterms:modified>
</cp:coreProperties>
</file>