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479" r:id="rId2"/>
    <p:sldId id="562" r:id="rId3"/>
    <p:sldId id="560" r:id="rId4"/>
    <p:sldId id="561" r:id="rId5"/>
    <p:sldId id="564" r:id="rId6"/>
    <p:sldId id="565" r:id="rId7"/>
    <p:sldId id="563" r:id="rId8"/>
    <p:sldId id="567" r:id="rId9"/>
    <p:sldId id="568" r:id="rId10"/>
    <p:sldId id="569" r:id="rId11"/>
    <p:sldId id="570" r:id="rId12"/>
    <p:sldId id="571" r:id="rId13"/>
    <p:sldId id="580" r:id="rId14"/>
    <p:sldId id="566" r:id="rId15"/>
    <p:sldId id="546" r:id="rId16"/>
    <p:sldId id="548" r:id="rId17"/>
    <p:sldId id="549" r:id="rId18"/>
    <p:sldId id="550" r:id="rId19"/>
    <p:sldId id="581" r:id="rId20"/>
    <p:sldId id="582" r:id="rId21"/>
    <p:sldId id="583" r:id="rId22"/>
    <p:sldId id="584" r:id="rId23"/>
    <p:sldId id="585" r:id="rId24"/>
    <p:sldId id="586" r:id="rId25"/>
    <p:sldId id="588" r:id="rId26"/>
    <p:sldId id="589" r:id="rId27"/>
    <p:sldId id="587" r:id="rId28"/>
    <p:sldId id="552" r:id="rId29"/>
    <p:sldId id="553" r:id="rId30"/>
    <p:sldId id="554" r:id="rId31"/>
    <p:sldId id="590" r:id="rId32"/>
    <p:sldId id="559" r:id="rId33"/>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68" d="100"/>
          <a:sy n="68" d="100"/>
        </p:scale>
        <p:origin x="75" y="93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3" d="100"/>
          <a:sy n="73" d="100"/>
        </p:scale>
        <p:origin x="2592"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29.08.2017</a:t>
            </a:fld>
            <a:endParaRPr lang="de-AT"/>
          </a:p>
        </p:txBody>
      </p:sp>
      <p:sp>
        <p:nvSpPr>
          <p:cNvPr id="4" name="Fußzeilenplatzhalter 3"/>
          <p:cNvSpPr>
            <a:spLocks noGrp="1"/>
          </p:cNvSpPr>
          <p:nvPr>
            <p:ph type="ftr" sz="quarter" idx="2"/>
          </p:nvPr>
        </p:nvSpPr>
        <p:spPr>
          <a:xfrm>
            <a:off x="1"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29.08.2017</a:t>
            </a:fld>
            <a:endParaRPr lang="de-AT"/>
          </a:p>
        </p:txBody>
      </p:sp>
      <p:sp>
        <p:nvSpPr>
          <p:cNvPr id="4" name="Folienbildplatzhalter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1"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4D5D7DB1-86A6-4B49-9DF6-3AA194D86E06}" type="slidenum">
              <a:rPr lang="de-DE" smtClean="0"/>
              <a:pPr/>
              <a:t>5</a:t>
            </a:fld>
            <a:endParaRPr lang="de-DE" dirty="0"/>
          </a:p>
        </p:txBody>
      </p:sp>
    </p:spTree>
    <p:extLst>
      <p:ext uri="{BB962C8B-B14F-4D97-AF65-F5344CB8AC3E}">
        <p14:creationId xmlns:p14="http://schemas.microsoft.com/office/powerpoint/2010/main" val="3725000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p>
            <a:fld id="{E0F84DC1-BEA7-423A-BC0A-EA0B2BBF1AB9}" type="slidenum">
              <a:rPr lang="de-DE"/>
              <a:pPr/>
              <a:t>21</a:t>
            </a:fld>
            <a:endParaRPr lang="de-DE"/>
          </a:p>
        </p:txBody>
      </p:sp>
      <p:sp>
        <p:nvSpPr>
          <p:cNvPr id="45059"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45060"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3203115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p>
            <a:fld id="{E0F84DC1-BEA7-423A-BC0A-EA0B2BBF1AB9}" type="slidenum">
              <a:rPr lang="de-DE"/>
              <a:pPr/>
              <a:t>22</a:t>
            </a:fld>
            <a:endParaRPr lang="de-DE"/>
          </a:p>
        </p:txBody>
      </p:sp>
      <p:sp>
        <p:nvSpPr>
          <p:cNvPr id="45059"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45060"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1343451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p>
            <a:fld id="{E0F84DC1-BEA7-423A-BC0A-EA0B2BBF1AB9}" type="slidenum">
              <a:rPr lang="de-DE"/>
              <a:pPr/>
              <a:t>23</a:t>
            </a:fld>
            <a:endParaRPr lang="de-DE"/>
          </a:p>
        </p:txBody>
      </p:sp>
      <p:sp>
        <p:nvSpPr>
          <p:cNvPr id="45059"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45060"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271229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a:spLocks noGrp="1" noChangeArrowheads="1"/>
          </p:cNvSpPr>
          <p:nvPr>
            <p:ph type="sldNum" sz="quarter"/>
          </p:nvPr>
        </p:nvSpPr>
        <p:spPr>
          <a:noFill/>
        </p:spPr>
        <p:txBody>
          <a:bodyPr/>
          <a:lstStyle/>
          <a:p>
            <a:fld id="{1AA91B1A-AB94-41EE-B931-9ACB5E713032}" type="slidenum">
              <a:rPr lang="de-DE"/>
              <a:pPr/>
              <a:t>25</a:t>
            </a:fld>
            <a:endParaRPr lang="de-DE"/>
          </a:p>
        </p:txBody>
      </p:sp>
      <p:sp>
        <p:nvSpPr>
          <p:cNvPr id="35843"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35844"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115628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a:spLocks noGrp="1" noChangeArrowheads="1"/>
          </p:cNvSpPr>
          <p:nvPr>
            <p:ph type="sldNum" sz="quarter"/>
          </p:nvPr>
        </p:nvSpPr>
        <p:spPr>
          <a:noFill/>
        </p:spPr>
        <p:txBody>
          <a:bodyPr/>
          <a:lstStyle/>
          <a:p>
            <a:fld id="{1AA91B1A-AB94-41EE-B931-9ACB5E713032}" type="slidenum">
              <a:rPr lang="de-DE"/>
              <a:pPr/>
              <a:t>26</a:t>
            </a:fld>
            <a:endParaRPr lang="de-DE"/>
          </a:p>
        </p:txBody>
      </p:sp>
      <p:sp>
        <p:nvSpPr>
          <p:cNvPr id="35843"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35844"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2013813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p>
            <a:fld id="{E0F84DC1-BEA7-423A-BC0A-EA0B2BBF1AB9}" type="slidenum">
              <a:rPr lang="de-DE"/>
              <a:pPr/>
              <a:t>28</a:t>
            </a:fld>
            <a:endParaRPr lang="de-DE"/>
          </a:p>
        </p:txBody>
      </p:sp>
      <p:sp>
        <p:nvSpPr>
          <p:cNvPr id="45059"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45060"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180731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p>
            <a:fld id="{E0F84DC1-BEA7-423A-BC0A-EA0B2BBF1AB9}" type="slidenum">
              <a:rPr lang="de-DE"/>
              <a:pPr/>
              <a:t>29</a:t>
            </a:fld>
            <a:endParaRPr lang="de-DE"/>
          </a:p>
        </p:txBody>
      </p:sp>
      <p:sp>
        <p:nvSpPr>
          <p:cNvPr id="45059"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45060"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859766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p>
            <a:fld id="{E0F84DC1-BEA7-423A-BC0A-EA0B2BBF1AB9}" type="slidenum">
              <a:rPr lang="de-DE"/>
              <a:pPr/>
              <a:t>30</a:t>
            </a:fld>
            <a:endParaRPr lang="de-DE"/>
          </a:p>
        </p:txBody>
      </p:sp>
      <p:sp>
        <p:nvSpPr>
          <p:cNvPr id="45059"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45060"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2298192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45C65F8-3BC2-4F6B-B42A-5DFB2C4CE8BC}" type="slidenum">
              <a:rPr lang="de-DE" smtClean="0"/>
              <a:pPr/>
              <a:t>32</a:t>
            </a:fld>
            <a:endParaRPr lang="de-DE"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663575" y="4705350"/>
            <a:ext cx="5313363" cy="4456113"/>
          </a:xfrm>
          <a:noFill/>
          <a:ln/>
        </p:spPr>
        <p:txBody>
          <a:bodyPr/>
          <a:lstStyle/>
          <a:p>
            <a:pPr eaLnBrk="1" hangingPunct="1"/>
            <a:endParaRPr lang="de-DE" noProof="1"/>
          </a:p>
        </p:txBody>
      </p:sp>
    </p:spTree>
    <p:extLst>
      <p:ext uri="{BB962C8B-B14F-4D97-AF65-F5344CB8AC3E}">
        <p14:creationId xmlns:p14="http://schemas.microsoft.com/office/powerpoint/2010/main" val="181172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4D5D7DB1-86A6-4B49-9DF6-3AA194D86E06}" type="slidenum">
              <a:rPr lang="de-DE" smtClean="0"/>
              <a:pPr/>
              <a:t>6</a:t>
            </a:fld>
            <a:endParaRPr lang="de-DE" dirty="0"/>
          </a:p>
        </p:txBody>
      </p:sp>
    </p:spTree>
    <p:extLst>
      <p:ext uri="{BB962C8B-B14F-4D97-AF65-F5344CB8AC3E}">
        <p14:creationId xmlns:p14="http://schemas.microsoft.com/office/powerpoint/2010/main" val="60425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term adiabatic is coming from thermodynamics describing processes that do not exchange heat with the environment or dissipate heat. In electronics it describes a group of circuits that do not dissipate energy but reuses it.</a:t>
            </a:r>
          </a:p>
          <a:p>
            <a:r>
              <a:rPr lang="en-US" sz="1200" b="0" i="0" u="none" strike="noStrike" kern="1200" baseline="0" dirty="0">
                <a:solidFill>
                  <a:schemeClr val="tx1"/>
                </a:solidFill>
                <a:latin typeface="+mn-lt"/>
                <a:ea typeface="+mn-ea"/>
                <a:cs typeface="+mn-cs"/>
              </a:rPr>
              <a:t>In conventional logic, the output node is charged via the supply line for a logic “1” and discharged to ground for a logic “0” resulting in a significant energy loss.</a:t>
            </a:r>
            <a:endParaRPr lang="de-AT" dirty="0"/>
          </a:p>
          <a:p>
            <a:r>
              <a:rPr lang="de-AT" dirty="0"/>
              <a:t>The </a:t>
            </a:r>
            <a:r>
              <a:rPr lang="de-AT" dirty="0" err="1"/>
              <a:t>idea</a:t>
            </a:r>
            <a:r>
              <a:rPr lang="de-AT" dirty="0"/>
              <a:t> </a:t>
            </a:r>
            <a:r>
              <a:rPr lang="de-AT" dirty="0" err="1"/>
              <a:t>behind</a:t>
            </a:r>
            <a:r>
              <a:rPr lang="de-AT" dirty="0"/>
              <a:t> </a:t>
            </a:r>
            <a:r>
              <a:rPr lang="de-AT" dirty="0" err="1"/>
              <a:t>adibatic</a:t>
            </a:r>
            <a:r>
              <a:rPr lang="de-AT" dirty="0"/>
              <a:t> </a:t>
            </a:r>
            <a:r>
              <a:rPr lang="de-AT" dirty="0" err="1"/>
              <a:t>logic</a:t>
            </a:r>
            <a:r>
              <a:rPr lang="de-AT" dirty="0"/>
              <a:t> </a:t>
            </a:r>
            <a:r>
              <a:rPr lang="de-AT" dirty="0" err="1"/>
              <a:t>is</a:t>
            </a:r>
            <a:r>
              <a:rPr lang="de-AT" dirty="0"/>
              <a:t> </a:t>
            </a:r>
            <a:r>
              <a:rPr lang="de-AT" dirty="0" err="1"/>
              <a:t>to</a:t>
            </a:r>
            <a:r>
              <a:rPr lang="de-AT" dirty="0"/>
              <a:t> </a:t>
            </a:r>
            <a:r>
              <a:rPr lang="de-AT" dirty="0" err="1"/>
              <a:t>regain</a:t>
            </a:r>
            <a:r>
              <a:rPr lang="de-AT" dirty="0"/>
              <a:t> </a:t>
            </a:r>
            <a:r>
              <a:rPr lang="de-AT" dirty="0" err="1"/>
              <a:t>the</a:t>
            </a:r>
            <a:r>
              <a:rPr lang="de-AT" dirty="0"/>
              <a:t> </a:t>
            </a:r>
            <a:r>
              <a:rPr lang="de-AT" dirty="0" err="1"/>
              <a:t>energy</a:t>
            </a:r>
            <a:r>
              <a:rPr lang="de-AT" dirty="0"/>
              <a:t> </a:t>
            </a:r>
            <a:r>
              <a:rPr lang="de-AT" dirty="0" err="1"/>
              <a:t>used</a:t>
            </a:r>
            <a:r>
              <a:rPr lang="de-AT" dirty="0"/>
              <a:t> </a:t>
            </a:r>
            <a:r>
              <a:rPr lang="de-AT" dirty="0" err="1"/>
              <a:t>to</a:t>
            </a:r>
            <a:r>
              <a:rPr lang="de-AT" dirty="0"/>
              <a:t> </a:t>
            </a:r>
            <a:r>
              <a:rPr lang="de-AT" dirty="0" err="1"/>
              <a:t>charge</a:t>
            </a:r>
            <a:r>
              <a:rPr lang="de-AT" dirty="0"/>
              <a:t> </a:t>
            </a:r>
            <a:r>
              <a:rPr lang="de-AT" dirty="0" err="1"/>
              <a:t>the</a:t>
            </a:r>
            <a:r>
              <a:rPr lang="de-AT" dirty="0"/>
              <a:t> </a:t>
            </a:r>
            <a:r>
              <a:rPr lang="de-AT" dirty="0" err="1"/>
              <a:t>output</a:t>
            </a:r>
            <a:r>
              <a:rPr lang="de-AT" dirty="0"/>
              <a:t> </a:t>
            </a:r>
            <a:r>
              <a:rPr lang="de-AT" dirty="0" err="1"/>
              <a:t>node</a:t>
            </a:r>
            <a:r>
              <a:rPr lang="de-AT" dirty="0"/>
              <a:t>,</a:t>
            </a:r>
            <a:r>
              <a:rPr lang="de-AT" baseline="0" dirty="0"/>
              <a:t> </a:t>
            </a:r>
            <a:r>
              <a:rPr lang="de-AT" baseline="0" dirty="0" err="1"/>
              <a:t>instead</a:t>
            </a:r>
            <a:r>
              <a:rPr lang="de-AT" baseline="0" dirty="0"/>
              <a:t> </a:t>
            </a:r>
            <a:r>
              <a:rPr lang="de-AT" baseline="0" dirty="0" err="1"/>
              <a:t>of</a:t>
            </a:r>
            <a:r>
              <a:rPr lang="de-AT" baseline="0" dirty="0"/>
              <a:t> </a:t>
            </a:r>
            <a:r>
              <a:rPr lang="de-AT" baseline="0" dirty="0" err="1"/>
              <a:t>dissipating</a:t>
            </a:r>
            <a:r>
              <a:rPr lang="de-AT" baseline="0" dirty="0"/>
              <a:t> </a:t>
            </a:r>
            <a:r>
              <a:rPr lang="de-AT" baseline="0" dirty="0" err="1"/>
              <a:t>it</a:t>
            </a:r>
            <a:r>
              <a:rPr lang="de-AT" baseline="0" dirty="0"/>
              <a:t> </a:t>
            </a:r>
            <a:r>
              <a:rPr lang="de-AT" baseline="0" dirty="0" err="1"/>
              <a:t>to</a:t>
            </a:r>
            <a:r>
              <a:rPr lang="de-AT" baseline="0" dirty="0"/>
              <a:t> </a:t>
            </a:r>
            <a:r>
              <a:rPr lang="de-AT" baseline="0" dirty="0" err="1"/>
              <a:t>ground</a:t>
            </a:r>
            <a:r>
              <a:rPr lang="de-AT" baseline="0" dirty="0"/>
              <a:t> </a:t>
            </a:r>
            <a:r>
              <a:rPr lang="de-AT" baseline="0" dirty="0" err="1"/>
              <a:t>as</a:t>
            </a:r>
            <a:r>
              <a:rPr lang="de-AT" baseline="0" dirty="0"/>
              <a:t> in </a:t>
            </a:r>
            <a:r>
              <a:rPr lang="de-AT" baseline="0" dirty="0" err="1"/>
              <a:t>conventional</a:t>
            </a:r>
            <a:r>
              <a:rPr lang="de-AT" baseline="0" dirty="0"/>
              <a:t> </a:t>
            </a:r>
            <a:r>
              <a:rPr lang="de-AT" baseline="0" dirty="0" err="1"/>
              <a:t>logic</a:t>
            </a:r>
            <a:r>
              <a:rPr lang="de-AT" baseline="0" dirty="0"/>
              <a:t>. This </a:t>
            </a:r>
            <a:r>
              <a:rPr lang="de-AT" baseline="0" dirty="0" err="1"/>
              <a:t>can</a:t>
            </a:r>
            <a:r>
              <a:rPr lang="de-AT" baseline="0" dirty="0"/>
              <a:t> </a:t>
            </a:r>
            <a:r>
              <a:rPr lang="de-AT" baseline="0" dirty="0" err="1"/>
              <a:t>be</a:t>
            </a:r>
            <a:r>
              <a:rPr lang="de-AT" baseline="0" dirty="0"/>
              <a:t> </a:t>
            </a:r>
            <a:r>
              <a:rPr lang="de-AT" baseline="0" dirty="0" err="1"/>
              <a:t>done</a:t>
            </a:r>
            <a:r>
              <a:rPr lang="de-AT" baseline="0" dirty="0"/>
              <a:t> </a:t>
            </a:r>
            <a:r>
              <a:rPr lang="de-AT" baseline="0" dirty="0" err="1"/>
              <a:t>by</a:t>
            </a:r>
            <a:r>
              <a:rPr lang="de-AT" baseline="0" dirty="0"/>
              <a:t> </a:t>
            </a:r>
            <a:r>
              <a:rPr lang="de-AT" baseline="0" dirty="0" err="1"/>
              <a:t>using</a:t>
            </a:r>
            <a:r>
              <a:rPr lang="de-AT" baseline="0" dirty="0"/>
              <a:t> a </a:t>
            </a:r>
            <a:r>
              <a:rPr lang="de-AT" baseline="0" dirty="0" err="1"/>
              <a:t>pulsing</a:t>
            </a:r>
            <a:r>
              <a:rPr lang="de-AT" baseline="0" dirty="0"/>
              <a:t> power </a:t>
            </a:r>
            <a:r>
              <a:rPr lang="de-AT" baseline="0" dirty="0" err="1"/>
              <a:t>supply</a:t>
            </a:r>
            <a:r>
              <a:rPr lang="de-AT" baseline="0" dirty="0"/>
              <a:t>, </a:t>
            </a:r>
            <a:r>
              <a:rPr lang="de-AT" baseline="0" dirty="0" err="1"/>
              <a:t>that</a:t>
            </a:r>
            <a:r>
              <a:rPr lang="de-AT" baseline="0" dirty="0"/>
              <a:t> </a:t>
            </a:r>
            <a:r>
              <a:rPr lang="de-AT" baseline="0" dirty="0" err="1"/>
              <a:t>draws</a:t>
            </a:r>
            <a:r>
              <a:rPr lang="de-AT" baseline="0" dirty="0"/>
              <a:t> back </a:t>
            </a:r>
            <a:r>
              <a:rPr lang="de-AT" baseline="0" dirty="0" err="1"/>
              <a:t>the</a:t>
            </a:r>
            <a:r>
              <a:rPr lang="de-AT" baseline="0" dirty="0"/>
              <a:t> </a:t>
            </a:r>
            <a:r>
              <a:rPr lang="de-AT" baseline="0" dirty="0" err="1"/>
              <a:t>energy</a:t>
            </a:r>
            <a:r>
              <a:rPr lang="de-AT" baseline="0" dirty="0"/>
              <a:t> </a:t>
            </a:r>
            <a:r>
              <a:rPr lang="de-AT" baseline="0" dirty="0" err="1"/>
              <a:t>it</a:t>
            </a:r>
            <a:r>
              <a:rPr lang="de-AT" baseline="0" dirty="0"/>
              <a:t> </a:t>
            </a:r>
            <a:r>
              <a:rPr lang="de-AT" baseline="0" dirty="0" err="1"/>
              <a:t>provided</a:t>
            </a:r>
            <a:r>
              <a:rPr lang="de-AT" baseline="0" dirty="0"/>
              <a:t> </a:t>
            </a:r>
            <a:r>
              <a:rPr lang="de-AT" baseline="0" dirty="0" err="1"/>
              <a:t>during</a:t>
            </a:r>
            <a:r>
              <a:rPr lang="de-AT" baseline="0" dirty="0"/>
              <a:t> </a:t>
            </a:r>
            <a:r>
              <a:rPr lang="de-AT" baseline="0" dirty="0" err="1"/>
              <a:t>charging</a:t>
            </a:r>
            <a:r>
              <a:rPr lang="de-AT" baseline="0" dirty="0"/>
              <a:t>  </a:t>
            </a:r>
            <a:r>
              <a:rPr lang="de-AT" baseline="0" dirty="0" err="1"/>
              <a:t>the</a:t>
            </a:r>
            <a:r>
              <a:rPr lang="de-AT" baseline="0" dirty="0"/>
              <a:t> </a:t>
            </a:r>
            <a:r>
              <a:rPr lang="de-AT" baseline="0" dirty="0" err="1"/>
              <a:t>output</a:t>
            </a:r>
            <a:r>
              <a:rPr lang="de-AT" baseline="0" dirty="0"/>
              <a:t> </a:t>
            </a:r>
            <a:r>
              <a:rPr lang="de-AT" baseline="0" dirty="0" err="1"/>
              <a:t>node</a:t>
            </a:r>
            <a:r>
              <a:rPr lang="de-AT" baseline="0" dirty="0"/>
              <a:t> in a separate </a:t>
            </a:r>
            <a:r>
              <a:rPr lang="de-AT" baseline="0" dirty="0" err="1"/>
              <a:t>discharge</a:t>
            </a:r>
            <a:r>
              <a:rPr lang="de-AT" baseline="0" dirty="0"/>
              <a:t> </a:t>
            </a:r>
            <a:r>
              <a:rPr lang="de-AT" baseline="0" dirty="0" err="1"/>
              <a:t>phase</a:t>
            </a:r>
            <a:r>
              <a:rPr lang="de-AT" baseline="0" dirty="0"/>
              <a:t>.</a:t>
            </a:r>
            <a:endParaRPr lang="de-AT" dirty="0"/>
          </a:p>
        </p:txBody>
      </p:sp>
      <p:sp>
        <p:nvSpPr>
          <p:cNvPr id="4" name="Foliennummernplatzhalter 3"/>
          <p:cNvSpPr>
            <a:spLocks noGrp="1"/>
          </p:cNvSpPr>
          <p:nvPr>
            <p:ph type="sldNum" sz="quarter" idx="10"/>
          </p:nvPr>
        </p:nvSpPr>
        <p:spPr/>
        <p:txBody>
          <a:bodyPr/>
          <a:lstStyle/>
          <a:p>
            <a:fld id="{E05A4C56-B85E-462A-8558-D2F5EBEB4846}" type="slidenum">
              <a:rPr lang="de-DE" smtClean="0"/>
              <a:t>8</a:t>
            </a:fld>
            <a:endParaRPr lang="de-DE"/>
          </a:p>
        </p:txBody>
      </p:sp>
    </p:spTree>
    <p:extLst>
      <p:ext uri="{BB962C8B-B14F-4D97-AF65-F5344CB8AC3E}">
        <p14:creationId xmlns:p14="http://schemas.microsoft.com/office/powerpoint/2010/main" val="203633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Charging</a:t>
            </a:r>
            <a:r>
              <a:rPr lang="de-DE" dirty="0"/>
              <a:t> </a:t>
            </a:r>
            <a:r>
              <a:rPr lang="de-DE" dirty="0" err="1"/>
              <a:t>can</a:t>
            </a:r>
            <a:r>
              <a:rPr lang="de-DE" dirty="0"/>
              <a:t> </a:t>
            </a:r>
            <a:r>
              <a:rPr lang="de-DE" dirty="0" err="1"/>
              <a:t>be</a:t>
            </a:r>
            <a:r>
              <a:rPr lang="de-DE" dirty="0"/>
              <a:t> </a:t>
            </a:r>
            <a:r>
              <a:rPr lang="de-DE" dirty="0" err="1"/>
              <a:t>discribed</a:t>
            </a:r>
            <a:r>
              <a:rPr lang="de-DE" dirty="0"/>
              <a:t> </a:t>
            </a:r>
            <a:r>
              <a:rPr lang="de-DE" dirty="0" err="1"/>
              <a:t>by</a:t>
            </a:r>
            <a:r>
              <a:rPr lang="de-DE" dirty="0"/>
              <a:t> </a:t>
            </a:r>
            <a:r>
              <a:rPr lang="de-DE" dirty="0" err="1"/>
              <a:t>the</a:t>
            </a:r>
            <a:r>
              <a:rPr lang="de-DE" dirty="0"/>
              <a:t> </a:t>
            </a:r>
            <a:r>
              <a:rPr lang="de-DE" dirty="0" err="1"/>
              <a:t>presented</a:t>
            </a:r>
            <a:r>
              <a:rPr lang="de-DE" dirty="0"/>
              <a:t> </a:t>
            </a:r>
            <a:r>
              <a:rPr lang="de-DE" dirty="0" err="1"/>
              <a:t>formulas</a:t>
            </a:r>
            <a:r>
              <a:rPr lang="de-DE" dirty="0"/>
              <a:t>. </a:t>
            </a:r>
            <a:r>
              <a:rPr lang="en-US" sz="1200" b="0" i="0" u="none" strike="noStrike" kern="1200" baseline="0" dirty="0">
                <a:solidFill>
                  <a:schemeClr val="tx1"/>
                </a:solidFill>
                <a:latin typeface="+mn-lt"/>
                <a:ea typeface="+mn-ea"/>
                <a:cs typeface="+mn-cs"/>
              </a:rPr>
              <a:t>The voltage across the capacitance CL is given by the first equation with </a:t>
            </a:r>
            <a:r>
              <a:rPr lang="en-US" sz="1200" b="0" i="0" u="none" strike="noStrike" kern="1200" baseline="0" dirty="0" err="1">
                <a:solidFill>
                  <a:schemeClr val="tx1"/>
                </a:solidFill>
                <a:latin typeface="+mn-lt"/>
                <a:ea typeface="+mn-ea"/>
                <a:cs typeface="+mn-cs"/>
              </a:rPr>
              <a:t>Iavg</a:t>
            </a:r>
            <a:r>
              <a:rPr lang="en-US" sz="1200" b="0" i="0" u="none" strike="noStrike" kern="1200" baseline="0" dirty="0">
                <a:solidFill>
                  <a:schemeClr val="tx1"/>
                </a:solidFill>
                <a:latin typeface="+mn-lt"/>
                <a:ea typeface="+mn-ea"/>
                <a:cs typeface="+mn-cs"/>
              </a:rPr>
              <a:t> being the average</a:t>
            </a:r>
          </a:p>
          <a:p>
            <a:r>
              <a:rPr lang="de-AT" sz="1200" b="0" i="0" u="none" strike="noStrike" kern="1200" baseline="0" dirty="0" err="1">
                <a:solidFill>
                  <a:schemeClr val="tx1"/>
                </a:solidFill>
                <a:latin typeface="+mn-lt"/>
                <a:ea typeface="+mn-ea"/>
                <a:cs typeface="+mn-cs"/>
              </a:rPr>
              <a:t>current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over</a:t>
            </a:r>
            <a:r>
              <a:rPr lang="de-AT" sz="1200" b="0" i="0" u="none" strike="noStrike" kern="1200" baseline="0" dirty="0">
                <a:solidFill>
                  <a:schemeClr val="tx1"/>
                </a:solidFill>
                <a:latin typeface="+mn-lt"/>
                <a:ea typeface="+mn-ea"/>
                <a:cs typeface="+mn-cs"/>
              </a:rPr>
              <a:t> time. </a:t>
            </a:r>
            <a:r>
              <a:rPr lang="en-US" sz="1200" b="0" i="0" u="none" strike="noStrike" kern="1200" baseline="0" dirty="0">
                <a:solidFill>
                  <a:schemeClr val="tx1"/>
                </a:solidFill>
                <a:latin typeface="+mn-lt"/>
                <a:ea typeface="+mn-ea"/>
                <a:cs typeface="+mn-cs"/>
              </a:rPr>
              <a:t>The energy dissipated in R is presented in the third equation. For a constant current the  becomes a = and </a:t>
            </a:r>
            <a:r>
              <a:rPr lang="en-US" sz="1200" b="0" i="0" u="none" strike="noStrike" kern="1200" baseline="0" dirty="0" err="1">
                <a:solidFill>
                  <a:schemeClr val="tx1"/>
                </a:solidFill>
                <a:latin typeface="+mn-lt"/>
                <a:ea typeface="+mn-ea"/>
                <a:cs typeface="+mn-cs"/>
              </a:rPr>
              <a:t>therfore</a:t>
            </a:r>
            <a:r>
              <a:rPr lang="en-US" sz="1200" b="0" i="0" u="none" strike="noStrike" kern="1200" baseline="0" dirty="0">
                <a:solidFill>
                  <a:schemeClr val="tx1"/>
                </a:solidFill>
                <a:latin typeface="+mn-lt"/>
                <a:ea typeface="+mn-ea"/>
                <a:cs typeface="+mn-cs"/>
              </a:rPr>
              <a:t> it can be said that the energy</a:t>
            </a:r>
          </a:p>
          <a:p>
            <a:r>
              <a:rPr lang="de-AT" sz="1200" b="0" i="0" u="none" strike="noStrike" kern="1200" baseline="0" dirty="0" err="1">
                <a:solidFill>
                  <a:schemeClr val="tx1"/>
                </a:solidFill>
                <a:latin typeface="+mn-lt"/>
                <a:ea typeface="+mn-ea"/>
                <a:cs typeface="+mn-cs"/>
              </a:rPr>
              <a:t>dissipated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is</a:t>
            </a:r>
            <a:r>
              <a:rPr lang="de-AT" sz="1200" b="0" i="0" u="none" strike="noStrike" kern="1200" baseline="0" dirty="0">
                <a:solidFill>
                  <a:schemeClr val="tx1"/>
                </a:solidFill>
                <a:latin typeface="+mn-lt"/>
                <a:ea typeface="+mn-ea"/>
                <a:cs typeface="+mn-cs"/>
              </a:rPr>
              <a:t> at </a:t>
            </a:r>
            <a:r>
              <a:rPr lang="de-AT" sz="1200" b="0" i="0" u="none" strike="noStrike" kern="1200" baseline="0" dirty="0" err="1">
                <a:solidFill>
                  <a:schemeClr val="tx1"/>
                </a:solidFill>
                <a:latin typeface="+mn-lt"/>
                <a:ea typeface="+mn-ea"/>
                <a:cs typeface="+mn-cs"/>
              </a:rPr>
              <a:t>minimum</a:t>
            </a:r>
            <a:r>
              <a:rPr lang="de-AT"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all other waveforms the energy dissipated is bigger. </a:t>
            </a:r>
            <a:r>
              <a:rPr lang="de-AT" sz="1200" b="0" i="0" u="none" strike="noStrike" kern="1200" baseline="0" dirty="0" err="1">
                <a:solidFill>
                  <a:schemeClr val="tx1"/>
                </a:solidFill>
                <a:latin typeface="+mn-lt"/>
                <a:ea typeface="+mn-ea"/>
                <a:cs typeface="+mn-cs"/>
              </a:rPr>
              <a:t>It</a:t>
            </a:r>
            <a:r>
              <a:rPr lang="de-AT"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can be seen that the term can be controlled. Mainly by increasing T, the time it takes to load the capacitance, the lost energy can be reduced. This can be done by slowly ramping up the supply voltage instead of simply applying it as for conventional charging. In this way it is possible to trade speed for a reduction in energy consumption. In addition, ramping up the voltage results in a constant current, as it is desired.</a:t>
            </a:r>
          </a:p>
          <a:p>
            <a:r>
              <a:rPr lang="en-US" sz="1200" b="0" i="0" u="none" strike="noStrike" kern="1200" baseline="0" dirty="0">
                <a:solidFill>
                  <a:schemeClr val="tx1"/>
                </a:solidFill>
                <a:latin typeface="+mn-lt"/>
                <a:ea typeface="+mn-ea"/>
                <a:cs typeface="+mn-cs"/>
              </a:rPr>
              <a:t>Two additional rules have to be applied in adiabatic circuits.</a:t>
            </a:r>
            <a:endParaRPr lang="de-DE" dirty="0"/>
          </a:p>
          <a:p>
            <a:r>
              <a:rPr lang="de-DE" dirty="0" err="1"/>
              <a:t>Increaseing</a:t>
            </a:r>
            <a:r>
              <a:rPr lang="de-DE" baseline="0" dirty="0"/>
              <a:t> T </a:t>
            </a:r>
            <a:r>
              <a:rPr lang="de-DE" baseline="0" dirty="0" err="1"/>
              <a:t>by</a:t>
            </a:r>
            <a:r>
              <a:rPr lang="de-DE" baseline="0" dirty="0"/>
              <a:t> </a:t>
            </a:r>
            <a:r>
              <a:rPr lang="de-DE" baseline="0" dirty="0" err="1"/>
              <a:t>eleminating</a:t>
            </a:r>
            <a:r>
              <a:rPr lang="de-DE" baseline="0" dirty="0"/>
              <a:t> turn on time </a:t>
            </a:r>
            <a:r>
              <a:rPr lang="de-DE" baseline="0" dirty="0" err="1"/>
              <a:t>from</a:t>
            </a:r>
            <a:r>
              <a:rPr lang="de-DE" baseline="0" dirty="0"/>
              <a:t> </a:t>
            </a:r>
            <a:r>
              <a:rPr lang="de-DE" baseline="0" dirty="0" err="1"/>
              <a:t>charge</a:t>
            </a:r>
            <a:r>
              <a:rPr lang="de-DE" baseline="0" dirty="0"/>
              <a:t> </a:t>
            </a:r>
            <a:r>
              <a:rPr lang="de-DE" baseline="0" dirty="0" err="1"/>
              <a:t>phase</a:t>
            </a:r>
            <a:r>
              <a:rPr lang="de-DE" baseline="0" dirty="0"/>
              <a:t> (</a:t>
            </a:r>
            <a:r>
              <a:rPr lang="de-DE" baseline="0" dirty="0" err="1"/>
              <a:t>rule</a:t>
            </a:r>
            <a:r>
              <a:rPr lang="de-DE" baseline="0" dirty="0"/>
              <a:t> 1)</a:t>
            </a:r>
          </a:p>
          <a:p>
            <a:r>
              <a:rPr lang="de-DE" baseline="0" dirty="0" err="1"/>
              <a:t>energy</a:t>
            </a:r>
            <a:r>
              <a:rPr lang="de-DE" baseline="0" dirty="0"/>
              <a:t> </a:t>
            </a:r>
            <a:r>
              <a:rPr lang="de-DE" baseline="0" dirty="0" err="1"/>
              <a:t>is</a:t>
            </a:r>
            <a:r>
              <a:rPr lang="de-DE" baseline="0" dirty="0"/>
              <a:t> </a:t>
            </a:r>
            <a:r>
              <a:rPr lang="de-DE" baseline="0" dirty="0" err="1"/>
              <a:t>dissipated</a:t>
            </a:r>
            <a:r>
              <a:rPr lang="de-DE" baseline="0" dirty="0"/>
              <a:t> </a:t>
            </a:r>
            <a:r>
              <a:rPr lang="de-DE" baseline="0" dirty="0" err="1"/>
              <a:t>when</a:t>
            </a:r>
            <a:r>
              <a:rPr lang="de-DE" baseline="0" dirty="0"/>
              <a:t> </a:t>
            </a:r>
            <a:r>
              <a:rPr lang="de-DE" baseline="0" dirty="0" err="1"/>
              <a:t>turnin</a:t>
            </a:r>
            <a:r>
              <a:rPr lang="de-DE" baseline="0" dirty="0"/>
              <a:t> off a </a:t>
            </a:r>
            <a:r>
              <a:rPr lang="de-DE" baseline="0" dirty="0" err="1"/>
              <a:t>transistor</a:t>
            </a:r>
            <a:r>
              <a:rPr lang="de-DE" baseline="0" dirty="0"/>
              <a:t> </a:t>
            </a:r>
            <a:r>
              <a:rPr lang="de-DE" baseline="0" dirty="0" err="1"/>
              <a:t>if</a:t>
            </a:r>
            <a:r>
              <a:rPr lang="de-DE" baseline="0" dirty="0"/>
              <a:t> </a:t>
            </a:r>
            <a:r>
              <a:rPr lang="de-DE" baseline="0" dirty="0" err="1"/>
              <a:t>there</a:t>
            </a:r>
            <a:r>
              <a:rPr lang="de-DE" baseline="0" dirty="0"/>
              <a:t> </a:t>
            </a:r>
            <a:r>
              <a:rPr lang="de-DE" baseline="0" dirty="0" err="1"/>
              <a:t>is</a:t>
            </a:r>
            <a:r>
              <a:rPr lang="de-DE" baseline="0" dirty="0"/>
              <a:t> a </a:t>
            </a:r>
            <a:r>
              <a:rPr lang="de-DE" baseline="0" dirty="0" err="1"/>
              <a:t>current</a:t>
            </a:r>
            <a:r>
              <a:rPr lang="de-DE" baseline="0" dirty="0"/>
              <a:t> </a:t>
            </a:r>
            <a:r>
              <a:rPr lang="de-DE" baseline="0" dirty="0" err="1"/>
              <a:t>through</a:t>
            </a:r>
            <a:r>
              <a:rPr lang="de-DE" baseline="0" dirty="0"/>
              <a:t> </a:t>
            </a:r>
            <a:r>
              <a:rPr lang="de-DE" baseline="0" dirty="0" err="1"/>
              <a:t>it</a:t>
            </a:r>
            <a:endParaRPr lang="de-DE" dirty="0"/>
          </a:p>
        </p:txBody>
      </p:sp>
      <p:sp>
        <p:nvSpPr>
          <p:cNvPr id="4" name="Foliennummernplatzhalter 3"/>
          <p:cNvSpPr>
            <a:spLocks noGrp="1"/>
          </p:cNvSpPr>
          <p:nvPr>
            <p:ph type="sldNum" sz="quarter" idx="10"/>
          </p:nvPr>
        </p:nvSpPr>
        <p:spPr/>
        <p:txBody>
          <a:bodyPr/>
          <a:lstStyle/>
          <a:p>
            <a:fld id="{E05A4C56-B85E-462A-8558-D2F5EBEB4846}" type="slidenum">
              <a:rPr lang="de-DE" smtClean="0"/>
              <a:t>9</a:t>
            </a:fld>
            <a:endParaRPr lang="de-DE"/>
          </a:p>
        </p:txBody>
      </p:sp>
    </p:spTree>
    <p:extLst>
      <p:ext uri="{BB962C8B-B14F-4D97-AF65-F5344CB8AC3E}">
        <p14:creationId xmlns:p14="http://schemas.microsoft.com/office/powerpoint/2010/main" val="309647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To</a:t>
            </a:r>
            <a:r>
              <a:rPr lang="de-AT" dirty="0"/>
              <a:t> </a:t>
            </a:r>
            <a:r>
              <a:rPr lang="de-AT" dirty="0" err="1"/>
              <a:t>be</a:t>
            </a:r>
            <a:r>
              <a:rPr lang="de-AT" dirty="0"/>
              <a:t> </a:t>
            </a:r>
            <a:r>
              <a:rPr lang="de-AT" dirty="0" err="1"/>
              <a:t>able</a:t>
            </a:r>
            <a:r>
              <a:rPr lang="de-AT" dirty="0"/>
              <a:t> </a:t>
            </a:r>
            <a:r>
              <a:rPr lang="de-AT" dirty="0" err="1"/>
              <a:t>to</a:t>
            </a:r>
            <a:r>
              <a:rPr lang="de-AT" dirty="0"/>
              <a:t> </a:t>
            </a:r>
            <a:r>
              <a:rPr lang="de-AT" dirty="0" err="1"/>
              <a:t>realize</a:t>
            </a:r>
            <a:r>
              <a:rPr lang="de-AT" dirty="0"/>
              <a:t> </a:t>
            </a:r>
            <a:r>
              <a:rPr lang="de-AT" dirty="0" err="1"/>
              <a:t>more</a:t>
            </a:r>
            <a:r>
              <a:rPr lang="de-AT" dirty="0"/>
              <a:t> </a:t>
            </a:r>
            <a:r>
              <a:rPr lang="de-AT" dirty="0" err="1"/>
              <a:t>complex</a:t>
            </a:r>
            <a:r>
              <a:rPr lang="de-AT" dirty="0"/>
              <a:t> </a:t>
            </a:r>
            <a:r>
              <a:rPr lang="de-AT" dirty="0" err="1"/>
              <a:t>functions</a:t>
            </a:r>
            <a:r>
              <a:rPr lang="de-AT" dirty="0"/>
              <a:t> </a:t>
            </a:r>
            <a:r>
              <a:rPr lang="de-AT" dirty="0" err="1"/>
              <a:t>with</a:t>
            </a:r>
            <a:r>
              <a:rPr lang="de-AT" dirty="0"/>
              <a:t> multiple </a:t>
            </a:r>
            <a:r>
              <a:rPr lang="de-AT" dirty="0" err="1"/>
              <a:t>stages</a:t>
            </a:r>
            <a:r>
              <a:rPr lang="de-AT" dirty="0"/>
              <a:t>, </a:t>
            </a:r>
            <a:r>
              <a:rPr lang="de-AT" dirty="0" err="1"/>
              <a:t>one</a:t>
            </a:r>
            <a:r>
              <a:rPr lang="de-AT" dirty="0"/>
              <a:t> must </a:t>
            </a:r>
            <a:r>
              <a:rPr lang="de-AT" dirty="0" err="1"/>
              <a:t>be</a:t>
            </a:r>
            <a:r>
              <a:rPr lang="de-AT" dirty="0"/>
              <a:t> </a:t>
            </a:r>
            <a:r>
              <a:rPr lang="de-AT" dirty="0" err="1"/>
              <a:t>careful</a:t>
            </a:r>
            <a:r>
              <a:rPr lang="de-AT" dirty="0"/>
              <a:t> </a:t>
            </a:r>
            <a:r>
              <a:rPr lang="de-AT" dirty="0" err="1"/>
              <a:t>to</a:t>
            </a:r>
            <a:r>
              <a:rPr lang="de-AT" dirty="0"/>
              <a:t> </a:t>
            </a:r>
            <a:r>
              <a:rPr lang="de-AT" dirty="0" err="1"/>
              <a:t>respect</a:t>
            </a:r>
            <a:r>
              <a:rPr lang="de-AT" dirty="0"/>
              <a:t> </a:t>
            </a:r>
            <a:r>
              <a:rPr lang="de-AT" dirty="0" err="1"/>
              <a:t>the</a:t>
            </a:r>
            <a:r>
              <a:rPr lang="de-AT" dirty="0"/>
              <a:t> </a:t>
            </a:r>
            <a:r>
              <a:rPr lang="de-AT" dirty="0" err="1"/>
              <a:t>rules</a:t>
            </a:r>
            <a:r>
              <a:rPr lang="de-AT" baseline="0" dirty="0"/>
              <a:t> </a:t>
            </a:r>
            <a:r>
              <a:rPr lang="de-AT" baseline="0" dirty="0" err="1"/>
              <a:t>already</a:t>
            </a:r>
            <a:r>
              <a:rPr lang="de-AT" baseline="0" dirty="0"/>
              <a:t> </a:t>
            </a:r>
            <a:r>
              <a:rPr lang="de-AT" baseline="0" dirty="0" err="1"/>
              <a:t>mentioned</a:t>
            </a:r>
            <a:r>
              <a:rPr lang="de-AT" baseline="0" dirty="0"/>
              <a:t> </a:t>
            </a:r>
            <a:r>
              <a:rPr lang="de-AT" baseline="0" dirty="0" err="1"/>
              <a:t>and</a:t>
            </a:r>
            <a:r>
              <a:rPr lang="de-AT" baseline="0" dirty="0"/>
              <a:t> </a:t>
            </a:r>
            <a:r>
              <a:rPr lang="de-AT" baseline="0" dirty="0" err="1"/>
              <a:t>to</a:t>
            </a:r>
            <a:r>
              <a:rPr lang="de-AT" baseline="0" dirty="0"/>
              <a:t> </a:t>
            </a:r>
            <a:r>
              <a:rPr lang="de-AT" baseline="0" dirty="0" err="1"/>
              <a:t>allow</a:t>
            </a:r>
            <a:r>
              <a:rPr lang="de-AT" baseline="0" dirty="0"/>
              <a:t> </a:t>
            </a:r>
            <a:r>
              <a:rPr lang="de-AT" baseline="0" dirty="0" err="1"/>
              <a:t>the</a:t>
            </a:r>
            <a:r>
              <a:rPr lang="de-AT" baseline="0" dirty="0"/>
              <a:t> </a:t>
            </a:r>
            <a:r>
              <a:rPr lang="de-AT" baseline="0" dirty="0" err="1"/>
              <a:t>whole</a:t>
            </a:r>
            <a:r>
              <a:rPr lang="de-AT" baseline="0" dirty="0"/>
              <a:t> </a:t>
            </a:r>
            <a:r>
              <a:rPr lang="de-AT" baseline="0" dirty="0" err="1"/>
              <a:t>circuit</a:t>
            </a:r>
            <a:r>
              <a:rPr lang="de-AT" baseline="0" dirty="0"/>
              <a:t> </a:t>
            </a:r>
            <a:r>
              <a:rPr lang="de-AT" baseline="0" dirty="0" err="1"/>
              <a:t>to</a:t>
            </a:r>
            <a:r>
              <a:rPr lang="de-AT" baseline="0" dirty="0"/>
              <a:t> </a:t>
            </a:r>
            <a:r>
              <a:rPr lang="de-AT" baseline="0" dirty="0" err="1"/>
              <a:t>be</a:t>
            </a:r>
            <a:r>
              <a:rPr lang="de-AT" baseline="0" dirty="0"/>
              <a:t> </a:t>
            </a:r>
            <a:r>
              <a:rPr lang="de-AT" baseline="0" dirty="0" err="1"/>
              <a:t>charged</a:t>
            </a:r>
            <a:r>
              <a:rPr lang="de-AT" baseline="0" dirty="0"/>
              <a:t> </a:t>
            </a:r>
            <a:r>
              <a:rPr lang="de-AT" baseline="0" dirty="0" err="1"/>
              <a:t>and</a:t>
            </a:r>
            <a:r>
              <a:rPr lang="de-AT" baseline="0" dirty="0"/>
              <a:t> </a:t>
            </a:r>
            <a:r>
              <a:rPr lang="de-AT" baseline="0" dirty="0" err="1"/>
              <a:t>discharged</a:t>
            </a:r>
            <a:r>
              <a:rPr lang="de-AT" baseline="0" dirty="0"/>
              <a:t>. </a:t>
            </a:r>
            <a:r>
              <a:rPr lang="de-AT" baseline="0" dirty="0" err="1"/>
              <a:t>If</a:t>
            </a:r>
            <a:r>
              <a:rPr lang="de-AT" baseline="0" dirty="0"/>
              <a:t> an </a:t>
            </a:r>
            <a:r>
              <a:rPr lang="de-AT" baseline="0" dirty="0" err="1"/>
              <a:t>input</a:t>
            </a:r>
            <a:r>
              <a:rPr lang="de-AT" baseline="0" dirty="0"/>
              <a:t> </a:t>
            </a:r>
            <a:r>
              <a:rPr lang="de-AT" baseline="0" dirty="0" err="1"/>
              <a:t>signal</a:t>
            </a:r>
            <a:r>
              <a:rPr lang="de-AT" baseline="0" dirty="0"/>
              <a:t> </a:t>
            </a:r>
            <a:r>
              <a:rPr lang="de-AT" baseline="0" dirty="0" err="1"/>
              <a:t>has</a:t>
            </a:r>
            <a:r>
              <a:rPr lang="de-AT" baseline="0" dirty="0"/>
              <a:t> </a:t>
            </a:r>
            <a:r>
              <a:rPr lang="de-AT" baseline="0" dirty="0" err="1"/>
              <a:t>to</a:t>
            </a:r>
            <a:r>
              <a:rPr lang="de-AT" baseline="0" dirty="0"/>
              <a:t> </a:t>
            </a:r>
            <a:r>
              <a:rPr lang="de-AT" baseline="0" dirty="0" err="1"/>
              <a:t>be</a:t>
            </a:r>
            <a:r>
              <a:rPr lang="de-AT" baseline="0" dirty="0"/>
              <a:t> </a:t>
            </a:r>
            <a:r>
              <a:rPr lang="de-AT" baseline="0" dirty="0" err="1"/>
              <a:t>passed</a:t>
            </a:r>
            <a:r>
              <a:rPr lang="de-AT" baseline="0" dirty="0"/>
              <a:t> </a:t>
            </a:r>
            <a:r>
              <a:rPr lang="de-AT" baseline="0" dirty="0" err="1"/>
              <a:t>through</a:t>
            </a:r>
            <a:r>
              <a:rPr lang="de-AT" baseline="0" dirty="0"/>
              <a:t> </a:t>
            </a:r>
            <a:r>
              <a:rPr lang="de-AT" baseline="0" dirty="0" err="1"/>
              <a:t>the</a:t>
            </a:r>
            <a:r>
              <a:rPr lang="de-AT" baseline="0" dirty="0"/>
              <a:t> </a:t>
            </a:r>
            <a:r>
              <a:rPr lang="de-AT" baseline="0" dirty="0" err="1"/>
              <a:t>displayed</a:t>
            </a:r>
            <a:r>
              <a:rPr lang="de-AT" baseline="0" dirty="0"/>
              <a:t> </a:t>
            </a:r>
            <a:r>
              <a:rPr lang="de-AT" baseline="0" dirty="0" err="1"/>
              <a:t>circuit</a:t>
            </a:r>
            <a:r>
              <a:rPr lang="de-AT" baseline="0" dirty="0"/>
              <a:t>, </a:t>
            </a:r>
            <a:r>
              <a:rPr lang="de-AT" baseline="0" dirty="0" err="1"/>
              <a:t>first</a:t>
            </a:r>
            <a:r>
              <a:rPr lang="de-AT" baseline="0" dirty="0"/>
              <a:t> Phi1 </a:t>
            </a:r>
            <a:r>
              <a:rPr lang="de-AT" baseline="0" dirty="0" err="1"/>
              <a:t>has</a:t>
            </a:r>
            <a:r>
              <a:rPr lang="de-AT" baseline="0" dirty="0"/>
              <a:t> </a:t>
            </a:r>
            <a:r>
              <a:rPr lang="de-AT" baseline="0" dirty="0" err="1"/>
              <a:t>to</a:t>
            </a:r>
            <a:r>
              <a:rPr lang="de-AT" baseline="0" dirty="0"/>
              <a:t> </a:t>
            </a:r>
            <a:r>
              <a:rPr lang="de-AT" baseline="0" dirty="0" err="1"/>
              <a:t>charge</a:t>
            </a:r>
            <a:r>
              <a:rPr lang="de-AT" baseline="0" dirty="0"/>
              <a:t> </a:t>
            </a:r>
            <a:r>
              <a:rPr lang="de-AT" baseline="0" dirty="0" err="1"/>
              <a:t>the</a:t>
            </a:r>
            <a:r>
              <a:rPr lang="de-AT" baseline="0" dirty="0"/>
              <a:t> </a:t>
            </a:r>
            <a:r>
              <a:rPr lang="de-AT" baseline="0" dirty="0" err="1"/>
              <a:t>output</a:t>
            </a:r>
            <a:r>
              <a:rPr lang="de-AT" baseline="0" dirty="0"/>
              <a:t> </a:t>
            </a:r>
            <a:r>
              <a:rPr lang="de-AT" baseline="0" dirty="0" err="1"/>
              <a:t>node</a:t>
            </a:r>
            <a:r>
              <a:rPr lang="de-AT" baseline="0" dirty="0"/>
              <a:t> </a:t>
            </a:r>
            <a:r>
              <a:rPr lang="de-AT" baseline="0" dirty="0" err="1"/>
              <a:t>of</a:t>
            </a:r>
            <a:r>
              <a:rPr lang="de-AT" baseline="0" dirty="0"/>
              <a:t> </a:t>
            </a:r>
            <a:r>
              <a:rPr lang="de-AT" baseline="0" dirty="0" err="1"/>
              <a:t>gate</a:t>
            </a:r>
            <a:r>
              <a:rPr lang="de-AT" baseline="0" dirty="0"/>
              <a:t> A. This </a:t>
            </a:r>
            <a:r>
              <a:rPr lang="de-AT" baseline="0" dirty="0" err="1"/>
              <a:t>output</a:t>
            </a:r>
            <a:r>
              <a:rPr lang="de-AT" baseline="0" dirty="0"/>
              <a:t> </a:t>
            </a:r>
            <a:r>
              <a:rPr lang="de-AT" baseline="0" dirty="0" err="1"/>
              <a:t>is</a:t>
            </a:r>
            <a:r>
              <a:rPr lang="de-AT" baseline="0" dirty="0"/>
              <a:t> </a:t>
            </a:r>
            <a:r>
              <a:rPr lang="de-AT" baseline="0" dirty="0" err="1"/>
              <a:t>now</a:t>
            </a:r>
            <a:r>
              <a:rPr lang="de-AT" baseline="0" dirty="0"/>
              <a:t> </a:t>
            </a:r>
            <a:r>
              <a:rPr lang="de-AT" baseline="0" dirty="0" err="1"/>
              <a:t>used</a:t>
            </a:r>
            <a:r>
              <a:rPr lang="de-AT" baseline="0" dirty="0"/>
              <a:t> </a:t>
            </a:r>
            <a:r>
              <a:rPr lang="de-AT" baseline="0" dirty="0" err="1"/>
              <a:t>as</a:t>
            </a:r>
            <a:r>
              <a:rPr lang="de-AT" baseline="0" dirty="0"/>
              <a:t> </a:t>
            </a:r>
            <a:r>
              <a:rPr lang="de-AT" baseline="0" dirty="0" err="1"/>
              <a:t>input</a:t>
            </a:r>
            <a:r>
              <a:rPr lang="de-AT" baseline="0" dirty="0"/>
              <a:t> </a:t>
            </a:r>
            <a:r>
              <a:rPr lang="de-AT" baseline="0" dirty="0" err="1"/>
              <a:t>to</a:t>
            </a:r>
            <a:r>
              <a:rPr lang="de-AT" baseline="0" dirty="0"/>
              <a:t> </a:t>
            </a:r>
            <a:r>
              <a:rPr lang="de-AT" baseline="0" dirty="0" err="1"/>
              <a:t>gate</a:t>
            </a:r>
            <a:r>
              <a:rPr lang="de-AT" baseline="0" dirty="0"/>
              <a:t> B </a:t>
            </a:r>
            <a:r>
              <a:rPr lang="de-AT" baseline="0" dirty="0" err="1"/>
              <a:t>and</a:t>
            </a:r>
            <a:r>
              <a:rPr lang="de-AT" baseline="0" dirty="0"/>
              <a:t> so on. </a:t>
            </a:r>
            <a:r>
              <a:rPr lang="de-AT" baseline="0" dirty="0" err="1"/>
              <a:t>To</a:t>
            </a:r>
            <a:r>
              <a:rPr lang="de-AT" baseline="0" dirty="0"/>
              <a:t> </a:t>
            </a:r>
            <a:r>
              <a:rPr lang="de-AT" baseline="0" dirty="0" err="1"/>
              <a:t>be</a:t>
            </a:r>
            <a:r>
              <a:rPr lang="de-AT" baseline="0" dirty="0"/>
              <a:t> </a:t>
            </a:r>
            <a:r>
              <a:rPr lang="de-AT" baseline="0" dirty="0" err="1"/>
              <a:t>able</a:t>
            </a:r>
            <a:r>
              <a:rPr lang="de-AT" baseline="0" dirty="0"/>
              <a:t> </a:t>
            </a:r>
            <a:r>
              <a:rPr lang="de-AT" baseline="0" dirty="0" err="1"/>
              <a:t>to</a:t>
            </a:r>
            <a:r>
              <a:rPr lang="de-AT" baseline="0" dirty="0"/>
              <a:t> </a:t>
            </a:r>
            <a:r>
              <a:rPr lang="de-AT" baseline="0" dirty="0" err="1"/>
              <a:t>discharge</a:t>
            </a:r>
            <a:r>
              <a:rPr lang="de-AT" baseline="0" dirty="0"/>
              <a:t> </a:t>
            </a:r>
            <a:r>
              <a:rPr lang="de-AT" baseline="0" dirty="0" err="1"/>
              <a:t>the</a:t>
            </a:r>
            <a:r>
              <a:rPr lang="de-AT" baseline="0" dirty="0"/>
              <a:t> final </a:t>
            </a:r>
            <a:r>
              <a:rPr lang="de-AT" baseline="0" dirty="0" err="1"/>
              <a:t>output</a:t>
            </a:r>
            <a:r>
              <a:rPr lang="de-AT" baseline="0" dirty="0"/>
              <a:t> </a:t>
            </a:r>
            <a:r>
              <a:rPr lang="de-AT" baseline="0" dirty="0" err="1"/>
              <a:t>node</a:t>
            </a:r>
            <a:r>
              <a:rPr lang="de-AT" baseline="0" dirty="0"/>
              <a:t> C, B </a:t>
            </a:r>
            <a:r>
              <a:rPr lang="de-AT" baseline="0" dirty="0" err="1"/>
              <a:t>has</a:t>
            </a:r>
            <a:r>
              <a:rPr lang="de-AT" baseline="0" dirty="0"/>
              <a:t> </a:t>
            </a:r>
            <a:r>
              <a:rPr lang="de-AT" baseline="0" dirty="0" err="1"/>
              <a:t>to</a:t>
            </a:r>
            <a:r>
              <a:rPr lang="de-AT" baseline="0" dirty="0"/>
              <a:t> </a:t>
            </a:r>
            <a:r>
              <a:rPr lang="de-AT" baseline="0" dirty="0" err="1"/>
              <a:t>be</a:t>
            </a:r>
            <a:r>
              <a:rPr lang="de-AT" baseline="0" dirty="0"/>
              <a:t> </a:t>
            </a:r>
            <a:r>
              <a:rPr lang="de-AT" baseline="0" dirty="0" err="1"/>
              <a:t>kept</a:t>
            </a:r>
            <a:r>
              <a:rPr lang="de-AT" baseline="0" dirty="0"/>
              <a:t> </a:t>
            </a:r>
            <a:r>
              <a:rPr lang="de-AT" baseline="0" dirty="0" err="1"/>
              <a:t>stable</a:t>
            </a:r>
            <a:r>
              <a:rPr lang="de-AT" baseline="0" dirty="0"/>
              <a:t> so </a:t>
            </a:r>
            <a:r>
              <a:rPr lang="de-AT" baseline="0" dirty="0" err="1"/>
              <a:t>the</a:t>
            </a:r>
            <a:r>
              <a:rPr lang="de-AT" baseline="0" dirty="0"/>
              <a:t> </a:t>
            </a:r>
            <a:r>
              <a:rPr lang="de-AT" baseline="0" dirty="0" err="1"/>
              <a:t>charge</a:t>
            </a:r>
            <a:r>
              <a:rPr lang="de-AT" baseline="0" dirty="0"/>
              <a:t> </a:t>
            </a:r>
            <a:r>
              <a:rPr lang="de-AT" baseline="0" dirty="0" err="1"/>
              <a:t>can</a:t>
            </a:r>
            <a:r>
              <a:rPr lang="de-AT" baseline="0" dirty="0"/>
              <a:t> </a:t>
            </a:r>
            <a:r>
              <a:rPr lang="de-AT" baseline="0" dirty="0" err="1"/>
              <a:t>be</a:t>
            </a:r>
            <a:r>
              <a:rPr lang="de-AT" baseline="0" dirty="0"/>
              <a:t> </a:t>
            </a:r>
            <a:r>
              <a:rPr lang="de-AT" baseline="0" dirty="0" err="1"/>
              <a:t>retrieved</a:t>
            </a:r>
            <a:r>
              <a:rPr lang="de-AT" baseline="0" dirty="0"/>
              <a:t> </a:t>
            </a:r>
            <a:r>
              <a:rPr lang="de-AT" baseline="0" dirty="0" err="1"/>
              <a:t>through</a:t>
            </a:r>
            <a:r>
              <a:rPr lang="de-AT" baseline="0" dirty="0"/>
              <a:t> </a:t>
            </a:r>
            <a:r>
              <a:rPr lang="de-AT" baseline="0" dirty="0" err="1"/>
              <a:t>the</a:t>
            </a:r>
            <a:r>
              <a:rPr lang="de-AT" baseline="0" dirty="0"/>
              <a:t> same </a:t>
            </a:r>
            <a:r>
              <a:rPr lang="de-AT" baseline="0" dirty="0" err="1"/>
              <a:t>path</a:t>
            </a:r>
            <a:r>
              <a:rPr lang="de-AT" baseline="0" dirty="0"/>
              <a:t> </a:t>
            </a:r>
            <a:r>
              <a:rPr lang="de-AT" baseline="0" dirty="0" err="1"/>
              <a:t>as</a:t>
            </a:r>
            <a:r>
              <a:rPr lang="de-AT" baseline="0" dirty="0"/>
              <a:t> </a:t>
            </a:r>
            <a:r>
              <a:rPr lang="de-AT" baseline="0" dirty="0" err="1"/>
              <a:t>it</a:t>
            </a:r>
            <a:r>
              <a:rPr lang="de-AT" baseline="0" dirty="0"/>
              <a:t> </a:t>
            </a:r>
            <a:r>
              <a:rPr lang="de-AT" baseline="0" dirty="0" err="1"/>
              <a:t>has</a:t>
            </a:r>
            <a:r>
              <a:rPr lang="de-AT" baseline="0" dirty="0"/>
              <a:t> </a:t>
            </a:r>
            <a:r>
              <a:rPr lang="de-AT" baseline="0" dirty="0" err="1"/>
              <a:t>been</a:t>
            </a:r>
            <a:r>
              <a:rPr lang="de-AT" baseline="0" dirty="0"/>
              <a:t> </a:t>
            </a:r>
            <a:r>
              <a:rPr lang="de-AT" baseline="0" dirty="0" err="1"/>
              <a:t>provided</a:t>
            </a:r>
            <a:r>
              <a:rPr lang="de-AT" baseline="0" dirty="0"/>
              <a:t>. Thus A </a:t>
            </a:r>
            <a:r>
              <a:rPr lang="de-AT" baseline="0" dirty="0" err="1"/>
              <a:t>has</a:t>
            </a:r>
            <a:r>
              <a:rPr lang="de-AT" baseline="0" dirty="0"/>
              <a:t> </a:t>
            </a:r>
            <a:r>
              <a:rPr lang="de-AT" baseline="0" dirty="0" err="1"/>
              <a:t>to</a:t>
            </a:r>
            <a:r>
              <a:rPr lang="de-AT" baseline="0" dirty="0"/>
              <a:t> </a:t>
            </a:r>
            <a:r>
              <a:rPr lang="de-AT" baseline="0" dirty="0" err="1"/>
              <a:t>be</a:t>
            </a:r>
            <a:r>
              <a:rPr lang="de-AT" baseline="0" dirty="0"/>
              <a:t> </a:t>
            </a:r>
            <a:r>
              <a:rPr lang="de-AT" baseline="0" dirty="0" err="1"/>
              <a:t>kept</a:t>
            </a:r>
            <a:r>
              <a:rPr lang="de-AT" baseline="0" dirty="0"/>
              <a:t> </a:t>
            </a:r>
            <a:r>
              <a:rPr lang="de-AT" baseline="0" dirty="0" err="1"/>
              <a:t>stable</a:t>
            </a:r>
            <a:r>
              <a:rPr lang="de-AT" baseline="0" dirty="0"/>
              <a:t> </a:t>
            </a:r>
            <a:r>
              <a:rPr lang="de-AT" baseline="0" dirty="0" err="1"/>
              <a:t>until</a:t>
            </a:r>
            <a:r>
              <a:rPr lang="de-AT" baseline="0" dirty="0"/>
              <a:t> C </a:t>
            </a:r>
            <a:r>
              <a:rPr lang="de-AT" baseline="0" dirty="0" err="1"/>
              <a:t>has</a:t>
            </a:r>
            <a:r>
              <a:rPr lang="de-AT" baseline="0" dirty="0"/>
              <a:t> </a:t>
            </a:r>
            <a:r>
              <a:rPr lang="de-AT" baseline="0" dirty="0" err="1"/>
              <a:t>been</a:t>
            </a:r>
            <a:r>
              <a:rPr lang="de-AT" baseline="0" dirty="0"/>
              <a:t> </a:t>
            </a:r>
            <a:r>
              <a:rPr lang="de-AT" baseline="0" dirty="0" err="1"/>
              <a:t>discharged</a:t>
            </a:r>
            <a:r>
              <a:rPr lang="de-AT" baseline="0" dirty="0"/>
              <a:t> </a:t>
            </a:r>
            <a:r>
              <a:rPr lang="de-AT" baseline="0" dirty="0" err="1"/>
              <a:t>and</a:t>
            </a:r>
            <a:r>
              <a:rPr lang="de-AT" baseline="0" dirty="0"/>
              <a:t> </a:t>
            </a:r>
            <a:r>
              <a:rPr lang="de-AT" baseline="0" dirty="0" err="1"/>
              <a:t>then</a:t>
            </a:r>
            <a:r>
              <a:rPr lang="de-AT" baseline="0" dirty="0"/>
              <a:t> B </a:t>
            </a:r>
            <a:r>
              <a:rPr lang="de-AT" baseline="0" dirty="0" err="1"/>
              <a:t>has</a:t>
            </a:r>
            <a:r>
              <a:rPr lang="de-AT" baseline="0" dirty="0"/>
              <a:t> </a:t>
            </a:r>
            <a:r>
              <a:rPr lang="de-AT" baseline="0" dirty="0" err="1"/>
              <a:t>been</a:t>
            </a:r>
            <a:r>
              <a:rPr lang="de-AT" baseline="0" dirty="0"/>
              <a:t> </a:t>
            </a:r>
            <a:r>
              <a:rPr lang="de-AT" baseline="0" dirty="0" err="1"/>
              <a:t>discharge</a:t>
            </a:r>
            <a:r>
              <a:rPr lang="de-AT" baseline="0" dirty="0"/>
              <a:t>. </a:t>
            </a:r>
            <a:r>
              <a:rPr lang="de-AT" baseline="0" dirty="0" err="1"/>
              <a:t>Only</a:t>
            </a:r>
            <a:r>
              <a:rPr lang="de-AT" baseline="0" dirty="0"/>
              <a:t> after all </a:t>
            </a:r>
            <a:r>
              <a:rPr lang="de-AT" baseline="0" dirty="0" err="1"/>
              <a:t>preceding</a:t>
            </a:r>
            <a:r>
              <a:rPr lang="de-AT" baseline="0" dirty="0"/>
              <a:t> </a:t>
            </a:r>
            <a:r>
              <a:rPr lang="de-AT" baseline="0" dirty="0" err="1"/>
              <a:t>stages</a:t>
            </a:r>
            <a:r>
              <a:rPr lang="de-AT" baseline="0" dirty="0"/>
              <a:t> </a:t>
            </a:r>
            <a:r>
              <a:rPr lang="de-AT" baseline="0" dirty="0" err="1"/>
              <a:t>have</a:t>
            </a:r>
            <a:r>
              <a:rPr lang="de-AT" baseline="0" dirty="0"/>
              <a:t> </a:t>
            </a:r>
            <a:r>
              <a:rPr lang="de-AT" baseline="0" dirty="0" err="1"/>
              <a:t>been</a:t>
            </a:r>
            <a:r>
              <a:rPr lang="de-AT" baseline="0" dirty="0"/>
              <a:t> </a:t>
            </a:r>
            <a:r>
              <a:rPr lang="de-AT" baseline="0" dirty="0" err="1"/>
              <a:t>discharged</a:t>
            </a:r>
            <a:r>
              <a:rPr lang="de-AT" baseline="0" dirty="0"/>
              <a:t> </a:t>
            </a:r>
            <a:r>
              <a:rPr lang="de-AT" baseline="0" dirty="0" err="1"/>
              <a:t>one</a:t>
            </a:r>
            <a:r>
              <a:rPr lang="de-AT" baseline="0" dirty="0"/>
              <a:t> </a:t>
            </a:r>
            <a:r>
              <a:rPr lang="de-AT" baseline="0" dirty="0" err="1"/>
              <a:t>gate</a:t>
            </a:r>
            <a:r>
              <a:rPr lang="de-AT" baseline="0" dirty="0"/>
              <a:t> </a:t>
            </a:r>
            <a:r>
              <a:rPr lang="de-AT" baseline="0" dirty="0" err="1"/>
              <a:t>is</a:t>
            </a:r>
            <a:r>
              <a:rPr lang="de-AT" baseline="0" dirty="0"/>
              <a:t> </a:t>
            </a:r>
            <a:r>
              <a:rPr lang="de-AT" baseline="0" dirty="0" err="1"/>
              <a:t>allowed</a:t>
            </a:r>
            <a:r>
              <a:rPr lang="de-AT" baseline="0" dirty="0"/>
              <a:t> </a:t>
            </a:r>
            <a:r>
              <a:rPr lang="de-AT" baseline="0" dirty="0" err="1"/>
              <a:t>to</a:t>
            </a:r>
            <a:r>
              <a:rPr lang="de-AT" baseline="0" dirty="0"/>
              <a:t> </a:t>
            </a:r>
            <a:r>
              <a:rPr lang="de-AT" baseline="0" dirty="0" err="1"/>
              <a:t>be</a:t>
            </a:r>
            <a:r>
              <a:rPr lang="de-AT" baseline="0" dirty="0"/>
              <a:t> </a:t>
            </a:r>
            <a:r>
              <a:rPr lang="de-AT" baseline="0" dirty="0" err="1"/>
              <a:t>discharged</a:t>
            </a:r>
            <a:r>
              <a:rPr lang="de-AT" baseline="0" dirty="0"/>
              <a:t>. </a:t>
            </a:r>
            <a:r>
              <a:rPr lang="en-US" sz="1200" b="0" i="0" u="none" strike="noStrike" kern="1200" baseline="0" dirty="0">
                <a:solidFill>
                  <a:schemeClr val="tx1"/>
                </a:solidFill>
                <a:latin typeface="+mn-lt"/>
                <a:ea typeface="+mn-ea"/>
                <a:cs typeface="+mn-cs"/>
              </a:rPr>
              <a:t>This leads to a power clock scheme shown. The cells get charged in ascending order and discharged in descending order, that is </a:t>
            </a:r>
            <a:r>
              <a:rPr lang="de-AT" sz="1200" b="0" i="0" u="none" strike="noStrike" kern="1200" baseline="0" dirty="0" err="1">
                <a:solidFill>
                  <a:schemeClr val="tx1"/>
                </a:solidFill>
                <a:latin typeface="+mn-lt"/>
                <a:ea typeface="+mn-ea"/>
                <a:cs typeface="+mn-cs"/>
              </a:rPr>
              <a:t>highly</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impractical</a:t>
            </a:r>
            <a:r>
              <a:rPr lang="de-AT"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 possible solution is to use separate charge and discharge paths.</a:t>
            </a:r>
            <a:endParaRPr lang="de-AT" dirty="0"/>
          </a:p>
        </p:txBody>
      </p:sp>
      <p:sp>
        <p:nvSpPr>
          <p:cNvPr id="4" name="Foliennummernplatzhalter 3"/>
          <p:cNvSpPr>
            <a:spLocks noGrp="1"/>
          </p:cNvSpPr>
          <p:nvPr>
            <p:ph type="sldNum" sz="quarter" idx="10"/>
          </p:nvPr>
        </p:nvSpPr>
        <p:spPr/>
        <p:txBody>
          <a:bodyPr/>
          <a:lstStyle/>
          <a:p>
            <a:fld id="{E05A4C56-B85E-462A-8558-D2F5EBEB4846}" type="slidenum">
              <a:rPr lang="de-DE" smtClean="0"/>
              <a:t>10</a:t>
            </a:fld>
            <a:endParaRPr lang="de-DE"/>
          </a:p>
        </p:txBody>
      </p:sp>
    </p:spTree>
    <p:extLst>
      <p:ext uri="{BB962C8B-B14F-4D97-AF65-F5344CB8AC3E}">
        <p14:creationId xmlns:p14="http://schemas.microsoft.com/office/powerpoint/2010/main" val="303995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 separate </a:t>
            </a:r>
            <a:r>
              <a:rPr lang="de-AT" dirty="0" err="1"/>
              <a:t>discharge</a:t>
            </a:r>
            <a:r>
              <a:rPr lang="de-AT" dirty="0"/>
              <a:t> </a:t>
            </a:r>
            <a:r>
              <a:rPr lang="de-AT" dirty="0" err="1"/>
              <a:t>path</a:t>
            </a:r>
            <a:r>
              <a:rPr lang="de-AT" dirty="0"/>
              <a:t> </a:t>
            </a:r>
            <a:r>
              <a:rPr lang="de-AT" dirty="0" err="1"/>
              <a:t>provides</a:t>
            </a:r>
            <a:r>
              <a:rPr lang="de-AT" dirty="0"/>
              <a:t> </a:t>
            </a:r>
            <a:r>
              <a:rPr lang="de-AT" dirty="0" err="1"/>
              <a:t>the</a:t>
            </a:r>
            <a:r>
              <a:rPr lang="de-AT" dirty="0"/>
              <a:t> </a:t>
            </a:r>
            <a:r>
              <a:rPr lang="de-AT" dirty="0" err="1"/>
              <a:t>possibility</a:t>
            </a:r>
            <a:r>
              <a:rPr lang="de-AT" dirty="0"/>
              <a:t> </a:t>
            </a:r>
            <a:r>
              <a:rPr lang="de-AT" dirty="0" err="1"/>
              <a:t>for</a:t>
            </a:r>
            <a:r>
              <a:rPr lang="de-AT" dirty="0"/>
              <a:t> </a:t>
            </a:r>
            <a:r>
              <a:rPr lang="de-AT" dirty="0" err="1"/>
              <a:t>the</a:t>
            </a:r>
            <a:r>
              <a:rPr lang="de-AT" dirty="0"/>
              <a:t> </a:t>
            </a:r>
            <a:r>
              <a:rPr lang="de-AT" dirty="0" err="1"/>
              <a:t>input</a:t>
            </a:r>
            <a:r>
              <a:rPr lang="de-AT" dirty="0"/>
              <a:t> </a:t>
            </a:r>
            <a:r>
              <a:rPr lang="de-AT" dirty="0" err="1"/>
              <a:t>to</a:t>
            </a:r>
            <a:r>
              <a:rPr lang="de-AT" dirty="0"/>
              <a:t> </a:t>
            </a:r>
            <a:r>
              <a:rPr lang="de-AT" dirty="0" err="1"/>
              <a:t>change</a:t>
            </a:r>
            <a:r>
              <a:rPr lang="de-AT" dirty="0"/>
              <a:t> </a:t>
            </a:r>
            <a:r>
              <a:rPr lang="de-AT" dirty="0" err="1"/>
              <a:t>before</a:t>
            </a:r>
            <a:r>
              <a:rPr lang="de-AT" dirty="0"/>
              <a:t> </a:t>
            </a:r>
            <a:r>
              <a:rPr lang="de-AT" dirty="0" err="1"/>
              <a:t>the</a:t>
            </a:r>
            <a:r>
              <a:rPr lang="de-AT" dirty="0"/>
              <a:t> </a:t>
            </a:r>
            <a:r>
              <a:rPr lang="de-AT" dirty="0" err="1"/>
              <a:t>circuit</a:t>
            </a:r>
            <a:r>
              <a:rPr lang="de-AT" dirty="0"/>
              <a:t> </a:t>
            </a:r>
            <a:r>
              <a:rPr lang="de-AT" dirty="0" err="1"/>
              <a:t>gets</a:t>
            </a:r>
            <a:r>
              <a:rPr lang="de-AT" dirty="0"/>
              <a:t> </a:t>
            </a:r>
            <a:r>
              <a:rPr lang="de-AT" dirty="0" err="1"/>
              <a:t>discharged</a:t>
            </a:r>
            <a:r>
              <a:rPr lang="de-AT" dirty="0"/>
              <a:t>. A </a:t>
            </a:r>
            <a:r>
              <a:rPr lang="de-AT" dirty="0" err="1"/>
              <a:t>possible</a:t>
            </a:r>
            <a:r>
              <a:rPr lang="de-AT" dirty="0"/>
              <a:t> </a:t>
            </a:r>
            <a:r>
              <a:rPr lang="de-AT" dirty="0" err="1"/>
              <a:t>circuit</a:t>
            </a:r>
            <a:r>
              <a:rPr lang="de-AT" dirty="0"/>
              <a:t> design </a:t>
            </a:r>
            <a:r>
              <a:rPr lang="de-AT" dirty="0" err="1"/>
              <a:t>is</a:t>
            </a:r>
            <a:r>
              <a:rPr lang="de-AT" dirty="0"/>
              <a:t> </a:t>
            </a:r>
            <a:r>
              <a:rPr lang="de-AT" dirty="0" err="1"/>
              <a:t>shown</a:t>
            </a:r>
            <a:r>
              <a:rPr lang="de-AT" dirty="0"/>
              <a:t> </a:t>
            </a:r>
            <a:r>
              <a:rPr lang="de-AT" dirty="0" err="1"/>
              <a:t>here</a:t>
            </a:r>
            <a:r>
              <a:rPr lang="de-AT" dirty="0"/>
              <a:t>.</a:t>
            </a:r>
            <a:r>
              <a:rPr lang="de-AT" baseline="0" dirty="0"/>
              <a:t> The </a:t>
            </a:r>
            <a:r>
              <a:rPr lang="de-AT" baseline="0" dirty="0" err="1"/>
              <a:t>first</a:t>
            </a:r>
            <a:r>
              <a:rPr lang="de-AT" baseline="0" dirty="0"/>
              <a:t> PMOS </a:t>
            </a:r>
            <a:r>
              <a:rPr lang="de-AT" baseline="0" dirty="0" err="1"/>
              <a:t>transistor</a:t>
            </a:r>
            <a:r>
              <a:rPr lang="de-AT" baseline="0" dirty="0"/>
              <a:t> </a:t>
            </a:r>
            <a:r>
              <a:rPr lang="de-AT" baseline="0" dirty="0" err="1"/>
              <a:t>with</a:t>
            </a:r>
            <a:r>
              <a:rPr lang="de-AT" baseline="0" dirty="0"/>
              <a:t> </a:t>
            </a:r>
            <a:r>
              <a:rPr lang="de-AT" baseline="0" dirty="0" err="1"/>
              <a:t>input</a:t>
            </a:r>
            <a:r>
              <a:rPr lang="de-AT" baseline="0" dirty="0"/>
              <a:t> </a:t>
            </a:r>
            <a:r>
              <a:rPr lang="de-AT" baseline="0" dirty="0" err="1"/>
              <a:t>notA</a:t>
            </a:r>
            <a:r>
              <a:rPr lang="de-AT" baseline="0" dirty="0"/>
              <a:t> </a:t>
            </a:r>
            <a:r>
              <a:rPr lang="de-AT" baseline="0" dirty="0" err="1"/>
              <a:t>realizes</a:t>
            </a:r>
            <a:r>
              <a:rPr lang="de-AT" baseline="0" dirty="0"/>
              <a:t> </a:t>
            </a:r>
            <a:r>
              <a:rPr lang="de-AT" baseline="0" dirty="0" err="1"/>
              <a:t>the</a:t>
            </a:r>
            <a:r>
              <a:rPr lang="de-AT" baseline="0" dirty="0"/>
              <a:t> </a:t>
            </a:r>
            <a:r>
              <a:rPr lang="de-AT" baseline="0" dirty="0" err="1"/>
              <a:t>function</a:t>
            </a:r>
            <a:r>
              <a:rPr lang="de-AT" baseline="0" dirty="0"/>
              <a:t> </a:t>
            </a:r>
            <a:r>
              <a:rPr lang="de-AT" baseline="0" dirty="0" err="1"/>
              <a:t>of</a:t>
            </a:r>
            <a:r>
              <a:rPr lang="de-AT" baseline="0" dirty="0"/>
              <a:t> </a:t>
            </a:r>
            <a:r>
              <a:rPr lang="de-AT" baseline="0" dirty="0" err="1"/>
              <a:t>the</a:t>
            </a:r>
            <a:r>
              <a:rPr lang="de-AT" baseline="0" dirty="0"/>
              <a:t> </a:t>
            </a:r>
            <a:r>
              <a:rPr lang="de-AT" baseline="0" dirty="0" err="1"/>
              <a:t>gate</a:t>
            </a:r>
            <a:r>
              <a:rPr lang="de-AT" baseline="0" dirty="0"/>
              <a:t>. The </a:t>
            </a:r>
            <a:r>
              <a:rPr lang="de-AT" baseline="0" dirty="0" err="1"/>
              <a:t>second</a:t>
            </a:r>
            <a:r>
              <a:rPr lang="de-AT" baseline="0" dirty="0"/>
              <a:t> </a:t>
            </a:r>
            <a:r>
              <a:rPr lang="de-AT" baseline="0" dirty="0" err="1"/>
              <a:t>one</a:t>
            </a:r>
            <a:r>
              <a:rPr lang="de-AT" baseline="0" dirty="0"/>
              <a:t> </a:t>
            </a:r>
            <a:r>
              <a:rPr lang="de-AT" baseline="0" dirty="0" err="1"/>
              <a:t>with</a:t>
            </a:r>
            <a:r>
              <a:rPr lang="de-AT" baseline="0" dirty="0"/>
              <a:t> </a:t>
            </a:r>
            <a:r>
              <a:rPr lang="de-AT" baseline="0" dirty="0" err="1"/>
              <a:t>input</a:t>
            </a:r>
            <a:r>
              <a:rPr lang="de-AT" baseline="0" dirty="0"/>
              <a:t> </a:t>
            </a:r>
            <a:r>
              <a:rPr lang="de-AT" baseline="0" dirty="0" err="1"/>
              <a:t>notCch</a:t>
            </a:r>
            <a:r>
              <a:rPr lang="de-AT" baseline="0" dirty="0"/>
              <a:t> </a:t>
            </a:r>
            <a:r>
              <a:rPr lang="de-AT" baseline="0" dirty="0" err="1"/>
              <a:t>is</a:t>
            </a:r>
            <a:r>
              <a:rPr lang="de-AT" baseline="0" dirty="0"/>
              <a:t> </a:t>
            </a:r>
            <a:r>
              <a:rPr lang="de-AT" baseline="0" dirty="0" err="1"/>
              <a:t>used</a:t>
            </a:r>
            <a:r>
              <a:rPr lang="de-AT" baseline="0" dirty="0"/>
              <a:t> </a:t>
            </a:r>
            <a:r>
              <a:rPr lang="de-AT" baseline="0" dirty="0" err="1"/>
              <a:t>to</a:t>
            </a:r>
            <a:r>
              <a:rPr lang="de-AT" baseline="0" dirty="0"/>
              <a:t> separate </a:t>
            </a:r>
            <a:r>
              <a:rPr lang="de-AT" baseline="0" dirty="0" err="1"/>
              <a:t>the</a:t>
            </a:r>
            <a:r>
              <a:rPr lang="de-AT" baseline="0" dirty="0"/>
              <a:t> </a:t>
            </a:r>
            <a:r>
              <a:rPr lang="de-AT" baseline="0" dirty="0" err="1"/>
              <a:t>charge</a:t>
            </a:r>
            <a:r>
              <a:rPr lang="de-AT" baseline="0" dirty="0"/>
              <a:t> </a:t>
            </a:r>
            <a:r>
              <a:rPr lang="de-AT" baseline="0" dirty="0" err="1"/>
              <a:t>path</a:t>
            </a:r>
            <a:r>
              <a:rPr lang="de-AT" baseline="0" dirty="0"/>
              <a:t> </a:t>
            </a:r>
            <a:r>
              <a:rPr lang="de-AT" baseline="0" dirty="0" err="1"/>
              <a:t>from</a:t>
            </a:r>
            <a:r>
              <a:rPr lang="de-AT" baseline="0" dirty="0"/>
              <a:t> </a:t>
            </a:r>
            <a:r>
              <a:rPr lang="de-AT" baseline="0" dirty="0" err="1"/>
              <a:t>the</a:t>
            </a:r>
            <a:r>
              <a:rPr lang="de-AT" baseline="0" dirty="0"/>
              <a:t> </a:t>
            </a:r>
            <a:r>
              <a:rPr lang="de-AT" baseline="0" dirty="0" err="1"/>
              <a:t>output</a:t>
            </a:r>
            <a:r>
              <a:rPr lang="de-AT" baseline="0" dirty="0"/>
              <a:t> </a:t>
            </a:r>
            <a:r>
              <a:rPr lang="de-AT" baseline="0" dirty="0" err="1"/>
              <a:t>node</a:t>
            </a:r>
            <a:r>
              <a:rPr lang="de-AT" baseline="0" dirty="0"/>
              <a:t>. The </a:t>
            </a:r>
            <a:r>
              <a:rPr lang="de-AT" baseline="0" dirty="0" err="1"/>
              <a:t>two</a:t>
            </a:r>
            <a:r>
              <a:rPr lang="de-AT" baseline="0" dirty="0"/>
              <a:t> NMOS </a:t>
            </a:r>
            <a:r>
              <a:rPr lang="de-AT" baseline="0" dirty="0" err="1"/>
              <a:t>transistors</a:t>
            </a:r>
            <a:r>
              <a:rPr lang="de-AT" baseline="0" dirty="0"/>
              <a:t> </a:t>
            </a:r>
            <a:r>
              <a:rPr lang="de-AT" baseline="0" dirty="0" err="1"/>
              <a:t>are</a:t>
            </a:r>
            <a:r>
              <a:rPr lang="de-AT" baseline="0" dirty="0"/>
              <a:t> </a:t>
            </a:r>
            <a:r>
              <a:rPr lang="de-AT" baseline="0" dirty="0" err="1"/>
              <a:t>used</a:t>
            </a:r>
            <a:r>
              <a:rPr lang="de-AT" baseline="0" dirty="0"/>
              <a:t> </a:t>
            </a:r>
            <a:r>
              <a:rPr lang="de-AT" baseline="0" dirty="0" err="1"/>
              <a:t>to</a:t>
            </a:r>
            <a:r>
              <a:rPr lang="de-AT" baseline="0" dirty="0"/>
              <a:t> separate </a:t>
            </a:r>
            <a:r>
              <a:rPr lang="de-AT" baseline="0" dirty="0" err="1"/>
              <a:t>the</a:t>
            </a:r>
            <a:r>
              <a:rPr lang="de-AT" baseline="0" dirty="0"/>
              <a:t> </a:t>
            </a:r>
            <a:r>
              <a:rPr lang="de-AT" baseline="0" dirty="0" err="1"/>
              <a:t>output</a:t>
            </a:r>
            <a:r>
              <a:rPr lang="de-AT" baseline="0" dirty="0"/>
              <a:t> </a:t>
            </a:r>
            <a:r>
              <a:rPr lang="de-AT" baseline="0" dirty="0" err="1"/>
              <a:t>node</a:t>
            </a:r>
            <a:r>
              <a:rPr lang="de-AT" baseline="0" dirty="0"/>
              <a:t> </a:t>
            </a:r>
            <a:r>
              <a:rPr lang="de-AT" baseline="0" dirty="0" err="1"/>
              <a:t>from</a:t>
            </a:r>
            <a:r>
              <a:rPr lang="de-AT" baseline="0" dirty="0"/>
              <a:t> </a:t>
            </a:r>
            <a:r>
              <a:rPr lang="de-AT" baseline="0" dirty="0" err="1"/>
              <a:t>the</a:t>
            </a:r>
            <a:r>
              <a:rPr lang="de-AT" baseline="0" dirty="0"/>
              <a:t> </a:t>
            </a:r>
            <a:r>
              <a:rPr lang="de-AT" baseline="0" dirty="0" err="1"/>
              <a:t>discharge</a:t>
            </a:r>
            <a:r>
              <a:rPr lang="de-AT" baseline="0" dirty="0"/>
              <a:t> </a:t>
            </a:r>
            <a:r>
              <a:rPr lang="de-AT" baseline="0" dirty="0" err="1"/>
              <a:t>path</a:t>
            </a:r>
            <a:r>
              <a:rPr lang="de-AT" baseline="0" dirty="0"/>
              <a:t> </a:t>
            </a:r>
            <a:r>
              <a:rPr lang="de-AT" baseline="0" dirty="0" err="1"/>
              <a:t>and</a:t>
            </a:r>
            <a:r>
              <a:rPr lang="de-AT" baseline="0" dirty="0"/>
              <a:t> </a:t>
            </a:r>
            <a:r>
              <a:rPr lang="de-AT" baseline="0" dirty="0" err="1"/>
              <a:t>establish</a:t>
            </a:r>
            <a:r>
              <a:rPr lang="de-AT" baseline="0" dirty="0"/>
              <a:t> </a:t>
            </a:r>
            <a:r>
              <a:rPr lang="de-AT" baseline="0" dirty="0" err="1"/>
              <a:t>the</a:t>
            </a:r>
            <a:r>
              <a:rPr lang="de-AT" baseline="0" dirty="0"/>
              <a:t> </a:t>
            </a:r>
            <a:r>
              <a:rPr lang="de-AT" baseline="0" dirty="0" err="1"/>
              <a:t>dischrage</a:t>
            </a:r>
            <a:r>
              <a:rPr lang="de-AT" baseline="0" dirty="0"/>
              <a:t> </a:t>
            </a:r>
            <a:r>
              <a:rPr lang="de-AT" baseline="0" dirty="0" err="1"/>
              <a:t>path</a:t>
            </a:r>
            <a:r>
              <a:rPr lang="de-AT" baseline="0" dirty="0"/>
              <a:t> </a:t>
            </a:r>
            <a:r>
              <a:rPr lang="de-AT" baseline="0" dirty="0" err="1"/>
              <a:t>depending</a:t>
            </a:r>
            <a:r>
              <a:rPr lang="de-AT" baseline="0" dirty="0"/>
              <a:t> </a:t>
            </a:r>
            <a:r>
              <a:rPr lang="de-AT" baseline="0" dirty="0" err="1"/>
              <a:t>wether</a:t>
            </a:r>
            <a:r>
              <a:rPr lang="de-AT" baseline="0" dirty="0"/>
              <a:t> </a:t>
            </a:r>
            <a:r>
              <a:rPr lang="de-AT" baseline="0" dirty="0" err="1"/>
              <a:t>there</a:t>
            </a:r>
            <a:r>
              <a:rPr lang="de-AT" baseline="0" dirty="0"/>
              <a:t> </a:t>
            </a:r>
            <a:r>
              <a:rPr lang="de-AT" baseline="0" dirty="0" err="1"/>
              <a:t>is</a:t>
            </a:r>
            <a:r>
              <a:rPr lang="de-AT" baseline="0" dirty="0"/>
              <a:t> a </a:t>
            </a:r>
            <a:r>
              <a:rPr lang="de-AT" baseline="0" dirty="0" err="1"/>
              <a:t>charge</a:t>
            </a:r>
            <a:r>
              <a:rPr lang="de-AT" baseline="0" dirty="0"/>
              <a:t> </a:t>
            </a:r>
            <a:r>
              <a:rPr lang="de-AT" baseline="0" dirty="0" err="1"/>
              <a:t>to</a:t>
            </a:r>
            <a:r>
              <a:rPr lang="de-AT" baseline="0" dirty="0"/>
              <a:t> </a:t>
            </a:r>
            <a:r>
              <a:rPr lang="de-AT" baseline="0" dirty="0" err="1"/>
              <a:t>be</a:t>
            </a:r>
            <a:r>
              <a:rPr lang="de-AT" baseline="0" dirty="0"/>
              <a:t> </a:t>
            </a:r>
            <a:r>
              <a:rPr lang="de-AT" baseline="0" dirty="0" err="1"/>
              <a:t>retrieved</a:t>
            </a:r>
            <a:r>
              <a:rPr lang="de-AT" baseline="0" dirty="0"/>
              <a:t> </a:t>
            </a:r>
            <a:r>
              <a:rPr lang="de-AT" baseline="0" dirty="0" err="1"/>
              <a:t>or</a:t>
            </a:r>
            <a:r>
              <a:rPr lang="de-AT" baseline="0" dirty="0"/>
              <a:t> not.</a:t>
            </a:r>
            <a:endParaRPr lang="de-AT" dirty="0"/>
          </a:p>
        </p:txBody>
      </p:sp>
      <p:sp>
        <p:nvSpPr>
          <p:cNvPr id="4" name="Foliennummernplatzhalter 3"/>
          <p:cNvSpPr>
            <a:spLocks noGrp="1"/>
          </p:cNvSpPr>
          <p:nvPr>
            <p:ph type="sldNum" sz="quarter" idx="10"/>
          </p:nvPr>
        </p:nvSpPr>
        <p:spPr/>
        <p:txBody>
          <a:bodyPr/>
          <a:lstStyle/>
          <a:p>
            <a:fld id="{E05A4C56-B85E-462A-8558-D2F5EBEB4846}" type="slidenum">
              <a:rPr lang="de-DE" smtClean="0"/>
              <a:t>11</a:t>
            </a:fld>
            <a:endParaRPr lang="de-DE"/>
          </a:p>
        </p:txBody>
      </p:sp>
    </p:spTree>
    <p:extLst>
      <p:ext uri="{BB962C8B-B14F-4D97-AF65-F5344CB8AC3E}">
        <p14:creationId xmlns:p14="http://schemas.microsoft.com/office/powerpoint/2010/main" val="1483277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a:t>As </a:t>
            </a:r>
            <a:r>
              <a:rPr lang="de-AT" dirty="0" err="1"/>
              <a:t>already</a:t>
            </a:r>
            <a:r>
              <a:rPr lang="de-AT" dirty="0"/>
              <a:t> </a:t>
            </a:r>
            <a:r>
              <a:rPr lang="de-AT" dirty="0" err="1"/>
              <a:t>mentioned</a:t>
            </a:r>
            <a:r>
              <a:rPr lang="de-AT" dirty="0"/>
              <a:t>, </a:t>
            </a:r>
            <a:r>
              <a:rPr lang="de-AT" dirty="0" err="1"/>
              <a:t>the</a:t>
            </a:r>
            <a:r>
              <a:rPr lang="de-AT" dirty="0"/>
              <a:t> </a:t>
            </a:r>
            <a:r>
              <a:rPr lang="de-AT" dirty="0" err="1"/>
              <a:t>circuit</a:t>
            </a:r>
            <a:r>
              <a:rPr lang="de-AT" dirty="0"/>
              <a:t> </a:t>
            </a:r>
            <a:r>
              <a:rPr lang="de-AT" dirty="0" err="1"/>
              <a:t>gets</a:t>
            </a:r>
            <a:r>
              <a:rPr lang="de-AT" dirty="0"/>
              <a:t> </a:t>
            </a:r>
            <a:r>
              <a:rPr lang="de-AT" dirty="0" err="1"/>
              <a:t>only</a:t>
            </a:r>
            <a:r>
              <a:rPr lang="de-AT" dirty="0"/>
              <a:t> </a:t>
            </a:r>
            <a:r>
              <a:rPr lang="de-AT" dirty="0" err="1"/>
              <a:t>discharged</a:t>
            </a:r>
            <a:r>
              <a:rPr lang="de-AT" dirty="0"/>
              <a:t> </a:t>
            </a:r>
            <a:r>
              <a:rPr lang="de-AT" dirty="0" err="1"/>
              <a:t>if</a:t>
            </a:r>
            <a:r>
              <a:rPr lang="de-AT" dirty="0"/>
              <a:t> </a:t>
            </a:r>
            <a:r>
              <a:rPr lang="de-AT" dirty="0" err="1"/>
              <a:t>there</a:t>
            </a:r>
            <a:r>
              <a:rPr lang="de-AT" dirty="0"/>
              <a:t> </a:t>
            </a:r>
            <a:r>
              <a:rPr lang="de-AT" dirty="0" err="1"/>
              <a:t>is</a:t>
            </a:r>
            <a:r>
              <a:rPr lang="de-AT" dirty="0"/>
              <a:t> </a:t>
            </a:r>
            <a:r>
              <a:rPr lang="de-AT" dirty="0" err="1"/>
              <a:t>actually</a:t>
            </a:r>
            <a:r>
              <a:rPr lang="de-AT" baseline="0" dirty="0"/>
              <a:t> a </a:t>
            </a:r>
            <a:r>
              <a:rPr lang="de-AT" baseline="0" dirty="0" err="1"/>
              <a:t>charge</a:t>
            </a:r>
            <a:r>
              <a:rPr lang="de-AT" baseline="0" dirty="0"/>
              <a:t> </a:t>
            </a:r>
            <a:r>
              <a:rPr lang="de-AT" baseline="0" dirty="0" err="1"/>
              <a:t>to</a:t>
            </a:r>
            <a:r>
              <a:rPr lang="de-AT" baseline="0" dirty="0"/>
              <a:t> </a:t>
            </a:r>
            <a:r>
              <a:rPr lang="de-AT" baseline="0" dirty="0" err="1"/>
              <a:t>be</a:t>
            </a:r>
            <a:r>
              <a:rPr lang="de-AT" baseline="0" dirty="0"/>
              <a:t> </a:t>
            </a:r>
            <a:r>
              <a:rPr lang="de-AT" baseline="0" dirty="0" err="1"/>
              <a:t>discharged</a:t>
            </a:r>
            <a:r>
              <a:rPr lang="de-AT" baseline="0" dirty="0"/>
              <a:t>. </a:t>
            </a:r>
            <a:r>
              <a:rPr lang="de-AT" baseline="0" dirty="0" err="1"/>
              <a:t>Otherwise</a:t>
            </a:r>
            <a:r>
              <a:rPr lang="de-AT" baseline="0" dirty="0"/>
              <a:t> </a:t>
            </a:r>
            <a:r>
              <a:rPr lang="de-AT" baseline="0" dirty="0" err="1"/>
              <a:t>the</a:t>
            </a:r>
            <a:r>
              <a:rPr lang="de-AT" baseline="0" dirty="0"/>
              <a:t> </a:t>
            </a:r>
            <a:r>
              <a:rPr lang="de-AT" baseline="0" dirty="0" err="1"/>
              <a:t>rule</a:t>
            </a:r>
            <a:r>
              <a:rPr lang="de-AT" baseline="0" dirty="0"/>
              <a:t> „</a:t>
            </a:r>
            <a:r>
              <a:rPr lang="en-US" dirty="0"/>
              <a:t>Never turn on a transistor if there is a voltage difference between drain and source” gets violated. Thus it is </a:t>
            </a:r>
            <a:r>
              <a:rPr lang="en-US" dirty="0" err="1"/>
              <a:t>necessery</a:t>
            </a:r>
            <a:r>
              <a:rPr lang="en-US" dirty="0"/>
              <a:t> to determine if the</a:t>
            </a:r>
            <a:r>
              <a:rPr lang="en-US" baseline="0" dirty="0"/>
              <a:t> discharge path should be activated or not. For this purpose, the output signal of the following gate Q2 can be used, but only if Q1 can be reconstructed from it. This is the case if the function G of gate B is reversible. Then the discharge path of gate A (FBB) has the function G^-1 and reconstructs Q1. This results in a pipeline structure that requires multiple phases. A charging phase, where the gate gets charged, an evaluate phase when the following stage evaluates its output depending on actual gates </a:t>
            </a:r>
            <a:r>
              <a:rPr lang="en-US" baseline="0" dirty="0" err="1"/>
              <a:t>ouutput</a:t>
            </a:r>
            <a:r>
              <a:rPr lang="en-US" baseline="0" dirty="0"/>
              <a:t>, and a discharge </a:t>
            </a:r>
            <a:r>
              <a:rPr lang="en-US" baseline="0" dirty="0" err="1"/>
              <a:t>phse</a:t>
            </a:r>
            <a:r>
              <a:rPr lang="en-US" baseline="0" dirty="0"/>
              <a:t> when the charge is </a:t>
            </a:r>
            <a:r>
              <a:rPr lang="en-US" baseline="0" dirty="0" err="1"/>
              <a:t>rerieved</a:t>
            </a:r>
            <a:r>
              <a:rPr lang="en-US" baseline="0" dirty="0"/>
              <a:t> by the pulsing power supply. Unfortunately a complex clocking scheme has to be used to control such a pipelined circuit. </a:t>
            </a:r>
            <a:endParaRPr lang="en-US" dirty="0"/>
          </a:p>
          <a:p>
            <a:endParaRPr lang="de-AT" dirty="0"/>
          </a:p>
        </p:txBody>
      </p:sp>
      <p:sp>
        <p:nvSpPr>
          <p:cNvPr id="4" name="Foliennummernplatzhalter 3"/>
          <p:cNvSpPr>
            <a:spLocks noGrp="1"/>
          </p:cNvSpPr>
          <p:nvPr>
            <p:ph type="sldNum" sz="quarter" idx="10"/>
          </p:nvPr>
        </p:nvSpPr>
        <p:spPr/>
        <p:txBody>
          <a:bodyPr/>
          <a:lstStyle/>
          <a:p>
            <a:fld id="{E05A4C56-B85E-462A-8558-D2F5EBEB4846}" type="slidenum">
              <a:rPr lang="de-DE" smtClean="0"/>
              <a:t>12</a:t>
            </a:fld>
            <a:endParaRPr lang="de-DE"/>
          </a:p>
        </p:txBody>
      </p:sp>
    </p:spTree>
    <p:extLst>
      <p:ext uri="{BB962C8B-B14F-4D97-AF65-F5344CB8AC3E}">
        <p14:creationId xmlns:p14="http://schemas.microsoft.com/office/powerpoint/2010/main" val="251481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a:t>As </a:t>
            </a:r>
            <a:r>
              <a:rPr lang="de-AT" dirty="0" err="1"/>
              <a:t>already</a:t>
            </a:r>
            <a:r>
              <a:rPr lang="de-AT" dirty="0"/>
              <a:t> </a:t>
            </a:r>
            <a:r>
              <a:rPr lang="de-AT" dirty="0" err="1"/>
              <a:t>mentioned</a:t>
            </a:r>
            <a:r>
              <a:rPr lang="de-AT" dirty="0"/>
              <a:t>, </a:t>
            </a:r>
            <a:r>
              <a:rPr lang="de-AT" dirty="0" err="1"/>
              <a:t>the</a:t>
            </a:r>
            <a:r>
              <a:rPr lang="de-AT" dirty="0"/>
              <a:t> </a:t>
            </a:r>
            <a:r>
              <a:rPr lang="de-AT" dirty="0" err="1"/>
              <a:t>circuit</a:t>
            </a:r>
            <a:r>
              <a:rPr lang="de-AT" dirty="0"/>
              <a:t> </a:t>
            </a:r>
            <a:r>
              <a:rPr lang="de-AT" dirty="0" err="1"/>
              <a:t>gets</a:t>
            </a:r>
            <a:r>
              <a:rPr lang="de-AT" dirty="0"/>
              <a:t> </a:t>
            </a:r>
            <a:r>
              <a:rPr lang="de-AT" dirty="0" err="1"/>
              <a:t>only</a:t>
            </a:r>
            <a:r>
              <a:rPr lang="de-AT" dirty="0"/>
              <a:t> </a:t>
            </a:r>
            <a:r>
              <a:rPr lang="de-AT" dirty="0" err="1"/>
              <a:t>discharged</a:t>
            </a:r>
            <a:r>
              <a:rPr lang="de-AT" dirty="0"/>
              <a:t> </a:t>
            </a:r>
            <a:r>
              <a:rPr lang="de-AT" dirty="0" err="1"/>
              <a:t>if</a:t>
            </a:r>
            <a:r>
              <a:rPr lang="de-AT" dirty="0"/>
              <a:t> </a:t>
            </a:r>
            <a:r>
              <a:rPr lang="de-AT" dirty="0" err="1"/>
              <a:t>there</a:t>
            </a:r>
            <a:r>
              <a:rPr lang="de-AT" dirty="0"/>
              <a:t> </a:t>
            </a:r>
            <a:r>
              <a:rPr lang="de-AT" dirty="0" err="1"/>
              <a:t>is</a:t>
            </a:r>
            <a:r>
              <a:rPr lang="de-AT" dirty="0"/>
              <a:t> </a:t>
            </a:r>
            <a:r>
              <a:rPr lang="de-AT" dirty="0" err="1"/>
              <a:t>actually</a:t>
            </a:r>
            <a:r>
              <a:rPr lang="de-AT" baseline="0" dirty="0"/>
              <a:t> a </a:t>
            </a:r>
            <a:r>
              <a:rPr lang="de-AT" baseline="0" dirty="0" err="1"/>
              <a:t>charge</a:t>
            </a:r>
            <a:r>
              <a:rPr lang="de-AT" baseline="0" dirty="0"/>
              <a:t> </a:t>
            </a:r>
            <a:r>
              <a:rPr lang="de-AT" baseline="0" dirty="0" err="1"/>
              <a:t>to</a:t>
            </a:r>
            <a:r>
              <a:rPr lang="de-AT" baseline="0" dirty="0"/>
              <a:t> </a:t>
            </a:r>
            <a:r>
              <a:rPr lang="de-AT" baseline="0" dirty="0" err="1"/>
              <a:t>be</a:t>
            </a:r>
            <a:r>
              <a:rPr lang="de-AT" baseline="0" dirty="0"/>
              <a:t> </a:t>
            </a:r>
            <a:r>
              <a:rPr lang="de-AT" baseline="0" dirty="0" err="1"/>
              <a:t>discharged</a:t>
            </a:r>
            <a:r>
              <a:rPr lang="de-AT" baseline="0" dirty="0"/>
              <a:t>. </a:t>
            </a:r>
            <a:r>
              <a:rPr lang="de-AT" baseline="0" dirty="0" err="1"/>
              <a:t>Otherwise</a:t>
            </a:r>
            <a:r>
              <a:rPr lang="de-AT" baseline="0" dirty="0"/>
              <a:t> </a:t>
            </a:r>
            <a:r>
              <a:rPr lang="de-AT" baseline="0" dirty="0" err="1"/>
              <a:t>the</a:t>
            </a:r>
            <a:r>
              <a:rPr lang="de-AT" baseline="0" dirty="0"/>
              <a:t> </a:t>
            </a:r>
            <a:r>
              <a:rPr lang="de-AT" baseline="0" dirty="0" err="1"/>
              <a:t>rule</a:t>
            </a:r>
            <a:r>
              <a:rPr lang="de-AT" baseline="0" dirty="0"/>
              <a:t> „</a:t>
            </a:r>
            <a:r>
              <a:rPr lang="en-US" dirty="0"/>
              <a:t>Never turn on a transistor if there is a voltage difference between drain and source” gets violated. Thus it is </a:t>
            </a:r>
            <a:r>
              <a:rPr lang="en-US" dirty="0" err="1"/>
              <a:t>necessery</a:t>
            </a:r>
            <a:r>
              <a:rPr lang="en-US" dirty="0"/>
              <a:t> to determine if the</a:t>
            </a:r>
            <a:r>
              <a:rPr lang="en-US" baseline="0" dirty="0"/>
              <a:t> discharge path should be activated or not. For this purpose, the output signal of the following gate Q2 can be used, but only if Q1 can be reconstructed from it. This is the case if the function G of gate B is reversible. Then the discharge path of gate A (FBB) has the function G^-1 and reconstructs Q1. This results in a pipeline structure that requires multiple phases. A charging phase, where the gate gets charged, an evaluate phase when the following stage evaluates its output depending on actual gates </a:t>
            </a:r>
            <a:r>
              <a:rPr lang="en-US" baseline="0" dirty="0" err="1"/>
              <a:t>ouutput</a:t>
            </a:r>
            <a:r>
              <a:rPr lang="en-US" baseline="0" dirty="0"/>
              <a:t>, and a discharge </a:t>
            </a:r>
            <a:r>
              <a:rPr lang="en-US" baseline="0" dirty="0" err="1"/>
              <a:t>phse</a:t>
            </a:r>
            <a:r>
              <a:rPr lang="en-US" baseline="0" dirty="0"/>
              <a:t> when the charge is </a:t>
            </a:r>
            <a:r>
              <a:rPr lang="en-US" baseline="0" dirty="0" err="1"/>
              <a:t>rerieved</a:t>
            </a:r>
            <a:r>
              <a:rPr lang="en-US" baseline="0" dirty="0"/>
              <a:t> by the pulsing power supply. Unfortunately a complex clocking scheme has to be used to control such a pipelined circuit. </a:t>
            </a:r>
            <a:endParaRPr lang="en-US" dirty="0"/>
          </a:p>
          <a:p>
            <a:endParaRPr lang="de-AT" dirty="0"/>
          </a:p>
        </p:txBody>
      </p:sp>
      <p:sp>
        <p:nvSpPr>
          <p:cNvPr id="4" name="Foliennummernplatzhalter 3"/>
          <p:cNvSpPr>
            <a:spLocks noGrp="1"/>
          </p:cNvSpPr>
          <p:nvPr>
            <p:ph type="sldNum" sz="quarter" idx="10"/>
          </p:nvPr>
        </p:nvSpPr>
        <p:spPr/>
        <p:txBody>
          <a:bodyPr/>
          <a:lstStyle/>
          <a:p>
            <a:fld id="{E05A4C56-B85E-462A-8558-D2F5EBEB4846}" type="slidenum">
              <a:rPr lang="de-DE" smtClean="0"/>
              <a:t>13</a:t>
            </a:fld>
            <a:endParaRPr lang="de-DE"/>
          </a:p>
        </p:txBody>
      </p:sp>
    </p:spTree>
    <p:extLst>
      <p:ext uri="{BB962C8B-B14F-4D97-AF65-F5344CB8AC3E}">
        <p14:creationId xmlns:p14="http://schemas.microsoft.com/office/powerpoint/2010/main" val="108368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a:spLocks noGrp="1" noChangeArrowheads="1"/>
          </p:cNvSpPr>
          <p:nvPr>
            <p:ph type="sldNum" sz="quarter"/>
          </p:nvPr>
        </p:nvSpPr>
        <p:spPr>
          <a:noFill/>
        </p:spPr>
        <p:txBody>
          <a:bodyPr/>
          <a:lstStyle/>
          <a:p>
            <a:fld id="{1AA91B1A-AB94-41EE-B931-9ACB5E713032}" type="slidenum">
              <a:rPr lang="de-DE"/>
              <a:pPr/>
              <a:t>20</a:t>
            </a:fld>
            <a:endParaRPr lang="de-DE"/>
          </a:p>
        </p:txBody>
      </p:sp>
      <p:sp>
        <p:nvSpPr>
          <p:cNvPr id="35843" name="Rectangle 1"/>
          <p:cNvSpPr>
            <a:spLocks noGrp="1" noRot="1" noChangeAspect="1" noChangeArrowheads="1" noTextEdit="1"/>
          </p:cNvSpPr>
          <p:nvPr>
            <p:ph type="sldImg"/>
          </p:nvPr>
        </p:nvSpPr>
        <p:spPr>
          <a:xfrm>
            <a:off x="19050" y="742950"/>
            <a:ext cx="6604000" cy="3714750"/>
          </a:xfrm>
          <a:solidFill>
            <a:srgbClr val="FFFFFF"/>
          </a:solidFill>
          <a:ln/>
        </p:spPr>
      </p:sp>
      <p:sp>
        <p:nvSpPr>
          <p:cNvPr id="35844" name="Rectangle 2"/>
          <p:cNvSpPr>
            <a:spLocks noGrp="1" noChangeArrowheads="1"/>
          </p:cNvSpPr>
          <p:nvPr>
            <p:ph type="body" idx="1"/>
          </p:nvPr>
        </p:nvSpPr>
        <p:spPr>
          <a:xfrm>
            <a:off x="884238" y="4703763"/>
            <a:ext cx="4868862" cy="4456112"/>
          </a:xfrm>
          <a:noFill/>
          <a:ln/>
        </p:spPr>
        <p:txBody>
          <a:bodyPr wrap="none" anchor="ctr"/>
          <a:lstStyle/>
          <a:p>
            <a:endParaRPr lang="de-DE">
              <a:latin typeface="Times New Roman" pitchFamily="18" charset="0"/>
            </a:endParaRPr>
          </a:p>
        </p:txBody>
      </p:sp>
    </p:spTree>
    <p:extLst>
      <p:ext uri="{BB962C8B-B14F-4D97-AF65-F5344CB8AC3E}">
        <p14:creationId xmlns:p14="http://schemas.microsoft.com/office/powerpoint/2010/main" val="80713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99018" y="612000"/>
            <a:ext cx="9458133" cy="56340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dirty="0"/>
              <a:t>Platz für</a:t>
            </a:r>
            <a:br>
              <a:rPr lang="de-DE" dirty="0"/>
            </a:br>
            <a:r>
              <a:rPr lang="de-DE" dirty="0" err="1"/>
              <a:t>titel</a:t>
            </a:r>
            <a:r>
              <a:rPr lang="de-DE" dirty="0"/>
              <a:t> und vergleich</a:t>
            </a:r>
            <a:endParaRPr lang="en-US" dirty="0"/>
          </a:p>
        </p:txBody>
      </p:sp>
      <p:sp>
        <p:nvSpPr>
          <p:cNvPr id="3" name="Content Placeholder 2"/>
          <p:cNvSpPr>
            <a:spLocks noGrp="1"/>
          </p:cNvSpPr>
          <p:nvPr>
            <p:ph sz="half" idx="1"/>
          </p:nvPr>
        </p:nvSpPr>
        <p:spPr>
          <a:xfrm>
            <a:off x="603845" y="1619532"/>
            <a:ext cx="5198749" cy="452489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72188" y="1619532"/>
            <a:ext cx="5198400" cy="452489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Datumsplatzhalter 8"/>
          <p:cNvSpPr>
            <a:spLocks noGrp="1"/>
          </p:cNvSpPr>
          <p:nvPr>
            <p:ph type="dt" sz="half" idx="14"/>
          </p:nvPr>
        </p:nvSpPr>
        <p:spPr/>
        <p:txBody>
          <a:bodyPr/>
          <a:lstStyle/>
          <a:p>
            <a:endParaRPr lang="en-US" dirty="0"/>
          </a:p>
        </p:txBody>
      </p:sp>
      <p:sp>
        <p:nvSpPr>
          <p:cNvPr id="10" name="Fußzeilenplatzhalter 9"/>
          <p:cNvSpPr>
            <a:spLocks noGrp="1"/>
          </p:cNvSpPr>
          <p:nvPr>
            <p:ph type="ftr" sz="quarter" idx="15"/>
          </p:nvPr>
        </p:nvSpPr>
        <p:spPr/>
        <p:txBody>
          <a:bodyPr/>
          <a:lstStyle/>
          <a:p>
            <a:endParaRPr lang="en-US" dirty="0"/>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Bildplatzhalter 8"/>
          <p:cNvSpPr>
            <a:spLocks noGrp="1"/>
          </p:cNvSpPr>
          <p:nvPr>
            <p:ph type="pic" sz="quarter" idx="17"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403930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0569" y="1610509"/>
            <a:ext cx="3295139" cy="4528589"/>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Bildplatzhalter 7"/>
          <p:cNvSpPr>
            <a:spLocks noGrp="1"/>
          </p:cNvSpPr>
          <p:nvPr>
            <p:ph type="pic" sz="quarter" idx="13"/>
          </p:nvPr>
        </p:nvSpPr>
        <p:spPr>
          <a:xfrm>
            <a:off x="717847" y="1721513"/>
            <a:ext cx="6973368" cy="4417200"/>
          </a:xfrm>
        </p:spPr>
        <p:txBody>
          <a:bodyPr/>
          <a:lstStyle>
            <a:lvl1pPr marL="0" indent="0">
              <a:buNone/>
              <a:defRPr/>
            </a:lvl1pPr>
          </a:lstStyle>
          <a:p>
            <a:r>
              <a:rPr lang="de-DE"/>
              <a:t>Bild durch Klicken auf Symbol hinzufügen</a:t>
            </a:r>
            <a:endParaRPr lang="de-AT" dirty="0"/>
          </a:p>
        </p:txBody>
      </p:sp>
      <p:sp>
        <p:nvSpPr>
          <p:cNvPr id="10" name="Textplatzhalter 5"/>
          <p:cNvSpPr>
            <a:spLocks noGrp="1"/>
          </p:cNvSpPr>
          <p:nvPr>
            <p:ph type="body" sz="quarter" idx="25" hasCustomPrompt="1"/>
          </p:nvPr>
        </p:nvSpPr>
        <p:spPr>
          <a:xfrm>
            <a:off x="712587" y="5864981"/>
            <a:ext cx="6973867" cy="274118"/>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endParaRPr lang="en-US" dirty="0"/>
          </a:p>
        </p:txBody>
      </p:sp>
      <p:sp>
        <p:nvSpPr>
          <p:cNvPr id="14" name="Fußzeilenplatzhalter 13"/>
          <p:cNvSpPr>
            <a:spLocks noGrp="1"/>
          </p:cNvSpPr>
          <p:nvPr>
            <p:ph type="ftr" sz="quarter" idx="27"/>
          </p:nvPr>
        </p:nvSpPr>
        <p:spPr/>
        <p:txBody>
          <a:bodyPr/>
          <a:lstStyle/>
          <a:p>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5" name="Titel 4"/>
          <p:cNvSpPr>
            <a:spLocks noGrp="1"/>
          </p:cNvSpPr>
          <p:nvPr>
            <p:ph type="title" hasCustomPrompt="1"/>
          </p:nvPr>
        </p:nvSpPr>
        <p:spPr/>
        <p:txBody>
          <a:body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de-AT" dirty="0"/>
          </a:p>
        </p:txBody>
      </p:sp>
      <p:sp>
        <p:nvSpPr>
          <p:cNvPr id="12"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222139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035886" y="1724299"/>
            <a:ext cx="8109463" cy="4417200"/>
          </a:xfrm>
        </p:spPr>
        <p:txBody>
          <a:bodyPr/>
          <a:lstStyle>
            <a:lvl1pPr marL="0" indent="0">
              <a:buNone/>
              <a:defRPr/>
            </a:lvl1pPr>
          </a:lstStyle>
          <a:p>
            <a:r>
              <a:rPr lang="de-DE"/>
              <a:t>Bild durch Klicken auf Symbol hinzufügen</a:t>
            </a:r>
            <a:endParaRPr lang="de-AT"/>
          </a:p>
        </p:txBody>
      </p:sp>
      <p:sp>
        <p:nvSpPr>
          <p:cNvPr id="10" name="Textplatzhalter 5"/>
          <p:cNvSpPr>
            <a:spLocks noGrp="1"/>
          </p:cNvSpPr>
          <p:nvPr>
            <p:ph type="body" sz="quarter" idx="25" hasCustomPrompt="1"/>
          </p:nvPr>
        </p:nvSpPr>
        <p:spPr>
          <a:xfrm>
            <a:off x="2035886" y="5863959"/>
            <a:ext cx="8109463"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endParaRPr lang="en-US" dirty="0"/>
          </a:p>
        </p:txBody>
      </p:sp>
      <p:sp>
        <p:nvSpPr>
          <p:cNvPr id="7" name="Fußzeilenplatzhalter 6"/>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
        <p:nvSpPr>
          <p:cNvPr id="4" name="Titel 3"/>
          <p:cNvSpPr>
            <a:spLocks noGrp="1"/>
          </p:cNvSpPr>
          <p:nvPr>
            <p:ph type="title" hasCustomPrompt="1"/>
          </p:nvPr>
        </p:nvSpPr>
        <p:spPr/>
        <p:txBody>
          <a:bodyPr/>
          <a:lstStyle/>
          <a:p>
            <a:r>
              <a:rPr lang="de-DE" dirty="0"/>
              <a:t>Platz für</a:t>
            </a:r>
            <a:br>
              <a:rPr lang="de-DE" dirty="0"/>
            </a:br>
            <a:r>
              <a:rPr lang="de-DE" dirty="0" err="1"/>
              <a:t>titel</a:t>
            </a:r>
            <a:r>
              <a:rPr lang="de-DE" dirty="0"/>
              <a:t> und Formeln</a:t>
            </a:r>
            <a:endParaRPr lang="de-AT" dirty="0"/>
          </a:p>
        </p:txBody>
      </p:sp>
      <p:sp>
        <p:nvSpPr>
          <p:cNvPr id="13"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108969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1940522" y="1724302"/>
            <a:ext cx="8352000" cy="4417200"/>
          </a:xfrm>
        </p:spPr>
        <p:txBody>
          <a:bodyPr/>
          <a:lstStyle/>
          <a:p>
            <a:r>
              <a:rPr lang="de-DE"/>
              <a:t>Mediaclip durch Klicken auf Symbol hinzufügen</a:t>
            </a:r>
            <a:endParaRPr lang="de-AT" dirty="0"/>
          </a:p>
        </p:txBody>
      </p:sp>
      <p:sp>
        <p:nvSpPr>
          <p:cNvPr id="9" name="Textplatzhalter 5"/>
          <p:cNvSpPr>
            <a:spLocks noGrp="1"/>
          </p:cNvSpPr>
          <p:nvPr>
            <p:ph type="body" sz="quarter" idx="25" hasCustomPrompt="1"/>
          </p:nvPr>
        </p:nvSpPr>
        <p:spPr>
          <a:xfrm>
            <a:off x="1940522" y="5865691"/>
            <a:ext cx="8352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endParaRPr lang="en-US" dirty="0"/>
          </a:p>
        </p:txBody>
      </p:sp>
      <p:sp>
        <p:nvSpPr>
          <p:cNvPr id="10" name="Fußzeilenplatzhalter 9"/>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
        <p:nvSpPr>
          <p:cNvPr id="13"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119990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3 kleine </a:t>
            </a:r>
            <a:r>
              <a:rPr lang="de-DE" dirty="0" err="1"/>
              <a:t>bilder</a:t>
            </a:r>
            <a:r>
              <a:rPr lang="de-DE" dirty="0"/>
              <a:t> und </a:t>
            </a:r>
            <a:r>
              <a:rPr lang="de-DE" dirty="0" err="1"/>
              <a:t>text</a:t>
            </a:r>
            <a:endParaRPr lang="en-US" dirty="0"/>
          </a:p>
        </p:txBody>
      </p:sp>
      <p:sp>
        <p:nvSpPr>
          <p:cNvPr id="3" name="Content Placeholder 2"/>
          <p:cNvSpPr>
            <a:spLocks noGrp="1"/>
          </p:cNvSpPr>
          <p:nvPr>
            <p:ph idx="1"/>
          </p:nvPr>
        </p:nvSpPr>
        <p:spPr>
          <a:xfrm>
            <a:off x="4388100" y="1610460"/>
            <a:ext cx="7077609" cy="45288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Bildplatzhalter 7"/>
          <p:cNvSpPr>
            <a:spLocks noGrp="1"/>
          </p:cNvSpPr>
          <p:nvPr>
            <p:ph type="pic" sz="quarter" idx="13"/>
          </p:nvPr>
        </p:nvSpPr>
        <p:spPr>
          <a:xfrm>
            <a:off x="721647" y="1725845"/>
            <a:ext cx="3197210"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721640" y="3254918"/>
            <a:ext cx="3197122"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721640" y="4775571"/>
            <a:ext cx="3197122" cy="1368000"/>
          </a:xfrm>
        </p:spPr>
        <p:txBody>
          <a:bodyPr/>
          <a:lstStyle>
            <a:lvl1pPr marL="0" indent="0">
              <a:buNone/>
              <a:defRPr/>
            </a:lvl1pPr>
          </a:lstStyle>
          <a:p>
            <a:r>
              <a:rPr lang="de-DE"/>
              <a:t>Bild durch Klicken auf Symbol hinzufügen</a:t>
            </a:r>
            <a:endParaRPr lang="de-AT" dirty="0"/>
          </a:p>
        </p:txBody>
      </p:sp>
      <p:sp>
        <p:nvSpPr>
          <p:cNvPr id="7" name="Datumsplatzhalter 6"/>
          <p:cNvSpPr>
            <a:spLocks noGrp="1"/>
          </p:cNvSpPr>
          <p:nvPr>
            <p:ph type="dt" sz="half" idx="17"/>
          </p:nvPr>
        </p:nvSpPr>
        <p:spPr/>
        <p:txBody>
          <a:bodyPr/>
          <a:lstStyle/>
          <a:p>
            <a:endParaRPr lang="en-US" dirty="0"/>
          </a:p>
        </p:txBody>
      </p:sp>
      <p:sp>
        <p:nvSpPr>
          <p:cNvPr id="12" name="Fußzeilenplatzhalter 11"/>
          <p:cNvSpPr>
            <a:spLocks noGrp="1"/>
          </p:cNvSpPr>
          <p:nvPr>
            <p:ph type="ftr" sz="quarter" idx="18"/>
          </p:nvPr>
        </p:nvSpPr>
        <p:spPr/>
        <p:txBody>
          <a:bodyPr/>
          <a:lstStyle/>
          <a:p>
            <a:endParaRPr lang="en-US" dirty="0"/>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4911547" y="1444171"/>
            <a:ext cx="62653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800"/>
          </a:p>
        </p:txBody>
      </p:sp>
      <p:sp>
        <p:nvSpPr>
          <p:cNvPr id="16" name="Bildplatzhalter 8"/>
          <p:cNvSpPr>
            <a:spLocks noGrp="1"/>
          </p:cNvSpPr>
          <p:nvPr>
            <p:ph type="pic" sz="quarter" idx="20"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333537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3" name="Content Placeholder 2"/>
          <p:cNvSpPr>
            <a:spLocks noGrp="1"/>
          </p:cNvSpPr>
          <p:nvPr>
            <p:ph idx="1"/>
          </p:nvPr>
        </p:nvSpPr>
        <p:spPr>
          <a:xfrm>
            <a:off x="4386048" y="1614574"/>
            <a:ext cx="7079662" cy="45288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Bildplatzhalter 7"/>
          <p:cNvSpPr>
            <a:spLocks noGrp="1"/>
          </p:cNvSpPr>
          <p:nvPr>
            <p:ph type="pic" sz="quarter" idx="13"/>
          </p:nvPr>
        </p:nvSpPr>
        <p:spPr>
          <a:xfrm>
            <a:off x="720768" y="1724300"/>
            <a:ext cx="3189382" cy="4417200"/>
          </a:xfrm>
        </p:spPr>
        <p:txBody>
          <a:bodyPr/>
          <a:lstStyle>
            <a:lvl1pPr marL="0" indent="0">
              <a:buNone/>
              <a:defRPr/>
            </a:lvl1pPr>
          </a:lstStyle>
          <a:p>
            <a:r>
              <a:rPr lang="de-DE"/>
              <a:t>Bild durch Klicken auf Symbol hinzufügen</a:t>
            </a:r>
            <a:endParaRPr lang="de-AT"/>
          </a:p>
        </p:txBody>
      </p:sp>
      <p:sp>
        <p:nvSpPr>
          <p:cNvPr id="7" name="Datumsplatzhalter 6"/>
          <p:cNvSpPr>
            <a:spLocks noGrp="1"/>
          </p:cNvSpPr>
          <p:nvPr>
            <p:ph type="dt" sz="half" idx="15"/>
          </p:nvPr>
        </p:nvSpPr>
        <p:spPr/>
        <p:txBody>
          <a:bodyPr/>
          <a:lstStyle/>
          <a:p>
            <a:endParaRPr lang="en-US" dirty="0"/>
          </a:p>
        </p:txBody>
      </p:sp>
      <p:sp>
        <p:nvSpPr>
          <p:cNvPr id="9" name="Fußzeilenplatzhalter 8"/>
          <p:cNvSpPr>
            <a:spLocks noGrp="1"/>
          </p:cNvSpPr>
          <p:nvPr>
            <p:ph type="ftr" sz="quarter" idx="16"/>
          </p:nvPr>
        </p:nvSpPr>
        <p:spPr/>
        <p:txBody>
          <a:bodyPr/>
          <a:lstStyle/>
          <a:p>
            <a:endParaRPr lang="en-US" dirty="0"/>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0"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1406415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a:t>Titel, </a:t>
            </a:r>
            <a:r>
              <a:rPr lang="de-DE" dirty="0" err="1"/>
              <a:t>diagramme</a:t>
            </a:r>
            <a:r>
              <a:rPr lang="de-DE" dirty="0"/>
              <a:t> und </a:t>
            </a:r>
            <a:r>
              <a:rPr lang="de-DE" dirty="0" err="1"/>
              <a:t>tabellen</a:t>
            </a:r>
            <a:endParaRPr lang="de-AT" dirty="0"/>
          </a:p>
        </p:txBody>
      </p:sp>
      <p:sp>
        <p:nvSpPr>
          <p:cNvPr id="3" name="Datumsplatzhalter 2"/>
          <p:cNvSpPr>
            <a:spLocks noGrp="1"/>
          </p:cNvSpPr>
          <p:nvPr>
            <p:ph type="dt" sz="half" idx="10"/>
          </p:nvPr>
        </p:nvSpPr>
        <p:spPr/>
        <p:txBody>
          <a:bodyPr/>
          <a:lstStyle/>
          <a:p>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68F3185B-C653-42AE-8B74-FF214C291574}" type="slidenum">
              <a:rPr lang="en-US" smtClean="0"/>
              <a:pPr/>
              <a:t>‹Nr.›</a:t>
            </a:fld>
            <a:endParaRPr lang="en-US"/>
          </a:p>
        </p:txBody>
      </p:sp>
      <p:sp>
        <p:nvSpPr>
          <p:cNvPr id="7"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401875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528888" y="3299658"/>
            <a:ext cx="1730047" cy="1584000"/>
          </a:xfrm>
          <a:prstGeom prst="rect">
            <a:avLst/>
          </a:prstGeom>
        </p:spPr>
      </p:pic>
      <p:sp>
        <p:nvSpPr>
          <p:cNvPr id="3" name="Subtitle 2"/>
          <p:cNvSpPr>
            <a:spLocks noGrp="1"/>
          </p:cNvSpPr>
          <p:nvPr>
            <p:ph type="subTitle" idx="1" hasCustomPrompt="1"/>
          </p:nvPr>
        </p:nvSpPr>
        <p:spPr>
          <a:xfrm>
            <a:off x="619087" y="4677783"/>
            <a:ext cx="9303182" cy="845078"/>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6" name="Titel 5"/>
          <p:cNvSpPr>
            <a:spLocks noGrp="1"/>
          </p:cNvSpPr>
          <p:nvPr>
            <p:ph type="title" hasCustomPrompt="1"/>
          </p:nvPr>
        </p:nvSpPr>
        <p:spPr>
          <a:xfrm>
            <a:off x="608940" y="1473799"/>
            <a:ext cx="9303410" cy="2009172"/>
          </a:xfrm>
        </p:spPr>
        <p:txBody>
          <a:bodyPr anchor="b" anchorCtr="0"/>
          <a:lstStyle>
            <a:lvl1pPr>
              <a:defRPr sz="4500"/>
            </a:lvl1pPr>
          </a:lstStyle>
          <a:p>
            <a:r>
              <a:rPr lang="de-DE" dirty="0"/>
              <a:t>PLATZ FÜR </a:t>
            </a:r>
            <a:br>
              <a:rPr lang="de-DE" dirty="0"/>
            </a:br>
            <a:r>
              <a:rPr lang="de-DE" dirty="0"/>
              <a:t>EIN DANKE</a:t>
            </a:r>
            <a:endParaRPr lang="de-AT" dirty="0"/>
          </a:p>
        </p:txBody>
      </p:sp>
      <p:sp>
        <p:nvSpPr>
          <p:cNvPr id="7" name="Textfeld 6"/>
          <p:cNvSpPr txBox="1"/>
          <p:nvPr userDrawn="1"/>
        </p:nvSpPr>
        <p:spPr>
          <a:xfrm>
            <a:off x="10224698" y="5483179"/>
            <a:ext cx="1840381"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10519" y="493159"/>
            <a:ext cx="1994372" cy="1188000"/>
          </a:xfrm>
          <a:prstGeom prst="rect">
            <a:avLst/>
          </a:prstGeom>
        </p:spPr>
      </p:pic>
    </p:spTree>
    <p:extLst>
      <p:ext uri="{BB962C8B-B14F-4D97-AF65-F5344CB8AC3E}">
        <p14:creationId xmlns:p14="http://schemas.microsoft.com/office/powerpoint/2010/main" val="3644275953"/>
      </p:ext>
    </p:extLst>
  </p:cSld>
  <p:clrMapOvr>
    <a:masterClrMapping/>
  </p:clrMapOvr>
  <p:extLst mod="1">
    <p:ext uri="{DCECCB84-F9BA-43D5-87BE-67443E8EF086}">
      <p15:sldGuideLst xmlns:p15="http://schemas.microsoft.com/office/powerpoint/2012/main">
        <p15:guide id="1" orient="horz" pos="2160">
          <p15:clr>
            <a:srgbClr val="FBAE40"/>
          </p15:clr>
        </p15:guide>
        <p15:guide id="2" pos="62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17501" y="1089025"/>
            <a:ext cx="5668433" cy="505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89134" y="1089025"/>
            <a:ext cx="5670551" cy="505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7"/>
          <p:cNvSpPr>
            <a:spLocks noGrp="1"/>
          </p:cNvSpPr>
          <p:nvPr>
            <p:ph type="sldNum" sz="quarter" idx="17"/>
          </p:nvPr>
        </p:nvSpPr>
        <p:spPr>
          <a:xfrm>
            <a:off x="10876718" y="6336272"/>
            <a:ext cx="685800" cy="365125"/>
          </a:xfrm>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402633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168062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87867" y="279400"/>
            <a:ext cx="11624734" cy="6290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7688" y="612000"/>
            <a:ext cx="9458140" cy="56340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3948432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109214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3247883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3433825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3953020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409001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3163383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el und Inhalt">
    <p:spTree>
      <p:nvGrpSpPr>
        <p:cNvPr id="1" name=""/>
        <p:cNvGrpSpPr/>
        <p:nvPr/>
      </p:nvGrpSpPr>
      <p:grpSpPr>
        <a:xfrm>
          <a:off x="0" y="0"/>
          <a:ext cx="0" cy="0"/>
          <a:chOff x="0" y="0"/>
          <a:chExt cx="0" cy="0"/>
        </a:xfrm>
      </p:grpSpPr>
      <p:sp>
        <p:nvSpPr>
          <p:cNvPr id="3" name="Rectangle 25"/>
          <p:cNvSpPr>
            <a:spLocks noChangeArrowheads="1"/>
          </p:cNvSpPr>
          <p:nvPr userDrawn="1"/>
        </p:nvSpPr>
        <p:spPr bwMode="auto">
          <a:xfrm>
            <a:off x="0" y="6629400"/>
            <a:ext cx="12192000" cy="228600"/>
          </a:xfrm>
          <a:prstGeom prst="rect">
            <a:avLst/>
          </a:prstGeom>
          <a:solidFill>
            <a:srgbClr val="044E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a:p>
        </p:txBody>
      </p:sp>
      <p:sp>
        <p:nvSpPr>
          <p:cNvPr id="4" name="Line 34"/>
          <p:cNvSpPr>
            <a:spLocks noChangeShapeType="1"/>
          </p:cNvSpPr>
          <p:nvPr userDrawn="1"/>
        </p:nvSpPr>
        <p:spPr bwMode="auto">
          <a:xfrm>
            <a:off x="0" y="66294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800"/>
          </a:p>
        </p:txBody>
      </p:sp>
      <p:sp>
        <p:nvSpPr>
          <p:cNvPr id="5"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a:solidFill>
                <a:srgbClr val="EAEAEA"/>
              </a:solidFill>
              <a:latin typeface="Verdana" pitchFamily="34" charset="0"/>
            </a:endParaRPr>
          </a:p>
        </p:txBody>
      </p:sp>
      <p:sp>
        <p:nvSpPr>
          <p:cNvPr id="9"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Tree>
    <p:extLst>
      <p:ext uri="{BB962C8B-B14F-4D97-AF65-F5344CB8AC3E}">
        <p14:creationId xmlns:p14="http://schemas.microsoft.com/office/powerpoint/2010/main" val="3638075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3422647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3283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ohne Logo">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528888" y="3299658"/>
            <a:ext cx="1730047" cy="1584000"/>
          </a:xfrm>
          <a:prstGeom prst="rect">
            <a:avLst/>
          </a:prstGeom>
        </p:spPr>
      </p:pic>
      <p:sp>
        <p:nvSpPr>
          <p:cNvPr id="3" name="Subtitle 2"/>
          <p:cNvSpPr>
            <a:spLocks noGrp="1"/>
          </p:cNvSpPr>
          <p:nvPr>
            <p:ph type="subTitle" idx="1" hasCustomPrompt="1"/>
          </p:nvPr>
        </p:nvSpPr>
        <p:spPr>
          <a:xfrm>
            <a:off x="619087" y="4677783"/>
            <a:ext cx="10846194" cy="845078"/>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Erklärungen zum Thema.</a:t>
            </a:r>
            <a:endParaRPr lang="en-US" dirty="0"/>
          </a:p>
        </p:txBody>
      </p:sp>
      <p:sp>
        <p:nvSpPr>
          <p:cNvPr id="6" name="Titel 5"/>
          <p:cNvSpPr>
            <a:spLocks noGrp="1"/>
          </p:cNvSpPr>
          <p:nvPr>
            <p:ph type="title" hasCustomPrompt="1"/>
          </p:nvPr>
        </p:nvSpPr>
        <p:spPr>
          <a:xfrm>
            <a:off x="608940" y="1441525"/>
            <a:ext cx="10846460" cy="2041445"/>
          </a:xfrm>
        </p:spPr>
        <p:txBody>
          <a:bodyPr anchor="b" anchorCtr="0"/>
          <a:lstStyle>
            <a:lvl1pPr>
              <a:defRPr sz="4500"/>
            </a:lvl1pPr>
          </a:lstStyle>
          <a:p>
            <a:r>
              <a:rPr lang="de-DE" dirty="0"/>
              <a:t>PLATZ FÜR </a:t>
            </a:r>
            <a:br>
              <a:rPr lang="de-DE" dirty="0"/>
            </a:br>
            <a:r>
              <a:rPr lang="de-DE" dirty="0"/>
              <a:t>DEN TITEL</a:t>
            </a:r>
            <a:endParaRPr lang="de-AT" dirty="0"/>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05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523572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66863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41439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40112539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821806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284411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6731493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9351872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7326416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420477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1729" y="716944"/>
            <a:ext cx="10843671" cy="1841961"/>
          </a:xfrm>
        </p:spPr>
        <p:txBody>
          <a:bodyPr anchor="b">
            <a:noAutofit/>
          </a:bodyPr>
          <a:lstStyle>
            <a:lvl1pPr algn="l">
              <a:defRPr sz="4500" baseline="0">
                <a:latin typeface="Arial Black" panose="020B0A04020102020204" pitchFamily="34" charset="0"/>
              </a:defRPr>
            </a:lvl1pPr>
          </a:lstStyle>
          <a:p>
            <a:r>
              <a:rPr lang="de-DE" dirty="0"/>
              <a:t>Platz für</a:t>
            </a:r>
            <a:br>
              <a:rPr lang="de-DE" dirty="0"/>
            </a:br>
            <a:r>
              <a:rPr lang="de-DE" dirty="0"/>
              <a:t>den </a:t>
            </a:r>
            <a:r>
              <a:rPr lang="de-DE" dirty="0" err="1"/>
              <a:t>titel</a:t>
            </a:r>
            <a:endParaRPr lang="en-US" dirty="0"/>
          </a:p>
        </p:txBody>
      </p:sp>
      <p:sp>
        <p:nvSpPr>
          <p:cNvPr id="10" name="Bildplatzhalter 9"/>
          <p:cNvSpPr>
            <a:spLocks noGrp="1"/>
          </p:cNvSpPr>
          <p:nvPr>
            <p:ph type="pic" sz="quarter" idx="10" hasCustomPrompt="1"/>
          </p:nvPr>
        </p:nvSpPr>
        <p:spPr>
          <a:xfrm>
            <a:off x="7638356" y="5217973"/>
            <a:ext cx="1904400" cy="1085721"/>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sp>
        <p:nvSpPr>
          <p:cNvPr id="11" name="Bildplatzhalter 9"/>
          <p:cNvSpPr>
            <a:spLocks noGrp="1"/>
          </p:cNvSpPr>
          <p:nvPr>
            <p:ph type="pic" sz="quarter" idx="11" hasCustomPrompt="1"/>
          </p:nvPr>
        </p:nvSpPr>
        <p:spPr>
          <a:xfrm>
            <a:off x="9556170" y="5217973"/>
            <a:ext cx="1904164" cy="1085721"/>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9592" y="5182341"/>
            <a:ext cx="1994372" cy="1188000"/>
          </a:xfrm>
          <a:prstGeom prst="rect">
            <a:avLst/>
          </a:prstGeom>
        </p:spPr>
      </p:pic>
      <p:pic>
        <p:nvPicPr>
          <p:cNvPr id="13" name="Grafik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27455" t="15293" r="42710" b="38849"/>
          <a:stretch/>
        </p:blipFill>
        <p:spPr>
          <a:xfrm>
            <a:off x="528888" y="2389590"/>
            <a:ext cx="1730047" cy="1584000"/>
          </a:xfrm>
          <a:prstGeom prst="rect">
            <a:avLst/>
          </a:prstGeom>
        </p:spPr>
      </p:pic>
      <p:sp>
        <p:nvSpPr>
          <p:cNvPr id="3" name="Subtitle 2"/>
          <p:cNvSpPr>
            <a:spLocks noGrp="1"/>
          </p:cNvSpPr>
          <p:nvPr>
            <p:ph type="subTitle" idx="1" hasCustomPrompt="1"/>
          </p:nvPr>
        </p:nvSpPr>
        <p:spPr>
          <a:xfrm>
            <a:off x="451111" y="3762527"/>
            <a:ext cx="11004289" cy="845078"/>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Erklärungen zum Thema</a:t>
            </a:r>
            <a:endParaRPr lang="en-US" dirty="0"/>
          </a:p>
        </p:txBody>
      </p:sp>
    </p:spTree>
    <p:extLst>
      <p:ext uri="{BB962C8B-B14F-4D97-AF65-F5344CB8AC3E}">
        <p14:creationId xmlns:p14="http://schemas.microsoft.com/office/powerpoint/2010/main" val="23706508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848672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0263936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33596634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5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41534315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6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386347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7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698354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8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7175888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9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1392223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0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8361067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1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91265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1840" y="2048059"/>
            <a:ext cx="11190871" cy="470091"/>
          </a:xfrm>
        </p:spPr>
        <p:txBody>
          <a:bodyPr/>
          <a:lstStyle>
            <a:lvl1pPr>
              <a:defRPr/>
            </a:lvl1pPr>
          </a:lstStyle>
          <a:p>
            <a:r>
              <a:rPr lang="de-DE" dirty="0"/>
              <a:t>In </a:t>
            </a:r>
            <a:r>
              <a:rPr lang="de-DE" dirty="0" err="1"/>
              <a:t>kooperation</a:t>
            </a:r>
            <a:r>
              <a:rPr lang="de-DE" dirty="0"/>
              <a:t> mit</a:t>
            </a:r>
            <a:endParaRPr lang="en-US" dirty="0"/>
          </a:p>
        </p:txBody>
      </p:sp>
      <p:sp>
        <p:nvSpPr>
          <p:cNvPr id="7" name="Bildplatzhalter 6"/>
          <p:cNvSpPr>
            <a:spLocks noGrp="1"/>
          </p:cNvSpPr>
          <p:nvPr>
            <p:ph type="pic" sz="quarter" idx="13" hasCustomPrompt="1"/>
          </p:nvPr>
        </p:nvSpPr>
        <p:spPr>
          <a:xfrm>
            <a:off x="5062824" y="2672237"/>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7343309" y="2672237"/>
            <a:ext cx="2052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9599421" y="2672237"/>
            <a:ext cx="2052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544176" y="2672237"/>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810702" y="2671200"/>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5062824" y="4272437"/>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7343309" y="4272437"/>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9599421" y="4272437"/>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544176" y="4272437"/>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810702" y="4271400"/>
            <a:ext cx="2052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10519" y="493159"/>
            <a:ext cx="1994372" cy="1188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15:guide id="1" orient="horz" pos="3566" userDrawn="1">
          <p15:clr>
            <a:srgbClr val="FBAE40"/>
          </p15:clr>
        </p15:guide>
        <p15:guide id="2" pos="54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2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14556128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3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302761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4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6757009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5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110242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6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4509808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7_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190459" y="857232"/>
            <a:ext cx="10363200" cy="500066"/>
          </a:xfrm>
          <a:prstGeom prst="rect">
            <a:avLst/>
          </a:prstGeom>
        </p:spPr>
        <p:txBody>
          <a:bodyPr/>
          <a:lstStyle>
            <a:lvl1pPr algn="l">
              <a:defRPr sz="3200" b="1">
                <a:solidFill>
                  <a:schemeClr val="tx1"/>
                </a:solidFill>
                <a:latin typeface="Verdana" pitchFamily="34" charset="0"/>
              </a:defRPr>
            </a:lvl1pPr>
          </a:lstStyle>
          <a:p>
            <a:r>
              <a:rPr lang="de-DE" dirty="0"/>
              <a:t>Titelmasterformat durch Klicken bearbeiten</a:t>
            </a:r>
          </a:p>
        </p:txBody>
      </p:sp>
      <p:sp>
        <p:nvSpPr>
          <p:cNvPr id="3" name="Rectangle 12"/>
          <p:cNvSpPr>
            <a:spLocks noChangeArrowheads="1"/>
          </p:cNvSpPr>
          <p:nvPr userDrawn="1"/>
        </p:nvSpPr>
        <p:spPr bwMode="auto">
          <a:xfrm>
            <a:off x="9652000" y="6629400"/>
            <a:ext cx="2438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de-DE" sz="1000" b="1" dirty="0">
                <a:solidFill>
                  <a:srgbClr val="EAEAEA"/>
                </a:solidFill>
                <a:latin typeface="Verdana" pitchFamily="34" charset="0"/>
              </a:rPr>
              <a:t> </a:t>
            </a:r>
            <a:fld id="{943173A6-C880-4780-91C0-36EE14851882}" type="slidenum">
              <a:rPr lang="de-DE" sz="1000" b="1">
                <a:solidFill>
                  <a:srgbClr val="EAEAEA"/>
                </a:solidFill>
                <a:latin typeface="Verdana" pitchFamily="34" charset="0"/>
              </a:rPr>
              <a:pPr algn="r"/>
              <a:t>‹Nr.›</a:t>
            </a:fld>
            <a:endParaRPr lang="de-DE" sz="1000" b="1" dirty="0">
              <a:solidFill>
                <a:srgbClr val="EAEAEA"/>
              </a:solidFill>
              <a:latin typeface="Verdana" pitchFamily="34" charset="0"/>
            </a:endParaRPr>
          </a:p>
        </p:txBody>
      </p:sp>
    </p:spTree>
    <p:extLst>
      <p:ext uri="{BB962C8B-B14F-4D97-AF65-F5344CB8AC3E}">
        <p14:creationId xmlns:p14="http://schemas.microsoft.com/office/powerpoint/2010/main" val="23288485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0" y="838200"/>
            <a:ext cx="7112000" cy="609600"/>
          </a:xfrm>
        </p:spPr>
        <p:txBody>
          <a:bodyPr/>
          <a:lstStyle/>
          <a:p>
            <a:r>
              <a:rPr lang="de-DE"/>
              <a:t>Titelmasterformat durch Klicken bearbeiten</a:t>
            </a:r>
          </a:p>
        </p:txBody>
      </p:sp>
      <p:sp>
        <p:nvSpPr>
          <p:cNvPr id="3" name="Textplatzhalter 2"/>
          <p:cNvSpPr>
            <a:spLocks noGrp="1"/>
          </p:cNvSpPr>
          <p:nvPr>
            <p:ph type="body" sz="half" idx="1"/>
          </p:nvPr>
        </p:nvSpPr>
        <p:spPr>
          <a:xfrm>
            <a:off x="914400" y="1905000"/>
            <a:ext cx="5130800" cy="44958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6248400" y="1905000"/>
            <a:ext cx="5130800" cy="21717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6248400" y="4229100"/>
            <a:ext cx="5130800" cy="21717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324077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5500721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de-DE"/>
              <a:t>Titelmasterformat durch Klicken bearbeiten</a:t>
            </a:r>
          </a:p>
        </p:txBody>
      </p:sp>
      <p:sp>
        <p:nvSpPr>
          <p:cNvPr id="3" name="Textplatzhalter 2"/>
          <p:cNvSpPr>
            <a:spLocks noGrp="1"/>
          </p:cNvSpPr>
          <p:nvPr>
            <p:ph type="body" sz="half" idx="1"/>
          </p:nvPr>
        </p:nvSpPr>
        <p:spPr>
          <a:xfrm>
            <a:off x="609600" y="1600201"/>
            <a:ext cx="5384800" cy="4525963"/>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609600" y="6245225"/>
            <a:ext cx="2844800" cy="476250"/>
          </a:xfrm>
          <a:prstGeom prst="rect">
            <a:avLst/>
          </a:prstGeom>
        </p:spPr>
        <p:txBody>
          <a:bodyPr/>
          <a:lstStyle>
            <a:lvl1pPr>
              <a:defRPr/>
            </a:lvl1pPr>
          </a:lstStyle>
          <a:p>
            <a:endParaRPr lang="en-CA"/>
          </a:p>
        </p:txBody>
      </p:sp>
      <p:sp>
        <p:nvSpPr>
          <p:cNvPr id="6" name="Fußzeilenplatzhalter 5"/>
          <p:cNvSpPr>
            <a:spLocks noGrp="1"/>
          </p:cNvSpPr>
          <p:nvPr>
            <p:ph type="ftr" sz="quarter" idx="11"/>
          </p:nvPr>
        </p:nvSpPr>
        <p:spPr>
          <a:xfrm>
            <a:off x="4165600" y="6245225"/>
            <a:ext cx="3860800" cy="476250"/>
          </a:xfrm>
          <a:prstGeom prst="rect">
            <a:avLst/>
          </a:prstGeom>
        </p:spPr>
        <p:txBody>
          <a:bodyPr/>
          <a:lstStyle>
            <a:lvl1pPr>
              <a:defRPr/>
            </a:lvl1pPr>
          </a:lstStyle>
          <a:p>
            <a:endParaRPr lang="en-CA"/>
          </a:p>
        </p:txBody>
      </p:sp>
      <p:sp>
        <p:nvSpPr>
          <p:cNvPr id="7" name="Foliennummernplatzhalter 6"/>
          <p:cNvSpPr>
            <a:spLocks noGrp="1"/>
          </p:cNvSpPr>
          <p:nvPr>
            <p:ph type="sldNum" sz="quarter" idx="12"/>
          </p:nvPr>
        </p:nvSpPr>
        <p:spPr>
          <a:xfrm>
            <a:off x="8737600" y="6245225"/>
            <a:ext cx="2844800" cy="476250"/>
          </a:xfrm>
          <a:prstGeom prst="rect">
            <a:avLst/>
          </a:prstGeom>
        </p:spPr>
        <p:txBody>
          <a:bodyPr/>
          <a:lstStyle>
            <a:lvl1pPr>
              <a:defRPr/>
            </a:lvl1pPr>
          </a:lstStyle>
          <a:p>
            <a:fld id="{EAEDD61A-07DF-4E2A-A183-2F63BC9BCCCE}" type="slidenum">
              <a:rPr lang="en-CA"/>
              <a:pPr/>
              <a:t>‹Nr.›</a:t>
            </a:fld>
            <a:endParaRPr lang="en-CA"/>
          </a:p>
        </p:txBody>
      </p:sp>
    </p:spTree>
    <p:extLst>
      <p:ext uri="{BB962C8B-B14F-4D97-AF65-F5344CB8AC3E}">
        <p14:creationId xmlns:p14="http://schemas.microsoft.com/office/powerpoint/2010/main" val="16373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623093" y="636613"/>
            <a:ext cx="10845364" cy="5499267"/>
          </a:xfrm>
        </p:spPr>
        <p:txBody>
          <a:bodyPr/>
          <a:lstStyle>
            <a:lvl1pPr marL="0" indent="0">
              <a:lnSpc>
                <a:spcPct val="105000"/>
              </a:lnSpc>
              <a:spcBef>
                <a:spcPts val="1600"/>
              </a:spcBef>
              <a:buFontTx/>
              <a:buNone/>
              <a:defRPr sz="1700" baseline="0">
                <a:latin typeface="+mj-lt"/>
              </a:defRPr>
            </a:lvl1pPr>
            <a:lvl2pPr marL="266700" indent="-266700">
              <a:lnSpc>
                <a:spcPct val="105000"/>
              </a:lnSpc>
              <a:spcBef>
                <a:spcPts val="0"/>
              </a:spcBef>
              <a:buFont typeface="Wingdings 2" panose="05020102010507070707" pitchFamily="18" charset="2"/>
              <a:buChar char=""/>
              <a:defRPr sz="1500"/>
            </a:lvl2pPr>
          </a:lstStyle>
          <a:p>
            <a:pPr lvl="0"/>
            <a:r>
              <a:rPr lang="de-DE" dirty="0"/>
              <a:t>Kapitel 1</a:t>
            </a:r>
          </a:p>
          <a:p>
            <a:pPr lvl="1"/>
            <a:r>
              <a:rPr lang="de-DE" dirty="0"/>
              <a:t>Unterkapitel 1</a:t>
            </a:r>
          </a:p>
          <a:p>
            <a:pPr lvl="1"/>
            <a:r>
              <a:rPr lang="de-DE" dirty="0"/>
              <a:t>Unterkapitel 2</a:t>
            </a:r>
          </a:p>
          <a:p>
            <a:pPr lvl="0"/>
            <a:r>
              <a:rPr lang="de-DE" dirty="0"/>
              <a:t>Kapitel 2</a:t>
            </a:r>
          </a:p>
          <a:p>
            <a:pPr lvl="1"/>
            <a:r>
              <a:rPr lang="de-DE" dirty="0"/>
              <a:t>Unterkapitel 1</a:t>
            </a:r>
          </a:p>
          <a:p>
            <a:pPr lvl="1"/>
            <a:r>
              <a:rPr lang="de-DE" dirty="0"/>
              <a:t>Unterkapitel 2</a:t>
            </a:r>
          </a:p>
          <a:p>
            <a:pPr lvl="0"/>
            <a:r>
              <a:rPr lang="de-DE" dirty="0"/>
              <a:t>Kapitel 3</a:t>
            </a:r>
          </a:p>
          <a:p>
            <a:pPr lvl="1"/>
            <a:r>
              <a:rPr lang="de-DE" dirty="0"/>
              <a:t>Unterkapitel 1</a:t>
            </a:r>
          </a:p>
          <a:p>
            <a:pPr lvl="1"/>
            <a:r>
              <a:rPr lang="de-DE" dirty="0"/>
              <a:t>Unterkapitel 2</a:t>
            </a:r>
          </a:p>
          <a:p>
            <a:pPr lvl="0"/>
            <a:r>
              <a:rPr lang="de-DE" dirty="0"/>
              <a:t>Kapitel 4</a:t>
            </a:r>
          </a:p>
          <a:p>
            <a:pPr lvl="1"/>
            <a:r>
              <a:rPr lang="de-DE" dirty="0"/>
              <a:t>Unterkapitel 1</a:t>
            </a:r>
          </a:p>
          <a:p>
            <a:pPr lvl="1"/>
            <a:r>
              <a:rPr lang="de-DE" dirty="0"/>
              <a:t>Unterkapitel 2</a:t>
            </a:r>
          </a:p>
          <a:p>
            <a:pPr lvl="0"/>
            <a:r>
              <a:rPr lang="de-DE" dirty="0"/>
              <a:t>Kapitel 5</a:t>
            </a:r>
          </a:p>
          <a:p>
            <a:pPr lvl="1"/>
            <a:r>
              <a:rPr lang="de-DE" dirty="0"/>
              <a:t>Unterkapitel 1</a:t>
            </a:r>
          </a:p>
          <a:p>
            <a:pPr lvl="1"/>
            <a:r>
              <a:rPr lang="de-DE" dirty="0"/>
              <a:t>Unterkapitel 2</a:t>
            </a:r>
          </a:p>
          <a:p>
            <a:pPr lvl="1"/>
            <a:endParaRPr lang="de-DE" dirty="0"/>
          </a:p>
        </p:txBody>
      </p:sp>
      <p:sp>
        <p:nvSpPr>
          <p:cNvPr id="6" name="Datumsplatzhalter 5"/>
          <p:cNvSpPr>
            <a:spLocks noGrp="1"/>
          </p:cNvSpPr>
          <p:nvPr>
            <p:ph type="dt" sz="half" idx="15"/>
          </p:nvPr>
        </p:nvSpPr>
        <p:spPr/>
        <p:txBody>
          <a:bodyPr/>
          <a:lstStyle/>
          <a:p>
            <a:endParaRPr lang="en-US" dirty="0"/>
          </a:p>
        </p:txBody>
      </p:sp>
      <p:sp>
        <p:nvSpPr>
          <p:cNvPr id="7" name="Fußzeilenplatzhalter 6"/>
          <p:cNvSpPr>
            <a:spLocks noGrp="1"/>
          </p:cNvSpPr>
          <p:nvPr>
            <p:ph type="ftr" sz="quarter" idx="16"/>
          </p:nvPr>
        </p:nvSpPr>
        <p:spPr/>
        <p:txBody>
          <a:bodyPr/>
          <a:lstStyle/>
          <a:p>
            <a:endParaRPr lang="en-US" dirty="0"/>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1"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bild, schwarzer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858000"/>
          </a:xfrm>
        </p:spPr>
        <p:txBody>
          <a:bodyPr/>
          <a:lstStyle>
            <a:lvl1pPr marL="0" indent="0">
              <a:buNone/>
              <a:defRPr/>
            </a:lvl1pPr>
          </a:lstStyle>
          <a:p>
            <a:r>
              <a:rPr lang="de-DE"/>
              <a:t>Bild durch Klicken auf Symbol hinzufügen</a:t>
            </a:r>
            <a:endParaRPr lang="en-US" dirty="0"/>
          </a:p>
        </p:txBody>
      </p:sp>
      <p:sp>
        <p:nvSpPr>
          <p:cNvPr id="5" name="Titel 4"/>
          <p:cNvSpPr>
            <a:spLocks noGrp="1"/>
          </p:cNvSpPr>
          <p:nvPr>
            <p:ph type="title" hasCustomPrompt="1"/>
          </p:nvPr>
        </p:nvSpPr>
        <p:spPr/>
        <p:txBody>
          <a:body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de-AT" dirty="0"/>
          </a:p>
        </p:txBody>
      </p:sp>
      <p:sp>
        <p:nvSpPr>
          <p:cNvPr id="4" name="Foliennummernplatzhalter 7"/>
          <p:cNvSpPr>
            <a:spLocks noGrp="1"/>
          </p:cNvSpPr>
          <p:nvPr>
            <p:ph type="sldNum" sz="quarter" idx="17"/>
          </p:nvPr>
        </p:nvSpPr>
        <p:spPr>
          <a:xfrm>
            <a:off x="10876718" y="6336272"/>
            <a:ext cx="685800" cy="365125"/>
          </a:xfrm>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324494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bild, weißer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858000"/>
          </a:xfrm>
        </p:spPr>
        <p:txBody>
          <a:bodyPr/>
          <a:lstStyle>
            <a:lvl1pPr marL="0" indent="0">
              <a:buNone/>
              <a:defRPr/>
            </a:lvl1pPr>
          </a:lstStyle>
          <a:p>
            <a:r>
              <a:rPr lang="de-DE"/>
              <a:t>Bild durch Klicken auf Symbol hinzufügen</a:t>
            </a:r>
            <a:endParaRPr lang="en-US"/>
          </a:p>
        </p:txBody>
      </p:sp>
      <p:sp>
        <p:nvSpPr>
          <p:cNvPr id="2" name="Title 1"/>
          <p:cNvSpPr>
            <a:spLocks noGrp="1"/>
          </p:cNvSpPr>
          <p:nvPr>
            <p:ph type="title" hasCustomPrompt="1"/>
          </p:nvPr>
        </p:nvSpPr>
        <p:spPr/>
        <p:txBody>
          <a:bodyPr/>
          <a:lstStyle>
            <a:lvl1pPr>
              <a:defRPr baseline="0">
                <a:solidFill>
                  <a:schemeClr val="bg1"/>
                </a:solidFill>
              </a:defRPr>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
        <p:nvSpPr>
          <p:cNvPr id="4" name="Foliennummernplatzhalter 7"/>
          <p:cNvSpPr>
            <a:spLocks noGrp="1"/>
          </p:cNvSpPr>
          <p:nvPr>
            <p:ph type="sldNum" sz="quarter" idx="17"/>
          </p:nvPr>
        </p:nvSpPr>
        <p:spPr>
          <a:xfrm>
            <a:off x="10876718" y="6336272"/>
            <a:ext cx="685800" cy="365125"/>
          </a:xfrm>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212690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text</a:t>
            </a:r>
            <a:endParaRPr lang="en-US" dirty="0"/>
          </a:p>
        </p:txBody>
      </p:sp>
      <p:sp>
        <p:nvSpPr>
          <p:cNvPr id="3" name="Content Placeholder 2"/>
          <p:cNvSpPr>
            <a:spLocks noGrp="1"/>
          </p:cNvSpPr>
          <p:nvPr>
            <p:ph idx="1"/>
          </p:nvPr>
        </p:nvSpPr>
        <p:spPr>
          <a:xfrm>
            <a:off x="608702" y="1621584"/>
            <a:ext cx="10857008" cy="4516749"/>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extplatzhalter 5"/>
          <p:cNvSpPr>
            <a:spLocks noGrp="1"/>
          </p:cNvSpPr>
          <p:nvPr>
            <p:ph type="body" sz="quarter" idx="25" hasCustomPrompt="1"/>
          </p:nvPr>
        </p:nvSpPr>
        <p:spPr>
          <a:xfrm>
            <a:off x="608702" y="5858820"/>
            <a:ext cx="10857007"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endParaRPr lang="en-US" dirty="0"/>
          </a:p>
        </p:txBody>
      </p:sp>
      <p:sp>
        <p:nvSpPr>
          <p:cNvPr id="10" name="Fußzeilenplatzhalter 9"/>
          <p:cNvSpPr>
            <a:spLocks noGrp="1"/>
          </p:cNvSpPr>
          <p:nvPr>
            <p:ph type="ftr" sz="quarter" idx="27"/>
          </p:nvPr>
        </p:nvSpPr>
        <p:spPr/>
        <p:txBody>
          <a:bodyPr/>
          <a:lstStyle/>
          <a:p>
            <a:endParaRPr lang="en-US" dirty="0"/>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
        <p:nvSpPr>
          <p:cNvPr id="12" name="Bildplatzhalter 8"/>
          <p:cNvSpPr>
            <a:spLocks noGrp="1"/>
          </p:cNvSpPr>
          <p:nvPr>
            <p:ph type="pic" sz="quarter" idx="14" hasCustomPrompt="1"/>
          </p:nvPr>
        </p:nvSpPr>
        <p:spPr>
          <a:xfrm>
            <a:off x="1648302" y="6278217"/>
            <a:ext cx="756000" cy="313609"/>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Tree>
    <p:extLst>
      <p:ext uri="{BB962C8B-B14F-4D97-AF65-F5344CB8AC3E}">
        <p14:creationId xmlns:p14="http://schemas.microsoft.com/office/powerpoint/2010/main" val="3664993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4127" y="718706"/>
            <a:ext cx="10851582" cy="874337"/>
          </a:xfrm>
          <a:prstGeom prst="rect">
            <a:avLst/>
          </a:prstGeom>
        </p:spPr>
        <p:txBody>
          <a:bodyPr vert="horz" lIns="91440" tIns="45720" rIns="91440" bIns="45720" rtlCol="0" anchor="t">
            <a:noAutofit/>
          </a:bodyPr>
          <a:lstStyle/>
          <a:p>
            <a:r>
              <a:rPr lang="en-US" noProof="0" dirty="0" err="1"/>
              <a:t>TItelmUsterformat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 Placeholder 2"/>
          <p:cNvSpPr>
            <a:spLocks noGrp="1"/>
          </p:cNvSpPr>
          <p:nvPr>
            <p:ph type="body" idx="1"/>
          </p:nvPr>
        </p:nvSpPr>
        <p:spPr>
          <a:xfrm>
            <a:off x="600234" y="1625799"/>
            <a:ext cx="10851582" cy="4525200"/>
          </a:xfrm>
          <a:prstGeom prst="rect">
            <a:avLst/>
          </a:prstGeom>
        </p:spPr>
        <p:txBody>
          <a:bodyPr vert="horz" lIns="91440" tIns="45720" rIns="91440" bIns="45720" rtlCol="0">
            <a:no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 name="Date Placeholder 3"/>
          <p:cNvSpPr>
            <a:spLocks noGrp="1"/>
          </p:cNvSpPr>
          <p:nvPr>
            <p:ph type="dt" sz="half" idx="2"/>
          </p:nvPr>
        </p:nvSpPr>
        <p:spPr>
          <a:xfrm>
            <a:off x="4398407" y="6337932"/>
            <a:ext cx="927797" cy="365125"/>
          </a:xfrm>
          <a:prstGeom prst="rect">
            <a:avLst/>
          </a:prstGeom>
        </p:spPr>
        <p:txBody>
          <a:bodyPr vert="horz" lIns="91440" tIns="45720" rIns="91440" bIns="45720" rtlCol="0" anchor="ctr"/>
          <a:lstStyle>
            <a:lvl1pPr algn="l">
              <a:defRPr sz="1000" b="1">
                <a:solidFill>
                  <a:schemeClr val="tx1"/>
                </a:solidFill>
                <a:latin typeface="+mn-lt"/>
              </a:defRPr>
            </a:lvl1pPr>
          </a:lstStyle>
          <a:p>
            <a:endParaRPr lang="en-US" dirty="0"/>
          </a:p>
        </p:txBody>
      </p:sp>
      <p:sp>
        <p:nvSpPr>
          <p:cNvPr id="5" name="Footer Placeholder 4"/>
          <p:cNvSpPr>
            <a:spLocks noGrp="1"/>
          </p:cNvSpPr>
          <p:nvPr>
            <p:ph type="ftr" sz="quarter" idx="3"/>
          </p:nvPr>
        </p:nvSpPr>
        <p:spPr>
          <a:xfrm>
            <a:off x="6303713" y="6336272"/>
            <a:ext cx="4114800" cy="365125"/>
          </a:xfrm>
          <a:prstGeom prst="rect">
            <a:avLst/>
          </a:prstGeom>
        </p:spPr>
        <p:txBody>
          <a:bodyPr vert="horz" lIns="91440" tIns="45720" rIns="91440" bIns="45720" rtlCol="0" anchor="ctr"/>
          <a:lstStyle>
            <a:lvl1pPr algn="l">
              <a:defRPr sz="1000" b="1">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10876718" y="6336272"/>
            <a:ext cx="68580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68F3185B-C653-42AE-8B74-FF214C291574}" type="slidenum">
              <a:rPr lang="en-US" smtClean="0"/>
              <a:pPr/>
              <a:t>‹Nr.›</a:t>
            </a:fld>
            <a:endParaRPr lang="en-US" dirty="0"/>
          </a:p>
        </p:txBody>
      </p:sp>
      <p:pic>
        <p:nvPicPr>
          <p:cNvPr id="9" name="Grafik 8"/>
          <p:cNvPicPr>
            <a:picLocks noChangeAspect="1"/>
          </p:cNvPicPr>
          <p:nvPr userDrawn="1"/>
        </p:nvPicPr>
        <p:blipFill rotWithShape="1">
          <a:blip r:embed="rId60" cstate="print">
            <a:extLst>
              <a:ext uri="{28A0092B-C50C-407E-A947-70E740481C1C}">
                <a14:useLocalDpi xmlns:a14="http://schemas.microsoft.com/office/drawing/2010/main" val="0"/>
              </a:ext>
            </a:extLst>
          </a:blip>
          <a:srcRect l="4457" t="5575" r="14529" b="30833"/>
          <a:stretch/>
        </p:blipFill>
        <p:spPr>
          <a:xfrm>
            <a:off x="644453" y="6272365"/>
            <a:ext cx="846000" cy="395572"/>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1" r:id="rId3"/>
    <p:sldLayoutId id="2147483668" r:id="rId4"/>
    <p:sldLayoutId id="2147483669" r:id="rId5"/>
    <p:sldLayoutId id="2147483670" r:id="rId6"/>
    <p:sldLayoutId id="2147483666" r:id="rId7"/>
    <p:sldLayoutId id="2147483677" r:id="rId8"/>
    <p:sldLayoutId id="2147483662" r:id="rId9"/>
    <p:sldLayoutId id="2147483664" r:id="rId10"/>
    <p:sldLayoutId id="2147483671" r:id="rId11"/>
    <p:sldLayoutId id="2147483672" r:id="rId12"/>
    <p:sldLayoutId id="2147483673" r:id="rId13"/>
    <p:sldLayoutId id="2147483675" r:id="rId14"/>
    <p:sldLayoutId id="2147483674" r:id="rId15"/>
    <p:sldLayoutId id="2147483678" r:id="rId16"/>
    <p:sldLayoutId id="2147483680" r:id="rId17"/>
    <p:sldLayoutId id="2147483685"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 id="2147483710" r:id="rId40"/>
    <p:sldLayoutId id="2147483711" r:id="rId41"/>
    <p:sldLayoutId id="2147483712" r:id="rId42"/>
    <p:sldLayoutId id="2147483713" r:id="rId43"/>
    <p:sldLayoutId id="2147483714" r:id="rId44"/>
    <p:sldLayoutId id="2147483715" r:id="rId45"/>
    <p:sldLayoutId id="2147483716" r:id="rId46"/>
    <p:sldLayoutId id="2147483717" r:id="rId47"/>
    <p:sldLayoutId id="2147483718" r:id="rId48"/>
    <p:sldLayoutId id="2147483719" r:id="rId49"/>
    <p:sldLayoutId id="2147483720" r:id="rId50"/>
    <p:sldLayoutId id="2147483721" r:id="rId51"/>
    <p:sldLayoutId id="2147483722" r:id="rId52"/>
    <p:sldLayoutId id="2147483723" r:id="rId53"/>
    <p:sldLayoutId id="2147483724" r:id="rId54"/>
    <p:sldLayoutId id="2147483725" r:id="rId55"/>
    <p:sldLayoutId id="2147483728" r:id="rId56"/>
    <p:sldLayoutId id="2147483729" r:id="rId57"/>
    <p:sldLayoutId id="2147483730" r:id="rId58"/>
  </p:sldLayoutIdLst>
  <p:hf hdr="0" ft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9.emf"/><Relationship Id="rId1" Type="http://schemas.openxmlformats.org/officeDocument/2006/relationships/slideLayout" Target="../slideLayouts/slideLayout10.xml"/><Relationship Id="rId5" Type="http://schemas.openxmlformats.org/officeDocument/2006/relationships/image" Target="../media/image20.emf"/><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619087" y="4677783"/>
            <a:ext cx="10846194" cy="1943734"/>
          </a:xfrm>
        </p:spPr>
        <p:txBody>
          <a:bodyPr/>
          <a:lstStyle/>
          <a:p>
            <a:pPr>
              <a:spcBef>
                <a:spcPts val="700"/>
              </a:spcBef>
            </a:pPr>
            <a:r>
              <a:rPr lang="en-US" sz="2000" b="1" dirty="0">
                <a:solidFill>
                  <a:srgbClr val="000000"/>
                </a:solidFill>
                <a:ea typeface="WenQuanYi Zen Hei Sharp"/>
                <a:cs typeface="WenQuanYi Zen Hei Sharp"/>
              </a:rPr>
              <a:t>Robert Wille</a:t>
            </a:r>
          </a:p>
          <a:p>
            <a:pPr>
              <a:spcBef>
                <a:spcPts val="700"/>
              </a:spcBef>
            </a:pPr>
            <a:r>
              <a:rPr lang="en-US" dirty="0"/>
              <a:t>Johannes Kepler University Linz, Austria</a:t>
            </a:r>
            <a:endParaRPr lang="en-US" dirty="0">
              <a:solidFill>
                <a:srgbClr val="000000"/>
              </a:solidFill>
              <a:ea typeface="WenQuanYi Zen Hei Sharp"/>
              <a:cs typeface="WenQuanYi Zen Hei Sharp"/>
            </a:endParaRPr>
          </a:p>
          <a:p>
            <a:pPr>
              <a:spcBef>
                <a:spcPts val="500"/>
              </a:spcBef>
            </a:pPr>
            <a:r>
              <a:rPr lang="de-DE" dirty="0">
                <a:solidFill>
                  <a:srgbClr val="000000"/>
                </a:solidFill>
                <a:ea typeface="WenQuanYi Zen Hei Sharp"/>
                <a:cs typeface="WenQuanYi Zen Hei Sharp"/>
              </a:rPr>
              <a:t>robert.wille@jku.at</a:t>
            </a:r>
            <a:endParaRPr lang="en-US" sz="1400" dirty="0"/>
          </a:p>
        </p:txBody>
      </p:sp>
      <p:sp>
        <p:nvSpPr>
          <p:cNvPr id="3" name="Titel 2"/>
          <p:cNvSpPr>
            <a:spLocks noGrp="1"/>
          </p:cNvSpPr>
          <p:nvPr>
            <p:ph type="title"/>
          </p:nvPr>
        </p:nvSpPr>
        <p:spPr/>
        <p:txBody>
          <a:bodyPr/>
          <a:lstStyle/>
          <a:p>
            <a:r>
              <a:rPr lang="en-US" b="1" dirty="0"/>
              <a:t>Application </a:t>
            </a:r>
            <a:br>
              <a:rPr lang="en-US" b="1" dirty="0"/>
            </a:br>
            <a:r>
              <a:rPr lang="en-US" b="1" dirty="0"/>
              <a:t>of Synthesis Approaches</a:t>
            </a:r>
            <a:endParaRPr lang="de-DE" sz="4800" dirty="0"/>
          </a:p>
        </p:txBody>
      </p:sp>
    </p:spTree>
    <p:extLst>
      <p:ext uri="{BB962C8B-B14F-4D97-AF65-F5344CB8AC3E}">
        <p14:creationId xmlns:p14="http://schemas.microsoft.com/office/powerpoint/2010/main" val="3486560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Complex</a:t>
            </a:r>
            <a:r>
              <a:rPr lang="de-DE" dirty="0"/>
              <a:t> </a:t>
            </a:r>
            <a:r>
              <a:rPr lang="de-DE" dirty="0" err="1"/>
              <a:t>Adiabatic</a:t>
            </a:r>
            <a:r>
              <a:rPr lang="de-DE" dirty="0"/>
              <a:t> </a:t>
            </a:r>
            <a:r>
              <a:rPr lang="de-DE" dirty="0" err="1"/>
              <a:t>Circuits</a:t>
            </a:r>
            <a:endParaRPr lang="de-DE" dirty="0"/>
          </a:p>
        </p:txBody>
      </p:sp>
      <p:sp>
        <p:nvSpPr>
          <p:cNvPr id="3" name="Inhaltsplatzhalter 2"/>
          <p:cNvSpPr>
            <a:spLocks noGrp="1"/>
          </p:cNvSpPr>
          <p:nvPr>
            <p:ph idx="1"/>
          </p:nvPr>
        </p:nvSpPr>
        <p:spPr/>
        <p:txBody>
          <a:bodyPr/>
          <a:lstStyle/>
          <a:p>
            <a:r>
              <a:rPr lang="de-DE" dirty="0" err="1"/>
              <a:t>pipeline</a:t>
            </a:r>
            <a:r>
              <a:rPr lang="de-DE" dirty="0"/>
              <a:t> </a:t>
            </a:r>
            <a:r>
              <a:rPr lang="de-DE" dirty="0" err="1"/>
              <a:t>structure</a:t>
            </a:r>
            <a:endParaRPr lang="de-DE" dirty="0"/>
          </a:p>
          <a:p>
            <a:pPr marL="0" indent="0">
              <a:buNone/>
            </a:pPr>
            <a:endParaRPr lang="de-DE" dirty="0"/>
          </a:p>
          <a:p>
            <a:pPr marL="0" indent="0">
              <a:buNone/>
            </a:pPr>
            <a:endParaRPr lang="de-DE" dirty="0"/>
          </a:p>
          <a:p>
            <a:pPr marL="0" indent="0">
              <a:buNone/>
            </a:pPr>
            <a:endParaRPr lang="de-DE" dirty="0"/>
          </a:p>
          <a:p>
            <a:r>
              <a:rPr lang="de-DE" dirty="0" err="1"/>
              <a:t>To</a:t>
            </a:r>
            <a:r>
              <a:rPr lang="de-DE" dirty="0"/>
              <a:t> </a:t>
            </a:r>
            <a:r>
              <a:rPr lang="de-DE" dirty="0" err="1"/>
              <a:t>respect</a:t>
            </a:r>
            <a:r>
              <a:rPr lang="de-DE" dirty="0"/>
              <a:t> </a:t>
            </a:r>
            <a:r>
              <a:rPr lang="de-DE" dirty="0" err="1"/>
              <a:t>the</a:t>
            </a:r>
            <a:r>
              <a:rPr lang="de-DE" dirty="0"/>
              <a:t> </a:t>
            </a:r>
            <a:r>
              <a:rPr lang="de-DE" dirty="0" err="1"/>
              <a:t>rules</a:t>
            </a:r>
            <a:r>
              <a:rPr lang="de-DE" dirty="0"/>
              <a:t> </a:t>
            </a:r>
            <a:r>
              <a:rPr lang="de-DE" dirty="0" err="1"/>
              <a:t>mentioned</a:t>
            </a:r>
            <a:endParaRPr lang="de-DE" dirty="0"/>
          </a:p>
          <a:p>
            <a:pPr lvl="1"/>
            <a:r>
              <a:rPr lang="de-DE" dirty="0"/>
              <a:t>A must not </a:t>
            </a:r>
            <a:r>
              <a:rPr lang="de-DE" dirty="0" err="1"/>
              <a:t>change</a:t>
            </a:r>
            <a:r>
              <a:rPr lang="de-DE" dirty="0"/>
              <a:t> </a:t>
            </a:r>
            <a:r>
              <a:rPr lang="de-DE" dirty="0" err="1"/>
              <a:t>until</a:t>
            </a:r>
            <a:r>
              <a:rPr lang="de-DE" dirty="0"/>
              <a:t> B </a:t>
            </a:r>
            <a:r>
              <a:rPr lang="de-DE" dirty="0" err="1"/>
              <a:t>has</a:t>
            </a:r>
            <a:r>
              <a:rPr lang="de-DE" dirty="0"/>
              <a:t> </a:t>
            </a:r>
            <a:r>
              <a:rPr lang="de-DE" dirty="0" err="1"/>
              <a:t>been</a:t>
            </a:r>
            <a:r>
              <a:rPr lang="de-DE" dirty="0"/>
              <a:t> </a:t>
            </a:r>
            <a:r>
              <a:rPr lang="de-DE" dirty="0" err="1"/>
              <a:t>charged</a:t>
            </a:r>
            <a:r>
              <a:rPr lang="de-DE" dirty="0"/>
              <a:t> </a:t>
            </a:r>
            <a:r>
              <a:rPr lang="de-DE" dirty="0" err="1"/>
              <a:t>and</a:t>
            </a:r>
            <a:r>
              <a:rPr lang="de-DE" dirty="0"/>
              <a:t> </a:t>
            </a:r>
            <a:r>
              <a:rPr lang="de-DE" dirty="0" err="1"/>
              <a:t>discharged</a:t>
            </a:r>
            <a:endParaRPr lang="de-DE" dirty="0"/>
          </a:p>
          <a:p>
            <a:pPr lvl="1"/>
            <a:r>
              <a:rPr lang="de-DE" dirty="0"/>
              <a:t>B must not </a:t>
            </a:r>
            <a:r>
              <a:rPr lang="de-DE" dirty="0" err="1"/>
              <a:t>change</a:t>
            </a:r>
            <a:r>
              <a:rPr lang="de-DE" dirty="0"/>
              <a:t> </a:t>
            </a:r>
            <a:r>
              <a:rPr lang="de-DE" dirty="0" err="1"/>
              <a:t>until</a:t>
            </a:r>
            <a:r>
              <a:rPr lang="de-DE" dirty="0"/>
              <a:t> C </a:t>
            </a:r>
            <a:r>
              <a:rPr lang="de-DE" dirty="0" err="1"/>
              <a:t>has</a:t>
            </a:r>
            <a:r>
              <a:rPr lang="de-DE" dirty="0"/>
              <a:t> </a:t>
            </a:r>
            <a:r>
              <a:rPr lang="de-DE" dirty="0" err="1"/>
              <a:t>been</a:t>
            </a:r>
            <a:r>
              <a:rPr lang="de-DE" dirty="0"/>
              <a:t> </a:t>
            </a:r>
            <a:r>
              <a:rPr lang="de-DE" dirty="0" err="1"/>
              <a:t>charged</a:t>
            </a:r>
            <a:r>
              <a:rPr lang="de-DE" dirty="0"/>
              <a:t> </a:t>
            </a:r>
            <a:r>
              <a:rPr lang="de-DE" dirty="0" err="1"/>
              <a:t>and</a:t>
            </a:r>
            <a:r>
              <a:rPr lang="de-DE" dirty="0"/>
              <a:t> </a:t>
            </a:r>
            <a:r>
              <a:rPr lang="de-DE" dirty="0" err="1"/>
              <a:t>discharged</a:t>
            </a:r>
            <a:endParaRPr lang="de-DE" dirty="0"/>
          </a:p>
          <a:p>
            <a:pPr lvl="1"/>
            <a:endParaRPr lang="de-DE" dirty="0"/>
          </a:p>
          <a:p>
            <a:endParaRPr lang="de-DE" dirty="0"/>
          </a:p>
        </p:txBody>
      </p:sp>
      <p:sp>
        <p:nvSpPr>
          <p:cNvPr id="4" name="Bildplatzhalter 3"/>
          <p:cNvSpPr>
            <a:spLocks noGrp="1"/>
          </p:cNvSpPr>
          <p:nvPr>
            <p:ph type="pic" sz="quarter" idx="13"/>
          </p:nvPr>
        </p:nvSpPr>
        <p:spPr/>
      </p:sp>
      <p:sp>
        <p:nvSpPr>
          <p:cNvPr id="5" name="Textplatzhalter 4"/>
          <p:cNvSpPr>
            <a:spLocks noGrp="1"/>
          </p:cNvSpPr>
          <p:nvPr>
            <p:ph type="body" sz="quarter" idx="25"/>
          </p:nvPr>
        </p:nvSpPr>
        <p:spPr/>
        <p:txBody>
          <a:bodyPr/>
          <a:lstStyle/>
          <a:p>
            <a:endParaRPr lang="de-DE"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2" y="1948794"/>
            <a:ext cx="5173970" cy="11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D:\MyFiles\Diss_Dok\reversible_paper_4_pages\Presentaton\adiabatic_complex_1.png"/>
          <p:cNvPicPr>
            <a:picLocks noChangeAspect="1" noChangeArrowheads="1"/>
          </p:cNvPicPr>
          <p:nvPr/>
        </p:nvPicPr>
        <p:blipFill rotWithShape="1">
          <a:blip r:embed="rId4">
            <a:extLst>
              <a:ext uri="{28A0092B-C50C-407E-A947-70E740481C1C}">
                <a14:useLocalDpi xmlns:a14="http://schemas.microsoft.com/office/drawing/2010/main" val="0"/>
              </a:ext>
            </a:extLst>
          </a:blip>
          <a:srcRect r="31367"/>
          <a:stretch/>
        </p:blipFill>
        <p:spPr bwMode="auto">
          <a:xfrm>
            <a:off x="4580190" y="4509121"/>
            <a:ext cx="3095618" cy="180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18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Separate </a:t>
            </a:r>
            <a:r>
              <a:rPr lang="de-AT" dirty="0" err="1"/>
              <a:t>Discharge</a:t>
            </a:r>
            <a:r>
              <a:rPr lang="de-AT" dirty="0"/>
              <a:t> Path</a:t>
            </a:r>
          </a:p>
        </p:txBody>
      </p:sp>
      <p:sp>
        <p:nvSpPr>
          <p:cNvPr id="3" name="Inhaltsplatzhalter 2"/>
          <p:cNvSpPr>
            <a:spLocks noGrp="1"/>
          </p:cNvSpPr>
          <p:nvPr>
            <p:ph idx="1"/>
          </p:nvPr>
        </p:nvSpPr>
        <p:spPr/>
        <p:txBody>
          <a:bodyPr/>
          <a:lstStyle/>
          <a:p>
            <a:r>
              <a:rPr lang="de-AT" dirty="0"/>
              <a:t>Input </a:t>
            </a:r>
            <a:r>
              <a:rPr lang="de-AT" dirty="0" err="1"/>
              <a:t>is</a:t>
            </a:r>
            <a:r>
              <a:rPr lang="de-AT" dirty="0"/>
              <a:t> </a:t>
            </a:r>
            <a:r>
              <a:rPr lang="de-AT" dirty="0" err="1"/>
              <a:t>allowed</a:t>
            </a:r>
            <a:r>
              <a:rPr lang="de-AT" dirty="0"/>
              <a:t> </a:t>
            </a:r>
            <a:r>
              <a:rPr lang="de-AT" dirty="0" err="1"/>
              <a:t>to</a:t>
            </a:r>
            <a:r>
              <a:rPr lang="de-AT" dirty="0"/>
              <a:t> </a:t>
            </a:r>
            <a:r>
              <a:rPr lang="de-AT" dirty="0" err="1"/>
              <a:t>change</a:t>
            </a:r>
            <a:r>
              <a:rPr lang="de-AT" dirty="0"/>
              <a:t> </a:t>
            </a:r>
            <a:r>
              <a:rPr lang="de-AT" dirty="0" err="1"/>
              <a:t>before</a:t>
            </a:r>
            <a:r>
              <a:rPr lang="de-AT" dirty="0"/>
              <a:t> </a:t>
            </a:r>
            <a:r>
              <a:rPr lang="de-AT" dirty="0" err="1"/>
              <a:t>discharge</a:t>
            </a:r>
            <a:r>
              <a:rPr lang="de-AT" dirty="0"/>
              <a:t> </a:t>
            </a:r>
            <a:r>
              <a:rPr lang="de-AT" dirty="0" err="1"/>
              <a:t>phase</a:t>
            </a:r>
            <a:endParaRPr lang="de-AT" dirty="0"/>
          </a:p>
          <a:p>
            <a:r>
              <a:rPr lang="de-AT" dirty="0"/>
              <a:t>Signal </a:t>
            </a:r>
            <a:r>
              <a:rPr lang="de-AT" dirty="0" err="1"/>
              <a:t>has</a:t>
            </a:r>
            <a:r>
              <a:rPr lang="de-AT" dirty="0"/>
              <a:t> </a:t>
            </a:r>
            <a:r>
              <a:rPr lang="de-AT" dirty="0" err="1"/>
              <a:t>no</a:t>
            </a:r>
            <a:r>
              <a:rPr lang="de-AT" dirty="0"/>
              <a:t> </a:t>
            </a:r>
            <a:r>
              <a:rPr lang="de-AT" dirty="0" err="1"/>
              <a:t>longer</a:t>
            </a:r>
            <a:r>
              <a:rPr lang="de-AT" dirty="0"/>
              <a:t> </a:t>
            </a:r>
            <a:r>
              <a:rPr lang="de-AT" dirty="0" err="1"/>
              <a:t>to</a:t>
            </a:r>
            <a:r>
              <a:rPr lang="de-AT" dirty="0"/>
              <a:t> </a:t>
            </a:r>
            <a:r>
              <a:rPr lang="de-AT" dirty="0" err="1"/>
              <a:t>propagate</a:t>
            </a:r>
            <a:r>
              <a:rPr lang="de-AT" dirty="0"/>
              <a:t> </a:t>
            </a:r>
            <a:r>
              <a:rPr lang="de-AT" dirty="0" err="1"/>
              <a:t>through</a:t>
            </a:r>
            <a:r>
              <a:rPr lang="de-AT" dirty="0"/>
              <a:t> </a:t>
            </a:r>
            <a:r>
              <a:rPr lang="de-AT" dirty="0" err="1"/>
              <a:t>whole</a:t>
            </a:r>
            <a:r>
              <a:rPr lang="de-AT" dirty="0"/>
              <a:t> </a:t>
            </a:r>
            <a:r>
              <a:rPr lang="de-AT" dirty="0" err="1"/>
              <a:t>chain</a:t>
            </a:r>
            <a:r>
              <a:rPr lang="de-AT" dirty="0"/>
              <a:t> </a:t>
            </a:r>
            <a:r>
              <a:rPr lang="de-AT" dirty="0" err="1"/>
              <a:t>and</a:t>
            </a:r>
            <a:r>
              <a:rPr lang="de-AT" dirty="0"/>
              <a:t> back</a:t>
            </a:r>
          </a:p>
          <a:p>
            <a:endParaRPr lang="de-DE" dirty="0"/>
          </a:p>
          <a:p>
            <a:endParaRPr lang="de-AT" dirty="0"/>
          </a:p>
        </p:txBody>
      </p:sp>
      <p:sp>
        <p:nvSpPr>
          <p:cNvPr id="4" name="Bildplatzhalter 3"/>
          <p:cNvSpPr>
            <a:spLocks noGrp="1"/>
          </p:cNvSpPr>
          <p:nvPr>
            <p:ph type="pic" sz="quarter" idx="13"/>
          </p:nvPr>
        </p:nvSpPr>
        <p:spPr/>
      </p:sp>
      <p:sp>
        <p:nvSpPr>
          <p:cNvPr id="5" name="Textplatzhalter 4"/>
          <p:cNvSpPr>
            <a:spLocks noGrp="1"/>
          </p:cNvSpPr>
          <p:nvPr>
            <p:ph type="body" sz="quarter" idx="25"/>
          </p:nvPr>
        </p:nvSpPr>
        <p:spPr/>
        <p:txBody>
          <a:bodyPr/>
          <a:lstStyle/>
          <a:p>
            <a:endParaRPr lang="de-AT" dirty="0"/>
          </a:p>
        </p:txBody>
      </p:sp>
      <p:pic>
        <p:nvPicPr>
          <p:cNvPr id="3074" name="Picture 2" descr="D:\MyFiles\Diss_Dok\reversible_paper_4_pages\Presentaton\feedback_schemat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664" y="3068961"/>
            <a:ext cx="3200400" cy="15081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50499" y="2897957"/>
            <a:ext cx="2634934" cy="185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2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Discharge</a:t>
            </a:r>
            <a:r>
              <a:rPr lang="de-AT" dirty="0"/>
              <a:t> Path</a:t>
            </a:r>
          </a:p>
        </p:txBody>
      </p:sp>
      <p:sp>
        <p:nvSpPr>
          <p:cNvPr id="3" name="Inhaltsplatzhalter 2"/>
          <p:cNvSpPr>
            <a:spLocks noGrp="1"/>
          </p:cNvSpPr>
          <p:nvPr>
            <p:ph idx="1"/>
          </p:nvPr>
        </p:nvSpPr>
        <p:spPr/>
        <p:txBody>
          <a:bodyPr/>
          <a:lstStyle/>
          <a:p>
            <a:r>
              <a:rPr lang="en-US" dirty="0"/>
              <a:t>Never turn on a transistor if there is a voltage difference between drain and source</a:t>
            </a:r>
          </a:p>
          <a:p>
            <a:r>
              <a:rPr lang="de-AT" dirty="0" err="1"/>
              <a:t>Discharge</a:t>
            </a:r>
            <a:r>
              <a:rPr lang="de-AT" dirty="0"/>
              <a:t> ONLY </a:t>
            </a:r>
            <a:r>
              <a:rPr lang="de-AT" dirty="0" err="1"/>
              <a:t>when</a:t>
            </a:r>
            <a:r>
              <a:rPr lang="de-AT" dirty="0"/>
              <a:t> </a:t>
            </a:r>
            <a:r>
              <a:rPr lang="de-AT" dirty="0" err="1"/>
              <a:t>charged</a:t>
            </a:r>
            <a:r>
              <a:rPr lang="de-AT" dirty="0"/>
              <a:t>!</a:t>
            </a:r>
          </a:p>
          <a:p>
            <a:pPr lvl="1"/>
            <a:r>
              <a:rPr lang="de-AT" dirty="0"/>
              <a:t>State (</a:t>
            </a:r>
            <a:r>
              <a:rPr lang="de-AT" dirty="0" err="1"/>
              <a:t>charged</a:t>
            </a:r>
            <a:r>
              <a:rPr lang="de-AT" dirty="0"/>
              <a:t>/</a:t>
            </a:r>
            <a:r>
              <a:rPr lang="de-AT" dirty="0" err="1"/>
              <a:t>uncharged</a:t>
            </a:r>
            <a:r>
              <a:rPr lang="de-AT" dirty="0"/>
              <a:t>) </a:t>
            </a:r>
            <a:r>
              <a:rPr lang="de-AT" dirty="0" err="1"/>
              <a:t>of</a:t>
            </a:r>
            <a:r>
              <a:rPr lang="de-AT" dirty="0"/>
              <a:t> </a:t>
            </a:r>
            <a:r>
              <a:rPr lang="de-AT" dirty="0" err="1"/>
              <a:t>cell</a:t>
            </a:r>
            <a:r>
              <a:rPr lang="de-AT" dirty="0"/>
              <a:t> F </a:t>
            </a:r>
            <a:r>
              <a:rPr lang="de-AT" dirty="0" err="1"/>
              <a:t>can</a:t>
            </a:r>
            <a:r>
              <a:rPr lang="de-AT" dirty="0"/>
              <a:t> </a:t>
            </a:r>
            <a:r>
              <a:rPr lang="de-AT" dirty="0" err="1"/>
              <a:t>be</a:t>
            </a:r>
            <a:r>
              <a:rPr lang="de-AT" dirty="0"/>
              <a:t> </a:t>
            </a:r>
            <a:r>
              <a:rPr lang="de-AT" dirty="0" err="1"/>
              <a:t>determined</a:t>
            </a:r>
            <a:r>
              <a:rPr lang="de-AT" dirty="0"/>
              <a:t> </a:t>
            </a:r>
            <a:r>
              <a:rPr lang="de-AT" dirty="0" err="1"/>
              <a:t>by</a:t>
            </a:r>
            <a:r>
              <a:rPr lang="de-AT" dirty="0"/>
              <a:t> </a:t>
            </a:r>
            <a:r>
              <a:rPr lang="de-AT" dirty="0" err="1"/>
              <a:t>output</a:t>
            </a:r>
            <a:r>
              <a:rPr lang="de-AT" dirty="0"/>
              <a:t> </a:t>
            </a:r>
            <a:r>
              <a:rPr lang="de-AT" dirty="0" err="1"/>
              <a:t>of</a:t>
            </a:r>
            <a:r>
              <a:rPr lang="de-AT" dirty="0"/>
              <a:t> </a:t>
            </a:r>
            <a:r>
              <a:rPr lang="de-AT" dirty="0" err="1"/>
              <a:t>following</a:t>
            </a:r>
            <a:r>
              <a:rPr lang="de-AT" dirty="0"/>
              <a:t> </a:t>
            </a:r>
            <a:r>
              <a:rPr lang="de-AT" dirty="0" err="1"/>
              <a:t>cell</a:t>
            </a:r>
            <a:r>
              <a:rPr lang="de-AT" dirty="0"/>
              <a:t> G via </a:t>
            </a:r>
            <a:r>
              <a:rPr lang="de-AT" dirty="0" err="1"/>
              <a:t>function</a:t>
            </a:r>
            <a:r>
              <a:rPr lang="de-AT" dirty="0"/>
              <a:t> G</a:t>
            </a:r>
            <a:r>
              <a:rPr lang="de-AT" baseline="30000" dirty="0"/>
              <a:t>-1</a:t>
            </a:r>
            <a:endParaRPr lang="de-AT" dirty="0"/>
          </a:p>
          <a:p>
            <a:pPr lvl="1"/>
            <a:r>
              <a:rPr lang="de-AT" dirty="0"/>
              <a:t>Output </a:t>
            </a:r>
            <a:r>
              <a:rPr lang="de-AT" dirty="0" err="1"/>
              <a:t>of</a:t>
            </a:r>
            <a:r>
              <a:rPr lang="de-AT" dirty="0"/>
              <a:t> </a:t>
            </a:r>
            <a:r>
              <a:rPr lang="de-AT" dirty="0" err="1"/>
              <a:t>following</a:t>
            </a:r>
            <a:r>
              <a:rPr lang="de-AT" dirty="0"/>
              <a:t> </a:t>
            </a:r>
            <a:r>
              <a:rPr lang="de-AT" dirty="0" err="1"/>
              <a:t>cell</a:t>
            </a:r>
            <a:r>
              <a:rPr lang="de-AT" dirty="0"/>
              <a:t> G </a:t>
            </a:r>
            <a:r>
              <a:rPr lang="de-AT" dirty="0" err="1"/>
              <a:t>controlls</a:t>
            </a:r>
            <a:r>
              <a:rPr lang="de-AT" dirty="0"/>
              <a:t> </a:t>
            </a:r>
            <a:r>
              <a:rPr lang="de-AT" dirty="0" err="1"/>
              <a:t>discharge</a:t>
            </a:r>
            <a:r>
              <a:rPr lang="de-AT" dirty="0"/>
              <a:t> </a:t>
            </a:r>
            <a:r>
              <a:rPr lang="de-AT" dirty="0" err="1"/>
              <a:t>path</a:t>
            </a:r>
            <a:r>
              <a:rPr lang="de-AT" dirty="0"/>
              <a:t> </a:t>
            </a:r>
            <a:r>
              <a:rPr lang="de-AT" dirty="0" err="1"/>
              <a:t>of</a:t>
            </a:r>
            <a:r>
              <a:rPr lang="de-AT" dirty="0"/>
              <a:t> F</a:t>
            </a:r>
          </a:p>
          <a:p>
            <a:pPr lvl="1"/>
            <a:r>
              <a:rPr lang="de-AT" dirty="0"/>
              <a:t>G must </a:t>
            </a:r>
            <a:r>
              <a:rPr lang="de-AT" dirty="0" err="1"/>
              <a:t>be</a:t>
            </a:r>
            <a:r>
              <a:rPr lang="de-AT" dirty="0"/>
              <a:t> reversible </a:t>
            </a:r>
            <a:r>
              <a:rPr lang="de-AT" dirty="0" err="1"/>
              <a:t>to</a:t>
            </a:r>
            <a:r>
              <a:rPr lang="de-AT" dirty="0"/>
              <a:t> </a:t>
            </a:r>
            <a:r>
              <a:rPr lang="de-AT" dirty="0" err="1"/>
              <a:t>realize</a:t>
            </a:r>
            <a:r>
              <a:rPr lang="de-AT" dirty="0"/>
              <a:t> G</a:t>
            </a:r>
            <a:r>
              <a:rPr lang="de-AT" baseline="30000" dirty="0"/>
              <a:t>-1</a:t>
            </a:r>
            <a:endParaRPr lang="de-AT" dirty="0"/>
          </a:p>
          <a:p>
            <a:endParaRPr lang="de-AT" dirty="0"/>
          </a:p>
        </p:txBody>
      </p:sp>
      <p:sp>
        <p:nvSpPr>
          <p:cNvPr id="4" name="Bildplatzhalter 3"/>
          <p:cNvSpPr>
            <a:spLocks noGrp="1"/>
          </p:cNvSpPr>
          <p:nvPr>
            <p:ph type="pic" sz="quarter" idx="13"/>
          </p:nvPr>
        </p:nvSpPr>
        <p:spPr/>
      </p:sp>
      <p:sp>
        <p:nvSpPr>
          <p:cNvPr id="5" name="Textplatzhalter 4"/>
          <p:cNvSpPr>
            <a:spLocks noGrp="1"/>
          </p:cNvSpPr>
          <p:nvPr>
            <p:ph type="body" sz="quarter" idx="25"/>
          </p:nvPr>
        </p:nvSpPr>
        <p:spPr/>
        <p:txBody>
          <a:bodyPr/>
          <a:lstStyle/>
          <a:p>
            <a:endParaRPr lang="de-AT"/>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1904" y="4221089"/>
            <a:ext cx="3744416" cy="232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MyFiles\Diss_Dok\reversible_paper_4_pages\Presentaton\feedback_schemat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537" y="4457505"/>
            <a:ext cx="2731803" cy="128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82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Discharge</a:t>
            </a:r>
            <a:r>
              <a:rPr lang="de-AT" dirty="0"/>
              <a:t> Path</a:t>
            </a:r>
          </a:p>
        </p:txBody>
      </p:sp>
      <p:sp>
        <p:nvSpPr>
          <p:cNvPr id="3" name="Inhaltsplatzhalter 2"/>
          <p:cNvSpPr>
            <a:spLocks noGrp="1"/>
          </p:cNvSpPr>
          <p:nvPr>
            <p:ph idx="1"/>
          </p:nvPr>
        </p:nvSpPr>
        <p:spPr/>
        <p:txBody>
          <a:bodyPr/>
          <a:lstStyle/>
          <a:p>
            <a:r>
              <a:rPr lang="en-US" dirty="0"/>
              <a:t>Never turn on a transistor if there is a voltage difference between drain and source</a:t>
            </a:r>
          </a:p>
          <a:p>
            <a:r>
              <a:rPr lang="de-AT" dirty="0" err="1"/>
              <a:t>Discharge</a:t>
            </a:r>
            <a:r>
              <a:rPr lang="de-AT" dirty="0"/>
              <a:t> ONLY </a:t>
            </a:r>
            <a:r>
              <a:rPr lang="de-AT" dirty="0" err="1"/>
              <a:t>when</a:t>
            </a:r>
            <a:r>
              <a:rPr lang="de-AT" dirty="0"/>
              <a:t> </a:t>
            </a:r>
            <a:r>
              <a:rPr lang="de-AT" dirty="0" err="1"/>
              <a:t>charged</a:t>
            </a:r>
            <a:r>
              <a:rPr lang="de-AT" dirty="0"/>
              <a:t>!</a:t>
            </a:r>
          </a:p>
          <a:p>
            <a:pPr lvl="1"/>
            <a:r>
              <a:rPr lang="de-AT" dirty="0"/>
              <a:t>State (</a:t>
            </a:r>
            <a:r>
              <a:rPr lang="de-AT" dirty="0" err="1"/>
              <a:t>charged</a:t>
            </a:r>
            <a:r>
              <a:rPr lang="de-AT" dirty="0"/>
              <a:t>/</a:t>
            </a:r>
            <a:r>
              <a:rPr lang="de-AT" dirty="0" err="1"/>
              <a:t>uncharged</a:t>
            </a:r>
            <a:r>
              <a:rPr lang="de-AT" dirty="0"/>
              <a:t>) </a:t>
            </a:r>
            <a:r>
              <a:rPr lang="de-AT" dirty="0" err="1"/>
              <a:t>of</a:t>
            </a:r>
            <a:r>
              <a:rPr lang="de-AT" dirty="0"/>
              <a:t> </a:t>
            </a:r>
            <a:r>
              <a:rPr lang="de-AT" dirty="0" err="1"/>
              <a:t>cell</a:t>
            </a:r>
            <a:r>
              <a:rPr lang="de-AT" dirty="0"/>
              <a:t> F </a:t>
            </a:r>
            <a:r>
              <a:rPr lang="de-AT" dirty="0" err="1"/>
              <a:t>can</a:t>
            </a:r>
            <a:r>
              <a:rPr lang="de-AT" dirty="0"/>
              <a:t> </a:t>
            </a:r>
            <a:r>
              <a:rPr lang="de-AT" dirty="0" err="1"/>
              <a:t>be</a:t>
            </a:r>
            <a:r>
              <a:rPr lang="de-AT" dirty="0"/>
              <a:t> </a:t>
            </a:r>
            <a:r>
              <a:rPr lang="de-AT" dirty="0" err="1"/>
              <a:t>determined</a:t>
            </a:r>
            <a:r>
              <a:rPr lang="de-AT" dirty="0"/>
              <a:t> </a:t>
            </a:r>
            <a:r>
              <a:rPr lang="de-AT" dirty="0" err="1"/>
              <a:t>by</a:t>
            </a:r>
            <a:r>
              <a:rPr lang="de-AT" dirty="0"/>
              <a:t> </a:t>
            </a:r>
            <a:r>
              <a:rPr lang="de-AT" dirty="0" err="1"/>
              <a:t>output</a:t>
            </a:r>
            <a:r>
              <a:rPr lang="de-AT" dirty="0"/>
              <a:t> </a:t>
            </a:r>
            <a:r>
              <a:rPr lang="de-AT" dirty="0" err="1"/>
              <a:t>of</a:t>
            </a:r>
            <a:r>
              <a:rPr lang="de-AT" dirty="0"/>
              <a:t> </a:t>
            </a:r>
            <a:r>
              <a:rPr lang="de-AT" dirty="0" err="1"/>
              <a:t>following</a:t>
            </a:r>
            <a:r>
              <a:rPr lang="de-AT" dirty="0"/>
              <a:t> </a:t>
            </a:r>
            <a:r>
              <a:rPr lang="de-AT" dirty="0" err="1"/>
              <a:t>cell</a:t>
            </a:r>
            <a:r>
              <a:rPr lang="de-AT" dirty="0"/>
              <a:t> G via </a:t>
            </a:r>
            <a:r>
              <a:rPr lang="de-AT" dirty="0" err="1"/>
              <a:t>function</a:t>
            </a:r>
            <a:r>
              <a:rPr lang="de-AT" dirty="0"/>
              <a:t> G</a:t>
            </a:r>
            <a:r>
              <a:rPr lang="de-AT" baseline="30000" dirty="0"/>
              <a:t>-1</a:t>
            </a:r>
            <a:endParaRPr lang="de-AT" dirty="0"/>
          </a:p>
          <a:p>
            <a:pPr lvl="1"/>
            <a:r>
              <a:rPr lang="de-AT" dirty="0"/>
              <a:t>Output </a:t>
            </a:r>
            <a:r>
              <a:rPr lang="de-AT" dirty="0" err="1"/>
              <a:t>of</a:t>
            </a:r>
            <a:r>
              <a:rPr lang="de-AT" dirty="0"/>
              <a:t> </a:t>
            </a:r>
            <a:r>
              <a:rPr lang="de-AT" dirty="0" err="1"/>
              <a:t>following</a:t>
            </a:r>
            <a:r>
              <a:rPr lang="de-AT" dirty="0"/>
              <a:t> </a:t>
            </a:r>
            <a:r>
              <a:rPr lang="de-AT" dirty="0" err="1"/>
              <a:t>cell</a:t>
            </a:r>
            <a:r>
              <a:rPr lang="de-AT" dirty="0"/>
              <a:t> G </a:t>
            </a:r>
            <a:r>
              <a:rPr lang="de-AT" dirty="0" err="1"/>
              <a:t>controlls</a:t>
            </a:r>
            <a:r>
              <a:rPr lang="de-AT" dirty="0"/>
              <a:t> </a:t>
            </a:r>
            <a:r>
              <a:rPr lang="de-AT" dirty="0" err="1"/>
              <a:t>discharge</a:t>
            </a:r>
            <a:r>
              <a:rPr lang="de-AT" dirty="0"/>
              <a:t> </a:t>
            </a:r>
            <a:r>
              <a:rPr lang="de-AT" dirty="0" err="1"/>
              <a:t>path</a:t>
            </a:r>
            <a:r>
              <a:rPr lang="de-AT" dirty="0"/>
              <a:t> </a:t>
            </a:r>
            <a:r>
              <a:rPr lang="de-AT" dirty="0" err="1"/>
              <a:t>of</a:t>
            </a:r>
            <a:r>
              <a:rPr lang="de-AT" dirty="0"/>
              <a:t> F</a:t>
            </a:r>
          </a:p>
          <a:p>
            <a:pPr lvl="1"/>
            <a:r>
              <a:rPr lang="de-AT" b="1" dirty="0"/>
              <a:t>G must </a:t>
            </a:r>
            <a:r>
              <a:rPr lang="de-AT" b="1" dirty="0" err="1"/>
              <a:t>be</a:t>
            </a:r>
            <a:r>
              <a:rPr lang="de-AT" b="1" dirty="0"/>
              <a:t> reversible </a:t>
            </a:r>
            <a:r>
              <a:rPr lang="de-AT" b="1" dirty="0" err="1"/>
              <a:t>to</a:t>
            </a:r>
            <a:r>
              <a:rPr lang="de-AT" b="1" dirty="0"/>
              <a:t> </a:t>
            </a:r>
            <a:r>
              <a:rPr lang="de-AT" b="1" dirty="0" err="1"/>
              <a:t>realize</a:t>
            </a:r>
            <a:r>
              <a:rPr lang="de-AT" b="1" dirty="0"/>
              <a:t> G</a:t>
            </a:r>
            <a:r>
              <a:rPr lang="de-AT" b="1" baseline="30000" dirty="0"/>
              <a:t>-1</a:t>
            </a:r>
            <a:endParaRPr lang="de-AT" b="1" dirty="0"/>
          </a:p>
          <a:p>
            <a:endParaRPr lang="de-AT" dirty="0"/>
          </a:p>
        </p:txBody>
      </p:sp>
      <p:sp>
        <p:nvSpPr>
          <p:cNvPr id="4" name="Bildplatzhalter 3"/>
          <p:cNvSpPr>
            <a:spLocks noGrp="1"/>
          </p:cNvSpPr>
          <p:nvPr>
            <p:ph type="pic" sz="quarter" idx="13"/>
          </p:nvPr>
        </p:nvSpPr>
        <p:spPr/>
      </p:sp>
      <p:sp>
        <p:nvSpPr>
          <p:cNvPr id="5" name="Textplatzhalter 4"/>
          <p:cNvSpPr>
            <a:spLocks noGrp="1"/>
          </p:cNvSpPr>
          <p:nvPr>
            <p:ph type="body" sz="quarter" idx="25"/>
          </p:nvPr>
        </p:nvSpPr>
        <p:spPr/>
        <p:txBody>
          <a:bodyPr/>
          <a:lstStyle/>
          <a:p>
            <a:endParaRPr lang="de-AT"/>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1904" y="4221089"/>
            <a:ext cx="3744416" cy="23219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MyFiles\Diss_Dok\reversible_paper_4_pages\Presentaton\feedback_schemat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537" y="4457505"/>
            <a:ext cx="2731803" cy="1287308"/>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a:extLst>
              <a:ext uri="{FF2B5EF4-FFF2-40B4-BE49-F238E27FC236}">
                <a16:creationId xmlns:a16="http://schemas.microsoft.com/office/drawing/2014/main" id="{1769A977-408A-4725-86B8-198F85823DD2}"/>
              </a:ext>
            </a:extLst>
          </p:cNvPr>
          <p:cNvSpPr/>
          <p:nvPr/>
        </p:nvSpPr>
        <p:spPr>
          <a:xfrm>
            <a:off x="6406342" y="4826924"/>
            <a:ext cx="526473" cy="50984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AAE6B8E1-CEC8-4A81-9A22-24BC70ECFECD}"/>
              </a:ext>
            </a:extLst>
          </p:cNvPr>
          <p:cNvSpPr/>
          <p:nvPr/>
        </p:nvSpPr>
        <p:spPr>
          <a:xfrm>
            <a:off x="8260933" y="5454135"/>
            <a:ext cx="526473" cy="50984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39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r>
              <a:rPr lang="de-DE" altLang="en-US" sz="2400" dirty="0" err="1"/>
              <a:t>Adiabatic</a:t>
            </a:r>
            <a:r>
              <a:rPr lang="de-DE" altLang="en-US" sz="2400" dirty="0"/>
              <a:t> </a:t>
            </a:r>
            <a:r>
              <a:rPr lang="de-DE" altLang="en-US" sz="2400" dirty="0" err="1"/>
              <a:t>Circuits</a:t>
            </a:r>
            <a:endParaRPr lang="de-DE" altLang="en-US" sz="2400" dirty="0"/>
          </a:p>
          <a:p>
            <a:r>
              <a:rPr lang="de-DE" altLang="en-US" sz="2400" dirty="0"/>
              <a:t>Encoders</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14</a:t>
            </a:fld>
            <a:endParaRPr lang="en-US"/>
          </a:p>
        </p:txBody>
      </p:sp>
    </p:spTree>
    <p:extLst>
      <p:ext uri="{BB962C8B-B14F-4D97-AF65-F5344CB8AC3E}">
        <p14:creationId xmlns:p14="http://schemas.microsoft.com/office/powerpoint/2010/main" val="253598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187477" y="2048756"/>
            <a:ext cx="3114957" cy="2718375"/>
          </a:xfrm>
          <a:prstGeom prst="rect">
            <a:avLst/>
          </a:prstGeom>
        </p:spPr>
      </p:pic>
      <p:sp>
        <p:nvSpPr>
          <p:cNvPr id="3" name="Content Placeholder 2"/>
          <p:cNvSpPr>
            <a:spLocks noGrp="1"/>
          </p:cNvSpPr>
          <p:nvPr>
            <p:ph sz="half" idx="1"/>
          </p:nvPr>
        </p:nvSpPr>
        <p:spPr>
          <a:xfrm>
            <a:off x="603846" y="1618294"/>
            <a:ext cx="2391146" cy="4191064"/>
          </a:xfrm>
        </p:spPr>
        <p:txBody>
          <a:bodyPr/>
          <a:lstStyle/>
          <a:p>
            <a:r>
              <a:rPr lang="de-AT" sz="2400" dirty="0" err="1"/>
              <a:t>Complete</a:t>
            </a:r>
            <a:endParaRPr lang="de-AT" sz="2400" dirty="0"/>
          </a:p>
          <a:p>
            <a:endParaRPr lang="de-AT" sz="2400" dirty="0"/>
          </a:p>
          <a:p>
            <a:endParaRPr lang="de-AT" sz="2400" dirty="0"/>
          </a:p>
          <a:p>
            <a:endParaRPr lang="de-AT" sz="2400" dirty="0"/>
          </a:p>
          <a:p>
            <a:endParaRPr lang="de-AT" sz="2400" dirty="0"/>
          </a:p>
        </p:txBody>
      </p:sp>
      <p:sp>
        <p:nvSpPr>
          <p:cNvPr id="17" name="Content Placeholder 2"/>
          <p:cNvSpPr txBox="1">
            <a:spLocks/>
          </p:cNvSpPr>
          <p:nvPr/>
        </p:nvSpPr>
        <p:spPr>
          <a:xfrm>
            <a:off x="5102965" y="1618298"/>
            <a:ext cx="3179644" cy="4191064"/>
          </a:xfrm>
          <a:prstGeom prst="rect">
            <a:avLst/>
          </a:prstGeom>
        </p:spPr>
        <p:txBody>
          <a:bodyPr vert="horz" lIns="91440" tIns="45720" rIns="91440" bIns="45720" rtlCol="0">
            <a:noAutofit/>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2400" dirty="0" err="1"/>
              <a:t>Application-specific</a:t>
            </a:r>
            <a:endParaRPr lang="de-AT" sz="2400" dirty="0"/>
          </a:p>
          <a:p>
            <a:endParaRPr lang="de-AT" sz="2400" dirty="0"/>
          </a:p>
          <a:p>
            <a:endParaRPr lang="de-AT" sz="2400" dirty="0"/>
          </a:p>
          <a:p>
            <a:endParaRPr lang="de-AT" sz="2400" dirty="0"/>
          </a:p>
          <a:p>
            <a:endParaRPr lang="de-AT" sz="2400" dirty="0"/>
          </a:p>
        </p:txBody>
      </p:sp>
      <p:sp>
        <p:nvSpPr>
          <p:cNvPr id="16" name="Content Placeholder 2"/>
          <p:cNvSpPr txBox="1">
            <a:spLocks/>
          </p:cNvSpPr>
          <p:nvPr/>
        </p:nvSpPr>
        <p:spPr>
          <a:xfrm>
            <a:off x="2850093" y="1618296"/>
            <a:ext cx="2391146" cy="4191064"/>
          </a:xfrm>
          <a:prstGeom prst="rect">
            <a:avLst/>
          </a:prstGeom>
        </p:spPr>
        <p:txBody>
          <a:bodyPr vert="horz" lIns="91440" tIns="45720" rIns="91440" bIns="45720" rtlCol="0">
            <a:noAutofit/>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2400" dirty="0" err="1"/>
              <a:t>Incomplete</a:t>
            </a:r>
            <a:endParaRPr lang="de-AT" sz="2400" dirty="0"/>
          </a:p>
          <a:p>
            <a:endParaRPr lang="de-AT" sz="2400" dirty="0"/>
          </a:p>
          <a:p>
            <a:endParaRPr lang="de-AT" sz="2400" dirty="0"/>
          </a:p>
          <a:p>
            <a:endParaRPr lang="de-AT" sz="2400" dirty="0"/>
          </a:p>
          <a:p>
            <a:endParaRPr lang="de-AT" sz="2400" dirty="0"/>
          </a:p>
        </p:txBody>
      </p:sp>
      <p:sp>
        <p:nvSpPr>
          <p:cNvPr id="2" name="Title 1"/>
          <p:cNvSpPr>
            <a:spLocks noGrp="1"/>
          </p:cNvSpPr>
          <p:nvPr>
            <p:ph type="title"/>
          </p:nvPr>
        </p:nvSpPr>
        <p:spPr/>
        <p:txBody>
          <a:bodyPr/>
          <a:lstStyle/>
          <a:p>
            <a:r>
              <a:rPr lang="de-AT" dirty="0"/>
              <a:t>Encoders</a:t>
            </a:r>
          </a:p>
        </p:txBody>
      </p:sp>
      <p:sp>
        <p:nvSpPr>
          <p:cNvPr id="4" name="Content Placeholder 3"/>
          <p:cNvSpPr>
            <a:spLocks noGrp="1"/>
          </p:cNvSpPr>
          <p:nvPr>
            <p:ph sz="half" idx="2"/>
          </p:nvPr>
        </p:nvSpPr>
        <p:spPr>
          <a:xfrm>
            <a:off x="8333507" y="1618294"/>
            <a:ext cx="3778979" cy="4524894"/>
          </a:xfrm>
        </p:spPr>
        <p:txBody>
          <a:bodyPr/>
          <a:lstStyle/>
          <a:p>
            <a:r>
              <a:rPr lang="de-AT" sz="2400" dirty="0" err="1"/>
              <a:t>Challenges</a:t>
            </a:r>
            <a:endParaRPr lang="de-AT" sz="2400" dirty="0"/>
          </a:p>
          <a:p>
            <a:pPr lvl="1"/>
            <a:r>
              <a:rPr lang="de-AT" sz="2400" dirty="0"/>
              <a:t>Exponential Complexity</a:t>
            </a:r>
          </a:p>
          <a:p>
            <a:pPr lvl="1"/>
            <a:r>
              <a:rPr lang="en-US" sz="2400" dirty="0"/>
              <a:t>Guarantee</a:t>
            </a:r>
            <a:r>
              <a:rPr lang="de-AT" sz="2400" dirty="0" err="1"/>
              <a:t>ing</a:t>
            </a:r>
            <a:r>
              <a:rPr lang="de-AT" sz="2400" dirty="0"/>
              <a:t> </a:t>
            </a:r>
            <a:br>
              <a:rPr lang="de-AT" sz="2400" dirty="0"/>
            </a:br>
            <a:r>
              <a:rPr lang="de-AT" sz="2400" dirty="0" err="1"/>
              <a:t>one-to-one</a:t>
            </a:r>
            <a:r>
              <a:rPr lang="de-AT" sz="2400" dirty="0"/>
              <a:t> </a:t>
            </a:r>
            <a:r>
              <a:rPr lang="de-AT" sz="2400" dirty="0" err="1"/>
              <a:t>mappings</a:t>
            </a:r>
            <a:endParaRPr lang="de-AT" sz="2400" dirty="0"/>
          </a:p>
          <a:p>
            <a:pPr lvl="1"/>
            <a:r>
              <a:rPr lang="de-AT" sz="2400" dirty="0" err="1"/>
              <a:t>Exploiting</a:t>
            </a:r>
            <a:r>
              <a:rPr lang="de-AT" sz="2400" dirty="0"/>
              <a:t> </a:t>
            </a:r>
            <a:r>
              <a:rPr lang="de-AT" sz="2400" dirty="0" err="1"/>
              <a:t>the</a:t>
            </a:r>
            <a:r>
              <a:rPr lang="de-AT" sz="2400" dirty="0"/>
              <a:t> </a:t>
            </a:r>
            <a:r>
              <a:rPr lang="de-AT" sz="2400" dirty="0" err="1"/>
              <a:t>full</a:t>
            </a:r>
            <a:r>
              <a:rPr lang="de-AT" sz="2400" dirty="0"/>
              <a:t> </a:t>
            </a:r>
            <a:r>
              <a:rPr lang="de-AT" sz="2400" dirty="0" err="1"/>
              <a:t>degree</a:t>
            </a:r>
            <a:r>
              <a:rPr lang="de-AT" sz="2400" dirty="0"/>
              <a:t> of </a:t>
            </a:r>
            <a:r>
              <a:rPr lang="de-AT" sz="2400" dirty="0" err="1"/>
              <a:t>freedom</a:t>
            </a:r>
            <a:endParaRPr lang="de-AT" sz="2400" dirty="0"/>
          </a:p>
        </p:txBody>
      </p:sp>
      <p:sp>
        <p:nvSpPr>
          <p:cNvPr id="27" name="Rechteck 26"/>
          <p:cNvSpPr/>
          <p:nvPr/>
        </p:nvSpPr>
        <p:spPr>
          <a:xfrm>
            <a:off x="6823316" y="2138857"/>
            <a:ext cx="1563630" cy="2808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Objekt 27"/>
          <p:cNvGraphicFramePr>
            <a:graphicFrameLocks noChangeAspect="1"/>
          </p:cNvGraphicFramePr>
          <p:nvPr>
            <p:extLst/>
          </p:nvPr>
        </p:nvGraphicFramePr>
        <p:xfrm>
          <a:off x="6393288" y="5502422"/>
          <a:ext cx="1305001" cy="1204617"/>
        </p:xfrm>
        <a:graphic>
          <a:graphicData uri="http://schemas.openxmlformats.org/presentationml/2006/ole">
            <mc:AlternateContent xmlns:mc="http://schemas.openxmlformats.org/markup-compatibility/2006">
              <mc:Choice xmlns:v="urn:schemas-microsoft-com:vml" Requires="v">
                <p:oleObj spid="_x0000_s1066" name="Equation" r:id="rId4" imgW="495000" imgH="457200" progId="Equation.DSMT4">
                  <p:embed/>
                </p:oleObj>
              </mc:Choice>
              <mc:Fallback>
                <p:oleObj name="Equation" r:id="rId4" imgW="495000" imgH="457200" progId="Equation.DSMT4">
                  <p:embed/>
                  <p:pic>
                    <p:nvPicPr>
                      <p:cNvPr id="28" name="Objekt 27"/>
                      <p:cNvPicPr/>
                      <p:nvPr/>
                    </p:nvPicPr>
                    <p:blipFill>
                      <a:blip r:embed="rId5"/>
                      <a:stretch>
                        <a:fillRect/>
                      </a:stretch>
                    </p:blipFill>
                    <p:spPr>
                      <a:xfrm>
                        <a:off x="6393288" y="5502422"/>
                        <a:ext cx="1305001" cy="1204617"/>
                      </a:xfrm>
                      <a:prstGeom prst="rect">
                        <a:avLst/>
                      </a:prstGeom>
                    </p:spPr>
                  </p:pic>
                </p:oleObj>
              </mc:Fallback>
            </mc:AlternateContent>
          </a:graphicData>
        </a:graphic>
      </p:graphicFrame>
      <p:cxnSp>
        <p:nvCxnSpPr>
          <p:cNvPr id="32" name="Gerade Verbindung mit Pfeil 31"/>
          <p:cNvCxnSpPr>
            <a:cxnSpLocks/>
          </p:cNvCxnSpPr>
          <p:nvPr/>
        </p:nvCxnSpPr>
        <p:spPr>
          <a:xfrm flipH="1">
            <a:off x="7160553" y="4918092"/>
            <a:ext cx="0" cy="504000"/>
          </a:xfrm>
          <a:prstGeom prst="straightConnector1">
            <a:avLst/>
          </a:prstGeom>
          <a:ln w="920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 name="Foliennummernplatzhalter 4"/>
          <p:cNvSpPr>
            <a:spLocks noGrp="1"/>
          </p:cNvSpPr>
          <p:nvPr>
            <p:ph type="sldNum" sz="quarter" idx="20"/>
          </p:nvPr>
        </p:nvSpPr>
        <p:spPr/>
        <p:txBody>
          <a:bodyPr/>
          <a:lstStyle/>
          <a:p>
            <a:endParaRPr lang="en-US" dirty="0"/>
          </a:p>
        </p:txBody>
      </p:sp>
      <p:pic>
        <p:nvPicPr>
          <p:cNvPr id="11" name="Picture 10"/>
          <p:cNvPicPr>
            <a:picLocks noChangeAspect="1"/>
          </p:cNvPicPr>
          <p:nvPr/>
        </p:nvPicPr>
        <p:blipFill>
          <a:blip r:embed="rId6"/>
          <a:stretch>
            <a:fillRect/>
          </a:stretch>
        </p:blipFill>
        <p:spPr>
          <a:xfrm>
            <a:off x="721880" y="2052694"/>
            <a:ext cx="2142563" cy="2718375"/>
          </a:xfrm>
          <a:prstGeom prst="rect">
            <a:avLst/>
          </a:prstGeom>
        </p:spPr>
      </p:pic>
      <p:pic>
        <p:nvPicPr>
          <p:cNvPr id="12" name="Picture 11"/>
          <p:cNvPicPr>
            <a:picLocks noChangeAspect="1"/>
          </p:cNvPicPr>
          <p:nvPr/>
        </p:nvPicPr>
        <p:blipFill>
          <a:blip r:embed="rId7"/>
          <a:stretch>
            <a:fillRect/>
          </a:stretch>
        </p:blipFill>
        <p:spPr>
          <a:xfrm>
            <a:off x="2978791" y="2057907"/>
            <a:ext cx="2142563" cy="2718375"/>
          </a:xfrm>
          <a:prstGeom prst="rect">
            <a:avLst/>
          </a:prstGeom>
        </p:spPr>
      </p:pic>
    </p:spTree>
    <p:extLst>
      <p:ext uri="{BB962C8B-B14F-4D97-AF65-F5344CB8AC3E}">
        <p14:creationId xmlns:p14="http://schemas.microsoft.com/office/powerpoint/2010/main" val="395867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up)">
                                      <p:cBhvr>
                                        <p:cTn id="49" dur="500"/>
                                        <p:tgtEl>
                                          <p:spTgt spid="32"/>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1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608701" y="1621585"/>
            <a:ext cx="7475855" cy="1594581"/>
          </a:xfrm>
          <a:prstGeom prst="rect">
            <a:avLst/>
          </a:prstGeom>
        </p:spPr>
        <p:txBody>
          <a:bodyPr vert="horz" lIns="91440" tIns="45720" rIns="91440" bIns="45720" rtlCol="0">
            <a:noAutofit/>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Reversible circuits: Get a 1:1 mapping “for free”!</a:t>
            </a:r>
          </a:p>
        </p:txBody>
      </p:sp>
      <p:sp>
        <p:nvSpPr>
          <p:cNvPr id="2" name="Title 1"/>
          <p:cNvSpPr>
            <a:spLocks noGrp="1"/>
          </p:cNvSpPr>
          <p:nvPr>
            <p:ph type="title"/>
          </p:nvPr>
        </p:nvSpPr>
        <p:spPr/>
        <p:txBody>
          <a:bodyPr/>
          <a:lstStyle/>
          <a:p>
            <a:r>
              <a:rPr lang="de-AT" dirty="0" err="1"/>
              <a:t>Using</a:t>
            </a:r>
            <a:r>
              <a:rPr lang="de-AT" dirty="0"/>
              <a:t> Reversible </a:t>
            </a:r>
            <a:r>
              <a:rPr lang="de-AT" dirty="0" err="1"/>
              <a:t>Logic</a:t>
            </a:r>
            <a:endParaRPr lang="de-AT" dirty="0"/>
          </a:p>
        </p:txBody>
      </p:sp>
      <p:sp>
        <p:nvSpPr>
          <p:cNvPr id="27" name="Rechteck 26"/>
          <p:cNvSpPr/>
          <p:nvPr/>
        </p:nvSpPr>
        <p:spPr>
          <a:xfrm>
            <a:off x="6823316" y="2637045"/>
            <a:ext cx="1347357" cy="2808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hteck 54"/>
          <p:cNvSpPr>
            <a:spLocks noChangeArrowheads="1"/>
          </p:cNvSpPr>
          <p:nvPr/>
        </p:nvSpPr>
        <p:spPr bwMode="auto">
          <a:xfrm>
            <a:off x="7731453" y="3258996"/>
            <a:ext cx="285750" cy="1357312"/>
          </a:xfrm>
          <a:prstGeom prst="rect">
            <a:avLst/>
          </a:prstGeom>
          <a:solidFill>
            <a:schemeClr val="bg1"/>
          </a:solidFill>
          <a:ln w="9525" algn="ctr">
            <a:noFill/>
            <a:round/>
            <a:headEnd/>
            <a:tailEnd/>
          </a:ln>
        </p:spPr>
        <p:txBody>
          <a:bodyPr/>
          <a:lstStyle/>
          <a:p>
            <a:endParaRPr lang="de-DE"/>
          </a:p>
        </p:txBody>
      </p:sp>
      <p:grpSp>
        <p:nvGrpSpPr>
          <p:cNvPr id="56" name="Group 92"/>
          <p:cNvGrpSpPr>
            <a:grpSpLocks/>
          </p:cNvGrpSpPr>
          <p:nvPr/>
        </p:nvGrpSpPr>
        <p:grpSpPr bwMode="auto">
          <a:xfrm>
            <a:off x="919490" y="3244708"/>
            <a:ext cx="7327900" cy="1420813"/>
            <a:chOff x="524" y="2244"/>
            <a:chExt cx="4616" cy="895"/>
          </a:xfrm>
        </p:grpSpPr>
        <p:sp>
          <p:nvSpPr>
            <p:cNvPr id="57" name="Line 4"/>
            <p:cNvSpPr>
              <a:spLocks noChangeShapeType="1"/>
            </p:cNvSpPr>
            <p:nvPr/>
          </p:nvSpPr>
          <p:spPr bwMode="auto">
            <a:xfrm>
              <a:off x="726" y="2705"/>
              <a:ext cx="4017" cy="0"/>
            </a:xfrm>
            <a:prstGeom prst="line">
              <a:avLst/>
            </a:prstGeom>
            <a:noFill/>
            <a:ln w="9525">
              <a:solidFill>
                <a:schemeClr val="tx1"/>
              </a:solidFill>
              <a:round/>
              <a:headEnd/>
              <a:tailEnd/>
            </a:ln>
          </p:spPr>
          <p:txBody>
            <a:bodyPr wrap="none" anchor="ctr"/>
            <a:lstStyle/>
            <a:p>
              <a:endParaRPr lang="de-DE"/>
            </a:p>
          </p:txBody>
        </p:sp>
        <p:sp>
          <p:nvSpPr>
            <p:cNvPr id="58" name="Text Box 5"/>
            <p:cNvSpPr txBox="1">
              <a:spLocks noChangeArrowheads="1"/>
            </p:cNvSpPr>
            <p:nvPr/>
          </p:nvSpPr>
          <p:spPr bwMode="auto">
            <a:xfrm>
              <a:off x="524" y="2571"/>
              <a:ext cx="276" cy="252"/>
            </a:xfrm>
            <a:prstGeom prst="rect">
              <a:avLst/>
            </a:prstGeom>
            <a:noFill/>
            <a:ln w="9525">
              <a:noFill/>
              <a:miter lim="800000"/>
              <a:headEnd/>
              <a:tailEnd/>
            </a:ln>
          </p:spPr>
          <p:txBody>
            <a:bodyPr>
              <a:spAutoFit/>
            </a:bodyPr>
            <a:lstStyle/>
            <a:p>
              <a:pPr eaLnBrk="0" hangingPunct="0"/>
              <a:r>
                <a:rPr lang="en-US" sz="2000">
                  <a:latin typeface="Verdana" pitchFamily="34" charset="0"/>
                </a:rPr>
                <a:t>b</a:t>
              </a:r>
              <a:endParaRPr lang="en-US" sz="2000" baseline="-25000">
                <a:latin typeface="Verdana" pitchFamily="34" charset="0"/>
              </a:endParaRPr>
            </a:p>
          </p:txBody>
        </p:sp>
        <p:sp>
          <p:nvSpPr>
            <p:cNvPr id="59" name="Text Box 6"/>
            <p:cNvSpPr txBox="1">
              <a:spLocks noChangeArrowheads="1"/>
            </p:cNvSpPr>
            <p:nvPr/>
          </p:nvSpPr>
          <p:spPr bwMode="auto">
            <a:xfrm>
              <a:off x="4751" y="2586"/>
              <a:ext cx="389" cy="252"/>
            </a:xfrm>
            <a:prstGeom prst="rect">
              <a:avLst/>
            </a:prstGeom>
            <a:noFill/>
            <a:ln w="9525">
              <a:noFill/>
              <a:miter lim="800000"/>
              <a:headEnd/>
              <a:tailEnd/>
            </a:ln>
          </p:spPr>
          <p:txBody>
            <a:bodyPr>
              <a:spAutoFit/>
            </a:bodyPr>
            <a:lstStyle/>
            <a:p>
              <a:pPr eaLnBrk="0" hangingPunct="0"/>
              <a:r>
                <a:rPr lang="en-US" sz="2000">
                  <a:latin typeface="Verdana" pitchFamily="34" charset="0"/>
                </a:rPr>
                <a:t>b</a:t>
              </a:r>
              <a:r>
                <a:rPr lang="de-DE" sz="2000">
                  <a:latin typeface="Verdana" pitchFamily="34" charset="0"/>
                </a:rPr>
                <a:t>'</a:t>
              </a:r>
              <a:endParaRPr lang="en-US" sz="2000">
                <a:latin typeface="Verdana" pitchFamily="34" charset="0"/>
              </a:endParaRPr>
            </a:p>
          </p:txBody>
        </p:sp>
        <p:sp>
          <p:nvSpPr>
            <p:cNvPr id="60" name="Line 7"/>
            <p:cNvSpPr>
              <a:spLocks noChangeShapeType="1"/>
            </p:cNvSpPr>
            <p:nvPr/>
          </p:nvSpPr>
          <p:spPr bwMode="auto">
            <a:xfrm>
              <a:off x="726" y="2378"/>
              <a:ext cx="4017" cy="0"/>
            </a:xfrm>
            <a:prstGeom prst="line">
              <a:avLst/>
            </a:prstGeom>
            <a:noFill/>
            <a:ln w="9525">
              <a:solidFill>
                <a:schemeClr val="tx1"/>
              </a:solidFill>
              <a:round/>
              <a:headEnd/>
              <a:tailEnd/>
            </a:ln>
          </p:spPr>
          <p:txBody>
            <a:bodyPr wrap="none" anchor="ctr"/>
            <a:lstStyle/>
            <a:p>
              <a:endParaRPr lang="de-DE"/>
            </a:p>
          </p:txBody>
        </p:sp>
        <p:sp>
          <p:nvSpPr>
            <p:cNvPr id="61" name="Text Box 8"/>
            <p:cNvSpPr txBox="1">
              <a:spLocks noChangeArrowheads="1"/>
            </p:cNvSpPr>
            <p:nvPr/>
          </p:nvSpPr>
          <p:spPr bwMode="auto">
            <a:xfrm>
              <a:off x="534" y="2244"/>
              <a:ext cx="276" cy="252"/>
            </a:xfrm>
            <a:prstGeom prst="rect">
              <a:avLst/>
            </a:prstGeom>
            <a:noFill/>
            <a:ln w="9525">
              <a:noFill/>
              <a:miter lim="800000"/>
              <a:headEnd/>
              <a:tailEnd/>
            </a:ln>
          </p:spPr>
          <p:txBody>
            <a:bodyPr>
              <a:spAutoFit/>
            </a:bodyPr>
            <a:lstStyle/>
            <a:p>
              <a:pPr eaLnBrk="0" hangingPunct="0"/>
              <a:r>
                <a:rPr lang="en-US" sz="2000">
                  <a:latin typeface="Verdana" pitchFamily="34" charset="0"/>
                </a:rPr>
                <a:t>a</a:t>
              </a:r>
              <a:endParaRPr lang="en-US" sz="2000" baseline="-25000">
                <a:latin typeface="Verdana" pitchFamily="34" charset="0"/>
              </a:endParaRPr>
            </a:p>
          </p:txBody>
        </p:sp>
        <p:sp>
          <p:nvSpPr>
            <p:cNvPr id="62" name="Text Box 9"/>
            <p:cNvSpPr txBox="1">
              <a:spLocks noChangeArrowheads="1"/>
            </p:cNvSpPr>
            <p:nvPr/>
          </p:nvSpPr>
          <p:spPr bwMode="auto">
            <a:xfrm>
              <a:off x="4751" y="2253"/>
              <a:ext cx="344" cy="252"/>
            </a:xfrm>
            <a:prstGeom prst="rect">
              <a:avLst/>
            </a:prstGeom>
            <a:noFill/>
            <a:ln w="9525">
              <a:noFill/>
              <a:miter lim="800000"/>
              <a:headEnd/>
              <a:tailEnd/>
            </a:ln>
          </p:spPr>
          <p:txBody>
            <a:bodyPr>
              <a:spAutoFit/>
            </a:bodyPr>
            <a:lstStyle/>
            <a:p>
              <a:pPr eaLnBrk="0" hangingPunct="0"/>
              <a:r>
                <a:rPr lang="en-US" sz="2000">
                  <a:latin typeface="Verdana" pitchFamily="34" charset="0"/>
                </a:rPr>
                <a:t>a</a:t>
              </a:r>
              <a:r>
                <a:rPr lang="de-DE" sz="2000">
                  <a:latin typeface="Verdana" pitchFamily="34" charset="0"/>
                </a:rPr>
                <a:t>'</a:t>
              </a:r>
              <a:endParaRPr lang="en-US" sz="2000">
                <a:latin typeface="Verdana" pitchFamily="34" charset="0"/>
              </a:endParaRPr>
            </a:p>
          </p:txBody>
        </p:sp>
        <p:sp>
          <p:nvSpPr>
            <p:cNvPr id="63" name="Line 10"/>
            <p:cNvSpPr>
              <a:spLocks noChangeShapeType="1"/>
            </p:cNvSpPr>
            <p:nvPr/>
          </p:nvSpPr>
          <p:spPr bwMode="auto">
            <a:xfrm>
              <a:off x="726" y="3024"/>
              <a:ext cx="4017" cy="0"/>
            </a:xfrm>
            <a:prstGeom prst="line">
              <a:avLst/>
            </a:prstGeom>
            <a:noFill/>
            <a:ln w="9525">
              <a:solidFill>
                <a:schemeClr val="tx1"/>
              </a:solidFill>
              <a:round/>
              <a:headEnd/>
              <a:tailEnd/>
            </a:ln>
          </p:spPr>
          <p:txBody>
            <a:bodyPr wrap="none" anchor="ctr"/>
            <a:lstStyle/>
            <a:p>
              <a:endParaRPr lang="de-DE"/>
            </a:p>
          </p:txBody>
        </p:sp>
        <p:sp>
          <p:nvSpPr>
            <p:cNvPr id="64" name="Text Box 11"/>
            <p:cNvSpPr txBox="1">
              <a:spLocks noChangeArrowheads="1"/>
            </p:cNvSpPr>
            <p:nvPr/>
          </p:nvSpPr>
          <p:spPr bwMode="auto">
            <a:xfrm>
              <a:off x="531" y="2883"/>
              <a:ext cx="276" cy="252"/>
            </a:xfrm>
            <a:prstGeom prst="rect">
              <a:avLst/>
            </a:prstGeom>
            <a:noFill/>
            <a:ln w="9525">
              <a:noFill/>
              <a:miter lim="800000"/>
              <a:headEnd/>
              <a:tailEnd/>
            </a:ln>
          </p:spPr>
          <p:txBody>
            <a:bodyPr>
              <a:spAutoFit/>
            </a:bodyPr>
            <a:lstStyle/>
            <a:p>
              <a:pPr eaLnBrk="0" hangingPunct="0"/>
              <a:r>
                <a:rPr lang="en-US" sz="2000">
                  <a:latin typeface="Verdana" pitchFamily="34" charset="0"/>
                </a:rPr>
                <a:t>c</a:t>
              </a:r>
              <a:endParaRPr lang="en-US" sz="2000" baseline="-25000">
                <a:latin typeface="Verdana" pitchFamily="34" charset="0"/>
              </a:endParaRPr>
            </a:p>
          </p:txBody>
        </p:sp>
        <p:sp>
          <p:nvSpPr>
            <p:cNvPr id="65" name="Text Box 12"/>
            <p:cNvSpPr txBox="1">
              <a:spLocks noChangeArrowheads="1"/>
            </p:cNvSpPr>
            <p:nvPr/>
          </p:nvSpPr>
          <p:spPr bwMode="auto">
            <a:xfrm>
              <a:off x="4758" y="2887"/>
              <a:ext cx="337" cy="252"/>
            </a:xfrm>
            <a:prstGeom prst="rect">
              <a:avLst/>
            </a:prstGeom>
            <a:noFill/>
            <a:ln w="9525">
              <a:noFill/>
              <a:miter lim="800000"/>
              <a:headEnd/>
              <a:tailEnd/>
            </a:ln>
          </p:spPr>
          <p:txBody>
            <a:bodyPr>
              <a:spAutoFit/>
            </a:bodyPr>
            <a:lstStyle/>
            <a:p>
              <a:pPr eaLnBrk="0" hangingPunct="0"/>
              <a:r>
                <a:rPr lang="en-US" sz="2000">
                  <a:latin typeface="Verdana" pitchFamily="34" charset="0"/>
                </a:rPr>
                <a:t>c</a:t>
              </a:r>
              <a:r>
                <a:rPr lang="de-DE" sz="2000">
                  <a:latin typeface="Verdana" pitchFamily="34" charset="0"/>
                </a:rPr>
                <a:t>'</a:t>
              </a:r>
              <a:endParaRPr lang="en-US" sz="2000">
                <a:latin typeface="Verdana" pitchFamily="34" charset="0"/>
              </a:endParaRPr>
            </a:p>
          </p:txBody>
        </p:sp>
      </p:grpSp>
      <p:grpSp>
        <p:nvGrpSpPr>
          <p:cNvPr id="66" name="Group 88"/>
          <p:cNvGrpSpPr>
            <a:grpSpLocks/>
          </p:cNvGrpSpPr>
          <p:nvPr/>
        </p:nvGrpSpPr>
        <p:grpSpPr bwMode="auto">
          <a:xfrm>
            <a:off x="1906915" y="3390758"/>
            <a:ext cx="304800" cy="1241425"/>
            <a:chOff x="1146" y="2336"/>
            <a:chExt cx="192" cy="782"/>
          </a:xfrm>
        </p:grpSpPr>
        <p:sp>
          <p:nvSpPr>
            <p:cNvPr id="67" name="Oval 15"/>
            <p:cNvSpPr>
              <a:spLocks noChangeArrowheads="1"/>
            </p:cNvSpPr>
            <p:nvPr/>
          </p:nvSpPr>
          <p:spPr bwMode="auto">
            <a:xfrm>
              <a:off x="1146" y="2926"/>
              <a:ext cx="192" cy="192"/>
            </a:xfrm>
            <a:prstGeom prst="ellipse">
              <a:avLst/>
            </a:prstGeom>
            <a:noFill/>
            <a:ln w="9525">
              <a:solidFill>
                <a:schemeClr val="tx1"/>
              </a:solidFill>
              <a:round/>
              <a:headEnd/>
              <a:tailEnd/>
            </a:ln>
          </p:spPr>
          <p:txBody>
            <a:bodyPr wrap="none" anchor="ctr"/>
            <a:lstStyle/>
            <a:p>
              <a:endParaRPr lang="de-DE"/>
            </a:p>
          </p:txBody>
        </p:sp>
        <p:sp>
          <p:nvSpPr>
            <p:cNvPr id="68" name="Line 16"/>
            <p:cNvSpPr>
              <a:spLocks noChangeShapeType="1"/>
            </p:cNvSpPr>
            <p:nvPr/>
          </p:nvSpPr>
          <p:spPr bwMode="auto">
            <a:xfrm>
              <a:off x="1242" y="2926"/>
              <a:ext cx="0" cy="192"/>
            </a:xfrm>
            <a:prstGeom prst="line">
              <a:avLst/>
            </a:prstGeom>
            <a:noFill/>
            <a:ln w="28575">
              <a:solidFill>
                <a:schemeClr val="tx1"/>
              </a:solidFill>
              <a:round/>
              <a:headEnd/>
              <a:tailEnd/>
            </a:ln>
          </p:spPr>
          <p:txBody>
            <a:bodyPr wrap="none" anchor="ctr"/>
            <a:lstStyle/>
            <a:p>
              <a:endParaRPr lang="de-DE"/>
            </a:p>
          </p:txBody>
        </p:sp>
        <p:sp>
          <p:nvSpPr>
            <p:cNvPr id="69" name="Line 17"/>
            <p:cNvSpPr>
              <a:spLocks noChangeShapeType="1"/>
            </p:cNvSpPr>
            <p:nvPr/>
          </p:nvSpPr>
          <p:spPr bwMode="auto">
            <a:xfrm>
              <a:off x="1146" y="3022"/>
              <a:ext cx="192" cy="0"/>
            </a:xfrm>
            <a:prstGeom prst="line">
              <a:avLst/>
            </a:prstGeom>
            <a:noFill/>
            <a:ln w="28575">
              <a:solidFill>
                <a:schemeClr val="tx1"/>
              </a:solidFill>
              <a:round/>
              <a:headEnd/>
              <a:tailEnd/>
            </a:ln>
          </p:spPr>
          <p:txBody>
            <a:bodyPr wrap="none" anchor="ctr"/>
            <a:lstStyle/>
            <a:p>
              <a:endParaRPr lang="de-DE"/>
            </a:p>
          </p:txBody>
        </p:sp>
        <p:sp>
          <p:nvSpPr>
            <p:cNvPr id="70" name="Oval 18"/>
            <p:cNvSpPr>
              <a:spLocks noChangeArrowheads="1"/>
            </p:cNvSpPr>
            <p:nvPr/>
          </p:nvSpPr>
          <p:spPr bwMode="auto">
            <a:xfrm>
              <a:off x="1194" y="2336"/>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71" name="Oval 19"/>
            <p:cNvSpPr>
              <a:spLocks noChangeArrowheads="1"/>
            </p:cNvSpPr>
            <p:nvPr/>
          </p:nvSpPr>
          <p:spPr bwMode="auto">
            <a:xfrm>
              <a:off x="1194" y="2655"/>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72" name="Line 20"/>
            <p:cNvSpPr>
              <a:spLocks noChangeShapeType="1"/>
            </p:cNvSpPr>
            <p:nvPr/>
          </p:nvSpPr>
          <p:spPr bwMode="auto">
            <a:xfrm flipV="1">
              <a:off x="1243" y="2375"/>
              <a:ext cx="0" cy="681"/>
            </a:xfrm>
            <a:prstGeom prst="line">
              <a:avLst/>
            </a:prstGeom>
            <a:noFill/>
            <a:ln w="9525">
              <a:solidFill>
                <a:schemeClr val="tx1"/>
              </a:solidFill>
              <a:round/>
              <a:headEnd/>
              <a:tailEnd/>
            </a:ln>
          </p:spPr>
          <p:txBody>
            <a:bodyPr wrap="none" anchor="ctr"/>
            <a:lstStyle/>
            <a:p>
              <a:endParaRPr lang="de-DE"/>
            </a:p>
          </p:txBody>
        </p:sp>
      </p:grpSp>
      <p:grpSp>
        <p:nvGrpSpPr>
          <p:cNvPr id="85" name="Group 90"/>
          <p:cNvGrpSpPr>
            <a:grpSpLocks/>
          </p:cNvGrpSpPr>
          <p:nvPr/>
        </p:nvGrpSpPr>
        <p:grpSpPr bwMode="auto">
          <a:xfrm>
            <a:off x="4151640" y="3378058"/>
            <a:ext cx="579438" cy="1173163"/>
            <a:chOff x="2606" y="2328"/>
            <a:chExt cx="365" cy="739"/>
          </a:xfrm>
        </p:grpSpPr>
        <p:sp>
          <p:nvSpPr>
            <p:cNvPr id="86" name="Oval 47"/>
            <p:cNvSpPr>
              <a:spLocks noChangeArrowheads="1"/>
            </p:cNvSpPr>
            <p:nvPr/>
          </p:nvSpPr>
          <p:spPr bwMode="auto">
            <a:xfrm>
              <a:off x="2740" y="2328"/>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87" name="Rectangle 51"/>
            <p:cNvSpPr>
              <a:spLocks noChangeArrowheads="1"/>
            </p:cNvSpPr>
            <p:nvPr/>
          </p:nvSpPr>
          <p:spPr bwMode="auto">
            <a:xfrm>
              <a:off x="2612" y="2659"/>
              <a:ext cx="352" cy="408"/>
            </a:xfrm>
            <a:prstGeom prst="rect">
              <a:avLst/>
            </a:prstGeom>
            <a:solidFill>
              <a:schemeClr val="bg1"/>
            </a:solidFill>
            <a:ln w="0">
              <a:noFill/>
              <a:miter lim="800000"/>
              <a:headEnd/>
              <a:tailEnd/>
            </a:ln>
          </p:spPr>
          <p:txBody>
            <a:bodyPr wrap="none" anchor="ctr"/>
            <a:lstStyle/>
            <a:p>
              <a:endParaRPr lang="de-DE"/>
            </a:p>
          </p:txBody>
        </p:sp>
        <p:sp>
          <p:nvSpPr>
            <p:cNvPr id="88" name="Line 49"/>
            <p:cNvSpPr>
              <a:spLocks noChangeShapeType="1"/>
            </p:cNvSpPr>
            <p:nvPr/>
          </p:nvSpPr>
          <p:spPr bwMode="auto">
            <a:xfrm flipH="1">
              <a:off x="2608" y="2705"/>
              <a:ext cx="363" cy="318"/>
            </a:xfrm>
            <a:prstGeom prst="line">
              <a:avLst/>
            </a:prstGeom>
            <a:noFill/>
            <a:ln w="12700">
              <a:solidFill>
                <a:schemeClr val="tx1"/>
              </a:solidFill>
              <a:round/>
              <a:headEnd/>
              <a:tailEnd/>
            </a:ln>
          </p:spPr>
          <p:txBody>
            <a:bodyPr/>
            <a:lstStyle/>
            <a:p>
              <a:endParaRPr lang="de-DE"/>
            </a:p>
          </p:txBody>
        </p:sp>
        <p:sp>
          <p:nvSpPr>
            <p:cNvPr id="89" name="Line 50"/>
            <p:cNvSpPr>
              <a:spLocks noChangeShapeType="1"/>
            </p:cNvSpPr>
            <p:nvPr/>
          </p:nvSpPr>
          <p:spPr bwMode="auto">
            <a:xfrm rot="5400000" flipH="1">
              <a:off x="2631" y="2682"/>
              <a:ext cx="316" cy="365"/>
            </a:xfrm>
            <a:prstGeom prst="line">
              <a:avLst/>
            </a:prstGeom>
            <a:noFill/>
            <a:ln w="12700">
              <a:solidFill>
                <a:schemeClr val="tx1"/>
              </a:solidFill>
              <a:round/>
              <a:headEnd/>
              <a:tailEnd/>
            </a:ln>
          </p:spPr>
          <p:txBody>
            <a:bodyPr/>
            <a:lstStyle/>
            <a:p>
              <a:endParaRPr lang="de-DE"/>
            </a:p>
          </p:txBody>
        </p:sp>
        <p:sp>
          <p:nvSpPr>
            <p:cNvPr id="90" name="Line 48"/>
            <p:cNvSpPr>
              <a:spLocks noChangeShapeType="1"/>
            </p:cNvSpPr>
            <p:nvPr/>
          </p:nvSpPr>
          <p:spPr bwMode="auto">
            <a:xfrm flipV="1">
              <a:off x="2789" y="2367"/>
              <a:ext cx="0" cy="499"/>
            </a:xfrm>
            <a:prstGeom prst="line">
              <a:avLst/>
            </a:prstGeom>
            <a:noFill/>
            <a:ln w="9525">
              <a:solidFill>
                <a:schemeClr val="tx1"/>
              </a:solidFill>
              <a:round/>
              <a:headEnd/>
              <a:tailEnd/>
            </a:ln>
          </p:spPr>
          <p:txBody>
            <a:bodyPr wrap="none" anchor="ctr"/>
            <a:lstStyle/>
            <a:p>
              <a:endParaRPr lang="de-DE"/>
            </a:p>
          </p:txBody>
        </p:sp>
      </p:grpSp>
      <p:grpSp>
        <p:nvGrpSpPr>
          <p:cNvPr id="91" name="Group 91"/>
          <p:cNvGrpSpPr>
            <a:grpSpLocks/>
          </p:cNvGrpSpPr>
          <p:nvPr/>
        </p:nvGrpSpPr>
        <p:grpSpPr bwMode="auto">
          <a:xfrm>
            <a:off x="5739140" y="3327258"/>
            <a:ext cx="935038" cy="1368425"/>
            <a:chOff x="3560" y="2296"/>
            <a:chExt cx="589" cy="862"/>
          </a:xfrm>
        </p:grpSpPr>
        <p:sp>
          <p:nvSpPr>
            <p:cNvPr id="92" name="Oval 52"/>
            <p:cNvSpPr>
              <a:spLocks noChangeArrowheads="1"/>
            </p:cNvSpPr>
            <p:nvPr/>
          </p:nvSpPr>
          <p:spPr bwMode="auto">
            <a:xfrm>
              <a:off x="3606" y="2927"/>
              <a:ext cx="192" cy="192"/>
            </a:xfrm>
            <a:prstGeom prst="ellipse">
              <a:avLst/>
            </a:prstGeom>
            <a:noFill/>
            <a:ln w="9525">
              <a:solidFill>
                <a:schemeClr val="tx1"/>
              </a:solidFill>
              <a:round/>
              <a:headEnd/>
              <a:tailEnd/>
            </a:ln>
          </p:spPr>
          <p:txBody>
            <a:bodyPr wrap="none" anchor="ctr"/>
            <a:lstStyle/>
            <a:p>
              <a:endParaRPr lang="de-DE"/>
            </a:p>
          </p:txBody>
        </p:sp>
        <p:sp>
          <p:nvSpPr>
            <p:cNvPr id="93" name="Line 53"/>
            <p:cNvSpPr>
              <a:spLocks noChangeShapeType="1"/>
            </p:cNvSpPr>
            <p:nvPr/>
          </p:nvSpPr>
          <p:spPr bwMode="auto">
            <a:xfrm>
              <a:off x="3702" y="2927"/>
              <a:ext cx="0" cy="192"/>
            </a:xfrm>
            <a:prstGeom prst="line">
              <a:avLst/>
            </a:prstGeom>
            <a:noFill/>
            <a:ln w="28575">
              <a:solidFill>
                <a:schemeClr val="tx1"/>
              </a:solidFill>
              <a:round/>
              <a:headEnd/>
              <a:tailEnd/>
            </a:ln>
          </p:spPr>
          <p:txBody>
            <a:bodyPr wrap="none" anchor="ctr"/>
            <a:lstStyle/>
            <a:p>
              <a:endParaRPr lang="de-DE"/>
            </a:p>
          </p:txBody>
        </p:sp>
        <p:sp>
          <p:nvSpPr>
            <p:cNvPr id="94" name="Line 54"/>
            <p:cNvSpPr>
              <a:spLocks noChangeShapeType="1"/>
            </p:cNvSpPr>
            <p:nvPr/>
          </p:nvSpPr>
          <p:spPr bwMode="auto">
            <a:xfrm>
              <a:off x="3606" y="3023"/>
              <a:ext cx="192" cy="0"/>
            </a:xfrm>
            <a:prstGeom prst="line">
              <a:avLst/>
            </a:prstGeom>
            <a:noFill/>
            <a:ln w="28575">
              <a:solidFill>
                <a:schemeClr val="tx1"/>
              </a:solidFill>
              <a:round/>
              <a:headEnd/>
              <a:tailEnd/>
            </a:ln>
          </p:spPr>
          <p:txBody>
            <a:bodyPr wrap="none" anchor="ctr"/>
            <a:lstStyle/>
            <a:p>
              <a:endParaRPr lang="de-DE"/>
            </a:p>
          </p:txBody>
        </p:sp>
        <p:sp>
          <p:nvSpPr>
            <p:cNvPr id="95" name="Oval 55"/>
            <p:cNvSpPr>
              <a:spLocks noChangeArrowheads="1"/>
            </p:cNvSpPr>
            <p:nvPr/>
          </p:nvSpPr>
          <p:spPr bwMode="auto">
            <a:xfrm>
              <a:off x="3654" y="2337"/>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96" name="Oval 56"/>
            <p:cNvSpPr>
              <a:spLocks noChangeArrowheads="1"/>
            </p:cNvSpPr>
            <p:nvPr/>
          </p:nvSpPr>
          <p:spPr bwMode="auto">
            <a:xfrm>
              <a:off x="3654" y="2656"/>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97" name="Line 57"/>
            <p:cNvSpPr>
              <a:spLocks noChangeShapeType="1"/>
            </p:cNvSpPr>
            <p:nvPr/>
          </p:nvSpPr>
          <p:spPr bwMode="auto">
            <a:xfrm flipV="1">
              <a:off x="3703" y="2376"/>
              <a:ext cx="0" cy="681"/>
            </a:xfrm>
            <a:prstGeom prst="line">
              <a:avLst/>
            </a:prstGeom>
            <a:noFill/>
            <a:ln w="9525">
              <a:solidFill>
                <a:schemeClr val="tx1"/>
              </a:solidFill>
              <a:round/>
              <a:headEnd/>
              <a:tailEnd/>
            </a:ln>
          </p:spPr>
          <p:txBody>
            <a:bodyPr wrap="none" anchor="ctr"/>
            <a:lstStyle/>
            <a:p>
              <a:endParaRPr lang="de-DE"/>
            </a:p>
          </p:txBody>
        </p:sp>
        <p:sp>
          <p:nvSpPr>
            <p:cNvPr id="98" name="Oval 64"/>
            <p:cNvSpPr>
              <a:spLocks noChangeArrowheads="1"/>
            </p:cNvSpPr>
            <p:nvPr/>
          </p:nvSpPr>
          <p:spPr bwMode="auto">
            <a:xfrm>
              <a:off x="3913" y="2605"/>
              <a:ext cx="192" cy="192"/>
            </a:xfrm>
            <a:prstGeom prst="ellipse">
              <a:avLst/>
            </a:prstGeom>
            <a:noFill/>
            <a:ln w="9525">
              <a:solidFill>
                <a:schemeClr val="tx1"/>
              </a:solidFill>
              <a:round/>
              <a:headEnd/>
              <a:tailEnd/>
            </a:ln>
          </p:spPr>
          <p:txBody>
            <a:bodyPr wrap="none" anchor="ctr"/>
            <a:lstStyle/>
            <a:p>
              <a:endParaRPr lang="de-DE"/>
            </a:p>
          </p:txBody>
        </p:sp>
        <p:sp>
          <p:nvSpPr>
            <p:cNvPr id="99" name="Line 65"/>
            <p:cNvSpPr>
              <a:spLocks noChangeShapeType="1"/>
            </p:cNvSpPr>
            <p:nvPr/>
          </p:nvSpPr>
          <p:spPr bwMode="auto">
            <a:xfrm>
              <a:off x="4009" y="2605"/>
              <a:ext cx="0" cy="192"/>
            </a:xfrm>
            <a:prstGeom prst="line">
              <a:avLst/>
            </a:prstGeom>
            <a:noFill/>
            <a:ln w="28575">
              <a:solidFill>
                <a:schemeClr val="tx1"/>
              </a:solidFill>
              <a:round/>
              <a:headEnd/>
              <a:tailEnd/>
            </a:ln>
          </p:spPr>
          <p:txBody>
            <a:bodyPr wrap="none" anchor="ctr"/>
            <a:lstStyle/>
            <a:p>
              <a:endParaRPr lang="de-DE"/>
            </a:p>
          </p:txBody>
        </p:sp>
        <p:sp>
          <p:nvSpPr>
            <p:cNvPr id="100" name="Line 66"/>
            <p:cNvSpPr>
              <a:spLocks noChangeShapeType="1"/>
            </p:cNvSpPr>
            <p:nvPr/>
          </p:nvSpPr>
          <p:spPr bwMode="auto">
            <a:xfrm>
              <a:off x="3913" y="2701"/>
              <a:ext cx="192" cy="0"/>
            </a:xfrm>
            <a:prstGeom prst="line">
              <a:avLst/>
            </a:prstGeom>
            <a:noFill/>
            <a:ln w="28575">
              <a:solidFill>
                <a:schemeClr val="tx1"/>
              </a:solidFill>
              <a:round/>
              <a:headEnd/>
              <a:tailEnd/>
            </a:ln>
          </p:spPr>
          <p:txBody>
            <a:bodyPr wrap="none" anchor="ctr"/>
            <a:lstStyle/>
            <a:p>
              <a:endParaRPr lang="de-DE"/>
            </a:p>
          </p:txBody>
        </p:sp>
        <p:sp>
          <p:nvSpPr>
            <p:cNvPr id="101" name="Oval 67"/>
            <p:cNvSpPr>
              <a:spLocks noChangeArrowheads="1"/>
            </p:cNvSpPr>
            <p:nvPr/>
          </p:nvSpPr>
          <p:spPr bwMode="auto">
            <a:xfrm>
              <a:off x="3961" y="2328"/>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102" name="Line 68"/>
            <p:cNvSpPr>
              <a:spLocks noChangeShapeType="1"/>
            </p:cNvSpPr>
            <p:nvPr/>
          </p:nvSpPr>
          <p:spPr bwMode="auto">
            <a:xfrm flipV="1">
              <a:off x="4010" y="2367"/>
              <a:ext cx="0" cy="363"/>
            </a:xfrm>
            <a:prstGeom prst="line">
              <a:avLst/>
            </a:prstGeom>
            <a:noFill/>
            <a:ln w="9525">
              <a:solidFill>
                <a:schemeClr val="tx1"/>
              </a:solidFill>
              <a:round/>
              <a:headEnd/>
              <a:tailEnd/>
            </a:ln>
          </p:spPr>
          <p:txBody>
            <a:bodyPr wrap="none" anchor="ctr"/>
            <a:lstStyle/>
            <a:p>
              <a:endParaRPr lang="de-DE"/>
            </a:p>
          </p:txBody>
        </p:sp>
        <p:sp>
          <p:nvSpPr>
            <p:cNvPr id="103" name="Rectangle 87"/>
            <p:cNvSpPr>
              <a:spLocks noChangeArrowheads="1"/>
            </p:cNvSpPr>
            <p:nvPr/>
          </p:nvSpPr>
          <p:spPr bwMode="auto">
            <a:xfrm>
              <a:off x="3560" y="2296"/>
              <a:ext cx="589" cy="862"/>
            </a:xfrm>
            <a:prstGeom prst="rect">
              <a:avLst/>
            </a:prstGeom>
            <a:noFill/>
            <a:ln w="9525">
              <a:solidFill>
                <a:schemeClr val="tx1"/>
              </a:solidFill>
              <a:prstDash val="lgDash"/>
              <a:miter lim="800000"/>
              <a:headEnd/>
              <a:tailEnd/>
            </a:ln>
          </p:spPr>
          <p:txBody>
            <a:bodyPr wrap="none" anchor="ctr"/>
            <a:lstStyle/>
            <a:p>
              <a:endParaRPr lang="de-DE"/>
            </a:p>
          </p:txBody>
        </p:sp>
      </p:grpSp>
      <p:sp>
        <p:nvSpPr>
          <p:cNvPr id="104" name="Rechteck 103"/>
          <p:cNvSpPr>
            <a:spLocks noChangeArrowheads="1"/>
          </p:cNvSpPr>
          <p:nvPr/>
        </p:nvSpPr>
        <p:spPr bwMode="auto">
          <a:xfrm>
            <a:off x="944890" y="3330433"/>
            <a:ext cx="285750" cy="1357313"/>
          </a:xfrm>
          <a:prstGeom prst="rect">
            <a:avLst/>
          </a:prstGeom>
          <a:solidFill>
            <a:schemeClr val="bg1"/>
          </a:solidFill>
          <a:ln w="9525" algn="ctr">
            <a:noFill/>
            <a:round/>
            <a:headEnd/>
            <a:tailEnd/>
          </a:ln>
        </p:spPr>
        <p:txBody>
          <a:bodyPr/>
          <a:lstStyle/>
          <a:p>
            <a:endParaRPr lang="de-DE"/>
          </a:p>
        </p:txBody>
      </p:sp>
      <p:sp>
        <p:nvSpPr>
          <p:cNvPr id="105" name="Rechteck 104"/>
          <p:cNvSpPr>
            <a:spLocks noChangeArrowheads="1"/>
          </p:cNvSpPr>
          <p:nvPr/>
        </p:nvSpPr>
        <p:spPr bwMode="auto">
          <a:xfrm>
            <a:off x="7731453" y="3258996"/>
            <a:ext cx="285750" cy="1357312"/>
          </a:xfrm>
          <a:prstGeom prst="rect">
            <a:avLst/>
          </a:prstGeom>
          <a:solidFill>
            <a:schemeClr val="bg1"/>
          </a:solidFill>
          <a:ln w="9525" algn="ctr">
            <a:noFill/>
            <a:round/>
            <a:headEnd/>
            <a:tailEnd/>
          </a:ln>
        </p:spPr>
        <p:txBody>
          <a:bodyPr/>
          <a:lstStyle/>
          <a:p>
            <a:endParaRPr lang="de-DE"/>
          </a:p>
        </p:txBody>
      </p:sp>
      <p:sp>
        <p:nvSpPr>
          <p:cNvPr id="106" name="Textfeld 105"/>
          <p:cNvSpPr txBox="1">
            <a:spLocks noChangeArrowheads="1"/>
          </p:cNvSpPr>
          <p:nvPr/>
        </p:nvSpPr>
        <p:spPr bwMode="auto">
          <a:xfrm>
            <a:off x="944890" y="3258996"/>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07" name="Textfeld 106"/>
          <p:cNvSpPr txBox="1">
            <a:spLocks noChangeArrowheads="1"/>
          </p:cNvSpPr>
          <p:nvPr/>
        </p:nvSpPr>
        <p:spPr bwMode="auto">
          <a:xfrm>
            <a:off x="944890" y="3759058"/>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08" name="Textfeld 107"/>
          <p:cNvSpPr txBox="1">
            <a:spLocks noChangeArrowheads="1"/>
          </p:cNvSpPr>
          <p:nvPr/>
        </p:nvSpPr>
        <p:spPr bwMode="auto">
          <a:xfrm>
            <a:off x="944890" y="4259121"/>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09" name="Textfeld 108"/>
          <p:cNvSpPr txBox="1">
            <a:spLocks noChangeArrowheads="1"/>
          </p:cNvSpPr>
          <p:nvPr/>
        </p:nvSpPr>
        <p:spPr bwMode="auto">
          <a:xfrm>
            <a:off x="3221365" y="3116121"/>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0" name="Textfeld 109"/>
          <p:cNvSpPr txBox="1">
            <a:spLocks noChangeArrowheads="1"/>
          </p:cNvSpPr>
          <p:nvPr/>
        </p:nvSpPr>
        <p:spPr bwMode="auto">
          <a:xfrm>
            <a:off x="3221365" y="3616183"/>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1" name="Textfeld 110"/>
          <p:cNvSpPr txBox="1">
            <a:spLocks noChangeArrowheads="1"/>
          </p:cNvSpPr>
          <p:nvPr/>
        </p:nvSpPr>
        <p:spPr bwMode="auto">
          <a:xfrm>
            <a:off x="4945390" y="3116121"/>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2" name="Textfeld 111"/>
          <p:cNvSpPr txBox="1">
            <a:spLocks noChangeArrowheads="1"/>
          </p:cNvSpPr>
          <p:nvPr/>
        </p:nvSpPr>
        <p:spPr bwMode="auto">
          <a:xfrm>
            <a:off x="4945390" y="3616183"/>
            <a:ext cx="366713" cy="400050"/>
          </a:xfrm>
          <a:prstGeom prst="rect">
            <a:avLst/>
          </a:prstGeom>
          <a:noFill/>
          <a:ln w="9525">
            <a:noFill/>
            <a:miter lim="800000"/>
            <a:headEnd/>
            <a:tailEnd/>
          </a:ln>
        </p:spPr>
        <p:txBody>
          <a:bodyPr wrap="none">
            <a:spAutoFit/>
          </a:bodyPr>
          <a:lstStyle/>
          <a:p>
            <a:r>
              <a:rPr lang="de-DE" sz="2000" b="1">
                <a:latin typeface="Verdana" pitchFamily="34" charset="0"/>
              </a:rPr>
              <a:t>0</a:t>
            </a:r>
          </a:p>
        </p:txBody>
      </p:sp>
      <p:sp>
        <p:nvSpPr>
          <p:cNvPr id="113" name="Textfeld 112"/>
          <p:cNvSpPr txBox="1">
            <a:spLocks noChangeArrowheads="1"/>
          </p:cNvSpPr>
          <p:nvPr/>
        </p:nvSpPr>
        <p:spPr bwMode="auto">
          <a:xfrm>
            <a:off x="4945390" y="4144821"/>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4" name="Textfeld 113"/>
          <p:cNvSpPr txBox="1">
            <a:spLocks noChangeArrowheads="1"/>
          </p:cNvSpPr>
          <p:nvPr/>
        </p:nvSpPr>
        <p:spPr bwMode="auto">
          <a:xfrm>
            <a:off x="6802765" y="3116121"/>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5" name="Textfeld 114"/>
          <p:cNvSpPr txBox="1">
            <a:spLocks noChangeArrowheads="1"/>
          </p:cNvSpPr>
          <p:nvPr/>
        </p:nvSpPr>
        <p:spPr bwMode="auto">
          <a:xfrm>
            <a:off x="6802765" y="3616183"/>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6" name="Textfeld 115"/>
          <p:cNvSpPr txBox="1">
            <a:spLocks noChangeArrowheads="1"/>
          </p:cNvSpPr>
          <p:nvPr/>
        </p:nvSpPr>
        <p:spPr bwMode="auto">
          <a:xfrm>
            <a:off x="6802765" y="4116246"/>
            <a:ext cx="366713" cy="400050"/>
          </a:xfrm>
          <a:prstGeom prst="rect">
            <a:avLst/>
          </a:prstGeom>
          <a:noFill/>
          <a:ln w="9525">
            <a:noFill/>
            <a:miter lim="800000"/>
            <a:headEnd/>
            <a:tailEnd/>
          </a:ln>
        </p:spPr>
        <p:txBody>
          <a:bodyPr wrap="none">
            <a:spAutoFit/>
          </a:bodyPr>
          <a:lstStyle/>
          <a:p>
            <a:r>
              <a:rPr lang="de-DE" sz="2000" b="1">
                <a:latin typeface="Verdana" pitchFamily="34" charset="0"/>
              </a:rPr>
              <a:t>1</a:t>
            </a:r>
          </a:p>
        </p:txBody>
      </p:sp>
      <p:sp>
        <p:nvSpPr>
          <p:cNvPr id="117" name="Textfeld 116"/>
          <p:cNvSpPr txBox="1">
            <a:spLocks noChangeArrowheads="1"/>
          </p:cNvSpPr>
          <p:nvPr/>
        </p:nvSpPr>
        <p:spPr bwMode="auto">
          <a:xfrm>
            <a:off x="3230890" y="4144821"/>
            <a:ext cx="366713" cy="400050"/>
          </a:xfrm>
          <a:prstGeom prst="rect">
            <a:avLst/>
          </a:prstGeom>
          <a:noFill/>
          <a:ln w="9525">
            <a:noFill/>
            <a:miter lim="800000"/>
            <a:headEnd/>
            <a:tailEnd/>
          </a:ln>
        </p:spPr>
        <p:txBody>
          <a:bodyPr wrap="none">
            <a:spAutoFit/>
          </a:bodyPr>
          <a:lstStyle/>
          <a:p>
            <a:r>
              <a:rPr lang="de-DE" sz="2000" b="1">
                <a:latin typeface="Verdana" pitchFamily="34" charset="0"/>
              </a:rPr>
              <a:t>0</a:t>
            </a:r>
          </a:p>
        </p:txBody>
      </p:sp>
      <p:sp>
        <p:nvSpPr>
          <p:cNvPr id="118" name="Content Placeholder 3"/>
          <p:cNvSpPr>
            <a:spLocks noGrp="1"/>
          </p:cNvSpPr>
          <p:nvPr>
            <p:ph sz="half" idx="2"/>
          </p:nvPr>
        </p:nvSpPr>
        <p:spPr>
          <a:xfrm>
            <a:off x="8333507" y="1618294"/>
            <a:ext cx="3778979" cy="4524894"/>
          </a:xfrm>
        </p:spPr>
        <p:txBody>
          <a:bodyPr/>
          <a:lstStyle/>
          <a:p>
            <a:r>
              <a:rPr lang="de-AT" sz="2400" dirty="0" err="1"/>
              <a:t>Challenges</a:t>
            </a:r>
            <a:endParaRPr lang="de-AT" sz="2400" dirty="0"/>
          </a:p>
          <a:p>
            <a:pPr lvl="1"/>
            <a:r>
              <a:rPr lang="de-AT" sz="2400" dirty="0"/>
              <a:t>Exponential Complexity</a:t>
            </a:r>
          </a:p>
          <a:p>
            <a:pPr lvl="1"/>
            <a:r>
              <a:rPr lang="en-US" sz="2400" dirty="0"/>
              <a:t>Guarantee</a:t>
            </a:r>
            <a:r>
              <a:rPr lang="de-AT" sz="2400" dirty="0" err="1"/>
              <a:t>ing</a:t>
            </a:r>
            <a:r>
              <a:rPr lang="de-AT" sz="2400" dirty="0"/>
              <a:t> </a:t>
            </a:r>
            <a:br>
              <a:rPr lang="de-AT" sz="2400" dirty="0"/>
            </a:br>
            <a:r>
              <a:rPr lang="de-AT" sz="2400" dirty="0" err="1"/>
              <a:t>one-to-one</a:t>
            </a:r>
            <a:r>
              <a:rPr lang="de-AT" sz="2400" dirty="0"/>
              <a:t> </a:t>
            </a:r>
            <a:r>
              <a:rPr lang="de-AT" sz="2400" dirty="0" err="1"/>
              <a:t>mappings</a:t>
            </a:r>
            <a:endParaRPr lang="de-AT" sz="2400" dirty="0"/>
          </a:p>
          <a:p>
            <a:pPr lvl="1"/>
            <a:r>
              <a:rPr lang="de-AT" sz="2400" dirty="0" err="1"/>
              <a:t>Exploiting</a:t>
            </a:r>
            <a:r>
              <a:rPr lang="de-AT" sz="2400" dirty="0"/>
              <a:t> </a:t>
            </a:r>
            <a:r>
              <a:rPr lang="de-AT" sz="2400" dirty="0" err="1"/>
              <a:t>the</a:t>
            </a:r>
            <a:r>
              <a:rPr lang="de-AT" sz="2400" dirty="0"/>
              <a:t> </a:t>
            </a:r>
            <a:r>
              <a:rPr lang="de-AT" sz="2400" dirty="0" err="1"/>
              <a:t>full</a:t>
            </a:r>
            <a:r>
              <a:rPr lang="de-AT" sz="2400" dirty="0"/>
              <a:t> </a:t>
            </a:r>
            <a:r>
              <a:rPr lang="de-AT" sz="2400" dirty="0" err="1"/>
              <a:t>degree</a:t>
            </a:r>
            <a:r>
              <a:rPr lang="de-AT" sz="2400" dirty="0"/>
              <a:t> of </a:t>
            </a:r>
            <a:r>
              <a:rPr lang="de-AT" sz="2400" dirty="0" err="1"/>
              <a:t>freedom</a:t>
            </a:r>
            <a:endParaRPr lang="de-AT" sz="2400" dirty="0"/>
          </a:p>
        </p:txBody>
      </p:sp>
      <p:pic>
        <p:nvPicPr>
          <p:cNvPr id="3074" name="Picture 2" descr="Bildergebnis f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543" y="2863018"/>
            <a:ext cx="630939" cy="619749"/>
          </a:xfrm>
          <a:prstGeom prst="rect">
            <a:avLst/>
          </a:prstGeom>
          <a:noFill/>
          <a:extLst>
            <a:ext uri="{909E8E84-426E-40DD-AFC4-6F175D3DCCD1}">
              <a14:hiddenFill xmlns:a14="http://schemas.microsoft.com/office/drawing/2010/main">
                <a:solidFill>
                  <a:srgbClr val="FFFFFF"/>
                </a:solidFill>
              </a14:hiddenFill>
            </a:ext>
          </a:extLst>
        </p:spPr>
      </p:pic>
      <p:sp>
        <p:nvSpPr>
          <p:cNvPr id="3" name="Foliennummernplatzhalter 2"/>
          <p:cNvSpPr>
            <a:spLocks noGrp="1"/>
          </p:cNvSpPr>
          <p:nvPr>
            <p:ph type="sldNum" sz="quarter" idx="20"/>
          </p:nvPr>
        </p:nvSpPr>
        <p:spPr/>
        <p:txBody>
          <a:bodyPr/>
          <a:lstStyle/>
          <a:p>
            <a:endParaRPr lang="en-US" dirty="0"/>
          </a:p>
        </p:txBody>
      </p:sp>
    </p:spTree>
    <p:extLst>
      <p:ext uri="{BB962C8B-B14F-4D97-AF65-F5344CB8AC3E}">
        <p14:creationId xmlns:p14="http://schemas.microsoft.com/office/powerpoint/2010/main" val="316506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ntr" presetSubtype="0" fill="hold"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500"/>
                                        <p:tgtEl>
                                          <p:spTgt spid="10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500"/>
                                        <p:tgtEl>
                                          <p:spTgt spid="1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fade">
                                      <p:cBhvr>
                                        <p:cTn id="34" dur="500"/>
                                        <p:tgtEl>
                                          <p:spTgt spid="10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animEffect transition="in" filter="fade">
                                      <p:cBhvr>
                                        <p:cTn id="37" dur="500"/>
                                        <p:tgtEl>
                                          <p:spTgt spid="10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fade">
                                      <p:cBhvr>
                                        <p:cTn id="40" dur="500"/>
                                        <p:tgtEl>
                                          <p:spTgt spid="10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fade">
                                      <p:cBhvr>
                                        <p:cTn id="43" dur="500"/>
                                        <p:tgtEl>
                                          <p:spTgt spid="1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fade">
                                      <p:cBhvr>
                                        <p:cTn id="52" dur="500"/>
                                        <p:tgtEl>
                                          <p:spTgt spid="1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500"/>
                                        <p:tgtEl>
                                          <p:spTgt spid="1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fade">
                                      <p:cBhvr>
                                        <p:cTn id="58" dur="500"/>
                                        <p:tgtEl>
                                          <p:spTgt spid="1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fade">
                                      <p:cBhvr>
                                        <p:cTn id="61" dur="500"/>
                                        <p:tgtEl>
                                          <p:spTgt spid="1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7"/>
                                        </p:tgtEl>
                                        <p:attrNameLst>
                                          <p:attrName>style.visibility</p:attrName>
                                        </p:attrNameLst>
                                      </p:cBhvr>
                                      <p:to>
                                        <p:strVal val="visible"/>
                                      </p:to>
                                    </p:set>
                                    <p:animEffect transition="in" filter="fade">
                                      <p:cBhvr>
                                        <p:cTn id="64" dur="500"/>
                                        <p:tgtEl>
                                          <p:spTgt spid="1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074"/>
                                        </p:tgtEl>
                                        <p:attrNameLst>
                                          <p:attrName>style.visibility</p:attrName>
                                        </p:attrNameLst>
                                      </p:cBhvr>
                                      <p:to>
                                        <p:strVal val="visible"/>
                                      </p:to>
                                    </p:set>
                                    <p:animEffect transition="in" filter="fade">
                                      <p:cBhvr>
                                        <p:cTn id="6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5" grpId="0" animBg="1"/>
      <p:bldP spid="104" grpId="0" animBg="1"/>
      <p:bldP spid="105" grpId="0" animBg="1"/>
      <p:bldP spid="106" grpId="0"/>
      <p:bldP spid="107" grpId="0"/>
      <p:bldP spid="108" grpId="0"/>
      <p:bldP spid="109" grpId="0"/>
      <p:bldP spid="110" grpId="0"/>
      <p:bldP spid="111" grpId="0"/>
      <p:bldP spid="112" grpId="0"/>
      <p:bldP spid="113" grpId="0"/>
      <p:bldP spid="114" grpId="0"/>
      <p:bldP spid="115" grpId="0"/>
      <p:bldP spid="116" grpId="0"/>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08701" y="2251461"/>
            <a:ext cx="4351051" cy="1617000"/>
          </a:xfrm>
          <a:prstGeom prst="rect">
            <a:avLst/>
          </a:prstGeom>
        </p:spPr>
      </p:pic>
      <p:pic>
        <p:nvPicPr>
          <p:cNvPr id="6" name="Picture 5"/>
          <p:cNvPicPr>
            <a:picLocks noChangeAspect="1"/>
          </p:cNvPicPr>
          <p:nvPr/>
        </p:nvPicPr>
        <p:blipFill>
          <a:blip r:embed="rId3"/>
          <a:stretch>
            <a:fillRect/>
          </a:stretch>
        </p:blipFill>
        <p:spPr>
          <a:xfrm>
            <a:off x="5183393" y="2112679"/>
            <a:ext cx="3114957" cy="2718375"/>
          </a:xfrm>
          <a:prstGeom prst="rect">
            <a:avLst/>
          </a:prstGeom>
        </p:spPr>
      </p:pic>
      <p:sp>
        <p:nvSpPr>
          <p:cNvPr id="18" name="Content Placeholder 2"/>
          <p:cNvSpPr txBox="1">
            <a:spLocks/>
          </p:cNvSpPr>
          <p:nvPr/>
        </p:nvSpPr>
        <p:spPr>
          <a:xfrm>
            <a:off x="608701" y="1621585"/>
            <a:ext cx="7475855" cy="1594581"/>
          </a:xfrm>
          <a:prstGeom prst="rect">
            <a:avLst/>
          </a:prstGeom>
        </p:spPr>
        <p:txBody>
          <a:bodyPr vert="horz" lIns="91440" tIns="45720" rIns="91440" bIns="45720" rtlCol="0">
            <a:noAutofit/>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State-of-the-art:</a:t>
            </a:r>
          </a:p>
          <a:p>
            <a:endParaRPr lang="en-US" sz="2400" dirty="0"/>
          </a:p>
          <a:p>
            <a:endParaRPr lang="en-US" sz="2400" dirty="0"/>
          </a:p>
          <a:p>
            <a:endParaRPr lang="en-US" sz="2400" dirty="0"/>
          </a:p>
          <a:p>
            <a:endParaRPr lang="en-US" sz="2400" dirty="0"/>
          </a:p>
          <a:p>
            <a:r>
              <a:rPr lang="en-US" sz="2400" dirty="0"/>
              <a:t>Using Reversible Logic:</a:t>
            </a:r>
            <a:endParaRPr lang="de-AT" dirty="0"/>
          </a:p>
        </p:txBody>
      </p:sp>
      <p:sp>
        <p:nvSpPr>
          <p:cNvPr id="2" name="Title 1"/>
          <p:cNvSpPr>
            <a:spLocks noGrp="1"/>
          </p:cNvSpPr>
          <p:nvPr>
            <p:ph type="title"/>
          </p:nvPr>
        </p:nvSpPr>
        <p:spPr/>
        <p:txBody>
          <a:bodyPr/>
          <a:lstStyle/>
          <a:p>
            <a:r>
              <a:rPr lang="de-AT" dirty="0" err="1"/>
              <a:t>Using</a:t>
            </a:r>
            <a:r>
              <a:rPr lang="de-AT" dirty="0"/>
              <a:t> Reversible </a:t>
            </a:r>
            <a:r>
              <a:rPr lang="de-AT" dirty="0" err="1"/>
              <a:t>Logic</a:t>
            </a:r>
            <a:endParaRPr lang="de-AT" dirty="0"/>
          </a:p>
        </p:txBody>
      </p:sp>
      <p:sp>
        <p:nvSpPr>
          <p:cNvPr id="118" name="Content Placeholder 3"/>
          <p:cNvSpPr>
            <a:spLocks noGrp="1"/>
          </p:cNvSpPr>
          <p:nvPr>
            <p:ph sz="half" idx="2"/>
          </p:nvPr>
        </p:nvSpPr>
        <p:spPr>
          <a:xfrm>
            <a:off x="8333507" y="1618294"/>
            <a:ext cx="3778979" cy="4524894"/>
          </a:xfrm>
        </p:spPr>
        <p:txBody>
          <a:bodyPr/>
          <a:lstStyle/>
          <a:p>
            <a:r>
              <a:rPr lang="de-AT" sz="2400" dirty="0" err="1"/>
              <a:t>Challenges</a:t>
            </a:r>
            <a:endParaRPr lang="de-AT" sz="2400" dirty="0"/>
          </a:p>
          <a:p>
            <a:pPr lvl="1"/>
            <a:r>
              <a:rPr lang="de-AT" sz="2400" dirty="0"/>
              <a:t>Exponential Complexity</a:t>
            </a:r>
          </a:p>
          <a:p>
            <a:pPr lvl="1"/>
            <a:r>
              <a:rPr lang="en-US" sz="2400" dirty="0"/>
              <a:t>Guarantee</a:t>
            </a:r>
            <a:r>
              <a:rPr lang="de-AT" sz="2400" dirty="0" err="1"/>
              <a:t>ing</a:t>
            </a:r>
            <a:r>
              <a:rPr lang="de-AT" sz="2400" dirty="0"/>
              <a:t> </a:t>
            </a:r>
            <a:br>
              <a:rPr lang="de-AT" sz="2400" dirty="0"/>
            </a:br>
            <a:r>
              <a:rPr lang="de-AT" sz="2400" dirty="0" err="1"/>
              <a:t>one-to-one</a:t>
            </a:r>
            <a:r>
              <a:rPr lang="de-AT" sz="2400" dirty="0"/>
              <a:t> </a:t>
            </a:r>
            <a:r>
              <a:rPr lang="de-AT" sz="2400" dirty="0" err="1"/>
              <a:t>mappings</a:t>
            </a:r>
            <a:endParaRPr lang="de-AT" sz="2400" dirty="0"/>
          </a:p>
          <a:p>
            <a:pPr lvl="1"/>
            <a:r>
              <a:rPr lang="de-AT" sz="2400" dirty="0" err="1"/>
              <a:t>Exploiting</a:t>
            </a:r>
            <a:r>
              <a:rPr lang="de-AT" sz="2400" dirty="0"/>
              <a:t> </a:t>
            </a:r>
            <a:r>
              <a:rPr lang="de-AT" sz="2400" dirty="0" err="1"/>
              <a:t>the</a:t>
            </a:r>
            <a:r>
              <a:rPr lang="de-AT" sz="2400" dirty="0"/>
              <a:t> </a:t>
            </a:r>
            <a:r>
              <a:rPr lang="de-AT" sz="2400" dirty="0" err="1"/>
              <a:t>full</a:t>
            </a:r>
            <a:r>
              <a:rPr lang="de-AT" sz="2400" dirty="0"/>
              <a:t> </a:t>
            </a:r>
            <a:r>
              <a:rPr lang="de-AT" sz="2400" dirty="0" err="1"/>
              <a:t>degree</a:t>
            </a:r>
            <a:r>
              <a:rPr lang="de-AT" sz="2400" dirty="0"/>
              <a:t> of </a:t>
            </a:r>
            <a:r>
              <a:rPr lang="de-AT" sz="2400" dirty="0" err="1"/>
              <a:t>freedom</a:t>
            </a:r>
            <a:endParaRPr lang="de-AT" sz="2400" dirty="0"/>
          </a:p>
        </p:txBody>
      </p:sp>
      <p:pic>
        <p:nvPicPr>
          <p:cNvPr id="119" name="Picture 2" descr="Bildergebnis für haken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5543" y="2863018"/>
            <a:ext cx="630939" cy="61974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Bildergebnis für haken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5542" y="3644094"/>
            <a:ext cx="630939" cy="619749"/>
          </a:xfrm>
          <a:prstGeom prst="rect">
            <a:avLst/>
          </a:prstGeom>
          <a:noFill/>
          <a:extLst>
            <a:ext uri="{909E8E84-426E-40DD-AFC4-6F175D3DCCD1}">
              <a14:hiddenFill xmlns:a14="http://schemas.microsoft.com/office/drawing/2010/main">
                <a:solidFill>
                  <a:srgbClr val="FFFFFF"/>
                </a:solidFill>
              </a14:hiddenFill>
            </a:ext>
          </a:extLst>
        </p:spPr>
      </p:pic>
      <p:sp>
        <p:nvSpPr>
          <p:cNvPr id="122" name="Content Placeholder 2"/>
          <p:cNvSpPr txBox="1">
            <a:spLocks/>
          </p:cNvSpPr>
          <p:nvPr/>
        </p:nvSpPr>
        <p:spPr>
          <a:xfrm>
            <a:off x="5102965" y="1618298"/>
            <a:ext cx="3179644" cy="4191064"/>
          </a:xfrm>
          <a:prstGeom prst="rect">
            <a:avLst/>
          </a:prstGeom>
        </p:spPr>
        <p:txBody>
          <a:bodyPr vert="horz" lIns="91440" tIns="45720" rIns="91440" bIns="45720" rtlCol="0">
            <a:noAutofit/>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2400" dirty="0" err="1"/>
              <a:t>Application-specific</a:t>
            </a:r>
            <a:endParaRPr lang="de-AT" sz="2400" dirty="0"/>
          </a:p>
          <a:p>
            <a:endParaRPr lang="de-AT" sz="2400" dirty="0"/>
          </a:p>
          <a:p>
            <a:endParaRPr lang="de-AT" sz="2400" dirty="0"/>
          </a:p>
          <a:p>
            <a:endParaRPr lang="de-AT" sz="2400" dirty="0"/>
          </a:p>
          <a:p>
            <a:endParaRPr lang="de-AT" sz="2400" dirty="0"/>
          </a:p>
        </p:txBody>
      </p:sp>
      <p:sp>
        <p:nvSpPr>
          <p:cNvPr id="124" name="Rechteck 123"/>
          <p:cNvSpPr/>
          <p:nvPr/>
        </p:nvSpPr>
        <p:spPr>
          <a:xfrm>
            <a:off x="6823316" y="2138857"/>
            <a:ext cx="1525932" cy="2808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p:cNvSpPr>
            <a:spLocks noGrp="1"/>
          </p:cNvSpPr>
          <p:nvPr>
            <p:ph type="sldNum" sz="quarter" idx="20"/>
          </p:nvPr>
        </p:nvSpPr>
        <p:spPr/>
        <p:txBody>
          <a:bodyPr/>
          <a:lstStyle/>
          <a:p>
            <a:fld id="{2E1B1CB6-5C5C-443C-B788-F7ADFC29778E}" type="slidenum">
              <a:rPr lang="en-US" smtClean="0"/>
              <a:pPr/>
              <a:t>17</a:t>
            </a:fld>
            <a:endParaRPr lang="en-US" dirty="0"/>
          </a:p>
        </p:txBody>
      </p:sp>
      <p:pic>
        <p:nvPicPr>
          <p:cNvPr id="9" name="Picture 8"/>
          <p:cNvPicPr>
            <a:picLocks noChangeAspect="1"/>
          </p:cNvPicPr>
          <p:nvPr/>
        </p:nvPicPr>
        <p:blipFill>
          <a:blip r:embed="rId5"/>
          <a:stretch>
            <a:fillRect/>
          </a:stretch>
        </p:blipFill>
        <p:spPr>
          <a:xfrm>
            <a:off x="608701" y="4498337"/>
            <a:ext cx="4697157" cy="1617000"/>
          </a:xfrm>
          <a:prstGeom prst="rect">
            <a:avLst/>
          </a:prstGeom>
        </p:spPr>
      </p:pic>
    </p:spTree>
    <p:extLst>
      <p:ext uri="{BB962C8B-B14F-4D97-AF65-F5344CB8AC3E}">
        <p14:creationId xmlns:p14="http://schemas.microsoft.com/office/powerpoint/2010/main" val="254621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24"/>
                                        </p:tgtEl>
                                      </p:cBhvr>
                                    </p:animEffect>
                                    <p:set>
                                      <p:cBhvr>
                                        <p:cTn id="12" dur="1" fill="hold">
                                          <p:stCondLst>
                                            <p:cond delay="499"/>
                                          </p:stCondLst>
                                        </p:cTn>
                                        <p:tgtEl>
                                          <p:spTgt spid="1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5" end="5"/>
                                            </p:txEl>
                                          </p:spTgt>
                                        </p:tgtEl>
                                        <p:attrNameLst>
                                          <p:attrName>style.visibility</p:attrName>
                                        </p:attrNameLst>
                                      </p:cBhvr>
                                      <p:to>
                                        <p:strVal val="visible"/>
                                      </p:to>
                                    </p:set>
                                    <p:animEffect transition="in" filter="fade">
                                      <p:cBhvr>
                                        <p:cTn id="22" dur="500"/>
                                        <p:tgtEl>
                                          <p:spTgt spid="1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1"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Using</a:t>
            </a:r>
            <a:r>
              <a:rPr lang="de-AT" dirty="0"/>
              <a:t> Reversible </a:t>
            </a:r>
            <a:r>
              <a:rPr lang="de-AT" dirty="0" err="1"/>
              <a:t>Logic</a:t>
            </a:r>
            <a:endParaRPr lang="de-AT" dirty="0"/>
          </a:p>
        </p:txBody>
      </p:sp>
      <p:sp>
        <p:nvSpPr>
          <p:cNvPr id="118" name="Content Placeholder 3"/>
          <p:cNvSpPr>
            <a:spLocks noGrp="1"/>
          </p:cNvSpPr>
          <p:nvPr>
            <p:ph sz="half" idx="2"/>
          </p:nvPr>
        </p:nvSpPr>
        <p:spPr>
          <a:xfrm>
            <a:off x="8333507" y="1618294"/>
            <a:ext cx="3778979" cy="4524894"/>
          </a:xfrm>
        </p:spPr>
        <p:txBody>
          <a:bodyPr/>
          <a:lstStyle/>
          <a:p>
            <a:r>
              <a:rPr lang="de-AT" sz="2400" dirty="0" err="1"/>
              <a:t>Challenges</a:t>
            </a:r>
            <a:endParaRPr lang="de-AT" sz="2400" dirty="0"/>
          </a:p>
          <a:p>
            <a:pPr lvl="1"/>
            <a:r>
              <a:rPr lang="de-AT" sz="2400" dirty="0"/>
              <a:t>Exponential Complexity</a:t>
            </a:r>
          </a:p>
          <a:p>
            <a:pPr lvl="1"/>
            <a:r>
              <a:rPr lang="en-US" sz="2400" dirty="0"/>
              <a:t>Guarantee</a:t>
            </a:r>
            <a:r>
              <a:rPr lang="de-AT" sz="2400" dirty="0" err="1"/>
              <a:t>ing</a:t>
            </a:r>
            <a:r>
              <a:rPr lang="de-AT" sz="2400" dirty="0"/>
              <a:t> </a:t>
            </a:r>
            <a:br>
              <a:rPr lang="de-AT" sz="2400" dirty="0"/>
            </a:br>
            <a:r>
              <a:rPr lang="de-AT" sz="2400" dirty="0" err="1"/>
              <a:t>one-to-one</a:t>
            </a:r>
            <a:r>
              <a:rPr lang="de-AT" sz="2400" dirty="0"/>
              <a:t> </a:t>
            </a:r>
            <a:r>
              <a:rPr lang="de-AT" sz="2400" dirty="0" err="1"/>
              <a:t>mappings</a:t>
            </a:r>
            <a:endParaRPr lang="de-AT" sz="2400" dirty="0"/>
          </a:p>
          <a:p>
            <a:pPr lvl="1"/>
            <a:r>
              <a:rPr lang="de-AT" sz="2400" dirty="0" err="1"/>
              <a:t>Exploiting</a:t>
            </a:r>
            <a:r>
              <a:rPr lang="de-AT" sz="2400" dirty="0"/>
              <a:t> </a:t>
            </a:r>
            <a:r>
              <a:rPr lang="de-AT" sz="2400" dirty="0" err="1"/>
              <a:t>the</a:t>
            </a:r>
            <a:r>
              <a:rPr lang="de-AT" sz="2400" dirty="0"/>
              <a:t> </a:t>
            </a:r>
            <a:r>
              <a:rPr lang="de-AT" sz="2400" dirty="0" err="1"/>
              <a:t>full</a:t>
            </a:r>
            <a:r>
              <a:rPr lang="de-AT" sz="2400" dirty="0"/>
              <a:t> </a:t>
            </a:r>
            <a:r>
              <a:rPr lang="de-AT" sz="2400" dirty="0" err="1"/>
              <a:t>degree</a:t>
            </a:r>
            <a:r>
              <a:rPr lang="de-AT" sz="2400" dirty="0"/>
              <a:t> of </a:t>
            </a:r>
            <a:r>
              <a:rPr lang="de-AT" sz="2400" dirty="0" err="1"/>
              <a:t>freedom</a:t>
            </a:r>
            <a:endParaRPr lang="de-AT" sz="2400" dirty="0"/>
          </a:p>
        </p:txBody>
      </p:sp>
      <p:pic>
        <p:nvPicPr>
          <p:cNvPr id="119" name="Picture 2" descr="Bildergebnis f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543" y="2863018"/>
            <a:ext cx="630939" cy="61974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Bildergebnis f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542" y="2109000"/>
            <a:ext cx="630939" cy="61974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Bildergebnis f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542" y="3644094"/>
            <a:ext cx="630939" cy="619749"/>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20"/>
          </p:nvPr>
        </p:nvSpPr>
        <p:spPr/>
        <p:txBody>
          <a:bodyPr/>
          <a:lstStyle/>
          <a:p>
            <a:endParaRPr lang="en-US" dirty="0"/>
          </a:p>
        </p:txBody>
      </p:sp>
      <p:pic>
        <p:nvPicPr>
          <p:cNvPr id="7" name="Picture 6"/>
          <p:cNvPicPr>
            <a:picLocks noChangeAspect="1"/>
          </p:cNvPicPr>
          <p:nvPr/>
        </p:nvPicPr>
        <p:blipFill>
          <a:blip r:embed="rId3"/>
          <a:stretch>
            <a:fillRect/>
          </a:stretch>
        </p:blipFill>
        <p:spPr>
          <a:xfrm>
            <a:off x="4161055" y="2434813"/>
            <a:ext cx="3757726" cy="3708375"/>
          </a:xfrm>
          <a:prstGeom prst="rect">
            <a:avLst/>
          </a:prstGeom>
        </p:spPr>
      </p:pic>
      <p:pic>
        <p:nvPicPr>
          <p:cNvPr id="13" name="Picture 12"/>
          <p:cNvPicPr>
            <a:picLocks noChangeAspect="1"/>
          </p:cNvPicPr>
          <p:nvPr/>
        </p:nvPicPr>
        <p:blipFill>
          <a:blip r:embed="rId4"/>
          <a:stretch>
            <a:fillRect/>
          </a:stretch>
        </p:blipFill>
        <p:spPr>
          <a:xfrm>
            <a:off x="4161055" y="2434813"/>
            <a:ext cx="3757726" cy="3708375"/>
          </a:xfrm>
          <a:prstGeom prst="rect">
            <a:avLst/>
          </a:prstGeom>
        </p:spPr>
      </p:pic>
      <p:pic>
        <p:nvPicPr>
          <p:cNvPr id="14" name="Picture 13"/>
          <p:cNvPicPr>
            <a:picLocks noChangeAspect="1"/>
          </p:cNvPicPr>
          <p:nvPr/>
        </p:nvPicPr>
        <p:blipFill>
          <a:blip r:embed="rId5"/>
          <a:stretch>
            <a:fillRect/>
          </a:stretch>
        </p:blipFill>
        <p:spPr>
          <a:xfrm>
            <a:off x="4161055" y="2437563"/>
            <a:ext cx="3757726" cy="3708375"/>
          </a:xfrm>
          <a:prstGeom prst="rect">
            <a:avLst/>
          </a:prstGeom>
        </p:spPr>
      </p:pic>
      <p:pic>
        <p:nvPicPr>
          <p:cNvPr id="4" name="Picture 3"/>
          <p:cNvPicPr>
            <a:picLocks noChangeAspect="1"/>
          </p:cNvPicPr>
          <p:nvPr/>
        </p:nvPicPr>
        <p:blipFill>
          <a:blip r:embed="rId6"/>
          <a:stretch>
            <a:fillRect/>
          </a:stretch>
        </p:blipFill>
        <p:spPr>
          <a:xfrm>
            <a:off x="4165852" y="2434813"/>
            <a:ext cx="3757726" cy="3708375"/>
          </a:xfrm>
          <a:prstGeom prst="rect">
            <a:avLst/>
          </a:prstGeom>
        </p:spPr>
      </p:pic>
      <p:sp>
        <p:nvSpPr>
          <p:cNvPr id="19" name="Content Placeholder 2">
            <a:extLst>
              <a:ext uri="{FF2B5EF4-FFF2-40B4-BE49-F238E27FC236}">
                <a16:creationId xmlns:a16="http://schemas.microsoft.com/office/drawing/2014/main" id="{32805AFD-6A40-4B16-B2A9-8CE42B1C3F0E}"/>
              </a:ext>
            </a:extLst>
          </p:cNvPr>
          <p:cNvSpPr txBox="1">
            <a:spLocks/>
          </p:cNvSpPr>
          <p:nvPr/>
        </p:nvSpPr>
        <p:spPr>
          <a:xfrm>
            <a:off x="608701" y="1621585"/>
            <a:ext cx="7475855" cy="1594581"/>
          </a:xfrm>
          <a:prstGeom prst="rect">
            <a:avLst/>
          </a:prstGeom>
        </p:spPr>
        <p:txBody>
          <a:bodyPr vert="horz" lIns="91440" tIns="45720" rIns="91440" bIns="45720" rtlCol="0">
            <a:noAutofit/>
          </a:bodyPr>
          <a:lstStyle>
            <a:lvl1pPr marL="324000" indent="-324000" algn="l" defTabSz="914400" rtl="0" eaLnBrk="1" latinLnBrk="0" hangingPunct="1">
              <a:lnSpc>
                <a:spcPct val="105000"/>
              </a:lnSpc>
              <a:spcBef>
                <a:spcPts val="800"/>
              </a:spcBef>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buSzPct val="90000"/>
              <a:buFont typeface="Wingdings 2" panose="05020102010507070707" pitchFamily="18" charset="2"/>
              <a:buChar char=""/>
              <a:defRPr sz="2000" kern="1200">
                <a:solidFill>
                  <a:schemeClr val="tx1"/>
                </a:solidFill>
                <a:latin typeface="+mn-lt"/>
                <a:ea typeface="+mn-ea"/>
                <a:cs typeface="+mn-cs"/>
              </a:defRPr>
            </a:lvl2pPr>
            <a:lvl3pPr marL="936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3pPr>
            <a:lvl4pPr marL="1224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4pPr>
            <a:lvl5pPr marL="1512000" indent="-288000" algn="l" defTabSz="914400" rtl="0" eaLnBrk="1" latinLnBrk="0" hangingPunct="1">
              <a:lnSpc>
                <a:spcPct val="105000"/>
              </a:lnSpc>
              <a:spcBef>
                <a:spcPts val="0"/>
              </a:spcBef>
              <a:buFont typeface="Wingdings 2" panose="05020102010507070707" pitchFamily="18" charset="2"/>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QMDDs</a:t>
            </a:r>
          </a:p>
        </p:txBody>
      </p:sp>
      <p:pic>
        <p:nvPicPr>
          <p:cNvPr id="20" name="Picture 5">
            <a:extLst>
              <a:ext uri="{FF2B5EF4-FFF2-40B4-BE49-F238E27FC236}">
                <a16:creationId xmlns:a16="http://schemas.microsoft.com/office/drawing/2014/main" id="{833DA577-AC0C-437E-8752-9B3485BD3B9E}"/>
              </a:ext>
            </a:extLst>
          </p:cNvPr>
          <p:cNvPicPr>
            <a:picLocks noChangeAspect="1"/>
          </p:cNvPicPr>
          <p:nvPr/>
        </p:nvPicPr>
        <p:blipFill>
          <a:blip r:embed="rId7"/>
          <a:stretch>
            <a:fillRect/>
          </a:stretch>
        </p:blipFill>
        <p:spPr>
          <a:xfrm>
            <a:off x="852728" y="2724624"/>
            <a:ext cx="2455707" cy="3394875"/>
          </a:xfrm>
          <a:prstGeom prst="rect">
            <a:avLst/>
          </a:prstGeom>
        </p:spPr>
      </p:pic>
    </p:spTree>
    <p:extLst>
      <p:ext uri="{BB962C8B-B14F-4D97-AF65-F5344CB8AC3E}">
        <p14:creationId xmlns:p14="http://schemas.microsoft.com/office/powerpoint/2010/main" val="428969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0"/>
                                        </p:tgtEl>
                                        <p:attrNameLst>
                                          <p:attrName>style.visibility</p:attrName>
                                        </p:attrNameLst>
                                      </p:cBhvr>
                                      <p:to>
                                        <p:strVal val="visible"/>
                                      </p:to>
                                    </p:set>
                                    <p:animEffect transition="in" filter="fade">
                                      <p:cBhvr>
                                        <p:cTn id="1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r>
              <a:rPr lang="de-DE" altLang="en-US" sz="2400" dirty="0" err="1"/>
              <a:t>Adiabatic</a:t>
            </a:r>
            <a:r>
              <a:rPr lang="de-DE" altLang="en-US" sz="2400" dirty="0"/>
              <a:t> </a:t>
            </a:r>
            <a:r>
              <a:rPr lang="de-DE" altLang="en-US" sz="2400" dirty="0" err="1"/>
              <a:t>Circuits</a:t>
            </a:r>
            <a:endParaRPr lang="de-DE" altLang="en-US" sz="2400" dirty="0"/>
          </a:p>
          <a:p>
            <a:r>
              <a:rPr lang="de-DE" altLang="en-US" sz="2400" dirty="0"/>
              <a:t>Encoders</a:t>
            </a:r>
          </a:p>
          <a:p>
            <a:r>
              <a:rPr lang="de-DE" altLang="en-US" sz="2400" dirty="0"/>
              <a:t>Further</a:t>
            </a:r>
          </a:p>
          <a:p>
            <a:pPr lvl="1"/>
            <a:r>
              <a:rPr lang="de-DE" altLang="en-US" sz="2400" dirty="0"/>
              <a:t>Complete Simulation</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19</a:t>
            </a:fld>
            <a:endParaRPr lang="en-US"/>
          </a:p>
        </p:txBody>
      </p:sp>
    </p:spTree>
    <p:extLst>
      <p:ext uri="{BB962C8B-B14F-4D97-AF65-F5344CB8AC3E}">
        <p14:creationId xmlns:p14="http://schemas.microsoft.com/office/powerpoint/2010/main" val="290438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dirty="0"/>
              <a:t>Quantum Computation</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2</a:t>
            </a:fld>
            <a:endParaRPr lang="en-US"/>
          </a:p>
        </p:txBody>
      </p:sp>
    </p:spTree>
    <p:extLst>
      <p:ext uri="{BB962C8B-B14F-4D97-AF65-F5344CB8AC3E}">
        <p14:creationId xmlns:p14="http://schemas.microsoft.com/office/powerpoint/2010/main" val="30711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3791744" y="4581128"/>
            <a:ext cx="6768752" cy="864096"/>
          </a:xfrm>
          <a:prstGeom prst="rect">
            <a:avLst/>
          </a:prstGeom>
          <a:noFill/>
          <a:ln w="9525">
            <a:noFill/>
            <a:round/>
            <a:headEnd/>
            <a:tailEnd/>
          </a:ln>
        </p:spPr>
        <p:txBody>
          <a:bodyPr lIns="90000" tIns="46800" rIns="90000" bIns="46800"/>
          <a:lstStyle/>
          <a:p>
            <a:pPr marL="342900" indent="-342900">
              <a:spcBef>
                <a:spcPts val="600"/>
              </a:spcBef>
              <a:buClr>
                <a:srgbClr val="003366"/>
              </a:buClr>
              <a:buFont typeface="Wingdings"/>
              <a:buChar char="è"/>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Run-time complexity: 2</a:t>
            </a:r>
            <a:r>
              <a:rPr lang="en-US" baseline="30000" dirty="0">
                <a:solidFill>
                  <a:srgbClr val="003366"/>
                </a:solidFill>
                <a:latin typeface="Verdana" pitchFamily="32" charset="0"/>
              </a:rPr>
              <a:t>n</a:t>
            </a:r>
            <a:r>
              <a:rPr lang="en-US" dirty="0">
                <a:solidFill>
                  <a:srgbClr val="003366"/>
                </a:solidFill>
                <a:latin typeface="Verdana" pitchFamily="32" charset="0"/>
              </a:rPr>
              <a:t>d  </a:t>
            </a:r>
            <a:br>
              <a:rPr lang="en-US" dirty="0">
                <a:solidFill>
                  <a:srgbClr val="003366"/>
                </a:solidFill>
                <a:latin typeface="Verdana" pitchFamily="32" charset="0"/>
              </a:rPr>
            </a:br>
            <a:r>
              <a:rPr lang="en-US" dirty="0">
                <a:solidFill>
                  <a:srgbClr val="003366"/>
                </a:solidFill>
                <a:latin typeface="Verdana" pitchFamily="32" charset="0"/>
              </a:rPr>
              <a:t>(n: number of line; d: number of gates)</a:t>
            </a:r>
          </a:p>
        </p:txBody>
      </p:sp>
      <p:grpSp>
        <p:nvGrpSpPr>
          <p:cNvPr id="4" name="Gruppieren 3"/>
          <p:cNvGrpSpPr/>
          <p:nvPr/>
        </p:nvGrpSpPr>
        <p:grpSpPr>
          <a:xfrm>
            <a:off x="1752600" y="1507663"/>
            <a:ext cx="2053246" cy="5105125"/>
            <a:chOff x="228600" y="1507662"/>
            <a:chExt cx="2053246" cy="5105125"/>
          </a:xfrm>
        </p:grpSpPr>
        <p:pic>
          <p:nvPicPr>
            <p:cNvPr id="5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6209"/>
            <a:stretch/>
          </p:blipFill>
          <p:spPr bwMode="auto">
            <a:xfrm>
              <a:off x="228600" y="1507662"/>
              <a:ext cx="2044231" cy="509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uppieren 2"/>
            <p:cNvGrpSpPr/>
            <p:nvPr/>
          </p:nvGrpSpPr>
          <p:grpSpPr>
            <a:xfrm>
              <a:off x="1247167" y="2145984"/>
              <a:ext cx="1034679" cy="4466803"/>
              <a:chOff x="2253900" y="2115403"/>
              <a:chExt cx="1034679" cy="4466803"/>
            </a:xfrm>
          </p:grpSpPr>
          <p:pic>
            <p:nvPicPr>
              <p:cNvPr id="5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758" t="12406"/>
              <a:stretch/>
            </p:blipFill>
            <p:spPr bwMode="auto">
              <a:xfrm>
                <a:off x="2267744" y="2115403"/>
                <a:ext cx="925275" cy="446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85" t="59405" r="86209" b="33780"/>
              <a:stretch/>
            </p:blipFill>
            <p:spPr bwMode="auto">
              <a:xfrm>
                <a:off x="2309443" y="2584734"/>
                <a:ext cx="979136" cy="347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52" t="70861" r="86209" b="23301"/>
              <a:stretch/>
            </p:blipFill>
            <p:spPr bwMode="auto">
              <a:xfrm>
                <a:off x="2274848" y="2898619"/>
                <a:ext cx="1013731" cy="297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036" t="92828" r="87416" b="1602"/>
              <a:stretch/>
            </p:blipFill>
            <p:spPr bwMode="auto">
              <a:xfrm>
                <a:off x="2274848" y="4581128"/>
                <a:ext cx="822425" cy="28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96" t="82415" r="87273" b="13483"/>
              <a:stretch/>
            </p:blipFill>
            <p:spPr bwMode="auto">
              <a:xfrm>
                <a:off x="2253900" y="6237312"/>
                <a:ext cx="864319" cy="209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5" name="Rechteck 4"/>
          <p:cNvSpPr/>
          <p:nvPr/>
        </p:nvSpPr>
        <p:spPr bwMode="auto">
          <a:xfrm>
            <a:off x="2785012" y="2154388"/>
            <a:ext cx="829529" cy="2671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endParaRPr lang="en-US" sz="2400">
              <a:solidFill>
                <a:schemeClr val="bg1"/>
              </a:solidFill>
              <a:latin typeface="Times New Roman" pitchFamily="16" charset="0"/>
              <a:cs typeface="DejaVu Sans" charset="0"/>
            </a:endParaRPr>
          </a:p>
        </p:txBody>
      </p:sp>
      <p:sp>
        <p:nvSpPr>
          <p:cNvPr id="72" name="Rechteck 71"/>
          <p:cNvSpPr/>
          <p:nvPr/>
        </p:nvSpPr>
        <p:spPr bwMode="auto">
          <a:xfrm>
            <a:off x="2771168" y="2420888"/>
            <a:ext cx="829529" cy="2671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endParaRPr lang="en-US" sz="2400">
              <a:solidFill>
                <a:schemeClr val="bg1"/>
              </a:solidFill>
              <a:latin typeface="Times New Roman" pitchFamily="16" charset="0"/>
              <a:cs typeface="DejaVu Sans" charset="0"/>
            </a:endParaRPr>
          </a:p>
        </p:txBody>
      </p:sp>
      <p:sp>
        <p:nvSpPr>
          <p:cNvPr id="74" name="Rechteck 73"/>
          <p:cNvSpPr/>
          <p:nvPr/>
        </p:nvSpPr>
        <p:spPr bwMode="auto">
          <a:xfrm>
            <a:off x="1766058" y="1496116"/>
            <a:ext cx="2037907" cy="85276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endParaRPr lang="en-US" sz="2400">
              <a:solidFill>
                <a:schemeClr val="bg1"/>
              </a:solidFill>
              <a:latin typeface="Times New Roman" pitchFamily="16" charset="0"/>
              <a:cs typeface="DejaVu Sans" charset="0"/>
            </a:endParaRPr>
          </a:p>
        </p:txBody>
      </p:sp>
      <p:sp>
        <p:nvSpPr>
          <p:cNvPr id="75" name="Rechteck 74"/>
          <p:cNvSpPr/>
          <p:nvPr/>
        </p:nvSpPr>
        <p:spPr bwMode="auto">
          <a:xfrm>
            <a:off x="1884714" y="2346685"/>
            <a:ext cx="2037907" cy="3063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endParaRPr lang="en-US" sz="2400">
              <a:solidFill>
                <a:schemeClr val="bg1"/>
              </a:solidFill>
              <a:latin typeface="Times New Roman" pitchFamily="16" charset="0"/>
              <a:cs typeface="DejaVu Sans" charset="0"/>
            </a:endParaRPr>
          </a:p>
        </p:txBody>
      </p:sp>
      <p:sp>
        <p:nvSpPr>
          <p:cNvPr id="83" name="Rechteck 180"/>
          <p:cNvSpPr>
            <a:spLocks noChangeArrowheads="1"/>
          </p:cNvSpPr>
          <p:nvPr/>
        </p:nvSpPr>
        <p:spPr bwMode="auto">
          <a:xfrm>
            <a:off x="4812234" y="386075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84" name="Rechteck 181"/>
          <p:cNvSpPr>
            <a:spLocks noChangeArrowheads="1"/>
          </p:cNvSpPr>
          <p:nvPr/>
        </p:nvSpPr>
        <p:spPr bwMode="auto">
          <a:xfrm>
            <a:off x="4812234" y="342895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85" name="Rechteck 182"/>
          <p:cNvSpPr>
            <a:spLocks noChangeArrowheads="1"/>
          </p:cNvSpPr>
          <p:nvPr/>
        </p:nvSpPr>
        <p:spPr bwMode="auto">
          <a:xfrm>
            <a:off x="4812234" y="2924125"/>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88" name="Rechteck 183"/>
          <p:cNvSpPr>
            <a:spLocks noChangeArrowheads="1"/>
          </p:cNvSpPr>
          <p:nvPr/>
        </p:nvSpPr>
        <p:spPr bwMode="auto">
          <a:xfrm>
            <a:off x="4799856" y="242088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89" name="Rechteck 180"/>
          <p:cNvSpPr>
            <a:spLocks noChangeArrowheads="1"/>
          </p:cNvSpPr>
          <p:nvPr/>
        </p:nvSpPr>
        <p:spPr bwMode="auto">
          <a:xfrm>
            <a:off x="5676330" y="382103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0" name="Rechteck 181"/>
          <p:cNvSpPr>
            <a:spLocks noChangeArrowheads="1"/>
          </p:cNvSpPr>
          <p:nvPr/>
        </p:nvSpPr>
        <p:spPr bwMode="auto">
          <a:xfrm>
            <a:off x="5676330" y="3316982"/>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1" name="Rechteck 182"/>
          <p:cNvSpPr>
            <a:spLocks noChangeArrowheads="1"/>
          </p:cNvSpPr>
          <p:nvPr/>
        </p:nvSpPr>
        <p:spPr bwMode="auto">
          <a:xfrm>
            <a:off x="5676330" y="2812157"/>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92" name="Rechteck 183"/>
          <p:cNvSpPr>
            <a:spLocks noChangeArrowheads="1"/>
          </p:cNvSpPr>
          <p:nvPr/>
        </p:nvSpPr>
        <p:spPr bwMode="auto">
          <a:xfrm>
            <a:off x="5676330" y="230892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3" name="Rechteck 180"/>
          <p:cNvSpPr>
            <a:spLocks noChangeArrowheads="1"/>
          </p:cNvSpPr>
          <p:nvPr/>
        </p:nvSpPr>
        <p:spPr bwMode="auto">
          <a:xfrm>
            <a:off x="6324402" y="382103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4" name="Rechteck 181"/>
          <p:cNvSpPr>
            <a:spLocks noChangeArrowheads="1"/>
          </p:cNvSpPr>
          <p:nvPr/>
        </p:nvSpPr>
        <p:spPr bwMode="auto">
          <a:xfrm>
            <a:off x="6324402" y="3316982"/>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5" name="Rechteck 182"/>
          <p:cNvSpPr>
            <a:spLocks noChangeArrowheads="1"/>
          </p:cNvSpPr>
          <p:nvPr/>
        </p:nvSpPr>
        <p:spPr bwMode="auto">
          <a:xfrm>
            <a:off x="6324402" y="2812157"/>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96" name="Rechteck 183"/>
          <p:cNvSpPr>
            <a:spLocks noChangeArrowheads="1"/>
          </p:cNvSpPr>
          <p:nvPr/>
        </p:nvSpPr>
        <p:spPr bwMode="auto">
          <a:xfrm>
            <a:off x="6324402" y="230892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33" name="Text Box 2"/>
          <p:cNvSpPr txBox="1">
            <a:spLocks noChangeArrowheads="1"/>
          </p:cNvSpPr>
          <p:nvPr/>
        </p:nvSpPr>
        <p:spPr bwMode="auto">
          <a:xfrm>
            <a:off x="5249321" y="2060849"/>
            <a:ext cx="3816424" cy="433387"/>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1</a:t>
            </a:r>
            <a:r>
              <a:rPr lang="en-US" sz="2000" i="1" dirty="0">
                <a:latin typeface="Verdana" pitchFamily="32" charset="0"/>
              </a:rPr>
              <a:t>    g</a:t>
            </a:r>
            <a:r>
              <a:rPr lang="en-US" sz="2000" i="1" baseline="-25000" dirty="0">
                <a:latin typeface="Verdana" pitchFamily="32" charset="0"/>
              </a:rPr>
              <a:t>2       </a:t>
            </a:r>
            <a:r>
              <a:rPr lang="en-US" sz="2000" i="1" dirty="0">
                <a:latin typeface="Verdana" pitchFamily="32" charset="0"/>
              </a:rPr>
              <a:t>g</a:t>
            </a:r>
            <a:r>
              <a:rPr lang="en-US" sz="2000" i="1" baseline="-25000" dirty="0">
                <a:latin typeface="Verdana" pitchFamily="32" charset="0"/>
              </a:rPr>
              <a:t>3 </a:t>
            </a:r>
            <a:r>
              <a:rPr lang="en-US" sz="2000" i="1" dirty="0">
                <a:latin typeface="Verdana" pitchFamily="32" charset="0"/>
              </a:rPr>
              <a:t>    g</a:t>
            </a:r>
            <a:r>
              <a:rPr lang="en-US" sz="2000" i="1" baseline="-25000" dirty="0">
                <a:latin typeface="Verdana" pitchFamily="32" charset="0"/>
              </a:rPr>
              <a:t>4     </a:t>
            </a:r>
            <a:r>
              <a:rPr lang="en-US" sz="2000" i="1" dirty="0">
                <a:latin typeface="Verdana" pitchFamily="32" charset="0"/>
              </a:rPr>
              <a:t>g</a:t>
            </a:r>
            <a:r>
              <a:rPr lang="en-US" sz="2000" i="1" baseline="-25000" dirty="0">
                <a:latin typeface="Verdana" pitchFamily="32" charset="0"/>
              </a:rPr>
              <a:t>5      </a:t>
            </a:r>
            <a:r>
              <a:rPr lang="en-US" sz="2000" i="1" dirty="0">
                <a:latin typeface="Verdana" pitchFamily="32" charset="0"/>
              </a:rPr>
              <a:t>g</a:t>
            </a:r>
            <a:r>
              <a:rPr lang="en-US" sz="2000" i="1" baseline="-25000" dirty="0">
                <a:latin typeface="Verdana" pitchFamily="32" charset="0"/>
              </a:rPr>
              <a:t>6</a:t>
            </a:r>
          </a:p>
        </p:txBody>
      </p:sp>
      <p:grpSp>
        <p:nvGrpSpPr>
          <p:cNvPr id="6" name="Gruppieren 5"/>
          <p:cNvGrpSpPr/>
          <p:nvPr/>
        </p:nvGrpSpPr>
        <p:grpSpPr>
          <a:xfrm>
            <a:off x="5087888" y="2476141"/>
            <a:ext cx="3816424" cy="1815764"/>
            <a:chOff x="3563888" y="2620157"/>
            <a:chExt cx="3816424" cy="1815764"/>
          </a:xfrm>
        </p:grpSpPr>
        <p:grpSp>
          <p:nvGrpSpPr>
            <p:cNvPr id="77" name="Gruppieren 75"/>
            <p:cNvGrpSpPr>
              <a:grpSpLocks/>
            </p:cNvGrpSpPr>
            <p:nvPr/>
          </p:nvGrpSpPr>
          <p:grpSpPr bwMode="auto">
            <a:xfrm>
              <a:off x="3563888" y="2763715"/>
              <a:ext cx="3816424" cy="1512707"/>
              <a:chOff x="1043608" y="2708920"/>
              <a:chExt cx="2747104" cy="1512168"/>
            </a:xfrm>
          </p:grpSpPr>
          <p:sp>
            <p:nvSpPr>
              <p:cNvPr id="78" name="Line 4"/>
              <p:cNvSpPr>
                <a:spLocks noChangeShapeType="1"/>
              </p:cNvSpPr>
              <p:nvPr/>
            </p:nvSpPr>
            <p:spPr bwMode="auto">
              <a:xfrm>
                <a:off x="1043608" y="3228033"/>
                <a:ext cx="2747104" cy="0"/>
              </a:xfrm>
              <a:prstGeom prst="line">
                <a:avLst/>
              </a:prstGeom>
              <a:noFill/>
              <a:ln w="9525">
                <a:solidFill>
                  <a:schemeClr val="tx1"/>
                </a:solidFill>
                <a:round/>
                <a:headEnd/>
                <a:tailEnd/>
              </a:ln>
            </p:spPr>
            <p:txBody>
              <a:bodyPr wrap="none" anchor="ctr"/>
              <a:lstStyle/>
              <a:p>
                <a:endParaRPr lang="de-DE"/>
              </a:p>
            </p:txBody>
          </p:sp>
          <p:sp>
            <p:nvSpPr>
              <p:cNvPr id="79" name="Line 7"/>
              <p:cNvSpPr>
                <a:spLocks noChangeShapeType="1"/>
              </p:cNvSpPr>
              <p:nvPr/>
            </p:nvSpPr>
            <p:spPr bwMode="auto">
              <a:xfrm>
                <a:off x="1043608" y="2708920"/>
                <a:ext cx="2747104" cy="0"/>
              </a:xfrm>
              <a:prstGeom prst="line">
                <a:avLst/>
              </a:prstGeom>
              <a:noFill/>
              <a:ln w="9525">
                <a:solidFill>
                  <a:schemeClr val="tx1"/>
                </a:solidFill>
                <a:round/>
                <a:headEnd/>
                <a:tailEnd/>
              </a:ln>
            </p:spPr>
            <p:txBody>
              <a:bodyPr wrap="none" anchor="ctr"/>
              <a:lstStyle/>
              <a:p>
                <a:endParaRPr lang="de-DE"/>
              </a:p>
            </p:txBody>
          </p:sp>
          <p:sp>
            <p:nvSpPr>
              <p:cNvPr id="80" name="Line 10"/>
              <p:cNvSpPr>
                <a:spLocks noChangeShapeType="1"/>
              </p:cNvSpPr>
              <p:nvPr/>
            </p:nvSpPr>
            <p:spPr bwMode="auto">
              <a:xfrm>
                <a:off x="1043608" y="3734445"/>
                <a:ext cx="2747104" cy="0"/>
              </a:xfrm>
              <a:prstGeom prst="line">
                <a:avLst/>
              </a:prstGeom>
              <a:noFill/>
              <a:ln w="9525">
                <a:solidFill>
                  <a:schemeClr val="tx1"/>
                </a:solidFill>
                <a:round/>
                <a:headEnd/>
                <a:tailEnd/>
              </a:ln>
            </p:spPr>
            <p:txBody>
              <a:bodyPr wrap="none" anchor="ctr"/>
              <a:lstStyle/>
              <a:p>
                <a:endParaRPr lang="de-DE"/>
              </a:p>
            </p:txBody>
          </p:sp>
          <p:sp>
            <p:nvSpPr>
              <p:cNvPr id="81" name="Line 4"/>
              <p:cNvSpPr>
                <a:spLocks noChangeShapeType="1"/>
              </p:cNvSpPr>
              <p:nvPr/>
            </p:nvSpPr>
            <p:spPr bwMode="auto">
              <a:xfrm>
                <a:off x="1043608" y="4221088"/>
                <a:ext cx="2747104" cy="0"/>
              </a:xfrm>
              <a:prstGeom prst="line">
                <a:avLst/>
              </a:prstGeom>
              <a:noFill/>
              <a:ln w="9525">
                <a:solidFill>
                  <a:schemeClr val="tx1"/>
                </a:solidFill>
                <a:round/>
                <a:headEnd/>
                <a:tailEnd/>
              </a:ln>
            </p:spPr>
            <p:txBody>
              <a:bodyPr wrap="none" anchor="ctr"/>
              <a:lstStyle/>
              <a:p>
                <a:endParaRPr lang="de-DE"/>
              </a:p>
            </p:txBody>
          </p:sp>
        </p:grpSp>
        <p:sp>
          <p:nvSpPr>
            <p:cNvPr id="86" name="Oval 15"/>
            <p:cNvSpPr>
              <a:spLocks noChangeArrowheads="1"/>
            </p:cNvSpPr>
            <p:nvPr/>
          </p:nvSpPr>
          <p:spPr bwMode="auto">
            <a:xfrm rot="10800000">
              <a:off x="3782963" y="4131121"/>
              <a:ext cx="304800" cy="304800"/>
            </a:xfrm>
            <a:prstGeom prst="ellipse">
              <a:avLst/>
            </a:prstGeom>
            <a:noFill/>
            <a:ln w="9525">
              <a:solidFill>
                <a:schemeClr val="tx1"/>
              </a:solidFill>
              <a:round/>
              <a:headEnd/>
              <a:tailEnd/>
            </a:ln>
          </p:spPr>
          <p:txBody>
            <a:bodyPr wrap="none" anchor="ctr"/>
            <a:lstStyle/>
            <a:p>
              <a:endParaRPr lang="de-DE"/>
            </a:p>
          </p:txBody>
        </p:sp>
        <p:sp>
          <p:nvSpPr>
            <p:cNvPr id="87" name="Line 16"/>
            <p:cNvSpPr>
              <a:spLocks noChangeShapeType="1"/>
            </p:cNvSpPr>
            <p:nvPr/>
          </p:nvSpPr>
          <p:spPr bwMode="auto">
            <a:xfrm rot="10800000">
              <a:off x="3935363" y="4131121"/>
              <a:ext cx="0" cy="304800"/>
            </a:xfrm>
            <a:prstGeom prst="line">
              <a:avLst/>
            </a:prstGeom>
            <a:noFill/>
            <a:ln w="28575">
              <a:solidFill>
                <a:schemeClr val="tx1"/>
              </a:solidFill>
              <a:round/>
              <a:headEnd/>
              <a:tailEnd/>
            </a:ln>
          </p:spPr>
          <p:txBody>
            <a:bodyPr wrap="none" anchor="ctr"/>
            <a:lstStyle/>
            <a:p>
              <a:endParaRPr lang="de-DE"/>
            </a:p>
          </p:txBody>
        </p:sp>
        <p:sp>
          <p:nvSpPr>
            <p:cNvPr id="134" name="Line 17"/>
            <p:cNvSpPr>
              <a:spLocks noChangeShapeType="1"/>
            </p:cNvSpPr>
            <p:nvPr/>
          </p:nvSpPr>
          <p:spPr bwMode="auto">
            <a:xfrm rot="10800000">
              <a:off x="3782963" y="4283521"/>
              <a:ext cx="304800" cy="0"/>
            </a:xfrm>
            <a:prstGeom prst="line">
              <a:avLst/>
            </a:prstGeom>
            <a:noFill/>
            <a:ln w="28575">
              <a:solidFill>
                <a:schemeClr val="tx1"/>
              </a:solidFill>
              <a:round/>
              <a:headEnd/>
              <a:tailEnd/>
            </a:ln>
          </p:spPr>
          <p:txBody>
            <a:bodyPr wrap="none" anchor="ctr"/>
            <a:lstStyle/>
            <a:p>
              <a:endParaRPr lang="de-DE"/>
            </a:p>
          </p:txBody>
        </p:sp>
        <p:sp>
          <p:nvSpPr>
            <p:cNvPr id="135" name="Oval 19"/>
            <p:cNvSpPr>
              <a:spLocks noChangeArrowheads="1"/>
            </p:cNvSpPr>
            <p:nvPr/>
          </p:nvSpPr>
          <p:spPr bwMode="auto">
            <a:xfrm rot="10800000">
              <a:off x="3855988" y="2699345"/>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36" name="Line 20"/>
            <p:cNvSpPr>
              <a:spLocks noChangeShapeType="1"/>
            </p:cNvSpPr>
            <p:nvPr/>
          </p:nvSpPr>
          <p:spPr bwMode="auto">
            <a:xfrm rot="10800000" flipV="1">
              <a:off x="3930600" y="2803883"/>
              <a:ext cx="0" cy="1332000"/>
            </a:xfrm>
            <a:prstGeom prst="line">
              <a:avLst/>
            </a:prstGeom>
            <a:noFill/>
            <a:ln w="9525">
              <a:solidFill>
                <a:schemeClr val="tx1"/>
              </a:solidFill>
              <a:round/>
              <a:headEnd/>
              <a:tailEnd/>
            </a:ln>
          </p:spPr>
          <p:txBody>
            <a:bodyPr wrap="none" anchor="ctr"/>
            <a:lstStyle/>
            <a:p>
              <a:endParaRPr lang="de-DE"/>
            </a:p>
          </p:txBody>
        </p:sp>
        <p:sp>
          <p:nvSpPr>
            <p:cNvPr id="146" name="Oval 19"/>
            <p:cNvSpPr>
              <a:spLocks noChangeArrowheads="1"/>
            </p:cNvSpPr>
            <p:nvPr/>
          </p:nvSpPr>
          <p:spPr bwMode="auto">
            <a:xfrm rot="10800000">
              <a:off x="5224413" y="4212640"/>
              <a:ext cx="152400" cy="152463"/>
            </a:xfrm>
            <a:prstGeom prst="ellipse">
              <a:avLst/>
            </a:prstGeom>
            <a:solidFill>
              <a:schemeClr val="tx1"/>
            </a:solidFill>
            <a:ln w="9525">
              <a:solidFill>
                <a:schemeClr val="tx1"/>
              </a:solidFill>
              <a:round/>
              <a:headEnd/>
              <a:tailEnd/>
            </a:ln>
          </p:spPr>
          <p:txBody>
            <a:bodyPr wrap="none" anchor="ctr"/>
            <a:lstStyle/>
            <a:p>
              <a:endParaRPr lang="de-DE"/>
            </a:p>
          </p:txBody>
        </p:sp>
        <p:sp>
          <p:nvSpPr>
            <p:cNvPr id="147" name="Line 20"/>
            <p:cNvSpPr>
              <a:spLocks noChangeShapeType="1"/>
            </p:cNvSpPr>
            <p:nvPr/>
          </p:nvSpPr>
          <p:spPr bwMode="auto">
            <a:xfrm rot="10800000" flipV="1">
              <a:off x="5299025" y="3284992"/>
              <a:ext cx="0" cy="1044000"/>
            </a:xfrm>
            <a:prstGeom prst="line">
              <a:avLst/>
            </a:prstGeom>
            <a:noFill/>
            <a:ln w="9525">
              <a:solidFill>
                <a:schemeClr val="tx1"/>
              </a:solidFill>
              <a:round/>
              <a:headEnd/>
              <a:tailEnd/>
            </a:ln>
          </p:spPr>
          <p:txBody>
            <a:bodyPr wrap="none" anchor="ctr"/>
            <a:lstStyle/>
            <a:p>
              <a:endParaRPr lang="de-DE"/>
            </a:p>
          </p:txBody>
        </p:sp>
        <p:sp>
          <p:nvSpPr>
            <p:cNvPr id="149" name="Oval 15"/>
            <p:cNvSpPr>
              <a:spLocks noChangeArrowheads="1"/>
            </p:cNvSpPr>
            <p:nvPr/>
          </p:nvSpPr>
          <p:spPr bwMode="auto">
            <a:xfrm>
              <a:off x="5795913" y="2620157"/>
              <a:ext cx="304800" cy="304787"/>
            </a:xfrm>
            <a:prstGeom prst="ellipse">
              <a:avLst/>
            </a:prstGeom>
            <a:noFill/>
            <a:ln w="9525">
              <a:solidFill>
                <a:schemeClr val="tx1"/>
              </a:solidFill>
              <a:round/>
              <a:headEnd/>
              <a:tailEnd/>
            </a:ln>
          </p:spPr>
          <p:txBody>
            <a:bodyPr wrap="none" anchor="ctr"/>
            <a:lstStyle/>
            <a:p>
              <a:endParaRPr lang="de-DE"/>
            </a:p>
          </p:txBody>
        </p:sp>
        <p:sp>
          <p:nvSpPr>
            <p:cNvPr id="150" name="Line 16"/>
            <p:cNvSpPr>
              <a:spLocks noChangeShapeType="1"/>
            </p:cNvSpPr>
            <p:nvPr/>
          </p:nvSpPr>
          <p:spPr bwMode="auto">
            <a:xfrm>
              <a:off x="5948313" y="2620157"/>
              <a:ext cx="0" cy="304787"/>
            </a:xfrm>
            <a:prstGeom prst="line">
              <a:avLst/>
            </a:prstGeom>
            <a:noFill/>
            <a:ln w="28575">
              <a:solidFill>
                <a:schemeClr val="tx1"/>
              </a:solidFill>
              <a:round/>
              <a:headEnd/>
              <a:tailEnd/>
            </a:ln>
          </p:spPr>
          <p:txBody>
            <a:bodyPr wrap="none" anchor="ctr"/>
            <a:lstStyle/>
            <a:p>
              <a:endParaRPr lang="de-DE"/>
            </a:p>
          </p:txBody>
        </p:sp>
        <p:sp>
          <p:nvSpPr>
            <p:cNvPr id="151" name="Line 17"/>
            <p:cNvSpPr>
              <a:spLocks noChangeShapeType="1"/>
            </p:cNvSpPr>
            <p:nvPr/>
          </p:nvSpPr>
          <p:spPr bwMode="auto">
            <a:xfrm>
              <a:off x="5795913" y="2772550"/>
              <a:ext cx="304800" cy="0"/>
            </a:xfrm>
            <a:prstGeom prst="line">
              <a:avLst/>
            </a:prstGeom>
            <a:noFill/>
            <a:ln w="28575">
              <a:solidFill>
                <a:schemeClr val="tx1"/>
              </a:solidFill>
              <a:round/>
              <a:headEnd/>
              <a:tailEnd/>
            </a:ln>
          </p:spPr>
          <p:txBody>
            <a:bodyPr wrap="none" anchor="ctr"/>
            <a:lstStyle/>
            <a:p>
              <a:endParaRPr lang="de-DE"/>
            </a:p>
          </p:txBody>
        </p:sp>
        <p:sp>
          <p:nvSpPr>
            <p:cNvPr id="153" name="Oval 19"/>
            <p:cNvSpPr>
              <a:spLocks noChangeArrowheads="1"/>
            </p:cNvSpPr>
            <p:nvPr/>
          </p:nvSpPr>
          <p:spPr bwMode="auto">
            <a:xfrm>
              <a:off x="5872113" y="3204598"/>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154" name="Line 20"/>
            <p:cNvSpPr>
              <a:spLocks noChangeShapeType="1"/>
            </p:cNvSpPr>
            <p:nvPr/>
          </p:nvSpPr>
          <p:spPr bwMode="auto">
            <a:xfrm flipV="1">
              <a:off x="5939929" y="2780928"/>
              <a:ext cx="0" cy="504000"/>
            </a:xfrm>
            <a:prstGeom prst="line">
              <a:avLst/>
            </a:prstGeom>
            <a:noFill/>
            <a:ln w="9525">
              <a:solidFill>
                <a:schemeClr val="tx1"/>
              </a:solidFill>
              <a:round/>
              <a:headEnd/>
              <a:tailEnd/>
            </a:ln>
          </p:spPr>
          <p:txBody>
            <a:bodyPr wrap="none" anchor="ctr"/>
            <a:lstStyle/>
            <a:p>
              <a:endParaRPr lang="de-DE"/>
            </a:p>
          </p:txBody>
        </p:sp>
        <p:sp>
          <p:nvSpPr>
            <p:cNvPr id="155" name="Oval 15"/>
            <p:cNvSpPr>
              <a:spLocks noChangeArrowheads="1"/>
            </p:cNvSpPr>
            <p:nvPr/>
          </p:nvSpPr>
          <p:spPr bwMode="auto">
            <a:xfrm rot="10800000">
              <a:off x="4498926" y="3139777"/>
              <a:ext cx="304800" cy="304826"/>
            </a:xfrm>
            <a:prstGeom prst="ellipse">
              <a:avLst/>
            </a:prstGeom>
            <a:noFill/>
            <a:ln w="9525">
              <a:solidFill>
                <a:schemeClr val="tx1"/>
              </a:solidFill>
              <a:round/>
              <a:headEnd/>
              <a:tailEnd/>
            </a:ln>
          </p:spPr>
          <p:txBody>
            <a:bodyPr wrap="none" anchor="ctr"/>
            <a:lstStyle/>
            <a:p>
              <a:endParaRPr lang="de-DE"/>
            </a:p>
          </p:txBody>
        </p:sp>
        <p:sp>
          <p:nvSpPr>
            <p:cNvPr id="156" name="Line 16"/>
            <p:cNvSpPr>
              <a:spLocks noChangeShapeType="1"/>
            </p:cNvSpPr>
            <p:nvPr/>
          </p:nvSpPr>
          <p:spPr bwMode="auto">
            <a:xfrm rot="10800000">
              <a:off x="4651326" y="3139779"/>
              <a:ext cx="0" cy="304826"/>
            </a:xfrm>
            <a:prstGeom prst="line">
              <a:avLst/>
            </a:prstGeom>
            <a:noFill/>
            <a:ln w="28575">
              <a:solidFill>
                <a:schemeClr val="tx1"/>
              </a:solidFill>
              <a:round/>
              <a:headEnd/>
              <a:tailEnd/>
            </a:ln>
          </p:spPr>
          <p:txBody>
            <a:bodyPr wrap="none" anchor="ctr"/>
            <a:lstStyle/>
            <a:p>
              <a:endParaRPr lang="de-DE"/>
            </a:p>
          </p:txBody>
        </p:sp>
        <p:sp>
          <p:nvSpPr>
            <p:cNvPr id="157" name="Line 17"/>
            <p:cNvSpPr>
              <a:spLocks noChangeShapeType="1"/>
            </p:cNvSpPr>
            <p:nvPr/>
          </p:nvSpPr>
          <p:spPr bwMode="auto">
            <a:xfrm rot="10800000">
              <a:off x="4498926" y="3292190"/>
              <a:ext cx="304800" cy="0"/>
            </a:xfrm>
            <a:prstGeom prst="line">
              <a:avLst/>
            </a:prstGeom>
            <a:noFill/>
            <a:ln w="28575">
              <a:solidFill>
                <a:schemeClr val="tx1"/>
              </a:solidFill>
              <a:round/>
              <a:headEnd/>
              <a:tailEnd/>
            </a:ln>
          </p:spPr>
          <p:txBody>
            <a:bodyPr wrap="none" anchor="ctr"/>
            <a:lstStyle/>
            <a:p>
              <a:endParaRPr lang="de-DE"/>
            </a:p>
          </p:txBody>
        </p:sp>
        <p:sp>
          <p:nvSpPr>
            <p:cNvPr id="183" name="Oval 15"/>
            <p:cNvSpPr>
              <a:spLocks noChangeArrowheads="1"/>
            </p:cNvSpPr>
            <p:nvPr/>
          </p:nvSpPr>
          <p:spPr bwMode="auto">
            <a:xfrm>
              <a:off x="6988961" y="3140968"/>
              <a:ext cx="304800" cy="304788"/>
            </a:xfrm>
            <a:prstGeom prst="ellipse">
              <a:avLst/>
            </a:prstGeom>
            <a:noFill/>
            <a:ln w="9525">
              <a:solidFill>
                <a:schemeClr val="tx1"/>
              </a:solidFill>
              <a:round/>
              <a:headEnd/>
              <a:tailEnd/>
            </a:ln>
          </p:spPr>
          <p:txBody>
            <a:bodyPr wrap="none" anchor="ctr"/>
            <a:lstStyle/>
            <a:p>
              <a:endParaRPr lang="de-DE"/>
            </a:p>
          </p:txBody>
        </p:sp>
        <p:sp>
          <p:nvSpPr>
            <p:cNvPr id="184" name="Line 16"/>
            <p:cNvSpPr>
              <a:spLocks noChangeShapeType="1"/>
            </p:cNvSpPr>
            <p:nvPr/>
          </p:nvSpPr>
          <p:spPr bwMode="auto">
            <a:xfrm>
              <a:off x="7141361" y="3140968"/>
              <a:ext cx="0" cy="304788"/>
            </a:xfrm>
            <a:prstGeom prst="line">
              <a:avLst/>
            </a:prstGeom>
            <a:noFill/>
            <a:ln w="28575">
              <a:solidFill>
                <a:schemeClr val="tx1"/>
              </a:solidFill>
              <a:round/>
              <a:headEnd/>
              <a:tailEnd/>
            </a:ln>
          </p:spPr>
          <p:txBody>
            <a:bodyPr wrap="none" anchor="ctr"/>
            <a:lstStyle/>
            <a:p>
              <a:endParaRPr lang="de-DE"/>
            </a:p>
          </p:txBody>
        </p:sp>
        <p:sp>
          <p:nvSpPr>
            <p:cNvPr id="185" name="Line 17"/>
            <p:cNvSpPr>
              <a:spLocks noChangeShapeType="1"/>
            </p:cNvSpPr>
            <p:nvPr/>
          </p:nvSpPr>
          <p:spPr bwMode="auto">
            <a:xfrm>
              <a:off x="6988961" y="3293361"/>
              <a:ext cx="304800" cy="0"/>
            </a:xfrm>
            <a:prstGeom prst="line">
              <a:avLst/>
            </a:prstGeom>
            <a:noFill/>
            <a:ln w="28575">
              <a:solidFill>
                <a:schemeClr val="tx1"/>
              </a:solidFill>
              <a:round/>
              <a:headEnd/>
              <a:tailEnd/>
            </a:ln>
          </p:spPr>
          <p:txBody>
            <a:bodyPr wrap="none" anchor="ctr"/>
            <a:lstStyle/>
            <a:p>
              <a:endParaRPr lang="de-DE"/>
            </a:p>
          </p:txBody>
        </p:sp>
        <p:sp>
          <p:nvSpPr>
            <p:cNvPr id="186" name="Oval 18"/>
            <p:cNvSpPr>
              <a:spLocks noChangeArrowheads="1"/>
            </p:cNvSpPr>
            <p:nvPr/>
          </p:nvSpPr>
          <p:spPr bwMode="auto">
            <a:xfrm>
              <a:off x="7065161" y="2689715"/>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187" name="Oval 19"/>
            <p:cNvSpPr>
              <a:spLocks noChangeArrowheads="1"/>
            </p:cNvSpPr>
            <p:nvPr/>
          </p:nvSpPr>
          <p:spPr bwMode="auto">
            <a:xfrm>
              <a:off x="7065161" y="4212710"/>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188" name="Line 20"/>
            <p:cNvSpPr>
              <a:spLocks noChangeShapeType="1"/>
            </p:cNvSpPr>
            <p:nvPr/>
          </p:nvSpPr>
          <p:spPr bwMode="auto">
            <a:xfrm flipV="1">
              <a:off x="7142779" y="2742097"/>
              <a:ext cx="0" cy="1476000"/>
            </a:xfrm>
            <a:prstGeom prst="line">
              <a:avLst/>
            </a:prstGeom>
            <a:noFill/>
            <a:ln w="9525">
              <a:solidFill>
                <a:schemeClr val="tx1"/>
              </a:solidFill>
              <a:round/>
              <a:headEnd/>
              <a:tailEnd/>
            </a:ln>
          </p:spPr>
          <p:txBody>
            <a:bodyPr wrap="none" anchor="ctr"/>
            <a:lstStyle/>
            <a:p>
              <a:endParaRPr lang="de-DE" dirty="0"/>
            </a:p>
          </p:txBody>
        </p:sp>
        <p:sp>
          <p:nvSpPr>
            <p:cNvPr id="54" name="Oval 19"/>
            <p:cNvSpPr>
              <a:spLocks noChangeArrowheads="1"/>
            </p:cNvSpPr>
            <p:nvPr/>
          </p:nvSpPr>
          <p:spPr bwMode="auto">
            <a:xfrm>
              <a:off x="3860304" y="3211785"/>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55" name="Oval 19"/>
            <p:cNvSpPr>
              <a:spLocks noChangeArrowheads="1"/>
            </p:cNvSpPr>
            <p:nvPr/>
          </p:nvSpPr>
          <p:spPr bwMode="auto">
            <a:xfrm>
              <a:off x="3851920" y="3707463"/>
              <a:ext cx="152400" cy="152394"/>
            </a:xfrm>
            <a:prstGeom prst="ellipse">
              <a:avLst/>
            </a:prstGeom>
            <a:solidFill>
              <a:schemeClr val="tx1"/>
            </a:solidFill>
            <a:ln w="9525">
              <a:solidFill>
                <a:schemeClr val="tx1"/>
              </a:solidFill>
              <a:round/>
              <a:headEnd/>
              <a:tailEnd/>
            </a:ln>
          </p:spPr>
          <p:txBody>
            <a:bodyPr wrap="none" anchor="ctr"/>
            <a:lstStyle/>
            <a:p>
              <a:endParaRPr lang="de-DE"/>
            </a:p>
          </p:txBody>
        </p:sp>
        <p:grpSp>
          <p:nvGrpSpPr>
            <p:cNvPr id="2" name="Gruppieren 1"/>
            <p:cNvGrpSpPr/>
            <p:nvPr/>
          </p:nvGrpSpPr>
          <p:grpSpPr>
            <a:xfrm>
              <a:off x="5207981" y="3698799"/>
              <a:ext cx="180000" cy="180846"/>
              <a:chOff x="-504544" y="4245948"/>
              <a:chExt cx="180000" cy="180846"/>
            </a:xfrm>
          </p:grpSpPr>
          <p:sp>
            <p:nvSpPr>
              <p:cNvPr id="56"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57"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nvGrpSpPr>
            <p:cNvPr id="59" name="Gruppieren 58"/>
            <p:cNvGrpSpPr/>
            <p:nvPr/>
          </p:nvGrpSpPr>
          <p:grpSpPr>
            <a:xfrm>
              <a:off x="5214466" y="3193374"/>
              <a:ext cx="180000" cy="180846"/>
              <a:chOff x="-503195" y="4226346"/>
              <a:chExt cx="180000" cy="180846"/>
            </a:xfrm>
          </p:grpSpPr>
          <p:sp>
            <p:nvSpPr>
              <p:cNvPr id="60" name="Line 20"/>
              <p:cNvSpPr>
                <a:spLocks noChangeShapeType="1"/>
              </p:cNvSpPr>
              <p:nvPr/>
            </p:nvSpPr>
            <p:spPr bwMode="auto">
              <a:xfrm rot="10800000" flipV="1">
                <a:off x="-503195" y="4226346"/>
                <a:ext cx="180000" cy="180000"/>
              </a:xfrm>
              <a:prstGeom prst="line">
                <a:avLst/>
              </a:prstGeom>
              <a:noFill/>
              <a:ln w="9525">
                <a:solidFill>
                  <a:schemeClr val="tx1"/>
                </a:solidFill>
                <a:round/>
                <a:headEnd/>
                <a:tailEnd/>
              </a:ln>
            </p:spPr>
            <p:txBody>
              <a:bodyPr wrap="none" anchor="ctr"/>
              <a:lstStyle/>
              <a:p>
                <a:endParaRPr lang="de-DE"/>
              </a:p>
            </p:txBody>
          </p:sp>
          <p:sp>
            <p:nvSpPr>
              <p:cNvPr id="61" name="Line 20"/>
              <p:cNvSpPr>
                <a:spLocks noChangeShapeType="1"/>
              </p:cNvSpPr>
              <p:nvPr/>
            </p:nvSpPr>
            <p:spPr bwMode="auto">
              <a:xfrm rot="10800000" flipH="1" flipV="1">
                <a:off x="-503195" y="4227192"/>
                <a:ext cx="180000" cy="180000"/>
              </a:xfrm>
              <a:prstGeom prst="line">
                <a:avLst/>
              </a:prstGeom>
              <a:noFill/>
              <a:ln w="9525">
                <a:solidFill>
                  <a:schemeClr val="tx1"/>
                </a:solidFill>
                <a:round/>
                <a:headEnd/>
                <a:tailEnd/>
              </a:ln>
            </p:spPr>
            <p:txBody>
              <a:bodyPr wrap="none" anchor="ctr"/>
              <a:lstStyle/>
              <a:p>
                <a:endParaRPr lang="de-DE" dirty="0"/>
              </a:p>
            </p:txBody>
          </p:sp>
        </p:grpSp>
        <p:sp>
          <p:nvSpPr>
            <p:cNvPr id="62" name="Line 20"/>
            <p:cNvSpPr>
              <a:spLocks noChangeShapeType="1"/>
            </p:cNvSpPr>
            <p:nvPr/>
          </p:nvSpPr>
          <p:spPr bwMode="auto">
            <a:xfrm rot="10800000" flipV="1">
              <a:off x="6496637" y="3780272"/>
              <a:ext cx="0" cy="504000"/>
            </a:xfrm>
            <a:prstGeom prst="line">
              <a:avLst/>
            </a:prstGeom>
            <a:noFill/>
            <a:ln w="9525">
              <a:solidFill>
                <a:schemeClr val="tx1"/>
              </a:solidFill>
              <a:round/>
              <a:headEnd/>
              <a:tailEnd/>
            </a:ln>
          </p:spPr>
          <p:txBody>
            <a:bodyPr wrap="none" anchor="ctr"/>
            <a:lstStyle/>
            <a:p>
              <a:endParaRPr lang="de-DE"/>
            </a:p>
          </p:txBody>
        </p:sp>
        <p:grpSp>
          <p:nvGrpSpPr>
            <p:cNvPr id="63" name="Gruppieren 62"/>
            <p:cNvGrpSpPr/>
            <p:nvPr/>
          </p:nvGrpSpPr>
          <p:grpSpPr>
            <a:xfrm>
              <a:off x="6408224" y="4192592"/>
              <a:ext cx="180000" cy="180846"/>
              <a:chOff x="-504544" y="4245948"/>
              <a:chExt cx="180000" cy="180846"/>
            </a:xfrm>
          </p:grpSpPr>
          <p:sp>
            <p:nvSpPr>
              <p:cNvPr id="64"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65"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nvGrpSpPr>
            <p:cNvPr id="69" name="Gruppieren 68"/>
            <p:cNvGrpSpPr/>
            <p:nvPr/>
          </p:nvGrpSpPr>
          <p:grpSpPr>
            <a:xfrm>
              <a:off x="6406636" y="3700287"/>
              <a:ext cx="180000" cy="180846"/>
              <a:chOff x="-504544" y="4245948"/>
              <a:chExt cx="180000" cy="180846"/>
            </a:xfrm>
          </p:grpSpPr>
          <p:sp>
            <p:nvSpPr>
              <p:cNvPr id="70"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71"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sp>
        <p:nvSpPr>
          <p:cNvPr id="97" name="Rechteck 180"/>
          <p:cNvSpPr>
            <a:spLocks noChangeArrowheads="1"/>
          </p:cNvSpPr>
          <p:nvPr/>
        </p:nvSpPr>
        <p:spPr bwMode="auto">
          <a:xfrm>
            <a:off x="6971964" y="382103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8" name="Rechteck 181"/>
          <p:cNvSpPr>
            <a:spLocks noChangeArrowheads="1"/>
          </p:cNvSpPr>
          <p:nvPr/>
        </p:nvSpPr>
        <p:spPr bwMode="auto">
          <a:xfrm>
            <a:off x="6971964" y="3316982"/>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99" name="Rechteck 182"/>
          <p:cNvSpPr>
            <a:spLocks noChangeArrowheads="1"/>
          </p:cNvSpPr>
          <p:nvPr/>
        </p:nvSpPr>
        <p:spPr bwMode="auto">
          <a:xfrm>
            <a:off x="6971964" y="2812157"/>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00" name="Rechteck 183"/>
          <p:cNvSpPr>
            <a:spLocks noChangeArrowheads="1"/>
          </p:cNvSpPr>
          <p:nvPr/>
        </p:nvSpPr>
        <p:spPr bwMode="auto">
          <a:xfrm>
            <a:off x="6971964" y="230892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01" name="Rechteck 180"/>
          <p:cNvSpPr>
            <a:spLocks noChangeArrowheads="1"/>
          </p:cNvSpPr>
          <p:nvPr/>
        </p:nvSpPr>
        <p:spPr bwMode="auto">
          <a:xfrm>
            <a:off x="7620036" y="382103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02" name="Rechteck 181"/>
          <p:cNvSpPr>
            <a:spLocks noChangeArrowheads="1"/>
          </p:cNvSpPr>
          <p:nvPr/>
        </p:nvSpPr>
        <p:spPr bwMode="auto">
          <a:xfrm>
            <a:off x="7620036" y="3316982"/>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03" name="Rechteck 182"/>
          <p:cNvSpPr>
            <a:spLocks noChangeArrowheads="1"/>
          </p:cNvSpPr>
          <p:nvPr/>
        </p:nvSpPr>
        <p:spPr bwMode="auto">
          <a:xfrm>
            <a:off x="7620036" y="2812157"/>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04" name="Rechteck 183"/>
          <p:cNvSpPr>
            <a:spLocks noChangeArrowheads="1"/>
          </p:cNvSpPr>
          <p:nvPr/>
        </p:nvSpPr>
        <p:spPr bwMode="auto">
          <a:xfrm>
            <a:off x="7620036" y="2308920"/>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05" name="Rechteck 180"/>
          <p:cNvSpPr>
            <a:spLocks noChangeArrowheads="1"/>
          </p:cNvSpPr>
          <p:nvPr/>
        </p:nvSpPr>
        <p:spPr bwMode="auto">
          <a:xfrm>
            <a:off x="8124092" y="382103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06" name="Rechteck 181"/>
          <p:cNvSpPr>
            <a:spLocks noChangeArrowheads="1"/>
          </p:cNvSpPr>
          <p:nvPr/>
        </p:nvSpPr>
        <p:spPr bwMode="auto">
          <a:xfrm>
            <a:off x="8124092" y="3316982"/>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07" name="Rechteck 182"/>
          <p:cNvSpPr>
            <a:spLocks noChangeArrowheads="1"/>
          </p:cNvSpPr>
          <p:nvPr/>
        </p:nvSpPr>
        <p:spPr bwMode="auto">
          <a:xfrm>
            <a:off x="8124092" y="2812157"/>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08" name="Rechteck 183"/>
          <p:cNvSpPr>
            <a:spLocks noChangeArrowheads="1"/>
          </p:cNvSpPr>
          <p:nvPr/>
        </p:nvSpPr>
        <p:spPr bwMode="auto">
          <a:xfrm>
            <a:off x="8124092" y="2308920"/>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09" name="Rechteck 180"/>
          <p:cNvSpPr>
            <a:spLocks noChangeArrowheads="1"/>
          </p:cNvSpPr>
          <p:nvPr/>
        </p:nvSpPr>
        <p:spPr bwMode="auto">
          <a:xfrm>
            <a:off x="8844172" y="3933006"/>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10" name="Rechteck 181"/>
          <p:cNvSpPr>
            <a:spLocks noChangeArrowheads="1"/>
          </p:cNvSpPr>
          <p:nvPr/>
        </p:nvSpPr>
        <p:spPr bwMode="auto">
          <a:xfrm>
            <a:off x="8844172" y="342895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11" name="Rechteck 182"/>
          <p:cNvSpPr>
            <a:spLocks noChangeArrowheads="1"/>
          </p:cNvSpPr>
          <p:nvPr/>
        </p:nvSpPr>
        <p:spPr bwMode="auto">
          <a:xfrm>
            <a:off x="8844172" y="2924125"/>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12" name="Rechteck 183"/>
          <p:cNvSpPr>
            <a:spLocks noChangeArrowheads="1"/>
          </p:cNvSpPr>
          <p:nvPr/>
        </p:nvSpPr>
        <p:spPr bwMode="auto">
          <a:xfrm>
            <a:off x="8844172" y="2420888"/>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13" name="Rechteck 180"/>
          <p:cNvSpPr>
            <a:spLocks noChangeArrowheads="1"/>
          </p:cNvSpPr>
          <p:nvPr/>
        </p:nvSpPr>
        <p:spPr bwMode="auto">
          <a:xfrm>
            <a:off x="4811724" y="3860750"/>
            <a:ext cx="348172" cy="40011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14" name="Rechteck 181"/>
          <p:cNvSpPr>
            <a:spLocks noChangeArrowheads="1"/>
          </p:cNvSpPr>
          <p:nvPr/>
        </p:nvSpPr>
        <p:spPr bwMode="auto">
          <a:xfrm>
            <a:off x="4811724" y="3428950"/>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15" name="Rechteck 182"/>
          <p:cNvSpPr>
            <a:spLocks noChangeArrowheads="1"/>
          </p:cNvSpPr>
          <p:nvPr/>
        </p:nvSpPr>
        <p:spPr bwMode="auto">
          <a:xfrm>
            <a:off x="4811724" y="2924125"/>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116" name="Rechteck 183"/>
          <p:cNvSpPr>
            <a:spLocks noChangeArrowheads="1"/>
          </p:cNvSpPr>
          <p:nvPr/>
        </p:nvSpPr>
        <p:spPr bwMode="auto">
          <a:xfrm>
            <a:off x="4812234" y="2420888"/>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17" name="Rechteck 116"/>
          <p:cNvSpPr/>
          <p:nvPr/>
        </p:nvSpPr>
        <p:spPr bwMode="auto">
          <a:xfrm>
            <a:off x="1868394" y="2636912"/>
            <a:ext cx="1841893" cy="38884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endParaRPr lang="en-US" sz="2400">
              <a:solidFill>
                <a:schemeClr val="bg1"/>
              </a:solidFill>
              <a:latin typeface="Times New Roman" pitchFamily="16" charset="0"/>
              <a:cs typeface="DejaVu Sans" charset="0"/>
            </a:endParaRPr>
          </a:p>
        </p:txBody>
      </p:sp>
      <p:sp>
        <p:nvSpPr>
          <p:cNvPr id="118" name="Rechteck 180"/>
          <p:cNvSpPr>
            <a:spLocks noChangeArrowheads="1"/>
          </p:cNvSpPr>
          <p:nvPr/>
        </p:nvSpPr>
        <p:spPr bwMode="auto">
          <a:xfrm rot="5400000">
            <a:off x="5648403" y="2856613"/>
            <a:ext cx="615874" cy="584775"/>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3200" b="1" dirty="0">
                <a:latin typeface="Verdana" pitchFamily="32" charset="0"/>
              </a:rPr>
              <a:t>…</a:t>
            </a:r>
          </a:p>
        </p:txBody>
      </p:sp>
      <p:sp>
        <p:nvSpPr>
          <p:cNvPr id="7" name="Titel 6"/>
          <p:cNvSpPr>
            <a:spLocks noGrp="1"/>
          </p:cNvSpPr>
          <p:nvPr>
            <p:ph type="title"/>
          </p:nvPr>
        </p:nvSpPr>
        <p:spPr/>
        <p:txBody>
          <a:bodyPr/>
          <a:lstStyle/>
          <a:p>
            <a:r>
              <a:rPr lang="de-DE" dirty="0" err="1"/>
              <a:t>Complete</a:t>
            </a:r>
            <a:r>
              <a:rPr lang="de-DE" dirty="0"/>
              <a:t> Simulation</a:t>
            </a:r>
            <a:endParaRPr lang="en-US" dirty="0"/>
          </a:p>
        </p:txBody>
      </p:sp>
      <p:sp>
        <p:nvSpPr>
          <p:cNvPr id="9" name="Bildplatzhalter 8"/>
          <p:cNvSpPr>
            <a:spLocks noGrp="1"/>
          </p:cNvSpPr>
          <p:nvPr>
            <p:ph type="pic" sz="quarter" idx="14"/>
          </p:nvPr>
        </p:nvSpPr>
        <p:spPr/>
      </p:sp>
      <p:sp>
        <p:nvSpPr>
          <p:cNvPr id="10" name="Textplatzhalter 9"/>
          <p:cNvSpPr>
            <a:spLocks noGrp="1"/>
          </p:cNvSpPr>
          <p:nvPr>
            <p:ph type="body" sz="quarter" idx="25"/>
          </p:nvPr>
        </p:nvSpPr>
        <p:spPr/>
        <p:txBody>
          <a:bodyPr/>
          <a:lstStyle/>
          <a:p>
            <a:endParaRPr lang="en-US"/>
          </a:p>
        </p:txBody>
      </p:sp>
      <p:sp>
        <p:nvSpPr>
          <p:cNvPr id="8" name="Foliennummernplatzhalter 7"/>
          <p:cNvSpPr>
            <a:spLocks noGrp="1"/>
          </p:cNvSpPr>
          <p:nvPr>
            <p:ph type="sldNum" sz="quarter" idx="28"/>
          </p:nvPr>
        </p:nvSpPr>
        <p:spPr/>
        <p:txBody>
          <a:bodyPr/>
          <a:lstStyle/>
          <a:p>
            <a:fld id="{68F3185B-C653-42AE-8B74-FF214C291574}" type="slidenum">
              <a:rPr lang="en-US" smtClean="0"/>
              <a:pPr/>
              <a:t>20</a:t>
            </a:fld>
            <a:endParaRPr lang="en-US"/>
          </a:p>
        </p:txBody>
      </p:sp>
    </p:spTree>
    <p:extLst>
      <p:ext uri="{BB962C8B-B14F-4D97-AF65-F5344CB8AC3E}">
        <p14:creationId xmlns:p14="http://schemas.microsoft.com/office/powerpoint/2010/main" val="35147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500"/>
                                        <p:tgtEl>
                                          <p:spTgt spid="1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74"/>
                                        </p:tgtEl>
                                      </p:cBhvr>
                                    </p:animEffect>
                                    <p:set>
                                      <p:cBhvr>
                                        <p:cTn id="15" dur="1" fill="hold">
                                          <p:stCondLst>
                                            <p:cond delay="499"/>
                                          </p:stCondLst>
                                        </p:cTn>
                                        <p:tgtEl>
                                          <p:spTgt spid="7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wipe(left)">
                                      <p:cBhvr>
                                        <p:cTn id="20" dur="500"/>
                                        <p:tgtEl>
                                          <p:spTgt spid="8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ipe(left)">
                                      <p:cBhvr>
                                        <p:cTn id="23" dur="500"/>
                                        <p:tgtEl>
                                          <p:spTgt spid="8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wipe(left)">
                                      <p:cBhvr>
                                        <p:cTn id="29" dur="500"/>
                                        <p:tgtEl>
                                          <p:spTgt spid="8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wipe(left)">
                                      <p:cBhvr>
                                        <p:cTn id="37" dur="500"/>
                                        <p:tgtEl>
                                          <p:spTgt spid="9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left)">
                                      <p:cBhvr>
                                        <p:cTn id="40" dur="500"/>
                                        <p:tgtEl>
                                          <p:spTgt spid="9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left)">
                                      <p:cBhvr>
                                        <p:cTn id="43" dur="500"/>
                                        <p:tgtEl>
                                          <p:spTgt spid="9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wipe(left)">
                                      <p:cBhvr>
                                        <p:cTn id="48" dur="500"/>
                                        <p:tgtEl>
                                          <p:spTgt spid="9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left)">
                                      <p:cBhvr>
                                        <p:cTn id="51" dur="500"/>
                                        <p:tgtEl>
                                          <p:spTgt spid="9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wipe(left)">
                                      <p:cBhvr>
                                        <p:cTn id="54" dur="500"/>
                                        <p:tgtEl>
                                          <p:spTgt spid="9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wipe(left)">
                                      <p:cBhvr>
                                        <p:cTn id="57" dur="500"/>
                                        <p:tgtEl>
                                          <p:spTgt spid="9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wipe(left)">
                                      <p:cBhvr>
                                        <p:cTn id="62" dur="500"/>
                                        <p:tgtEl>
                                          <p:spTgt spid="9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left)">
                                      <p:cBhvr>
                                        <p:cTn id="65" dur="500"/>
                                        <p:tgtEl>
                                          <p:spTgt spid="9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99"/>
                                        </p:tgtEl>
                                        <p:attrNameLst>
                                          <p:attrName>style.visibility</p:attrName>
                                        </p:attrNameLst>
                                      </p:cBhvr>
                                      <p:to>
                                        <p:strVal val="visible"/>
                                      </p:to>
                                    </p:set>
                                    <p:animEffect transition="in" filter="wipe(left)">
                                      <p:cBhvr>
                                        <p:cTn id="68" dur="500"/>
                                        <p:tgtEl>
                                          <p:spTgt spid="9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wipe(left)">
                                      <p:cBhvr>
                                        <p:cTn id="71" dur="500"/>
                                        <p:tgtEl>
                                          <p:spTgt spid="10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wipe(left)">
                                      <p:cBhvr>
                                        <p:cTn id="76" dur="500"/>
                                        <p:tgtEl>
                                          <p:spTgt spid="10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02"/>
                                        </p:tgtEl>
                                        <p:attrNameLst>
                                          <p:attrName>style.visibility</p:attrName>
                                        </p:attrNameLst>
                                      </p:cBhvr>
                                      <p:to>
                                        <p:strVal val="visible"/>
                                      </p:to>
                                    </p:set>
                                    <p:animEffect transition="in" filter="wipe(left)">
                                      <p:cBhvr>
                                        <p:cTn id="79" dur="500"/>
                                        <p:tgtEl>
                                          <p:spTgt spid="10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03"/>
                                        </p:tgtEl>
                                        <p:attrNameLst>
                                          <p:attrName>style.visibility</p:attrName>
                                        </p:attrNameLst>
                                      </p:cBhvr>
                                      <p:to>
                                        <p:strVal val="visible"/>
                                      </p:to>
                                    </p:set>
                                    <p:animEffect transition="in" filter="wipe(left)">
                                      <p:cBhvr>
                                        <p:cTn id="82" dur="500"/>
                                        <p:tgtEl>
                                          <p:spTgt spid="10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wipe(left)">
                                      <p:cBhvr>
                                        <p:cTn id="85" dur="500"/>
                                        <p:tgtEl>
                                          <p:spTgt spid="10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5"/>
                                        </p:tgtEl>
                                        <p:attrNameLst>
                                          <p:attrName>style.visibility</p:attrName>
                                        </p:attrNameLst>
                                      </p:cBhvr>
                                      <p:to>
                                        <p:strVal val="visible"/>
                                      </p:to>
                                    </p:set>
                                    <p:animEffect transition="in" filter="wipe(left)">
                                      <p:cBhvr>
                                        <p:cTn id="90" dur="500"/>
                                        <p:tgtEl>
                                          <p:spTgt spid="105"/>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06"/>
                                        </p:tgtEl>
                                        <p:attrNameLst>
                                          <p:attrName>style.visibility</p:attrName>
                                        </p:attrNameLst>
                                      </p:cBhvr>
                                      <p:to>
                                        <p:strVal val="visible"/>
                                      </p:to>
                                    </p:set>
                                    <p:animEffect transition="in" filter="wipe(left)">
                                      <p:cBhvr>
                                        <p:cTn id="93" dur="500"/>
                                        <p:tgtEl>
                                          <p:spTgt spid="10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07"/>
                                        </p:tgtEl>
                                        <p:attrNameLst>
                                          <p:attrName>style.visibility</p:attrName>
                                        </p:attrNameLst>
                                      </p:cBhvr>
                                      <p:to>
                                        <p:strVal val="visible"/>
                                      </p:to>
                                    </p:set>
                                    <p:animEffect transition="in" filter="wipe(left)">
                                      <p:cBhvr>
                                        <p:cTn id="96" dur="500"/>
                                        <p:tgtEl>
                                          <p:spTgt spid="107"/>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08"/>
                                        </p:tgtEl>
                                        <p:attrNameLst>
                                          <p:attrName>style.visibility</p:attrName>
                                        </p:attrNameLst>
                                      </p:cBhvr>
                                      <p:to>
                                        <p:strVal val="visible"/>
                                      </p:to>
                                    </p:set>
                                    <p:animEffect transition="in" filter="wipe(left)">
                                      <p:cBhvr>
                                        <p:cTn id="99" dur="500"/>
                                        <p:tgtEl>
                                          <p:spTgt spid="10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09"/>
                                        </p:tgtEl>
                                        <p:attrNameLst>
                                          <p:attrName>style.visibility</p:attrName>
                                        </p:attrNameLst>
                                      </p:cBhvr>
                                      <p:to>
                                        <p:strVal val="visible"/>
                                      </p:to>
                                    </p:set>
                                    <p:animEffect transition="in" filter="wipe(left)">
                                      <p:cBhvr>
                                        <p:cTn id="104" dur="500"/>
                                        <p:tgtEl>
                                          <p:spTgt spid="109"/>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110"/>
                                        </p:tgtEl>
                                        <p:attrNameLst>
                                          <p:attrName>style.visibility</p:attrName>
                                        </p:attrNameLst>
                                      </p:cBhvr>
                                      <p:to>
                                        <p:strVal val="visible"/>
                                      </p:to>
                                    </p:set>
                                    <p:animEffect transition="in" filter="wipe(left)">
                                      <p:cBhvr>
                                        <p:cTn id="107" dur="500"/>
                                        <p:tgtEl>
                                          <p:spTgt spid="11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11"/>
                                        </p:tgtEl>
                                        <p:attrNameLst>
                                          <p:attrName>style.visibility</p:attrName>
                                        </p:attrNameLst>
                                      </p:cBhvr>
                                      <p:to>
                                        <p:strVal val="visible"/>
                                      </p:to>
                                    </p:set>
                                    <p:animEffect transition="in" filter="wipe(left)">
                                      <p:cBhvr>
                                        <p:cTn id="110" dur="500"/>
                                        <p:tgtEl>
                                          <p:spTgt spid="111"/>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wipe(left)">
                                      <p:cBhvr>
                                        <p:cTn id="113" dur="500"/>
                                        <p:tgtEl>
                                          <p:spTgt spid="1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0" nodeType="clickEffect">
                                  <p:stCondLst>
                                    <p:cond delay="0"/>
                                  </p:stCondLst>
                                  <p:childTnLst>
                                    <p:animEffect transition="out" filter="fade">
                                      <p:cBhvr>
                                        <p:cTn id="117" dur="500"/>
                                        <p:tgtEl>
                                          <p:spTgt spid="5"/>
                                        </p:tgtEl>
                                      </p:cBhvr>
                                    </p:animEffect>
                                    <p:set>
                                      <p:cBhvr>
                                        <p:cTn id="118" dur="1" fill="hold">
                                          <p:stCondLst>
                                            <p:cond delay="499"/>
                                          </p:stCondLst>
                                        </p:cTn>
                                        <p:tgtEl>
                                          <p:spTgt spid="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500"/>
                                        <p:tgtEl>
                                          <p:spTgt spid="83"/>
                                        </p:tgtEl>
                                      </p:cBhvr>
                                    </p:animEffect>
                                    <p:set>
                                      <p:cBhvr>
                                        <p:cTn id="123" dur="1" fill="hold">
                                          <p:stCondLst>
                                            <p:cond delay="499"/>
                                          </p:stCondLst>
                                        </p:cTn>
                                        <p:tgtEl>
                                          <p:spTgt spid="83"/>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84"/>
                                        </p:tgtEl>
                                      </p:cBhvr>
                                    </p:animEffect>
                                    <p:set>
                                      <p:cBhvr>
                                        <p:cTn id="126" dur="1" fill="hold">
                                          <p:stCondLst>
                                            <p:cond delay="499"/>
                                          </p:stCondLst>
                                        </p:cTn>
                                        <p:tgtEl>
                                          <p:spTgt spid="84"/>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85"/>
                                        </p:tgtEl>
                                      </p:cBhvr>
                                    </p:animEffect>
                                    <p:set>
                                      <p:cBhvr>
                                        <p:cTn id="129" dur="1" fill="hold">
                                          <p:stCondLst>
                                            <p:cond delay="499"/>
                                          </p:stCondLst>
                                        </p:cTn>
                                        <p:tgtEl>
                                          <p:spTgt spid="85"/>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88"/>
                                        </p:tgtEl>
                                      </p:cBhvr>
                                    </p:animEffect>
                                    <p:set>
                                      <p:cBhvr>
                                        <p:cTn id="132" dur="1" fill="hold">
                                          <p:stCondLst>
                                            <p:cond delay="499"/>
                                          </p:stCondLst>
                                        </p:cTn>
                                        <p:tgtEl>
                                          <p:spTgt spid="88"/>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89"/>
                                        </p:tgtEl>
                                      </p:cBhvr>
                                    </p:animEffect>
                                    <p:set>
                                      <p:cBhvr>
                                        <p:cTn id="135" dur="1" fill="hold">
                                          <p:stCondLst>
                                            <p:cond delay="499"/>
                                          </p:stCondLst>
                                        </p:cTn>
                                        <p:tgtEl>
                                          <p:spTgt spid="89"/>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90"/>
                                        </p:tgtEl>
                                      </p:cBhvr>
                                    </p:animEffect>
                                    <p:set>
                                      <p:cBhvr>
                                        <p:cTn id="138" dur="1" fill="hold">
                                          <p:stCondLst>
                                            <p:cond delay="499"/>
                                          </p:stCondLst>
                                        </p:cTn>
                                        <p:tgtEl>
                                          <p:spTgt spid="90"/>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91"/>
                                        </p:tgtEl>
                                      </p:cBhvr>
                                    </p:animEffect>
                                    <p:set>
                                      <p:cBhvr>
                                        <p:cTn id="141" dur="1" fill="hold">
                                          <p:stCondLst>
                                            <p:cond delay="499"/>
                                          </p:stCondLst>
                                        </p:cTn>
                                        <p:tgtEl>
                                          <p:spTgt spid="91"/>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92"/>
                                        </p:tgtEl>
                                      </p:cBhvr>
                                    </p:animEffect>
                                    <p:set>
                                      <p:cBhvr>
                                        <p:cTn id="144" dur="1" fill="hold">
                                          <p:stCondLst>
                                            <p:cond delay="499"/>
                                          </p:stCondLst>
                                        </p:cTn>
                                        <p:tgtEl>
                                          <p:spTgt spid="92"/>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93"/>
                                        </p:tgtEl>
                                      </p:cBhvr>
                                    </p:animEffect>
                                    <p:set>
                                      <p:cBhvr>
                                        <p:cTn id="147" dur="1" fill="hold">
                                          <p:stCondLst>
                                            <p:cond delay="499"/>
                                          </p:stCondLst>
                                        </p:cTn>
                                        <p:tgtEl>
                                          <p:spTgt spid="93"/>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94"/>
                                        </p:tgtEl>
                                      </p:cBhvr>
                                    </p:animEffect>
                                    <p:set>
                                      <p:cBhvr>
                                        <p:cTn id="150" dur="1" fill="hold">
                                          <p:stCondLst>
                                            <p:cond delay="499"/>
                                          </p:stCondLst>
                                        </p:cTn>
                                        <p:tgtEl>
                                          <p:spTgt spid="94"/>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95"/>
                                        </p:tgtEl>
                                      </p:cBhvr>
                                    </p:animEffect>
                                    <p:set>
                                      <p:cBhvr>
                                        <p:cTn id="153" dur="1" fill="hold">
                                          <p:stCondLst>
                                            <p:cond delay="499"/>
                                          </p:stCondLst>
                                        </p:cTn>
                                        <p:tgtEl>
                                          <p:spTgt spid="95"/>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96"/>
                                        </p:tgtEl>
                                      </p:cBhvr>
                                    </p:animEffect>
                                    <p:set>
                                      <p:cBhvr>
                                        <p:cTn id="156" dur="1" fill="hold">
                                          <p:stCondLst>
                                            <p:cond delay="499"/>
                                          </p:stCondLst>
                                        </p:cTn>
                                        <p:tgtEl>
                                          <p:spTgt spid="96"/>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97"/>
                                        </p:tgtEl>
                                      </p:cBhvr>
                                    </p:animEffect>
                                    <p:set>
                                      <p:cBhvr>
                                        <p:cTn id="159" dur="1" fill="hold">
                                          <p:stCondLst>
                                            <p:cond delay="499"/>
                                          </p:stCondLst>
                                        </p:cTn>
                                        <p:tgtEl>
                                          <p:spTgt spid="97"/>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98"/>
                                        </p:tgtEl>
                                      </p:cBhvr>
                                    </p:animEffect>
                                    <p:set>
                                      <p:cBhvr>
                                        <p:cTn id="162" dur="1" fill="hold">
                                          <p:stCondLst>
                                            <p:cond delay="499"/>
                                          </p:stCondLst>
                                        </p:cTn>
                                        <p:tgtEl>
                                          <p:spTgt spid="9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99"/>
                                        </p:tgtEl>
                                      </p:cBhvr>
                                    </p:animEffect>
                                    <p:set>
                                      <p:cBhvr>
                                        <p:cTn id="165" dur="1" fill="hold">
                                          <p:stCondLst>
                                            <p:cond delay="499"/>
                                          </p:stCondLst>
                                        </p:cTn>
                                        <p:tgtEl>
                                          <p:spTgt spid="99"/>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00"/>
                                        </p:tgtEl>
                                      </p:cBhvr>
                                    </p:animEffect>
                                    <p:set>
                                      <p:cBhvr>
                                        <p:cTn id="168" dur="1" fill="hold">
                                          <p:stCondLst>
                                            <p:cond delay="499"/>
                                          </p:stCondLst>
                                        </p:cTn>
                                        <p:tgtEl>
                                          <p:spTgt spid="100"/>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101"/>
                                        </p:tgtEl>
                                      </p:cBhvr>
                                    </p:animEffect>
                                    <p:set>
                                      <p:cBhvr>
                                        <p:cTn id="171" dur="1" fill="hold">
                                          <p:stCondLst>
                                            <p:cond delay="499"/>
                                          </p:stCondLst>
                                        </p:cTn>
                                        <p:tgtEl>
                                          <p:spTgt spid="101"/>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102"/>
                                        </p:tgtEl>
                                      </p:cBhvr>
                                    </p:animEffect>
                                    <p:set>
                                      <p:cBhvr>
                                        <p:cTn id="174" dur="1" fill="hold">
                                          <p:stCondLst>
                                            <p:cond delay="499"/>
                                          </p:stCondLst>
                                        </p:cTn>
                                        <p:tgtEl>
                                          <p:spTgt spid="102"/>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103"/>
                                        </p:tgtEl>
                                      </p:cBhvr>
                                    </p:animEffect>
                                    <p:set>
                                      <p:cBhvr>
                                        <p:cTn id="177" dur="1" fill="hold">
                                          <p:stCondLst>
                                            <p:cond delay="499"/>
                                          </p:stCondLst>
                                        </p:cTn>
                                        <p:tgtEl>
                                          <p:spTgt spid="103"/>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104"/>
                                        </p:tgtEl>
                                      </p:cBhvr>
                                    </p:animEffect>
                                    <p:set>
                                      <p:cBhvr>
                                        <p:cTn id="180" dur="1" fill="hold">
                                          <p:stCondLst>
                                            <p:cond delay="499"/>
                                          </p:stCondLst>
                                        </p:cTn>
                                        <p:tgtEl>
                                          <p:spTgt spid="104"/>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05"/>
                                        </p:tgtEl>
                                      </p:cBhvr>
                                    </p:animEffect>
                                    <p:set>
                                      <p:cBhvr>
                                        <p:cTn id="183" dur="1" fill="hold">
                                          <p:stCondLst>
                                            <p:cond delay="499"/>
                                          </p:stCondLst>
                                        </p:cTn>
                                        <p:tgtEl>
                                          <p:spTgt spid="105"/>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106"/>
                                        </p:tgtEl>
                                      </p:cBhvr>
                                    </p:animEffect>
                                    <p:set>
                                      <p:cBhvr>
                                        <p:cTn id="186" dur="1" fill="hold">
                                          <p:stCondLst>
                                            <p:cond delay="499"/>
                                          </p:stCondLst>
                                        </p:cTn>
                                        <p:tgtEl>
                                          <p:spTgt spid="106"/>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107"/>
                                        </p:tgtEl>
                                      </p:cBhvr>
                                    </p:animEffect>
                                    <p:set>
                                      <p:cBhvr>
                                        <p:cTn id="189" dur="1" fill="hold">
                                          <p:stCondLst>
                                            <p:cond delay="499"/>
                                          </p:stCondLst>
                                        </p:cTn>
                                        <p:tgtEl>
                                          <p:spTgt spid="107"/>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108"/>
                                        </p:tgtEl>
                                      </p:cBhvr>
                                    </p:animEffect>
                                    <p:set>
                                      <p:cBhvr>
                                        <p:cTn id="192" dur="1" fill="hold">
                                          <p:stCondLst>
                                            <p:cond delay="499"/>
                                          </p:stCondLst>
                                        </p:cTn>
                                        <p:tgtEl>
                                          <p:spTgt spid="108"/>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109"/>
                                        </p:tgtEl>
                                      </p:cBhvr>
                                    </p:animEffect>
                                    <p:set>
                                      <p:cBhvr>
                                        <p:cTn id="195" dur="1" fill="hold">
                                          <p:stCondLst>
                                            <p:cond delay="499"/>
                                          </p:stCondLst>
                                        </p:cTn>
                                        <p:tgtEl>
                                          <p:spTgt spid="109"/>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110"/>
                                        </p:tgtEl>
                                      </p:cBhvr>
                                    </p:animEffect>
                                    <p:set>
                                      <p:cBhvr>
                                        <p:cTn id="198" dur="1" fill="hold">
                                          <p:stCondLst>
                                            <p:cond delay="499"/>
                                          </p:stCondLst>
                                        </p:cTn>
                                        <p:tgtEl>
                                          <p:spTgt spid="110"/>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111"/>
                                        </p:tgtEl>
                                      </p:cBhvr>
                                    </p:animEffect>
                                    <p:set>
                                      <p:cBhvr>
                                        <p:cTn id="201" dur="1" fill="hold">
                                          <p:stCondLst>
                                            <p:cond delay="499"/>
                                          </p:stCondLst>
                                        </p:cTn>
                                        <p:tgtEl>
                                          <p:spTgt spid="111"/>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112"/>
                                        </p:tgtEl>
                                      </p:cBhvr>
                                    </p:animEffect>
                                    <p:set>
                                      <p:cBhvr>
                                        <p:cTn id="204" dur="1" fill="hold">
                                          <p:stCondLst>
                                            <p:cond delay="499"/>
                                          </p:stCondLst>
                                        </p:cTn>
                                        <p:tgtEl>
                                          <p:spTgt spid="112"/>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22" presetClass="exit" presetSubtype="1" fill="hold" grpId="0" nodeType="clickEffect">
                                  <p:stCondLst>
                                    <p:cond delay="0"/>
                                  </p:stCondLst>
                                  <p:childTnLst>
                                    <p:animEffect transition="out" filter="wipe(up)">
                                      <p:cBhvr>
                                        <p:cTn id="208" dur="500"/>
                                        <p:tgtEl>
                                          <p:spTgt spid="75"/>
                                        </p:tgtEl>
                                      </p:cBhvr>
                                    </p:animEffect>
                                    <p:set>
                                      <p:cBhvr>
                                        <p:cTn id="209" dur="1" fill="hold">
                                          <p:stCondLst>
                                            <p:cond delay="499"/>
                                          </p:stCondLst>
                                        </p:cTn>
                                        <p:tgtEl>
                                          <p:spTgt spid="75"/>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wipe(left)">
                                      <p:cBhvr>
                                        <p:cTn id="214" dur="500"/>
                                        <p:tgtEl>
                                          <p:spTgt spid="113"/>
                                        </p:tgtEl>
                                      </p:cBhvr>
                                    </p:animEffect>
                                  </p:childTnLst>
                                </p:cTn>
                              </p:par>
                              <p:par>
                                <p:cTn id="215" presetID="22" presetClass="entr" presetSubtype="8" fill="hold" grpId="0" nodeType="withEffect">
                                  <p:stCondLst>
                                    <p:cond delay="0"/>
                                  </p:stCondLst>
                                  <p:childTnLst>
                                    <p:set>
                                      <p:cBhvr>
                                        <p:cTn id="216" dur="1" fill="hold">
                                          <p:stCondLst>
                                            <p:cond delay="0"/>
                                          </p:stCondLst>
                                        </p:cTn>
                                        <p:tgtEl>
                                          <p:spTgt spid="114"/>
                                        </p:tgtEl>
                                        <p:attrNameLst>
                                          <p:attrName>style.visibility</p:attrName>
                                        </p:attrNameLst>
                                      </p:cBhvr>
                                      <p:to>
                                        <p:strVal val="visible"/>
                                      </p:to>
                                    </p:set>
                                    <p:animEffect transition="in" filter="wipe(left)">
                                      <p:cBhvr>
                                        <p:cTn id="217" dur="500"/>
                                        <p:tgtEl>
                                          <p:spTgt spid="114"/>
                                        </p:tgtEl>
                                      </p:cBhvr>
                                    </p:animEffect>
                                  </p:childTnLst>
                                </p:cTn>
                              </p:par>
                              <p:par>
                                <p:cTn id="218" presetID="22" presetClass="entr" presetSubtype="8" fill="hold" grpId="0" nodeType="withEffect">
                                  <p:stCondLst>
                                    <p:cond delay="0"/>
                                  </p:stCondLst>
                                  <p:childTnLst>
                                    <p:set>
                                      <p:cBhvr>
                                        <p:cTn id="219" dur="1" fill="hold">
                                          <p:stCondLst>
                                            <p:cond delay="0"/>
                                          </p:stCondLst>
                                        </p:cTn>
                                        <p:tgtEl>
                                          <p:spTgt spid="115"/>
                                        </p:tgtEl>
                                        <p:attrNameLst>
                                          <p:attrName>style.visibility</p:attrName>
                                        </p:attrNameLst>
                                      </p:cBhvr>
                                      <p:to>
                                        <p:strVal val="visible"/>
                                      </p:to>
                                    </p:set>
                                    <p:animEffect transition="in" filter="wipe(left)">
                                      <p:cBhvr>
                                        <p:cTn id="220" dur="500"/>
                                        <p:tgtEl>
                                          <p:spTgt spid="115"/>
                                        </p:tgtEl>
                                      </p:cBhvr>
                                    </p:animEffect>
                                  </p:childTnLst>
                                </p:cTn>
                              </p:par>
                              <p:par>
                                <p:cTn id="221" presetID="22" presetClass="entr" presetSubtype="8" fill="hold" grpId="0" nodeType="withEffect">
                                  <p:stCondLst>
                                    <p:cond delay="0"/>
                                  </p:stCondLst>
                                  <p:childTnLst>
                                    <p:set>
                                      <p:cBhvr>
                                        <p:cTn id="222" dur="1" fill="hold">
                                          <p:stCondLst>
                                            <p:cond delay="0"/>
                                          </p:stCondLst>
                                        </p:cTn>
                                        <p:tgtEl>
                                          <p:spTgt spid="116"/>
                                        </p:tgtEl>
                                        <p:attrNameLst>
                                          <p:attrName>style.visibility</p:attrName>
                                        </p:attrNameLst>
                                      </p:cBhvr>
                                      <p:to>
                                        <p:strVal val="visible"/>
                                      </p:to>
                                    </p:set>
                                    <p:animEffect transition="in" filter="wipe(left)">
                                      <p:cBhvr>
                                        <p:cTn id="223" dur="500"/>
                                        <p:tgtEl>
                                          <p:spTgt spid="116"/>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118"/>
                                        </p:tgtEl>
                                        <p:attrNameLst>
                                          <p:attrName>style.visibility</p:attrName>
                                        </p:attrNameLst>
                                      </p:cBhvr>
                                      <p:to>
                                        <p:strVal val="visible"/>
                                      </p:to>
                                    </p:set>
                                    <p:animEffect transition="in" filter="wipe(left)">
                                      <p:cBhvr>
                                        <p:cTn id="228" dur="500"/>
                                        <p:tgtEl>
                                          <p:spTgt spid="118"/>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grpId="0" nodeType="clickEffect">
                                  <p:stCondLst>
                                    <p:cond delay="0"/>
                                  </p:stCondLst>
                                  <p:childTnLst>
                                    <p:animEffect transition="out" filter="fade">
                                      <p:cBhvr>
                                        <p:cTn id="232" dur="500"/>
                                        <p:tgtEl>
                                          <p:spTgt spid="72"/>
                                        </p:tgtEl>
                                      </p:cBhvr>
                                    </p:animEffect>
                                    <p:set>
                                      <p:cBhvr>
                                        <p:cTn id="233" dur="1" fill="hold">
                                          <p:stCondLst>
                                            <p:cond delay="499"/>
                                          </p:stCondLst>
                                        </p:cTn>
                                        <p:tgtEl>
                                          <p:spTgt spid="72"/>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22" presetClass="exit" presetSubtype="1" fill="hold" grpId="0" nodeType="clickEffect">
                                  <p:stCondLst>
                                    <p:cond delay="0"/>
                                  </p:stCondLst>
                                  <p:childTnLst>
                                    <p:animEffect transition="out" filter="wipe(up)">
                                      <p:cBhvr>
                                        <p:cTn id="237" dur="3000"/>
                                        <p:tgtEl>
                                          <p:spTgt spid="117"/>
                                        </p:tgtEl>
                                      </p:cBhvr>
                                    </p:animEffect>
                                    <p:set>
                                      <p:cBhvr>
                                        <p:cTn id="238" dur="1" fill="hold">
                                          <p:stCondLst>
                                            <p:cond delay="2999"/>
                                          </p:stCondLst>
                                        </p:cTn>
                                        <p:tgtEl>
                                          <p:spTgt spid="117"/>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76"/>
                                        </p:tgtEl>
                                        <p:attrNameLst>
                                          <p:attrName>style.visibility</p:attrName>
                                        </p:attrNameLst>
                                      </p:cBhvr>
                                      <p:to>
                                        <p:strVal val="visible"/>
                                      </p:to>
                                    </p:set>
                                    <p:animEffect transition="in" filter="fade">
                                      <p:cBhvr>
                                        <p:cTn id="24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5" grpId="0" animBg="1"/>
      <p:bldP spid="72" grpId="0" animBg="1"/>
      <p:bldP spid="74" grpId="0" animBg="1"/>
      <p:bldP spid="75" grpId="0" animBg="1"/>
      <p:bldP spid="83" grpId="0"/>
      <p:bldP spid="83" grpId="1"/>
      <p:bldP spid="84" grpId="0"/>
      <p:bldP spid="84" grpId="1"/>
      <p:bldP spid="85" grpId="0"/>
      <p:bldP spid="85"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133" grpId="0"/>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4" grpId="0"/>
      <p:bldP spid="115" grpId="0"/>
      <p:bldP spid="116" grpId="0"/>
      <p:bldP spid="117" grpId="0" animBg="1"/>
      <p:bldP spid="1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dirty="0"/>
              <a:t>Functional effect of single gates</a:t>
            </a:r>
          </a:p>
          <a:p>
            <a:r>
              <a:rPr lang="en-US" dirty="0"/>
              <a:t>For many input pattern, single gates have no effect</a:t>
            </a:r>
            <a:br>
              <a:rPr lang="en-US" dirty="0"/>
            </a:br>
            <a:r>
              <a:rPr lang="en-US" dirty="0"/>
              <a:t>(only patterns with control lines set to 1)</a:t>
            </a:r>
          </a:p>
          <a:p>
            <a:endParaRPr lang="en-US" dirty="0"/>
          </a:p>
          <a:p>
            <a:endParaRPr lang="en-US" dirty="0"/>
          </a:p>
          <a:p>
            <a:endParaRPr lang="en-US" dirty="0"/>
          </a:p>
          <a:p>
            <a:r>
              <a:rPr lang="en-US" dirty="0"/>
              <a:t>Reversible gates realize permutations</a:t>
            </a:r>
          </a:p>
          <a:p>
            <a:r>
              <a:rPr lang="en-US" dirty="0"/>
              <a:t>If an input pattern 0000 maps to the output 0001, then 0001 also maps to 0000</a:t>
            </a:r>
            <a:br>
              <a:rPr lang="en-US" dirty="0"/>
            </a:br>
            <a:r>
              <a:rPr lang="en-US" dirty="0"/>
              <a:t> Each gate eventually leads to an exchange of patterns</a:t>
            </a:r>
          </a:p>
          <a:p>
            <a:endParaRPr lang="en-US" dirty="0"/>
          </a:p>
          <a:p>
            <a:endParaRPr lang="en-US" dirty="0"/>
          </a:p>
        </p:txBody>
      </p:sp>
      <p:sp>
        <p:nvSpPr>
          <p:cNvPr id="2" name="Titel 1"/>
          <p:cNvSpPr>
            <a:spLocks noGrp="1"/>
          </p:cNvSpPr>
          <p:nvPr>
            <p:ph type="title"/>
          </p:nvPr>
        </p:nvSpPr>
        <p:spPr/>
        <p:txBody>
          <a:bodyPr/>
          <a:lstStyle/>
          <a:p>
            <a:r>
              <a:rPr lang="de-DE" dirty="0" err="1"/>
              <a:t>Exploiting</a:t>
            </a:r>
            <a:r>
              <a:rPr lang="de-DE" dirty="0"/>
              <a:t> </a:t>
            </a:r>
            <a:r>
              <a:rPr lang="de-DE" dirty="0" err="1"/>
              <a:t>Reversibility</a:t>
            </a:r>
            <a:endParaRPr lang="en-US" dirty="0"/>
          </a:p>
        </p:txBody>
      </p:sp>
      <p:sp>
        <p:nvSpPr>
          <p:cNvPr id="5" name="Bildplatzhalter 4"/>
          <p:cNvSpPr>
            <a:spLocks noGrp="1"/>
          </p:cNvSpPr>
          <p:nvPr>
            <p:ph type="pic" sz="quarter" idx="14"/>
          </p:nvPr>
        </p:nvSpPr>
        <p:spPr/>
      </p:sp>
      <p:sp>
        <p:nvSpPr>
          <p:cNvPr id="6" name="Textplatzhalter 5"/>
          <p:cNvSpPr>
            <a:spLocks noGrp="1"/>
          </p:cNvSpPr>
          <p:nvPr>
            <p:ph type="body" sz="quarter" idx="25"/>
          </p:nvPr>
        </p:nvSpPr>
        <p:spPr/>
        <p:txBody>
          <a:bodyPr/>
          <a:lstStyle/>
          <a:p>
            <a:endParaRPr lang="en-US"/>
          </a:p>
        </p:txBody>
      </p:sp>
      <p:sp>
        <p:nvSpPr>
          <p:cNvPr id="4" name="Foliennummernplatzhalter 3"/>
          <p:cNvSpPr>
            <a:spLocks noGrp="1"/>
          </p:cNvSpPr>
          <p:nvPr>
            <p:ph type="sldNum" sz="quarter" idx="28"/>
          </p:nvPr>
        </p:nvSpPr>
        <p:spPr/>
        <p:txBody>
          <a:bodyPr/>
          <a:lstStyle/>
          <a:p>
            <a:fld id="{68F3185B-C653-42AE-8B74-FF214C291574}" type="slidenum">
              <a:rPr lang="en-US" smtClean="0"/>
              <a:pPr/>
              <a:t>21</a:t>
            </a:fld>
            <a:endParaRPr lang="en-US"/>
          </a:p>
        </p:txBody>
      </p:sp>
    </p:spTree>
    <p:extLst>
      <p:ext uri="{BB962C8B-B14F-4D97-AF65-F5344CB8AC3E}">
        <p14:creationId xmlns:p14="http://schemas.microsoft.com/office/powerpoint/2010/main" val="236241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09751" y="1569915"/>
            <a:ext cx="8429625" cy="4071937"/>
          </a:xfrm>
          <a:prstGeom prst="rect">
            <a:avLst/>
          </a:prstGeom>
          <a:noFill/>
          <a:ln w="9525">
            <a:noFill/>
            <a:round/>
            <a:headEnd/>
            <a:tailEnd/>
          </a:ln>
        </p:spPr>
        <p:txBody>
          <a:bodyPr/>
          <a:lstStyle/>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solidFill>
                <a:srgbClr val="003366"/>
              </a:solidFill>
              <a:latin typeface="Verdana" pitchFamily="32" charset="0"/>
            </a:endParaRPr>
          </a:p>
        </p:txBody>
      </p:sp>
      <p:sp>
        <p:nvSpPr>
          <p:cNvPr id="4" name="Text Box 2"/>
          <p:cNvSpPr txBox="1">
            <a:spLocks noChangeArrowheads="1"/>
          </p:cNvSpPr>
          <p:nvPr/>
        </p:nvSpPr>
        <p:spPr bwMode="auto">
          <a:xfrm>
            <a:off x="1809750" y="1340769"/>
            <a:ext cx="8429625" cy="4968551"/>
          </a:xfrm>
          <a:prstGeom prst="rect">
            <a:avLst/>
          </a:prstGeom>
          <a:noFill/>
          <a:ln w="9525">
            <a:noFill/>
            <a:round/>
            <a:headEnd/>
            <a:tailEnd/>
          </a:ln>
        </p:spPr>
        <p:txBody>
          <a:bodyPr lIns="90000" tIns="46800" rIns="90000" bIns="46800"/>
          <a:lstStyle/>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Reversible gates realize permutations</a:t>
            </a:r>
          </a:p>
          <a:p>
            <a:pPr marL="377825" indent="-377825">
              <a:spcBef>
                <a:spcPts val="600"/>
              </a:spcBef>
              <a:buClr>
                <a:srgbClr val="003366"/>
              </a:buClr>
              <a:buFont typeface="Symbol" pitchFamily="18"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g</a:t>
            </a:r>
            <a:r>
              <a:rPr lang="en-US" baseline="-25000" dirty="0">
                <a:solidFill>
                  <a:srgbClr val="003366"/>
                </a:solidFill>
                <a:latin typeface="Verdana" pitchFamily="32" charset="0"/>
              </a:rPr>
              <a:t>1</a:t>
            </a:r>
            <a:r>
              <a:rPr lang="en-US" dirty="0">
                <a:solidFill>
                  <a:srgbClr val="003366"/>
                </a:solidFill>
                <a:latin typeface="Verdana" pitchFamily="32" charset="0"/>
              </a:rPr>
              <a:t>: Swaps 1110 and 1111</a:t>
            </a:r>
          </a:p>
          <a:p>
            <a:pPr marL="377825" indent="-377825">
              <a:spcBef>
                <a:spcPts val="600"/>
              </a:spcBef>
              <a:buClr>
                <a:srgbClr val="003366"/>
              </a:buClr>
              <a:buFont typeface="Symbol" pitchFamily="18"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a:t>
            </a:r>
          </a:p>
          <a:p>
            <a:pPr marL="377825" indent="-377825">
              <a:spcBef>
                <a:spcPts val="600"/>
              </a:spcBef>
              <a:buClr>
                <a:srgbClr val="003366"/>
              </a:buClr>
              <a:buFont typeface="Symbol" pitchFamily="18"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g</a:t>
            </a:r>
            <a:r>
              <a:rPr lang="en-US" baseline="-25000" dirty="0">
                <a:solidFill>
                  <a:srgbClr val="003366"/>
                </a:solidFill>
                <a:latin typeface="Verdana" pitchFamily="32" charset="0"/>
              </a:rPr>
              <a:t>6</a:t>
            </a:r>
            <a:r>
              <a:rPr lang="en-US" dirty="0">
                <a:solidFill>
                  <a:srgbClr val="003366"/>
                </a:solidFill>
                <a:latin typeface="Verdana" pitchFamily="32" charset="0"/>
              </a:rPr>
              <a:t>: Swaps all pattern of the form 11-1 with corresponding pattern of the form 10-1</a:t>
            </a: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p:txBody>
      </p:sp>
      <p:sp>
        <p:nvSpPr>
          <p:cNvPr id="5" name="Text Box 2"/>
          <p:cNvSpPr txBox="1">
            <a:spLocks noChangeArrowheads="1"/>
          </p:cNvSpPr>
          <p:nvPr/>
        </p:nvSpPr>
        <p:spPr bwMode="auto">
          <a:xfrm>
            <a:off x="6744072" y="2222822"/>
            <a:ext cx="1152128" cy="1350194"/>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1</a:t>
            </a:r>
            <a:r>
              <a:rPr lang="en-US" sz="2000" dirty="0">
                <a:latin typeface="Verdana" pitchFamily="32" charset="0"/>
              </a:rPr>
              <a:t>: 2</a:t>
            </a:r>
          </a:p>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2</a:t>
            </a:r>
            <a:r>
              <a:rPr lang="en-US" sz="2000" dirty="0">
                <a:latin typeface="Verdana" pitchFamily="32" charset="0"/>
              </a:rPr>
              <a:t>: 16</a:t>
            </a:r>
            <a:endParaRPr lang="en-US" sz="2000" baseline="-25000" dirty="0">
              <a:latin typeface="Verdana" pitchFamily="32" charset="0"/>
            </a:endParaRPr>
          </a:p>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3</a:t>
            </a:r>
            <a:r>
              <a:rPr lang="en-US" sz="2000" dirty="0">
                <a:latin typeface="Verdana" pitchFamily="32" charset="0"/>
              </a:rPr>
              <a:t>: 8</a:t>
            </a:r>
            <a:endParaRPr lang="en-US" sz="2000" baseline="-25000" dirty="0">
              <a:latin typeface="Verdana" pitchFamily="32" charset="0"/>
            </a:endParaRPr>
          </a:p>
        </p:txBody>
      </p:sp>
      <p:sp>
        <p:nvSpPr>
          <p:cNvPr id="6" name="Text Box 2"/>
          <p:cNvSpPr txBox="1">
            <a:spLocks noChangeArrowheads="1"/>
          </p:cNvSpPr>
          <p:nvPr/>
        </p:nvSpPr>
        <p:spPr bwMode="auto">
          <a:xfrm>
            <a:off x="8112224" y="2222822"/>
            <a:ext cx="1440160" cy="1251345"/>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4</a:t>
            </a:r>
            <a:r>
              <a:rPr lang="en-US" sz="2000" dirty="0">
                <a:latin typeface="Verdana" pitchFamily="32" charset="0"/>
              </a:rPr>
              <a:t>: 8</a:t>
            </a:r>
          </a:p>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5</a:t>
            </a:r>
            <a:r>
              <a:rPr lang="en-US" sz="2000" dirty="0">
                <a:latin typeface="Verdana" pitchFamily="32" charset="0"/>
              </a:rPr>
              <a:t>: 16</a:t>
            </a:r>
            <a:endParaRPr lang="en-US" sz="2000" baseline="-25000" dirty="0">
              <a:latin typeface="Verdana" pitchFamily="32" charset="0"/>
            </a:endParaRPr>
          </a:p>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6</a:t>
            </a:r>
            <a:r>
              <a:rPr lang="en-US" sz="2000" dirty="0">
                <a:latin typeface="Verdana" pitchFamily="32" charset="0"/>
              </a:rPr>
              <a:t>: 4</a:t>
            </a:r>
            <a:endParaRPr lang="en-US" sz="2000" baseline="-25000" dirty="0">
              <a:latin typeface="Verdana" pitchFamily="32" charset="0"/>
            </a:endParaRPr>
          </a:p>
        </p:txBody>
      </p:sp>
      <p:sp>
        <p:nvSpPr>
          <p:cNvPr id="7" name="Text Box 2"/>
          <p:cNvSpPr txBox="1">
            <a:spLocks noChangeArrowheads="1"/>
          </p:cNvSpPr>
          <p:nvPr/>
        </p:nvSpPr>
        <p:spPr bwMode="auto">
          <a:xfrm>
            <a:off x="6744072" y="1877613"/>
            <a:ext cx="3600400" cy="488034"/>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u="sng" dirty="0">
                <a:latin typeface="Verdana" pitchFamily="32" charset="0"/>
              </a:rPr>
              <a:t>Input patterns with effect:</a:t>
            </a:r>
            <a:endParaRPr lang="en-US" sz="2000" u="sng" baseline="-25000" dirty="0">
              <a:latin typeface="Verdana" pitchFamily="32" charset="0"/>
            </a:endParaRPr>
          </a:p>
        </p:txBody>
      </p:sp>
      <p:sp>
        <p:nvSpPr>
          <p:cNvPr id="8" name="Text Box 2"/>
          <p:cNvSpPr txBox="1">
            <a:spLocks noChangeArrowheads="1"/>
          </p:cNvSpPr>
          <p:nvPr/>
        </p:nvSpPr>
        <p:spPr bwMode="auto">
          <a:xfrm>
            <a:off x="2567608" y="1774008"/>
            <a:ext cx="3816424" cy="433387"/>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1</a:t>
            </a:r>
            <a:r>
              <a:rPr lang="en-US" sz="2000" i="1" dirty="0">
                <a:latin typeface="Verdana" pitchFamily="32" charset="0"/>
              </a:rPr>
              <a:t>    g</a:t>
            </a:r>
            <a:r>
              <a:rPr lang="en-US" sz="2000" i="1" baseline="-25000" dirty="0">
                <a:latin typeface="Verdana" pitchFamily="32" charset="0"/>
              </a:rPr>
              <a:t>2       </a:t>
            </a:r>
            <a:r>
              <a:rPr lang="en-US" sz="2000" i="1" dirty="0">
                <a:latin typeface="Verdana" pitchFamily="32" charset="0"/>
              </a:rPr>
              <a:t>g</a:t>
            </a:r>
            <a:r>
              <a:rPr lang="en-US" sz="2000" i="1" baseline="-25000" dirty="0">
                <a:latin typeface="Verdana" pitchFamily="32" charset="0"/>
              </a:rPr>
              <a:t>3 </a:t>
            </a:r>
            <a:r>
              <a:rPr lang="en-US" sz="2000" i="1" dirty="0">
                <a:latin typeface="Verdana" pitchFamily="32" charset="0"/>
              </a:rPr>
              <a:t>    g</a:t>
            </a:r>
            <a:r>
              <a:rPr lang="en-US" sz="2000" i="1" baseline="-25000" dirty="0">
                <a:latin typeface="Verdana" pitchFamily="32" charset="0"/>
              </a:rPr>
              <a:t>4     </a:t>
            </a:r>
            <a:r>
              <a:rPr lang="en-US" sz="2000" i="1" dirty="0">
                <a:latin typeface="Verdana" pitchFamily="32" charset="0"/>
              </a:rPr>
              <a:t>g</a:t>
            </a:r>
            <a:r>
              <a:rPr lang="en-US" sz="2000" i="1" baseline="-25000" dirty="0">
                <a:latin typeface="Verdana" pitchFamily="32" charset="0"/>
              </a:rPr>
              <a:t>5      </a:t>
            </a:r>
            <a:r>
              <a:rPr lang="en-US" sz="2000" i="1" dirty="0">
                <a:latin typeface="Verdana" pitchFamily="32" charset="0"/>
              </a:rPr>
              <a:t>g</a:t>
            </a:r>
            <a:r>
              <a:rPr lang="en-US" sz="2000" i="1" baseline="-25000" dirty="0">
                <a:latin typeface="Verdana" pitchFamily="32" charset="0"/>
              </a:rPr>
              <a:t>6</a:t>
            </a:r>
          </a:p>
        </p:txBody>
      </p:sp>
      <p:grpSp>
        <p:nvGrpSpPr>
          <p:cNvPr id="9" name="Gruppieren 8"/>
          <p:cNvGrpSpPr/>
          <p:nvPr/>
        </p:nvGrpSpPr>
        <p:grpSpPr>
          <a:xfrm>
            <a:off x="2279576" y="2189300"/>
            <a:ext cx="3816424" cy="1815764"/>
            <a:chOff x="3563888" y="2620157"/>
            <a:chExt cx="3816424" cy="1815764"/>
          </a:xfrm>
        </p:grpSpPr>
        <p:grpSp>
          <p:nvGrpSpPr>
            <p:cNvPr id="10" name="Gruppieren 75"/>
            <p:cNvGrpSpPr>
              <a:grpSpLocks/>
            </p:cNvGrpSpPr>
            <p:nvPr/>
          </p:nvGrpSpPr>
          <p:grpSpPr bwMode="auto">
            <a:xfrm>
              <a:off x="3563888" y="2763715"/>
              <a:ext cx="3816424" cy="1512707"/>
              <a:chOff x="1043608" y="2708920"/>
              <a:chExt cx="2747104" cy="1512168"/>
            </a:xfrm>
          </p:grpSpPr>
          <p:sp>
            <p:nvSpPr>
              <p:cNvPr id="47" name="Line 4"/>
              <p:cNvSpPr>
                <a:spLocks noChangeShapeType="1"/>
              </p:cNvSpPr>
              <p:nvPr/>
            </p:nvSpPr>
            <p:spPr bwMode="auto">
              <a:xfrm>
                <a:off x="1043608" y="3228033"/>
                <a:ext cx="2747104" cy="0"/>
              </a:xfrm>
              <a:prstGeom prst="line">
                <a:avLst/>
              </a:prstGeom>
              <a:noFill/>
              <a:ln w="9525">
                <a:solidFill>
                  <a:schemeClr val="tx1"/>
                </a:solidFill>
                <a:round/>
                <a:headEnd/>
                <a:tailEnd/>
              </a:ln>
            </p:spPr>
            <p:txBody>
              <a:bodyPr wrap="none" anchor="ctr"/>
              <a:lstStyle/>
              <a:p>
                <a:endParaRPr lang="de-DE"/>
              </a:p>
            </p:txBody>
          </p:sp>
          <p:sp>
            <p:nvSpPr>
              <p:cNvPr id="48" name="Line 7"/>
              <p:cNvSpPr>
                <a:spLocks noChangeShapeType="1"/>
              </p:cNvSpPr>
              <p:nvPr/>
            </p:nvSpPr>
            <p:spPr bwMode="auto">
              <a:xfrm>
                <a:off x="1043608" y="2708920"/>
                <a:ext cx="2747104" cy="0"/>
              </a:xfrm>
              <a:prstGeom prst="line">
                <a:avLst/>
              </a:prstGeom>
              <a:noFill/>
              <a:ln w="9525">
                <a:solidFill>
                  <a:schemeClr val="tx1"/>
                </a:solidFill>
                <a:round/>
                <a:headEnd/>
                <a:tailEnd/>
              </a:ln>
            </p:spPr>
            <p:txBody>
              <a:bodyPr wrap="none" anchor="ctr"/>
              <a:lstStyle/>
              <a:p>
                <a:endParaRPr lang="de-DE"/>
              </a:p>
            </p:txBody>
          </p:sp>
          <p:sp>
            <p:nvSpPr>
              <p:cNvPr id="49" name="Line 10"/>
              <p:cNvSpPr>
                <a:spLocks noChangeShapeType="1"/>
              </p:cNvSpPr>
              <p:nvPr/>
            </p:nvSpPr>
            <p:spPr bwMode="auto">
              <a:xfrm>
                <a:off x="1043608" y="3734445"/>
                <a:ext cx="2747104" cy="0"/>
              </a:xfrm>
              <a:prstGeom prst="line">
                <a:avLst/>
              </a:prstGeom>
              <a:noFill/>
              <a:ln w="9525">
                <a:solidFill>
                  <a:schemeClr val="tx1"/>
                </a:solidFill>
                <a:round/>
                <a:headEnd/>
                <a:tailEnd/>
              </a:ln>
            </p:spPr>
            <p:txBody>
              <a:bodyPr wrap="none" anchor="ctr"/>
              <a:lstStyle/>
              <a:p>
                <a:endParaRPr lang="de-DE"/>
              </a:p>
            </p:txBody>
          </p:sp>
          <p:sp>
            <p:nvSpPr>
              <p:cNvPr id="50" name="Line 4"/>
              <p:cNvSpPr>
                <a:spLocks noChangeShapeType="1"/>
              </p:cNvSpPr>
              <p:nvPr/>
            </p:nvSpPr>
            <p:spPr bwMode="auto">
              <a:xfrm>
                <a:off x="1043608" y="4221088"/>
                <a:ext cx="2747104" cy="0"/>
              </a:xfrm>
              <a:prstGeom prst="line">
                <a:avLst/>
              </a:prstGeom>
              <a:noFill/>
              <a:ln w="9525">
                <a:solidFill>
                  <a:schemeClr val="tx1"/>
                </a:solidFill>
                <a:round/>
                <a:headEnd/>
                <a:tailEnd/>
              </a:ln>
            </p:spPr>
            <p:txBody>
              <a:bodyPr wrap="none" anchor="ctr"/>
              <a:lstStyle/>
              <a:p>
                <a:endParaRPr lang="de-DE"/>
              </a:p>
            </p:txBody>
          </p:sp>
        </p:grpSp>
        <p:sp>
          <p:nvSpPr>
            <p:cNvPr id="11" name="Oval 15"/>
            <p:cNvSpPr>
              <a:spLocks noChangeArrowheads="1"/>
            </p:cNvSpPr>
            <p:nvPr/>
          </p:nvSpPr>
          <p:spPr bwMode="auto">
            <a:xfrm rot="10800000">
              <a:off x="3782963" y="4131121"/>
              <a:ext cx="304800" cy="304800"/>
            </a:xfrm>
            <a:prstGeom prst="ellipse">
              <a:avLst/>
            </a:prstGeom>
            <a:noFill/>
            <a:ln w="9525">
              <a:solidFill>
                <a:schemeClr val="tx1"/>
              </a:solidFill>
              <a:round/>
              <a:headEnd/>
              <a:tailEnd/>
            </a:ln>
          </p:spPr>
          <p:txBody>
            <a:bodyPr wrap="none" anchor="ctr"/>
            <a:lstStyle/>
            <a:p>
              <a:endParaRPr lang="de-DE"/>
            </a:p>
          </p:txBody>
        </p:sp>
        <p:sp>
          <p:nvSpPr>
            <p:cNvPr id="12" name="Line 16"/>
            <p:cNvSpPr>
              <a:spLocks noChangeShapeType="1"/>
            </p:cNvSpPr>
            <p:nvPr/>
          </p:nvSpPr>
          <p:spPr bwMode="auto">
            <a:xfrm rot="10800000">
              <a:off x="3935363" y="4131121"/>
              <a:ext cx="0" cy="304800"/>
            </a:xfrm>
            <a:prstGeom prst="line">
              <a:avLst/>
            </a:prstGeom>
            <a:noFill/>
            <a:ln w="28575">
              <a:solidFill>
                <a:schemeClr val="tx1"/>
              </a:solidFill>
              <a:round/>
              <a:headEnd/>
              <a:tailEnd/>
            </a:ln>
          </p:spPr>
          <p:txBody>
            <a:bodyPr wrap="none" anchor="ctr"/>
            <a:lstStyle/>
            <a:p>
              <a:endParaRPr lang="de-DE"/>
            </a:p>
          </p:txBody>
        </p:sp>
        <p:sp>
          <p:nvSpPr>
            <p:cNvPr id="13" name="Line 17"/>
            <p:cNvSpPr>
              <a:spLocks noChangeShapeType="1"/>
            </p:cNvSpPr>
            <p:nvPr/>
          </p:nvSpPr>
          <p:spPr bwMode="auto">
            <a:xfrm rot="10800000">
              <a:off x="3782963" y="4283521"/>
              <a:ext cx="304800" cy="0"/>
            </a:xfrm>
            <a:prstGeom prst="line">
              <a:avLst/>
            </a:prstGeom>
            <a:noFill/>
            <a:ln w="28575">
              <a:solidFill>
                <a:schemeClr val="tx1"/>
              </a:solidFill>
              <a:round/>
              <a:headEnd/>
              <a:tailEnd/>
            </a:ln>
          </p:spPr>
          <p:txBody>
            <a:bodyPr wrap="none" anchor="ctr"/>
            <a:lstStyle/>
            <a:p>
              <a:endParaRPr lang="de-DE"/>
            </a:p>
          </p:txBody>
        </p:sp>
        <p:sp>
          <p:nvSpPr>
            <p:cNvPr id="14" name="Oval 19"/>
            <p:cNvSpPr>
              <a:spLocks noChangeArrowheads="1"/>
            </p:cNvSpPr>
            <p:nvPr/>
          </p:nvSpPr>
          <p:spPr bwMode="auto">
            <a:xfrm rot="10800000">
              <a:off x="3855988" y="2699345"/>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5" name="Line 20"/>
            <p:cNvSpPr>
              <a:spLocks noChangeShapeType="1"/>
            </p:cNvSpPr>
            <p:nvPr/>
          </p:nvSpPr>
          <p:spPr bwMode="auto">
            <a:xfrm rot="10800000" flipV="1">
              <a:off x="3930600" y="2803883"/>
              <a:ext cx="0" cy="1332000"/>
            </a:xfrm>
            <a:prstGeom prst="line">
              <a:avLst/>
            </a:prstGeom>
            <a:noFill/>
            <a:ln w="9525">
              <a:solidFill>
                <a:schemeClr val="tx1"/>
              </a:solidFill>
              <a:round/>
              <a:headEnd/>
              <a:tailEnd/>
            </a:ln>
          </p:spPr>
          <p:txBody>
            <a:bodyPr wrap="none" anchor="ctr"/>
            <a:lstStyle/>
            <a:p>
              <a:endParaRPr lang="de-DE"/>
            </a:p>
          </p:txBody>
        </p:sp>
        <p:sp>
          <p:nvSpPr>
            <p:cNvPr id="16" name="Oval 19"/>
            <p:cNvSpPr>
              <a:spLocks noChangeArrowheads="1"/>
            </p:cNvSpPr>
            <p:nvPr/>
          </p:nvSpPr>
          <p:spPr bwMode="auto">
            <a:xfrm rot="10800000">
              <a:off x="5224413" y="4212640"/>
              <a:ext cx="152400" cy="152463"/>
            </a:xfrm>
            <a:prstGeom prst="ellipse">
              <a:avLst/>
            </a:prstGeom>
            <a:solidFill>
              <a:schemeClr val="tx1"/>
            </a:solidFill>
            <a:ln w="9525">
              <a:solidFill>
                <a:schemeClr val="tx1"/>
              </a:solidFill>
              <a:round/>
              <a:headEnd/>
              <a:tailEnd/>
            </a:ln>
          </p:spPr>
          <p:txBody>
            <a:bodyPr wrap="none" anchor="ctr"/>
            <a:lstStyle/>
            <a:p>
              <a:endParaRPr lang="de-DE"/>
            </a:p>
          </p:txBody>
        </p:sp>
        <p:sp>
          <p:nvSpPr>
            <p:cNvPr id="17" name="Line 20"/>
            <p:cNvSpPr>
              <a:spLocks noChangeShapeType="1"/>
            </p:cNvSpPr>
            <p:nvPr/>
          </p:nvSpPr>
          <p:spPr bwMode="auto">
            <a:xfrm rot="10800000" flipV="1">
              <a:off x="5299025" y="3284992"/>
              <a:ext cx="0" cy="1044000"/>
            </a:xfrm>
            <a:prstGeom prst="line">
              <a:avLst/>
            </a:prstGeom>
            <a:noFill/>
            <a:ln w="9525">
              <a:solidFill>
                <a:schemeClr val="tx1"/>
              </a:solidFill>
              <a:round/>
              <a:headEnd/>
              <a:tailEnd/>
            </a:ln>
          </p:spPr>
          <p:txBody>
            <a:bodyPr wrap="none" anchor="ctr"/>
            <a:lstStyle/>
            <a:p>
              <a:endParaRPr lang="de-DE"/>
            </a:p>
          </p:txBody>
        </p:sp>
        <p:sp>
          <p:nvSpPr>
            <p:cNvPr id="18" name="Oval 15"/>
            <p:cNvSpPr>
              <a:spLocks noChangeArrowheads="1"/>
            </p:cNvSpPr>
            <p:nvPr/>
          </p:nvSpPr>
          <p:spPr bwMode="auto">
            <a:xfrm>
              <a:off x="5795913" y="2620157"/>
              <a:ext cx="304800" cy="304787"/>
            </a:xfrm>
            <a:prstGeom prst="ellipse">
              <a:avLst/>
            </a:prstGeom>
            <a:noFill/>
            <a:ln w="9525">
              <a:solidFill>
                <a:schemeClr val="tx1"/>
              </a:solidFill>
              <a:round/>
              <a:headEnd/>
              <a:tailEnd/>
            </a:ln>
          </p:spPr>
          <p:txBody>
            <a:bodyPr wrap="none" anchor="ctr"/>
            <a:lstStyle/>
            <a:p>
              <a:endParaRPr lang="de-DE"/>
            </a:p>
          </p:txBody>
        </p:sp>
        <p:sp>
          <p:nvSpPr>
            <p:cNvPr id="19" name="Line 16"/>
            <p:cNvSpPr>
              <a:spLocks noChangeShapeType="1"/>
            </p:cNvSpPr>
            <p:nvPr/>
          </p:nvSpPr>
          <p:spPr bwMode="auto">
            <a:xfrm>
              <a:off x="5948313" y="2620157"/>
              <a:ext cx="0" cy="304787"/>
            </a:xfrm>
            <a:prstGeom prst="line">
              <a:avLst/>
            </a:prstGeom>
            <a:noFill/>
            <a:ln w="28575">
              <a:solidFill>
                <a:schemeClr val="tx1"/>
              </a:solidFill>
              <a:round/>
              <a:headEnd/>
              <a:tailEnd/>
            </a:ln>
          </p:spPr>
          <p:txBody>
            <a:bodyPr wrap="none" anchor="ctr"/>
            <a:lstStyle/>
            <a:p>
              <a:endParaRPr lang="de-DE"/>
            </a:p>
          </p:txBody>
        </p:sp>
        <p:sp>
          <p:nvSpPr>
            <p:cNvPr id="20" name="Line 17"/>
            <p:cNvSpPr>
              <a:spLocks noChangeShapeType="1"/>
            </p:cNvSpPr>
            <p:nvPr/>
          </p:nvSpPr>
          <p:spPr bwMode="auto">
            <a:xfrm>
              <a:off x="5795913" y="2772550"/>
              <a:ext cx="304800" cy="0"/>
            </a:xfrm>
            <a:prstGeom prst="line">
              <a:avLst/>
            </a:prstGeom>
            <a:noFill/>
            <a:ln w="28575">
              <a:solidFill>
                <a:schemeClr val="tx1"/>
              </a:solidFill>
              <a:round/>
              <a:headEnd/>
              <a:tailEnd/>
            </a:ln>
          </p:spPr>
          <p:txBody>
            <a:bodyPr wrap="none" anchor="ctr"/>
            <a:lstStyle/>
            <a:p>
              <a:endParaRPr lang="de-DE"/>
            </a:p>
          </p:txBody>
        </p:sp>
        <p:sp>
          <p:nvSpPr>
            <p:cNvPr id="21" name="Oval 19"/>
            <p:cNvSpPr>
              <a:spLocks noChangeArrowheads="1"/>
            </p:cNvSpPr>
            <p:nvPr/>
          </p:nvSpPr>
          <p:spPr bwMode="auto">
            <a:xfrm>
              <a:off x="5872113" y="3204598"/>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22" name="Line 20"/>
            <p:cNvSpPr>
              <a:spLocks noChangeShapeType="1"/>
            </p:cNvSpPr>
            <p:nvPr/>
          </p:nvSpPr>
          <p:spPr bwMode="auto">
            <a:xfrm flipV="1">
              <a:off x="5939929" y="2780928"/>
              <a:ext cx="0" cy="504000"/>
            </a:xfrm>
            <a:prstGeom prst="line">
              <a:avLst/>
            </a:prstGeom>
            <a:noFill/>
            <a:ln w="9525">
              <a:solidFill>
                <a:schemeClr val="tx1"/>
              </a:solidFill>
              <a:round/>
              <a:headEnd/>
              <a:tailEnd/>
            </a:ln>
          </p:spPr>
          <p:txBody>
            <a:bodyPr wrap="none" anchor="ctr"/>
            <a:lstStyle/>
            <a:p>
              <a:endParaRPr lang="de-DE"/>
            </a:p>
          </p:txBody>
        </p:sp>
        <p:sp>
          <p:nvSpPr>
            <p:cNvPr id="23" name="Oval 15"/>
            <p:cNvSpPr>
              <a:spLocks noChangeArrowheads="1"/>
            </p:cNvSpPr>
            <p:nvPr/>
          </p:nvSpPr>
          <p:spPr bwMode="auto">
            <a:xfrm rot="10800000">
              <a:off x="4498926" y="3139777"/>
              <a:ext cx="304800" cy="304826"/>
            </a:xfrm>
            <a:prstGeom prst="ellipse">
              <a:avLst/>
            </a:prstGeom>
            <a:noFill/>
            <a:ln w="9525">
              <a:solidFill>
                <a:schemeClr val="tx1"/>
              </a:solidFill>
              <a:round/>
              <a:headEnd/>
              <a:tailEnd/>
            </a:ln>
          </p:spPr>
          <p:txBody>
            <a:bodyPr wrap="none" anchor="ctr"/>
            <a:lstStyle/>
            <a:p>
              <a:endParaRPr lang="de-DE"/>
            </a:p>
          </p:txBody>
        </p:sp>
        <p:sp>
          <p:nvSpPr>
            <p:cNvPr id="24" name="Line 16"/>
            <p:cNvSpPr>
              <a:spLocks noChangeShapeType="1"/>
            </p:cNvSpPr>
            <p:nvPr/>
          </p:nvSpPr>
          <p:spPr bwMode="auto">
            <a:xfrm rot="10800000">
              <a:off x="4651326" y="3139779"/>
              <a:ext cx="0" cy="304826"/>
            </a:xfrm>
            <a:prstGeom prst="line">
              <a:avLst/>
            </a:prstGeom>
            <a:noFill/>
            <a:ln w="28575">
              <a:solidFill>
                <a:schemeClr val="tx1"/>
              </a:solidFill>
              <a:round/>
              <a:headEnd/>
              <a:tailEnd/>
            </a:ln>
          </p:spPr>
          <p:txBody>
            <a:bodyPr wrap="none" anchor="ctr"/>
            <a:lstStyle/>
            <a:p>
              <a:endParaRPr lang="de-DE"/>
            </a:p>
          </p:txBody>
        </p:sp>
        <p:sp>
          <p:nvSpPr>
            <p:cNvPr id="25" name="Line 17"/>
            <p:cNvSpPr>
              <a:spLocks noChangeShapeType="1"/>
            </p:cNvSpPr>
            <p:nvPr/>
          </p:nvSpPr>
          <p:spPr bwMode="auto">
            <a:xfrm rot="10800000">
              <a:off x="4498926" y="3292190"/>
              <a:ext cx="304800" cy="0"/>
            </a:xfrm>
            <a:prstGeom prst="line">
              <a:avLst/>
            </a:prstGeom>
            <a:noFill/>
            <a:ln w="28575">
              <a:solidFill>
                <a:schemeClr val="tx1"/>
              </a:solidFill>
              <a:round/>
              <a:headEnd/>
              <a:tailEnd/>
            </a:ln>
          </p:spPr>
          <p:txBody>
            <a:bodyPr wrap="none" anchor="ctr"/>
            <a:lstStyle/>
            <a:p>
              <a:endParaRPr lang="de-DE"/>
            </a:p>
          </p:txBody>
        </p:sp>
        <p:sp>
          <p:nvSpPr>
            <p:cNvPr id="26" name="Oval 15"/>
            <p:cNvSpPr>
              <a:spLocks noChangeArrowheads="1"/>
            </p:cNvSpPr>
            <p:nvPr/>
          </p:nvSpPr>
          <p:spPr bwMode="auto">
            <a:xfrm>
              <a:off x="6988961" y="3140968"/>
              <a:ext cx="304800" cy="304788"/>
            </a:xfrm>
            <a:prstGeom prst="ellipse">
              <a:avLst/>
            </a:prstGeom>
            <a:noFill/>
            <a:ln w="9525">
              <a:solidFill>
                <a:schemeClr val="tx1"/>
              </a:solidFill>
              <a:round/>
              <a:headEnd/>
              <a:tailEnd/>
            </a:ln>
          </p:spPr>
          <p:txBody>
            <a:bodyPr wrap="none" anchor="ctr"/>
            <a:lstStyle/>
            <a:p>
              <a:endParaRPr lang="de-DE"/>
            </a:p>
          </p:txBody>
        </p:sp>
        <p:sp>
          <p:nvSpPr>
            <p:cNvPr id="27" name="Line 16"/>
            <p:cNvSpPr>
              <a:spLocks noChangeShapeType="1"/>
            </p:cNvSpPr>
            <p:nvPr/>
          </p:nvSpPr>
          <p:spPr bwMode="auto">
            <a:xfrm>
              <a:off x="7141361" y="3140968"/>
              <a:ext cx="0" cy="304788"/>
            </a:xfrm>
            <a:prstGeom prst="line">
              <a:avLst/>
            </a:prstGeom>
            <a:noFill/>
            <a:ln w="28575">
              <a:solidFill>
                <a:schemeClr val="tx1"/>
              </a:solidFill>
              <a:round/>
              <a:headEnd/>
              <a:tailEnd/>
            </a:ln>
          </p:spPr>
          <p:txBody>
            <a:bodyPr wrap="none" anchor="ctr"/>
            <a:lstStyle/>
            <a:p>
              <a:endParaRPr lang="de-DE"/>
            </a:p>
          </p:txBody>
        </p:sp>
        <p:sp>
          <p:nvSpPr>
            <p:cNvPr id="28" name="Line 17"/>
            <p:cNvSpPr>
              <a:spLocks noChangeShapeType="1"/>
            </p:cNvSpPr>
            <p:nvPr/>
          </p:nvSpPr>
          <p:spPr bwMode="auto">
            <a:xfrm>
              <a:off x="6988961" y="3293361"/>
              <a:ext cx="304800" cy="0"/>
            </a:xfrm>
            <a:prstGeom prst="line">
              <a:avLst/>
            </a:prstGeom>
            <a:noFill/>
            <a:ln w="28575">
              <a:solidFill>
                <a:schemeClr val="tx1"/>
              </a:solidFill>
              <a:round/>
              <a:headEnd/>
              <a:tailEnd/>
            </a:ln>
          </p:spPr>
          <p:txBody>
            <a:bodyPr wrap="none" anchor="ctr"/>
            <a:lstStyle/>
            <a:p>
              <a:endParaRPr lang="de-DE"/>
            </a:p>
          </p:txBody>
        </p:sp>
        <p:sp>
          <p:nvSpPr>
            <p:cNvPr id="29" name="Oval 18"/>
            <p:cNvSpPr>
              <a:spLocks noChangeArrowheads="1"/>
            </p:cNvSpPr>
            <p:nvPr/>
          </p:nvSpPr>
          <p:spPr bwMode="auto">
            <a:xfrm>
              <a:off x="7065161" y="2689715"/>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30" name="Oval 19"/>
            <p:cNvSpPr>
              <a:spLocks noChangeArrowheads="1"/>
            </p:cNvSpPr>
            <p:nvPr/>
          </p:nvSpPr>
          <p:spPr bwMode="auto">
            <a:xfrm>
              <a:off x="7065161" y="4212710"/>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31" name="Line 20"/>
            <p:cNvSpPr>
              <a:spLocks noChangeShapeType="1"/>
            </p:cNvSpPr>
            <p:nvPr/>
          </p:nvSpPr>
          <p:spPr bwMode="auto">
            <a:xfrm flipV="1">
              <a:off x="7142779" y="2742097"/>
              <a:ext cx="0" cy="1476000"/>
            </a:xfrm>
            <a:prstGeom prst="line">
              <a:avLst/>
            </a:prstGeom>
            <a:noFill/>
            <a:ln w="9525">
              <a:solidFill>
                <a:schemeClr val="tx1"/>
              </a:solidFill>
              <a:round/>
              <a:headEnd/>
              <a:tailEnd/>
            </a:ln>
          </p:spPr>
          <p:txBody>
            <a:bodyPr wrap="none" anchor="ctr"/>
            <a:lstStyle/>
            <a:p>
              <a:endParaRPr lang="de-DE" dirty="0"/>
            </a:p>
          </p:txBody>
        </p:sp>
        <p:sp>
          <p:nvSpPr>
            <p:cNvPr id="32" name="Oval 19"/>
            <p:cNvSpPr>
              <a:spLocks noChangeArrowheads="1"/>
            </p:cNvSpPr>
            <p:nvPr/>
          </p:nvSpPr>
          <p:spPr bwMode="auto">
            <a:xfrm>
              <a:off x="3860304" y="3211785"/>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33" name="Oval 19"/>
            <p:cNvSpPr>
              <a:spLocks noChangeArrowheads="1"/>
            </p:cNvSpPr>
            <p:nvPr/>
          </p:nvSpPr>
          <p:spPr bwMode="auto">
            <a:xfrm>
              <a:off x="3851920" y="3707463"/>
              <a:ext cx="152400" cy="152394"/>
            </a:xfrm>
            <a:prstGeom prst="ellipse">
              <a:avLst/>
            </a:prstGeom>
            <a:solidFill>
              <a:schemeClr val="tx1"/>
            </a:solidFill>
            <a:ln w="9525">
              <a:solidFill>
                <a:schemeClr val="tx1"/>
              </a:solidFill>
              <a:round/>
              <a:headEnd/>
              <a:tailEnd/>
            </a:ln>
          </p:spPr>
          <p:txBody>
            <a:bodyPr wrap="none" anchor="ctr"/>
            <a:lstStyle/>
            <a:p>
              <a:endParaRPr lang="de-DE"/>
            </a:p>
          </p:txBody>
        </p:sp>
        <p:grpSp>
          <p:nvGrpSpPr>
            <p:cNvPr id="34" name="Gruppieren 33"/>
            <p:cNvGrpSpPr/>
            <p:nvPr/>
          </p:nvGrpSpPr>
          <p:grpSpPr>
            <a:xfrm>
              <a:off x="5207981" y="3698799"/>
              <a:ext cx="180000" cy="180846"/>
              <a:chOff x="-504544" y="4245948"/>
              <a:chExt cx="180000" cy="180846"/>
            </a:xfrm>
          </p:grpSpPr>
          <p:sp>
            <p:nvSpPr>
              <p:cNvPr id="45"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46"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nvGrpSpPr>
            <p:cNvPr id="35" name="Gruppieren 34"/>
            <p:cNvGrpSpPr/>
            <p:nvPr/>
          </p:nvGrpSpPr>
          <p:grpSpPr>
            <a:xfrm>
              <a:off x="5214466" y="3193374"/>
              <a:ext cx="180000" cy="180846"/>
              <a:chOff x="-503195" y="4226346"/>
              <a:chExt cx="180000" cy="180846"/>
            </a:xfrm>
          </p:grpSpPr>
          <p:sp>
            <p:nvSpPr>
              <p:cNvPr id="43" name="Line 20"/>
              <p:cNvSpPr>
                <a:spLocks noChangeShapeType="1"/>
              </p:cNvSpPr>
              <p:nvPr/>
            </p:nvSpPr>
            <p:spPr bwMode="auto">
              <a:xfrm rot="10800000" flipV="1">
                <a:off x="-503195" y="4226346"/>
                <a:ext cx="180000" cy="180000"/>
              </a:xfrm>
              <a:prstGeom prst="line">
                <a:avLst/>
              </a:prstGeom>
              <a:noFill/>
              <a:ln w="9525">
                <a:solidFill>
                  <a:schemeClr val="tx1"/>
                </a:solidFill>
                <a:round/>
                <a:headEnd/>
                <a:tailEnd/>
              </a:ln>
            </p:spPr>
            <p:txBody>
              <a:bodyPr wrap="none" anchor="ctr"/>
              <a:lstStyle/>
              <a:p>
                <a:endParaRPr lang="de-DE"/>
              </a:p>
            </p:txBody>
          </p:sp>
          <p:sp>
            <p:nvSpPr>
              <p:cNvPr id="44" name="Line 20"/>
              <p:cNvSpPr>
                <a:spLocks noChangeShapeType="1"/>
              </p:cNvSpPr>
              <p:nvPr/>
            </p:nvSpPr>
            <p:spPr bwMode="auto">
              <a:xfrm rot="10800000" flipH="1" flipV="1">
                <a:off x="-503195" y="4227192"/>
                <a:ext cx="180000" cy="180000"/>
              </a:xfrm>
              <a:prstGeom prst="line">
                <a:avLst/>
              </a:prstGeom>
              <a:noFill/>
              <a:ln w="9525">
                <a:solidFill>
                  <a:schemeClr val="tx1"/>
                </a:solidFill>
                <a:round/>
                <a:headEnd/>
                <a:tailEnd/>
              </a:ln>
            </p:spPr>
            <p:txBody>
              <a:bodyPr wrap="none" anchor="ctr"/>
              <a:lstStyle/>
              <a:p>
                <a:endParaRPr lang="de-DE" dirty="0"/>
              </a:p>
            </p:txBody>
          </p:sp>
        </p:grpSp>
        <p:sp>
          <p:nvSpPr>
            <p:cNvPr id="36" name="Line 20"/>
            <p:cNvSpPr>
              <a:spLocks noChangeShapeType="1"/>
            </p:cNvSpPr>
            <p:nvPr/>
          </p:nvSpPr>
          <p:spPr bwMode="auto">
            <a:xfrm rot="10800000" flipV="1">
              <a:off x="6496637" y="3780272"/>
              <a:ext cx="0" cy="504000"/>
            </a:xfrm>
            <a:prstGeom prst="line">
              <a:avLst/>
            </a:prstGeom>
            <a:noFill/>
            <a:ln w="9525">
              <a:solidFill>
                <a:schemeClr val="tx1"/>
              </a:solidFill>
              <a:round/>
              <a:headEnd/>
              <a:tailEnd/>
            </a:ln>
          </p:spPr>
          <p:txBody>
            <a:bodyPr wrap="none" anchor="ctr"/>
            <a:lstStyle/>
            <a:p>
              <a:endParaRPr lang="de-DE"/>
            </a:p>
          </p:txBody>
        </p:sp>
        <p:grpSp>
          <p:nvGrpSpPr>
            <p:cNvPr id="37" name="Gruppieren 36"/>
            <p:cNvGrpSpPr/>
            <p:nvPr/>
          </p:nvGrpSpPr>
          <p:grpSpPr>
            <a:xfrm>
              <a:off x="6408224" y="4192592"/>
              <a:ext cx="180000" cy="180846"/>
              <a:chOff x="-504544" y="4245948"/>
              <a:chExt cx="180000" cy="180846"/>
            </a:xfrm>
          </p:grpSpPr>
          <p:sp>
            <p:nvSpPr>
              <p:cNvPr id="41"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42"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nvGrpSpPr>
            <p:cNvPr id="38" name="Gruppieren 37"/>
            <p:cNvGrpSpPr/>
            <p:nvPr/>
          </p:nvGrpSpPr>
          <p:grpSpPr>
            <a:xfrm>
              <a:off x="6406636" y="3700287"/>
              <a:ext cx="180000" cy="180846"/>
              <a:chOff x="-504544" y="4245948"/>
              <a:chExt cx="180000" cy="180846"/>
            </a:xfrm>
          </p:grpSpPr>
          <p:sp>
            <p:nvSpPr>
              <p:cNvPr id="39"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40"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sp>
        <p:nvSpPr>
          <p:cNvPr id="2" name="Titel 1"/>
          <p:cNvSpPr>
            <a:spLocks noGrp="1"/>
          </p:cNvSpPr>
          <p:nvPr>
            <p:ph type="title"/>
          </p:nvPr>
        </p:nvSpPr>
        <p:spPr/>
        <p:txBody>
          <a:bodyPr/>
          <a:lstStyle/>
          <a:p>
            <a:r>
              <a:rPr lang="de-DE" dirty="0" err="1"/>
              <a:t>Exploiting</a:t>
            </a:r>
            <a:r>
              <a:rPr lang="de-DE" dirty="0"/>
              <a:t> </a:t>
            </a:r>
            <a:r>
              <a:rPr lang="de-DE" dirty="0" err="1"/>
              <a:t>Reversibility</a:t>
            </a:r>
            <a:endParaRPr lang="en-US" dirty="0"/>
          </a:p>
        </p:txBody>
      </p:sp>
      <p:sp>
        <p:nvSpPr>
          <p:cNvPr id="23552" name="Bildplatzhalter 23551"/>
          <p:cNvSpPr>
            <a:spLocks noGrp="1"/>
          </p:cNvSpPr>
          <p:nvPr>
            <p:ph type="pic" sz="quarter" idx="14"/>
          </p:nvPr>
        </p:nvSpPr>
        <p:spPr/>
      </p:sp>
      <p:sp>
        <p:nvSpPr>
          <p:cNvPr id="23553" name="Textplatzhalter 23552"/>
          <p:cNvSpPr>
            <a:spLocks noGrp="1"/>
          </p:cNvSpPr>
          <p:nvPr>
            <p:ph type="body" sz="quarter" idx="25"/>
          </p:nvPr>
        </p:nvSpPr>
        <p:spPr/>
        <p:txBody>
          <a:bodyPr/>
          <a:lstStyle/>
          <a:p>
            <a:endParaRPr lang="en-US"/>
          </a:p>
        </p:txBody>
      </p:sp>
      <p:sp>
        <p:nvSpPr>
          <p:cNvPr id="3" name="Foliennummernplatzhalter 2"/>
          <p:cNvSpPr>
            <a:spLocks noGrp="1"/>
          </p:cNvSpPr>
          <p:nvPr>
            <p:ph type="sldNum" sz="quarter" idx="28"/>
          </p:nvPr>
        </p:nvSpPr>
        <p:spPr/>
        <p:txBody>
          <a:bodyPr/>
          <a:lstStyle/>
          <a:p>
            <a:fld id="{68F3185B-C653-42AE-8B74-FF214C291574}" type="slidenum">
              <a:rPr lang="en-US" smtClean="0"/>
              <a:pPr/>
              <a:t>22</a:t>
            </a:fld>
            <a:endParaRPr lang="en-US"/>
          </a:p>
        </p:txBody>
      </p:sp>
    </p:spTree>
    <p:extLst>
      <p:ext uri="{BB962C8B-B14F-4D97-AF65-F5344CB8AC3E}">
        <p14:creationId xmlns:p14="http://schemas.microsoft.com/office/powerpoint/2010/main" val="346121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fade">
                                      <p:cBhvr>
                                        <p:cTn id="4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09751" y="1569915"/>
            <a:ext cx="8429625" cy="4071937"/>
          </a:xfrm>
          <a:prstGeom prst="rect">
            <a:avLst/>
          </a:prstGeom>
          <a:noFill/>
          <a:ln w="9525">
            <a:noFill/>
            <a:round/>
            <a:headEnd/>
            <a:tailEnd/>
          </a:ln>
        </p:spPr>
        <p:txBody>
          <a:bodyPr/>
          <a:lstStyle/>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solidFill>
                <a:srgbClr val="003366"/>
              </a:solidFill>
              <a:latin typeface="Verdana" pitchFamily="32" charset="0"/>
            </a:endParaRPr>
          </a:p>
        </p:txBody>
      </p:sp>
      <p:sp>
        <p:nvSpPr>
          <p:cNvPr id="4" name="Text Box 2"/>
          <p:cNvSpPr txBox="1">
            <a:spLocks noChangeArrowheads="1"/>
          </p:cNvSpPr>
          <p:nvPr/>
        </p:nvSpPr>
        <p:spPr bwMode="auto">
          <a:xfrm>
            <a:off x="1809750" y="1340769"/>
            <a:ext cx="8429625" cy="4968551"/>
          </a:xfrm>
          <a:prstGeom prst="rect">
            <a:avLst/>
          </a:prstGeom>
          <a:noFill/>
          <a:ln w="9525">
            <a:noFill/>
            <a:round/>
            <a:headEnd/>
            <a:tailEnd/>
          </a:ln>
        </p:spPr>
        <p:txBody>
          <a:bodyPr lIns="90000" tIns="46800" rIns="90000" bIns="46800"/>
          <a:lstStyle/>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Reversible gates realize permutations</a:t>
            </a:r>
          </a:p>
          <a:p>
            <a:pPr marL="377825" indent="-377825">
              <a:spcBef>
                <a:spcPts val="600"/>
              </a:spcBef>
              <a:buClr>
                <a:srgbClr val="003366"/>
              </a:buClr>
              <a:buFont typeface="Symbol" pitchFamily="18"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rPr>
              <a:t>g</a:t>
            </a:r>
            <a:r>
              <a:rPr lang="en-US" baseline="-25000" dirty="0">
                <a:solidFill>
                  <a:srgbClr val="003366"/>
                </a:solidFill>
                <a:latin typeface="Verdana" pitchFamily="32" charset="0"/>
              </a:rPr>
              <a:t>1</a:t>
            </a:r>
            <a:r>
              <a:rPr lang="en-US" dirty="0">
                <a:solidFill>
                  <a:srgbClr val="003366"/>
                </a:solidFill>
                <a:latin typeface="Verdana" pitchFamily="32" charset="0"/>
              </a:rPr>
              <a:t>: Swaps 1110 and 1111</a:t>
            </a:r>
          </a:p>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dirty="0">
              <a:solidFill>
                <a:srgbClr val="003366"/>
              </a:solidFill>
              <a:latin typeface="Verdana" pitchFamily="32" charset="0"/>
            </a:endParaRPr>
          </a:p>
          <a:p>
            <a:pPr>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dirty="0">
                <a:solidFill>
                  <a:srgbClr val="003366"/>
                </a:solidFill>
                <a:latin typeface="Verdana" pitchFamily="32" charset="0"/>
                <a:sym typeface="Wingdings" pitchFamily="2" charset="2"/>
              </a:rPr>
              <a:t> </a:t>
            </a:r>
            <a:r>
              <a:rPr lang="en-US" dirty="0">
                <a:solidFill>
                  <a:srgbClr val="003366"/>
                </a:solidFill>
                <a:latin typeface="Verdana" pitchFamily="32" charset="0"/>
              </a:rPr>
              <a:t>Simulation of g</a:t>
            </a:r>
            <a:r>
              <a:rPr lang="en-US" baseline="-25000" dirty="0">
                <a:solidFill>
                  <a:srgbClr val="003366"/>
                </a:solidFill>
                <a:latin typeface="Verdana" pitchFamily="32" charset="0"/>
              </a:rPr>
              <a:t>1</a:t>
            </a:r>
            <a:r>
              <a:rPr lang="en-US" dirty="0">
                <a:solidFill>
                  <a:srgbClr val="003366"/>
                </a:solidFill>
                <a:latin typeface="Verdana" pitchFamily="32" charset="0"/>
              </a:rPr>
              <a:t> requires a single swap operation</a:t>
            </a:r>
            <a:br>
              <a:rPr lang="en-US" dirty="0">
                <a:solidFill>
                  <a:srgbClr val="003366"/>
                </a:solidFill>
                <a:latin typeface="Verdana" pitchFamily="32" charset="0"/>
              </a:rPr>
            </a:br>
            <a:r>
              <a:rPr lang="en-US" dirty="0">
                <a:solidFill>
                  <a:srgbClr val="003366"/>
                </a:solidFill>
                <a:latin typeface="Verdana" pitchFamily="32" charset="0"/>
              </a:rPr>
              <a:t>    (compared to 16 simulation steps)</a:t>
            </a:r>
          </a:p>
        </p:txBody>
      </p:sp>
      <p:sp>
        <p:nvSpPr>
          <p:cNvPr id="5" name="Text Box 2"/>
          <p:cNvSpPr txBox="1">
            <a:spLocks noChangeArrowheads="1"/>
          </p:cNvSpPr>
          <p:nvPr/>
        </p:nvSpPr>
        <p:spPr bwMode="auto">
          <a:xfrm>
            <a:off x="6744072" y="2222822"/>
            <a:ext cx="1152128" cy="1350194"/>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1</a:t>
            </a:r>
            <a:r>
              <a:rPr lang="en-US" sz="2000" dirty="0">
                <a:latin typeface="Verdana" pitchFamily="32" charset="0"/>
              </a:rPr>
              <a:t>: 2</a:t>
            </a:r>
          </a:p>
        </p:txBody>
      </p:sp>
      <p:sp>
        <p:nvSpPr>
          <p:cNvPr id="7" name="Text Box 2"/>
          <p:cNvSpPr txBox="1">
            <a:spLocks noChangeArrowheads="1"/>
          </p:cNvSpPr>
          <p:nvPr/>
        </p:nvSpPr>
        <p:spPr bwMode="auto">
          <a:xfrm>
            <a:off x="6744072" y="1877613"/>
            <a:ext cx="3600400" cy="488034"/>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u="sng" dirty="0">
                <a:latin typeface="Verdana" pitchFamily="32" charset="0"/>
              </a:rPr>
              <a:t>Input patterns with effect:</a:t>
            </a:r>
            <a:endParaRPr lang="en-US" sz="2000" u="sng" baseline="-25000" dirty="0">
              <a:latin typeface="Verdana" pitchFamily="32" charset="0"/>
            </a:endParaRPr>
          </a:p>
        </p:txBody>
      </p:sp>
      <p:sp>
        <p:nvSpPr>
          <p:cNvPr id="8" name="Text Box 2"/>
          <p:cNvSpPr txBox="1">
            <a:spLocks noChangeArrowheads="1"/>
          </p:cNvSpPr>
          <p:nvPr/>
        </p:nvSpPr>
        <p:spPr bwMode="auto">
          <a:xfrm>
            <a:off x="2441009" y="1774008"/>
            <a:ext cx="3816424" cy="433387"/>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i="1" dirty="0">
                <a:latin typeface="Verdana" pitchFamily="32" charset="0"/>
              </a:rPr>
              <a:t>g</a:t>
            </a:r>
            <a:r>
              <a:rPr lang="en-US" sz="2000" i="1" baseline="-25000" dirty="0">
                <a:latin typeface="Verdana" pitchFamily="32" charset="0"/>
              </a:rPr>
              <a:t>1</a:t>
            </a:r>
            <a:r>
              <a:rPr lang="en-US" sz="2000" i="1" dirty="0">
                <a:latin typeface="Verdana" pitchFamily="32" charset="0"/>
              </a:rPr>
              <a:t>    g</a:t>
            </a:r>
            <a:r>
              <a:rPr lang="en-US" sz="2000" i="1" baseline="-25000" dirty="0">
                <a:latin typeface="Verdana" pitchFamily="32" charset="0"/>
              </a:rPr>
              <a:t>2       </a:t>
            </a:r>
            <a:r>
              <a:rPr lang="en-US" sz="2000" i="1" dirty="0">
                <a:latin typeface="Verdana" pitchFamily="32" charset="0"/>
              </a:rPr>
              <a:t>g</a:t>
            </a:r>
            <a:r>
              <a:rPr lang="en-US" sz="2000" i="1" baseline="-25000" dirty="0">
                <a:latin typeface="Verdana" pitchFamily="32" charset="0"/>
              </a:rPr>
              <a:t>3 </a:t>
            </a:r>
            <a:r>
              <a:rPr lang="en-US" sz="2000" i="1" dirty="0">
                <a:latin typeface="Verdana" pitchFamily="32" charset="0"/>
              </a:rPr>
              <a:t>    g</a:t>
            </a:r>
            <a:r>
              <a:rPr lang="en-US" sz="2000" i="1" baseline="-25000" dirty="0">
                <a:latin typeface="Verdana" pitchFamily="32" charset="0"/>
              </a:rPr>
              <a:t>4     </a:t>
            </a:r>
            <a:r>
              <a:rPr lang="en-US" sz="2000" i="1" dirty="0">
                <a:latin typeface="Verdana" pitchFamily="32" charset="0"/>
              </a:rPr>
              <a:t>g</a:t>
            </a:r>
            <a:r>
              <a:rPr lang="en-US" sz="2000" i="1" baseline="-25000" dirty="0">
                <a:latin typeface="Verdana" pitchFamily="32" charset="0"/>
              </a:rPr>
              <a:t>5      </a:t>
            </a:r>
            <a:r>
              <a:rPr lang="en-US" sz="2000" i="1" dirty="0">
                <a:latin typeface="Verdana" pitchFamily="32" charset="0"/>
              </a:rPr>
              <a:t>g</a:t>
            </a:r>
            <a:r>
              <a:rPr lang="en-US" sz="2000" i="1" baseline="-25000" dirty="0">
                <a:latin typeface="Verdana" pitchFamily="32" charset="0"/>
              </a:rPr>
              <a:t>6</a:t>
            </a:r>
          </a:p>
        </p:txBody>
      </p:sp>
      <p:grpSp>
        <p:nvGrpSpPr>
          <p:cNvPr id="9" name="Gruppieren 8"/>
          <p:cNvGrpSpPr/>
          <p:nvPr/>
        </p:nvGrpSpPr>
        <p:grpSpPr>
          <a:xfrm>
            <a:off x="2279576" y="2189300"/>
            <a:ext cx="3816424" cy="1815764"/>
            <a:chOff x="3563888" y="2620157"/>
            <a:chExt cx="3816424" cy="1815764"/>
          </a:xfrm>
        </p:grpSpPr>
        <p:grpSp>
          <p:nvGrpSpPr>
            <p:cNvPr id="10" name="Gruppieren 75"/>
            <p:cNvGrpSpPr>
              <a:grpSpLocks/>
            </p:cNvGrpSpPr>
            <p:nvPr/>
          </p:nvGrpSpPr>
          <p:grpSpPr bwMode="auto">
            <a:xfrm>
              <a:off x="3563888" y="2763715"/>
              <a:ext cx="3816424" cy="1512707"/>
              <a:chOff x="1043608" y="2708920"/>
              <a:chExt cx="2747104" cy="1512168"/>
            </a:xfrm>
          </p:grpSpPr>
          <p:sp>
            <p:nvSpPr>
              <p:cNvPr id="47" name="Line 4"/>
              <p:cNvSpPr>
                <a:spLocks noChangeShapeType="1"/>
              </p:cNvSpPr>
              <p:nvPr/>
            </p:nvSpPr>
            <p:spPr bwMode="auto">
              <a:xfrm>
                <a:off x="1043608" y="3228033"/>
                <a:ext cx="2747104" cy="0"/>
              </a:xfrm>
              <a:prstGeom prst="line">
                <a:avLst/>
              </a:prstGeom>
              <a:noFill/>
              <a:ln w="9525">
                <a:solidFill>
                  <a:schemeClr val="tx1"/>
                </a:solidFill>
                <a:round/>
                <a:headEnd/>
                <a:tailEnd/>
              </a:ln>
            </p:spPr>
            <p:txBody>
              <a:bodyPr wrap="none" anchor="ctr"/>
              <a:lstStyle/>
              <a:p>
                <a:endParaRPr lang="de-DE"/>
              </a:p>
            </p:txBody>
          </p:sp>
          <p:sp>
            <p:nvSpPr>
              <p:cNvPr id="48" name="Line 7"/>
              <p:cNvSpPr>
                <a:spLocks noChangeShapeType="1"/>
              </p:cNvSpPr>
              <p:nvPr/>
            </p:nvSpPr>
            <p:spPr bwMode="auto">
              <a:xfrm>
                <a:off x="1043608" y="2708920"/>
                <a:ext cx="2747104" cy="0"/>
              </a:xfrm>
              <a:prstGeom prst="line">
                <a:avLst/>
              </a:prstGeom>
              <a:noFill/>
              <a:ln w="9525">
                <a:solidFill>
                  <a:schemeClr val="tx1"/>
                </a:solidFill>
                <a:round/>
                <a:headEnd/>
                <a:tailEnd/>
              </a:ln>
            </p:spPr>
            <p:txBody>
              <a:bodyPr wrap="none" anchor="ctr"/>
              <a:lstStyle/>
              <a:p>
                <a:endParaRPr lang="de-DE"/>
              </a:p>
            </p:txBody>
          </p:sp>
          <p:sp>
            <p:nvSpPr>
              <p:cNvPr id="49" name="Line 10"/>
              <p:cNvSpPr>
                <a:spLocks noChangeShapeType="1"/>
              </p:cNvSpPr>
              <p:nvPr/>
            </p:nvSpPr>
            <p:spPr bwMode="auto">
              <a:xfrm>
                <a:off x="1043608" y="3734445"/>
                <a:ext cx="2747104" cy="0"/>
              </a:xfrm>
              <a:prstGeom prst="line">
                <a:avLst/>
              </a:prstGeom>
              <a:noFill/>
              <a:ln w="9525">
                <a:solidFill>
                  <a:schemeClr val="tx1"/>
                </a:solidFill>
                <a:round/>
                <a:headEnd/>
                <a:tailEnd/>
              </a:ln>
            </p:spPr>
            <p:txBody>
              <a:bodyPr wrap="none" anchor="ctr"/>
              <a:lstStyle/>
              <a:p>
                <a:endParaRPr lang="de-DE"/>
              </a:p>
            </p:txBody>
          </p:sp>
          <p:sp>
            <p:nvSpPr>
              <p:cNvPr id="50" name="Line 4"/>
              <p:cNvSpPr>
                <a:spLocks noChangeShapeType="1"/>
              </p:cNvSpPr>
              <p:nvPr/>
            </p:nvSpPr>
            <p:spPr bwMode="auto">
              <a:xfrm>
                <a:off x="1043608" y="4221088"/>
                <a:ext cx="2747104" cy="0"/>
              </a:xfrm>
              <a:prstGeom prst="line">
                <a:avLst/>
              </a:prstGeom>
              <a:noFill/>
              <a:ln w="9525">
                <a:solidFill>
                  <a:schemeClr val="tx1"/>
                </a:solidFill>
                <a:round/>
                <a:headEnd/>
                <a:tailEnd/>
              </a:ln>
            </p:spPr>
            <p:txBody>
              <a:bodyPr wrap="none" anchor="ctr"/>
              <a:lstStyle/>
              <a:p>
                <a:endParaRPr lang="de-DE"/>
              </a:p>
            </p:txBody>
          </p:sp>
        </p:grpSp>
        <p:sp>
          <p:nvSpPr>
            <p:cNvPr id="11" name="Oval 15"/>
            <p:cNvSpPr>
              <a:spLocks noChangeArrowheads="1"/>
            </p:cNvSpPr>
            <p:nvPr/>
          </p:nvSpPr>
          <p:spPr bwMode="auto">
            <a:xfrm rot="10800000">
              <a:off x="3782963" y="4131121"/>
              <a:ext cx="304800" cy="304800"/>
            </a:xfrm>
            <a:prstGeom prst="ellipse">
              <a:avLst/>
            </a:prstGeom>
            <a:noFill/>
            <a:ln w="9525">
              <a:solidFill>
                <a:schemeClr val="tx1"/>
              </a:solidFill>
              <a:round/>
              <a:headEnd/>
              <a:tailEnd/>
            </a:ln>
          </p:spPr>
          <p:txBody>
            <a:bodyPr wrap="none" anchor="ctr"/>
            <a:lstStyle/>
            <a:p>
              <a:endParaRPr lang="de-DE"/>
            </a:p>
          </p:txBody>
        </p:sp>
        <p:sp>
          <p:nvSpPr>
            <p:cNvPr id="12" name="Line 16"/>
            <p:cNvSpPr>
              <a:spLocks noChangeShapeType="1"/>
            </p:cNvSpPr>
            <p:nvPr/>
          </p:nvSpPr>
          <p:spPr bwMode="auto">
            <a:xfrm rot="10800000">
              <a:off x="3935363" y="4131121"/>
              <a:ext cx="0" cy="304800"/>
            </a:xfrm>
            <a:prstGeom prst="line">
              <a:avLst/>
            </a:prstGeom>
            <a:noFill/>
            <a:ln w="28575">
              <a:solidFill>
                <a:schemeClr val="tx1"/>
              </a:solidFill>
              <a:round/>
              <a:headEnd/>
              <a:tailEnd/>
            </a:ln>
          </p:spPr>
          <p:txBody>
            <a:bodyPr wrap="none" anchor="ctr"/>
            <a:lstStyle/>
            <a:p>
              <a:endParaRPr lang="de-DE"/>
            </a:p>
          </p:txBody>
        </p:sp>
        <p:sp>
          <p:nvSpPr>
            <p:cNvPr id="13" name="Line 17"/>
            <p:cNvSpPr>
              <a:spLocks noChangeShapeType="1"/>
            </p:cNvSpPr>
            <p:nvPr/>
          </p:nvSpPr>
          <p:spPr bwMode="auto">
            <a:xfrm rot="10800000">
              <a:off x="3782963" y="4283521"/>
              <a:ext cx="304800" cy="0"/>
            </a:xfrm>
            <a:prstGeom prst="line">
              <a:avLst/>
            </a:prstGeom>
            <a:noFill/>
            <a:ln w="28575">
              <a:solidFill>
                <a:schemeClr val="tx1"/>
              </a:solidFill>
              <a:round/>
              <a:headEnd/>
              <a:tailEnd/>
            </a:ln>
          </p:spPr>
          <p:txBody>
            <a:bodyPr wrap="none" anchor="ctr"/>
            <a:lstStyle/>
            <a:p>
              <a:endParaRPr lang="de-DE"/>
            </a:p>
          </p:txBody>
        </p:sp>
        <p:sp>
          <p:nvSpPr>
            <p:cNvPr id="14" name="Oval 19"/>
            <p:cNvSpPr>
              <a:spLocks noChangeArrowheads="1"/>
            </p:cNvSpPr>
            <p:nvPr/>
          </p:nvSpPr>
          <p:spPr bwMode="auto">
            <a:xfrm rot="10800000">
              <a:off x="3855988" y="2699345"/>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5" name="Line 20"/>
            <p:cNvSpPr>
              <a:spLocks noChangeShapeType="1"/>
            </p:cNvSpPr>
            <p:nvPr/>
          </p:nvSpPr>
          <p:spPr bwMode="auto">
            <a:xfrm rot="10800000" flipV="1">
              <a:off x="3930600" y="2803883"/>
              <a:ext cx="0" cy="1332000"/>
            </a:xfrm>
            <a:prstGeom prst="line">
              <a:avLst/>
            </a:prstGeom>
            <a:noFill/>
            <a:ln w="9525">
              <a:solidFill>
                <a:schemeClr val="tx1"/>
              </a:solidFill>
              <a:round/>
              <a:headEnd/>
              <a:tailEnd/>
            </a:ln>
          </p:spPr>
          <p:txBody>
            <a:bodyPr wrap="none" anchor="ctr"/>
            <a:lstStyle/>
            <a:p>
              <a:endParaRPr lang="de-DE"/>
            </a:p>
          </p:txBody>
        </p:sp>
        <p:sp>
          <p:nvSpPr>
            <p:cNvPr id="16" name="Oval 19"/>
            <p:cNvSpPr>
              <a:spLocks noChangeArrowheads="1"/>
            </p:cNvSpPr>
            <p:nvPr/>
          </p:nvSpPr>
          <p:spPr bwMode="auto">
            <a:xfrm rot="10800000">
              <a:off x="5224413" y="4212640"/>
              <a:ext cx="152400" cy="152463"/>
            </a:xfrm>
            <a:prstGeom prst="ellipse">
              <a:avLst/>
            </a:prstGeom>
            <a:solidFill>
              <a:schemeClr val="tx1"/>
            </a:solidFill>
            <a:ln w="9525">
              <a:solidFill>
                <a:schemeClr val="tx1"/>
              </a:solidFill>
              <a:round/>
              <a:headEnd/>
              <a:tailEnd/>
            </a:ln>
          </p:spPr>
          <p:txBody>
            <a:bodyPr wrap="none" anchor="ctr"/>
            <a:lstStyle/>
            <a:p>
              <a:endParaRPr lang="de-DE"/>
            </a:p>
          </p:txBody>
        </p:sp>
        <p:sp>
          <p:nvSpPr>
            <p:cNvPr id="17" name="Line 20"/>
            <p:cNvSpPr>
              <a:spLocks noChangeShapeType="1"/>
            </p:cNvSpPr>
            <p:nvPr/>
          </p:nvSpPr>
          <p:spPr bwMode="auto">
            <a:xfrm rot="10800000" flipV="1">
              <a:off x="5299025" y="3284992"/>
              <a:ext cx="0" cy="1044000"/>
            </a:xfrm>
            <a:prstGeom prst="line">
              <a:avLst/>
            </a:prstGeom>
            <a:noFill/>
            <a:ln w="9525">
              <a:solidFill>
                <a:schemeClr val="tx1"/>
              </a:solidFill>
              <a:round/>
              <a:headEnd/>
              <a:tailEnd/>
            </a:ln>
          </p:spPr>
          <p:txBody>
            <a:bodyPr wrap="none" anchor="ctr"/>
            <a:lstStyle/>
            <a:p>
              <a:endParaRPr lang="de-DE"/>
            </a:p>
          </p:txBody>
        </p:sp>
        <p:sp>
          <p:nvSpPr>
            <p:cNvPr id="18" name="Oval 15"/>
            <p:cNvSpPr>
              <a:spLocks noChangeArrowheads="1"/>
            </p:cNvSpPr>
            <p:nvPr/>
          </p:nvSpPr>
          <p:spPr bwMode="auto">
            <a:xfrm>
              <a:off x="5795913" y="2620157"/>
              <a:ext cx="304800" cy="304787"/>
            </a:xfrm>
            <a:prstGeom prst="ellipse">
              <a:avLst/>
            </a:prstGeom>
            <a:noFill/>
            <a:ln w="9525">
              <a:solidFill>
                <a:schemeClr val="tx1"/>
              </a:solidFill>
              <a:round/>
              <a:headEnd/>
              <a:tailEnd/>
            </a:ln>
          </p:spPr>
          <p:txBody>
            <a:bodyPr wrap="none" anchor="ctr"/>
            <a:lstStyle/>
            <a:p>
              <a:endParaRPr lang="de-DE"/>
            </a:p>
          </p:txBody>
        </p:sp>
        <p:sp>
          <p:nvSpPr>
            <p:cNvPr id="19" name="Line 16"/>
            <p:cNvSpPr>
              <a:spLocks noChangeShapeType="1"/>
            </p:cNvSpPr>
            <p:nvPr/>
          </p:nvSpPr>
          <p:spPr bwMode="auto">
            <a:xfrm>
              <a:off x="5948313" y="2620157"/>
              <a:ext cx="0" cy="304787"/>
            </a:xfrm>
            <a:prstGeom prst="line">
              <a:avLst/>
            </a:prstGeom>
            <a:noFill/>
            <a:ln w="28575">
              <a:solidFill>
                <a:schemeClr val="tx1"/>
              </a:solidFill>
              <a:round/>
              <a:headEnd/>
              <a:tailEnd/>
            </a:ln>
          </p:spPr>
          <p:txBody>
            <a:bodyPr wrap="none" anchor="ctr"/>
            <a:lstStyle/>
            <a:p>
              <a:endParaRPr lang="de-DE"/>
            </a:p>
          </p:txBody>
        </p:sp>
        <p:sp>
          <p:nvSpPr>
            <p:cNvPr id="20" name="Line 17"/>
            <p:cNvSpPr>
              <a:spLocks noChangeShapeType="1"/>
            </p:cNvSpPr>
            <p:nvPr/>
          </p:nvSpPr>
          <p:spPr bwMode="auto">
            <a:xfrm>
              <a:off x="5795913" y="2772550"/>
              <a:ext cx="304800" cy="0"/>
            </a:xfrm>
            <a:prstGeom prst="line">
              <a:avLst/>
            </a:prstGeom>
            <a:noFill/>
            <a:ln w="28575">
              <a:solidFill>
                <a:schemeClr val="tx1"/>
              </a:solidFill>
              <a:round/>
              <a:headEnd/>
              <a:tailEnd/>
            </a:ln>
          </p:spPr>
          <p:txBody>
            <a:bodyPr wrap="none" anchor="ctr"/>
            <a:lstStyle/>
            <a:p>
              <a:endParaRPr lang="de-DE"/>
            </a:p>
          </p:txBody>
        </p:sp>
        <p:sp>
          <p:nvSpPr>
            <p:cNvPr id="21" name="Oval 19"/>
            <p:cNvSpPr>
              <a:spLocks noChangeArrowheads="1"/>
            </p:cNvSpPr>
            <p:nvPr/>
          </p:nvSpPr>
          <p:spPr bwMode="auto">
            <a:xfrm>
              <a:off x="5872113" y="3204598"/>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22" name="Line 20"/>
            <p:cNvSpPr>
              <a:spLocks noChangeShapeType="1"/>
            </p:cNvSpPr>
            <p:nvPr/>
          </p:nvSpPr>
          <p:spPr bwMode="auto">
            <a:xfrm flipV="1">
              <a:off x="5939929" y="2780928"/>
              <a:ext cx="0" cy="504000"/>
            </a:xfrm>
            <a:prstGeom prst="line">
              <a:avLst/>
            </a:prstGeom>
            <a:noFill/>
            <a:ln w="9525">
              <a:solidFill>
                <a:schemeClr val="tx1"/>
              </a:solidFill>
              <a:round/>
              <a:headEnd/>
              <a:tailEnd/>
            </a:ln>
          </p:spPr>
          <p:txBody>
            <a:bodyPr wrap="none" anchor="ctr"/>
            <a:lstStyle/>
            <a:p>
              <a:endParaRPr lang="de-DE"/>
            </a:p>
          </p:txBody>
        </p:sp>
        <p:sp>
          <p:nvSpPr>
            <p:cNvPr id="23" name="Oval 15"/>
            <p:cNvSpPr>
              <a:spLocks noChangeArrowheads="1"/>
            </p:cNvSpPr>
            <p:nvPr/>
          </p:nvSpPr>
          <p:spPr bwMode="auto">
            <a:xfrm rot="10800000">
              <a:off x="4498926" y="3139777"/>
              <a:ext cx="304800" cy="304826"/>
            </a:xfrm>
            <a:prstGeom prst="ellipse">
              <a:avLst/>
            </a:prstGeom>
            <a:noFill/>
            <a:ln w="9525">
              <a:solidFill>
                <a:schemeClr val="tx1"/>
              </a:solidFill>
              <a:round/>
              <a:headEnd/>
              <a:tailEnd/>
            </a:ln>
          </p:spPr>
          <p:txBody>
            <a:bodyPr wrap="none" anchor="ctr"/>
            <a:lstStyle/>
            <a:p>
              <a:endParaRPr lang="de-DE"/>
            </a:p>
          </p:txBody>
        </p:sp>
        <p:sp>
          <p:nvSpPr>
            <p:cNvPr id="24" name="Line 16"/>
            <p:cNvSpPr>
              <a:spLocks noChangeShapeType="1"/>
            </p:cNvSpPr>
            <p:nvPr/>
          </p:nvSpPr>
          <p:spPr bwMode="auto">
            <a:xfrm rot="10800000">
              <a:off x="4651326" y="3139779"/>
              <a:ext cx="0" cy="304826"/>
            </a:xfrm>
            <a:prstGeom prst="line">
              <a:avLst/>
            </a:prstGeom>
            <a:noFill/>
            <a:ln w="28575">
              <a:solidFill>
                <a:schemeClr val="tx1"/>
              </a:solidFill>
              <a:round/>
              <a:headEnd/>
              <a:tailEnd/>
            </a:ln>
          </p:spPr>
          <p:txBody>
            <a:bodyPr wrap="none" anchor="ctr"/>
            <a:lstStyle/>
            <a:p>
              <a:endParaRPr lang="de-DE"/>
            </a:p>
          </p:txBody>
        </p:sp>
        <p:sp>
          <p:nvSpPr>
            <p:cNvPr id="25" name="Line 17"/>
            <p:cNvSpPr>
              <a:spLocks noChangeShapeType="1"/>
            </p:cNvSpPr>
            <p:nvPr/>
          </p:nvSpPr>
          <p:spPr bwMode="auto">
            <a:xfrm rot="10800000">
              <a:off x="4498926" y="3292190"/>
              <a:ext cx="304800" cy="0"/>
            </a:xfrm>
            <a:prstGeom prst="line">
              <a:avLst/>
            </a:prstGeom>
            <a:noFill/>
            <a:ln w="28575">
              <a:solidFill>
                <a:schemeClr val="tx1"/>
              </a:solidFill>
              <a:round/>
              <a:headEnd/>
              <a:tailEnd/>
            </a:ln>
          </p:spPr>
          <p:txBody>
            <a:bodyPr wrap="none" anchor="ctr"/>
            <a:lstStyle/>
            <a:p>
              <a:endParaRPr lang="de-DE"/>
            </a:p>
          </p:txBody>
        </p:sp>
        <p:sp>
          <p:nvSpPr>
            <p:cNvPr id="26" name="Oval 15"/>
            <p:cNvSpPr>
              <a:spLocks noChangeArrowheads="1"/>
            </p:cNvSpPr>
            <p:nvPr/>
          </p:nvSpPr>
          <p:spPr bwMode="auto">
            <a:xfrm>
              <a:off x="6988961" y="3140968"/>
              <a:ext cx="304800" cy="304788"/>
            </a:xfrm>
            <a:prstGeom prst="ellipse">
              <a:avLst/>
            </a:prstGeom>
            <a:noFill/>
            <a:ln w="9525">
              <a:solidFill>
                <a:schemeClr val="tx1"/>
              </a:solidFill>
              <a:round/>
              <a:headEnd/>
              <a:tailEnd/>
            </a:ln>
          </p:spPr>
          <p:txBody>
            <a:bodyPr wrap="none" anchor="ctr"/>
            <a:lstStyle/>
            <a:p>
              <a:endParaRPr lang="de-DE"/>
            </a:p>
          </p:txBody>
        </p:sp>
        <p:sp>
          <p:nvSpPr>
            <p:cNvPr id="27" name="Line 16"/>
            <p:cNvSpPr>
              <a:spLocks noChangeShapeType="1"/>
            </p:cNvSpPr>
            <p:nvPr/>
          </p:nvSpPr>
          <p:spPr bwMode="auto">
            <a:xfrm>
              <a:off x="7141361" y="3140968"/>
              <a:ext cx="0" cy="304788"/>
            </a:xfrm>
            <a:prstGeom prst="line">
              <a:avLst/>
            </a:prstGeom>
            <a:noFill/>
            <a:ln w="28575">
              <a:solidFill>
                <a:schemeClr val="tx1"/>
              </a:solidFill>
              <a:round/>
              <a:headEnd/>
              <a:tailEnd/>
            </a:ln>
          </p:spPr>
          <p:txBody>
            <a:bodyPr wrap="none" anchor="ctr"/>
            <a:lstStyle/>
            <a:p>
              <a:endParaRPr lang="de-DE"/>
            </a:p>
          </p:txBody>
        </p:sp>
        <p:sp>
          <p:nvSpPr>
            <p:cNvPr id="28" name="Line 17"/>
            <p:cNvSpPr>
              <a:spLocks noChangeShapeType="1"/>
            </p:cNvSpPr>
            <p:nvPr/>
          </p:nvSpPr>
          <p:spPr bwMode="auto">
            <a:xfrm>
              <a:off x="6988961" y="3293361"/>
              <a:ext cx="304800" cy="0"/>
            </a:xfrm>
            <a:prstGeom prst="line">
              <a:avLst/>
            </a:prstGeom>
            <a:noFill/>
            <a:ln w="28575">
              <a:solidFill>
                <a:schemeClr val="tx1"/>
              </a:solidFill>
              <a:round/>
              <a:headEnd/>
              <a:tailEnd/>
            </a:ln>
          </p:spPr>
          <p:txBody>
            <a:bodyPr wrap="none" anchor="ctr"/>
            <a:lstStyle/>
            <a:p>
              <a:endParaRPr lang="de-DE"/>
            </a:p>
          </p:txBody>
        </p:sp>
        <p:sp>
          <p:nvSpPr>
            <p:cNvPr id="29" name="Oval 18"/>
            <p:cNvSpPr>
              <a:spLocks noChangeArrowheads="1"/>
            </p:cNvSpPr>
            <p:nvPr/>
          </p:nvSpPr>
          <p:spPr bwMode="auto">
            <a:xfrm>
              <a:off x="7065161" y="2689715"/>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30" name="Oval 19"/>
            <p:cNvSpPr>
              <a:spLocks noChangeArrowheads="1"/>
            </p:cNvSpPr>
            <p:nvPr/>
          </p:nvSpPr>
          <p:spPr bwMode="auto">
            <a:xfrm>
              <a:off x="7065161" y="4212710"/>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31" name="Line 20"/>
            <p:cNvSpPr>
              <a:spLocks noChangeShapeType="1"/>
            </p:cNvSpPr>
            <p:nvPr/>
          </p:nvSpPr>
          <p:spPr bwMode="auto">
            <a:xfrm flipV="1">
              <a:off x="7142779" y="2742097"/>
              <a:ext cx="0" cy="1476000"/>
            </a:xfrm>
            <a:prstGeom prst="line">
              <a:avLst/>
            </a:prstGeom>
            <a:noFill/>
            <a:ln w="9525">
              <a:solidFill>
                <a:schemeClr val="tx1"/>
              </a:solidFill>
              <a:round/>
              <a:headEnd/>
              <a:tailEnd/>
            </a:ln>
          </p:spPr>
          <p:txBody>
            <a:bodyPr wrap="none" anchor="ctr"/>
            <a:lstStyle/>
            <a:p>
              <a:endParaRPr lang="de-DE" dirty="0"/>
            </a:p>
          </p:txBody>
        </p:sp>
        <p:sp>
          <p:nvSpPr>
            <p:cNvPr id="32" name="Oval 19"/>
            <p:cNvSpPr>
              <a:spLocks noChangeArrowheads="1"/>
            </p:cNvSpPr>
            <p:nvPr/>
          </p:nvSpPr>
          <p:spPr bwMode="auto">
            <a:xfrm>
              <a:off x="3860304" y="3211785"/>
              <a:ext cx="152400" cy="152394"/>
            </a:xfrm>
            <a:prstGeom prst="ellipse">
              <a:avLst/>
            </a:prstGeom>
            <a:solidFill>
              <a:schemeClr val="tx1"/>
            </a:solidFill>
            <a:ln w="9525">
              <a:solidFill>
                <a:schemeClr val="tx1"/>
              </a:solidFill>
              <a:round/>
              <a:headEnd/>
              <a:tailEnd/>
            </a:ln>
          </p:spPr>
          <p:txBody>
            <a:bodyPr wrap="none" anchor="ctr"/>
            <a:lstStyle/>
            <a:p>
              <a:endParaRPr lang="de-DE"/>
            </a:p>
          </p:txBody>
        </p:sp>
        <p:sp>
          <p:nvSpPr>
            <p:cNvPr id="33" name="Oval 19"/>
            <p:cNvSpPr>
              <a:spLocks noChangeArrowheads="1"/>
            </p:cNvSpPr>
            <p:nvPr/>
          </p:nvSpPr>
          <p:spPr bwMode="auto">
            <a:xfrm>
              <a:off x="3851920" y="3707463"/>
              <a:ext cx="152400" cy="152394"/>
            </a:xfrm>
            <a:prstGeom prst="ellipse">
              <a:avLst/>
            </a:prstGeom>
            <a:solidFill>
              <a:schemeClr val="tx1"/>
            </a:solidFill>
            <a:ln w="9525">
              <a:solidFill>
                <a:schemeClr val="tx1"/>
              </a:solidFill>
              <a:round/>
              <a:headEnd/>
              <a:tailEnd/>
            </a:ln>
          </p:spPr>
          <p:txBody>
            <a:bodyPr wrap="none" anchor="ctr"/>
            <a:lstStyle/>
            <a:p>
              <a:endParaRPr lang="de-DE"/>
            </a:p>
          </p:txBody>
        </p:sp>
        <p:grpSp>
          <p:nvGrpSpPr>
            <p:cNvPr id="34" name="Gruppieren 33"/>
            <p:cNvGrpSpPr/>
            <p:nvPr/>
          </p:nvGrpSpPr>
          <p:grpSpPr>
            <a:xfrm>
              <a:off x="5207981" y="3698799"/>
              <a:ext cx="180000" cy="180846"/>
              <a:chOff x="-504544" y="4245948"/>
              <a:chExt cx="180000" cy="180846"/>
            </a:xfrm>
          </p:grpSpPr>
          <p:sp>
            <p:nvSpPr>
              <p:cNvPr id="45"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46"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nvGrpSpPr>
            <p:cNvPr id="35" name="Gruppieren 34"/>
            <p:cNvGrpSpPr/>
            <p:nvPr/>
          </p:nvGrpSpPr>
          <p:grpSpPr>
            <a:xfrm>
              <a:off x="5214466" y="3193374"/>
              <a:ext cx="180000" cy="180846"/>
              <a:chOff x="-503195" y="4226346"/>
              <a:chExt cx="180000" cy="180846"/>
            </a:xfrm>
          </p:grpSpPr>
          <p:sp>
            <p:nvSpPr>
              <p:cNvPr id="43" name="Line 20"/>
              <p:cNvSpPr>
                <a:spLocks noChangeShapeType="1"/>
              </p:cNvSpPr>
              <p:nvPr/>
            </p:nvSpPr>
            <p:spPr bwMode="auto">
              <a:xfrm rot="10800000" flipV="1">
                <a:off x="-503195" y="4226346"/>
                <a:ext cx="180000" cy="180000"/>
              </a:xfrm>
              <a:prstGeom prst="line">
                <a:avLst/>
              </a:prstGeom>
              <a:noFill/>
              <a:ln w="9525">
                <a:solidFill>
                  <a:schemeClr val="tx1"/>
                </a:solidFill>
                <a:round/>
                <a:headEnd/>
                <a:tailEnd/>
              </a:ln>
            </p:spPr>
            <p:txBody>
              <a:bodyPr wrap="none" anchor="ctr"/>
              <a:lstStyle/>
              <a:p>
                <a:endParaRPr lang="de-DE"/>
              </a:p>
            </p:txBody>
          </p:sp>
          <p:sp>
            <p:nvSpPr>
              <p:cNvPr id="44" name="Line 20"/>
              <p:cNvSpPr>
                <a:spLocks noChangeShapeType="1"/>
              </p:cNvSpPr>
              <p:nvPr/>
            </p:nvSpPr>
            <p:spPr bwMode="auto">
              <a:xfrm rot="10800000" flipH="1" flipV="1">
                <a:off x="-503195" y="4227192"/>
                <a:ext cx="180000" cy="180000"/>
              </a:xfrm>
              <a:prstGeom prst="line">
                <a:avLst/>
              </a:prstGeom>
              <a:noFill/>
              <a:ln w="9525">
                <a:solidFill>
                  <a:schemeClr val="tx1"/>
                </a:solidFill>
                <a:round/>
                <a:headEnd/>
                <a:tailEnd/>
              </a:ln>
            </p:spPr>
            <p:txBody>
              <a:bodyPr wrap="none" anchor="ctr"/>
              <a:lstStyle/>
              <a:p>
                <a:endParaRPr lang="de-DE" dirty="0"/>
              </a:p>
            </p:txBody>
          </p:sp>
        </p:grpSp>
        <p:sp>
          <p:nvSpPr>
            <p:cNvPr id="36" name="Line 20"/>
            <p:cNvSpPr>
              <a:spLocks noChangeShapeType="1"/>
            </p:cNvSpPr>
            <p:nvPr/>
          </p:nvSpPr>
          <p:spPr bwMode="auto">
            <a:xfrm rot="10800000" flipV="1">
              <a:off x="6496637" y="3780272"/>
              <a:ext cx="0" cy="504000"/>
            </a:xfrm>
            <a:prstGeom prst="line">
              <a:avLst/>
            </a:prstGeom>
            <a:noFill/>
            <a:ln w="9525">
              <a:solidFill>
                <a:schemeClr val="tx1"/>
              </a:solidFill>
              <a:round/>
              <a:headEnd/>
              <a:tailEnd/>
            </a:ln>
          </p:spPr>
          <p:txBody>
            <a:bodyPr wrap="none" anchor="ctr"/>
            <a:lstStyle/>
            <a:p>
              <a:endParaRPr lang="de-DE"/>
            </a:p>
          </p:txBody>
        </p:sp>
        <p:grpSp>
          <p:nvGrpSpPr>
            <p:cNvPr id="37" name="Gruppieren 36"/>
            <p:cNvGrpSpPr/>
            <p:nvPr/>
          </p:nvGrpSpPr>
          <p:grpSpPr>
            <a:xfrm>
              <a:off x="6408224" y="4192592"/>
              <a:ext cx="180000" cy="180846"/>
              <a:chOff x="-504544" y="4245948"/>
              <a:chExt cx="180000" cy="180846"/>
            </a:xfrm>
          </p:grpSpPr>
          <p:sp>
            <p:nvSpPr>
              <p:cNvPr id="41"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42"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nvGrpSpPr>
            <p:cNvPr id="38" name="Gruppieren 37"/>
            <p:cNvGrpSpPr/>
            <p:nvPr/>
          </p:nvGrpSpPr>
          <p:grpSpPr>
            <a:xfrm>
              <a:off x="6406636" y="3700287"/>
              <a:ext cx="180000" cy="180846"/>
              <a:chOff x="-504544" y="4245948"/>
              <a:chExt cx="180000" cy="180846"/>
            </a:xfrm>
          </p:grpSpPr>
          <p:sp>
            <p:nvSpPr>
              <p:cNvPr id="39" name="Line 20"/>
              <p:cNvSpPr>
                <a:spLocks noChangeShapeType="1"/>
              </p:cNvSpPr>
              <p:nvPr/>
            </p:nvSpPr>
            <p:spPr bwMode="auto">
              <a:xfrm rot="10800000" flipV="1">
                <a:off x="-504544" y="4245948"/>
                <a:ext cx="180000" cy="180000"/>
              </a:xfrm>
              <a:prstGeom prst="line">
                <a:avLst/>
              </a:prstGeom>
              <a:noFill/>
              <a:ln w="9525">
                <a:solidFill>
                  <a:schemeClr val="tx1"/>
                </a:solidFill>
                <a:round/>
                <a:headEnd/>
                <a:tailEnd/>
              </a:ln>
            </p:spPr>
            <p:txBody>
              <a:bodyPr wrap="none" anchor="ctr"/>
              <a:lstStyle/>
              <a:p>
                <a:endParaRPr lang="de-DE"/>
              </a:p>
            </p:txBody>
          </p:sp>
          <p:sp>
            <p:nvSpPr>
              <p:cNvPr id="40" name="Line 20"/>
              <p:cNvSpPr>
                <a:spLocks noChangeShapeType="1"/>
              </p:cNvSpPr>
              <p:nvPr/>
            </p:nvSpPr>
            <p:spPr bwMode="auto">
              <a:xfrm rot="10800000" flipH="1" flipV="1">
                <a:off x="-504544" y="4246794"/>
                <a:ext cx="180000" cy="180000"/>
              </a:xfrm>
              <a:prstGeom prst="line">
                <a:avLst/>
              </a:prstGeom>
              <a:noFill/>
              <a:ln w="9525">
                <a:solidFill>
                  <a:schemeClr val="tx1"/>
                </a:solidFill>
                <a:round/>
                <a:headEnd/>
                <a:tailEnd/>
              </a:ln>
            </p:spPr>
            <p:txBody>
              <a:bodyPr wrap="none" anchor="ctr"/>
              <a:lstStyle/>
              <a:p>
                <a:endParaRPr lang="de-DE" dirty="0"/>
              </a:p>
            </p:txBody>
          </p:sp>
        </p:grpSp>
      </p:grpSp>
      <p:sp>
        <p:nvSpPr>
          <p:cNvPr id="52" name="Rechteck 51"/>
          <p:cNvSpPr/>
          <p:nvPr/>
        </p:nvSpPr>
        <p:spPr bwMode="auto">
          <a:xfrm>
            <a:off x="3019153" y="1837567"/>
            <a:ext cx="3238280" cy="2167498"/>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endParaRPr lang="en-US" sz="2400">
              <a:solidFill>
                <a:schemeClr val="bg1"/>
              </a:solidFill>
              <a:latin typeface="Times New Roman" pitchFamily="16" charset="0"/>
              <a:cs typeface="DejaVu Sans" charset="0"/>
            </a:endParaRPr>
          </a:p>
        </p:txBody>
      </p:sp>
      <p:sp>
        <p:nvSpPr>
          <p:cNvPr id="2" name="Titel 1"/>
          <p:cNvSpPr>
            <a:spLocks noGrp="1"/>
          </p:cNvSpPr>
          <p:nvPr>
            <p:ph type="title"/>
          </p:nvPr>
        </p:nvSpPr>
        <p:spPr/>
        <p:txBody>
          <a:bodyPr/>
          <a:lstStyle/>
          <a:p>
            <a:r>
              <a:rPr lang="de-DE" dirty="0" err="1"/>
              <a:t>Exploiting</a:t>
            </a:r>
            <a:r>
              <a:rPr lang="de-DE" dirty="0"/>
              <a:t> </a:t>
            </a:r>
            <a:r>
              <a:rPr lang="de-DE" dirty="0" err="1"/>
              <a:t>Reversibility</a:t>
            </a:r>
            <a:endParaRPr lang="en-US" dirty="0"/>
          </a:p>
        </p:txBody>
      </p:sp>
      <p:sp>
        <p:nvSpPr>
          <p:cNvPr id="6" name="Bildplatzhalter 5"/>
          <p:cNvSpPr>
            <a:spLocks noGrp="1"/>
          </p:cNvSpPr>
          <p:nvPr>
            <p:ph type="pic" sz="quarter" idx="14"/>
          </p:nvPr>
        </p:nvSpPr>
        <p:spPr/>
      </p:sp>
      <p:sp>
        <p:nvSpPr>
          <p:cNvPr id="23552" name="Textplatzhalter 23551"/>
          <p:cNvSpPr>
            <a:spLocks noGrp="1"/>
          </p:cNvSpPr>
          <p:nvPr>
            <p:ph type="body" sz="quarter" idx="25"/>
          </p:nvPr>
        </p:nvSpPr>
        <p:spPr/>
        <p:txBody>
          <a:bodyPr/>
          <a:lstStyle/>
          <a:p>
            <a:endParaRPr lang="en-US"/>
          </a:p>
        </p:txBody>
      </p:sp>
      <p:sp>
        <p:nvSpPr>
          <p:cNvPr id="3" name="Foliennummernplatzhalter 2"/>
          <p:cNvSpPr>
            <a:spLocks noGrp="1"/>
          </p:cNvSpPr>
          <p:nvPr>
            <p:ph type="sldNum" sz="quarter" idx="28"/>
          </p:nvPr>
        </p:nvSpPr>
        <p:spPr/>
        <p:txBody>
          <a:bodyPr/>
          <a:lstStyle/>
          <a:p>
            <a:fld id="{68F3185B-C653-42AE-8B74-FF214C291574}" type="slidenum">
              <a:rPr lang="en-US" smtClean="0"/>
              <a:pPr/>
              <a:t>23</a:t>
            </a:fld>
            <a:endParaRPr lang="en-US"/>
          </a:p>
        </p:txBody>
      </p:sp>
    </p:spTree>
    <p:extLst>
      <p:ext uri="{BB962C8B-B14F-4D97-AF65-F5344CB8AC3E}">
        <p14:creationId xmlns:p14="http://schemas.microsoft.com/office/powerpoint/2010/main" val="125321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Effect transition="in" filter="fade">
                                      <p:cBhvr>
                                        <p:cTn id="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r>
              <a:rPr lang="de-DE" altLang="en-US" sz="2400" dirty="0" err="1"/>
              <a:t>Adiabatic</a:t>
            </a:r>
            <a:r>
              <a:rPr lang="de-DE" altLang="en-US" sz="2400" dirty="0"/>
              <a:t> </a:t>
            </a:r>
            <a:r>
              <a:rPr lang="de-DE" altLang="en-US" sz="2400" dirty="0" err="1"/>
              <a:t>Circuits</a:t>
            </a:r>
            <a:endParaRPr lang="de-DE" altLang="en-US" sz="2400" dirty="0"/>
          </a:p>
          <a:p>
            <a:r>
              <a:rPr lang="de-DE" altLang="en-US" sz="2400" dirty="0"/>
              <a:t>Encoders</a:t>
            </a:r>
          </a:p>
          <a:p>
            <a:r>
              <a:rPr lang="de-DE" altLang="en-US" sz="2400" dirty="0"/>
              <a:t>Further</a:t>
            </a:r>
          </a:p>
          <a:p>
            <a:pPr lvl="1"/>
            <a:r>
              <a:rPr lang="de-DE" altLang="en-US" sz="2400" dirty="0"/>
              <a:t>Complete Simulation</a:t>
            </a:r>
          </a:p>
          <a:p>
            <a:pPr lvl="1"/>
            <a:r>
              <a:rPr lang="de-DE" altLang="en-US" sz="2400" dirty="0"/>
              <a:t>ATPG</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24</a:t>
            </a:fld>
            <a:endParaRPr lang="en-US"/>
          </a:p>
        </p:txBody>
      </p:sp>
    </p:spTree>
    <p:extLst>
      <p:ext uri="{BB962C8B-B14F-4D97-AF65-F5344CB8AC3E}">
        <p14:creationId xmlns:p14="http://schemas.microsoft.com/office/powerpoint/2010/main" val="2357717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dirty="0"/>
              <a:t>Generate an input assignment that</a:t>
            </a:r>
          </a:p>
          <a:p>
            <a:pPr lvl="1"/>
            <a:r>
              <a:rPr lang="en-US" dirty="0"/>
              <a:t>triggers the faulty behavior (</a:t>
            </a:r>
            <a:r>
              <a:rPr lang="en-US" dirty="0" err="1"/>
              <a:t>controlability</a:t>
            </a:r>
            <a:r>
              <a:rPr lang="en-US" dirty="0"/>
              <a:t>)</a:t>
            </a:r>
          </a:p>
          <a:p>
            <a:pPr lvl="1"/>
            <a:r>
              <a:rPr lang="en-US" dirty="0"/>
              <a:t>shows the faulty behavior (observability)</a:t>
            </a:r>
          </a:p>
          <a:p>
            <a:endParaRPr lang="en-US" dirty="0"/>
          </a:p>
          <a:p>
            <a:endParaRPr lang="en-US" dirty="0"/>
          </a:p>
          <a:p>
            <a:endParaRPr lang="en-US" dirty="0"/>
          </a:p>
          <a:p>
            <a:endParaRPr lang="en-US" dirty="0"/>
          </a:p>
          <a:p>
            <a:endParaRPr lang="en-US" dirty="0"/>
          </a:p>
          <a:p>
            <a:endParaRPr lang="en-US" dirty="0"/>
          </a:p>
          <a:p>
            <a:endParaRPr lang="en-US" dirty="0"/>
          </a:p>
          <a:p>
            <a:r>
              <a:rPr lang="en-US" dirty="0"/>
              <a:t>In general easy for reversible circuits           </a:t>
            </a:r>
            <a:br>
              <a:rPr lang="en-US" dirty="0"/>
            </a:br>
            <a:r>
              <a:rPr lang="en-US" dirty="0"/>
              <a:t>(except additional restrictions like constant inputs need to be considered)</a:t>
            </a:r>
          </a:p>
          <a:p>
            <a:endParaRPr lang="en-US" dirty="0"/>
          </a:p>
          <a:p>
            <a:endParaRPr lang="en-US" dirty="0"/>
          </a:p>
        </p:txBody>
      </p:sp>
      <p:grpSp>
        <p:nvGrpSpPr>
          <p:cNvPr id="83" name="Gruppieren 75"/>
          <p:cNvGrpSpPr>
            <a:grpSpLocks/>
          </p:cNvGrpSpPr>
          <p:nvPr/>
        </p:nvGrpSpPr>
        <p:grpSpPr bwMode="auto">
          <a:xfrm>
            <a:off x="4439840" y="3317037"/>
            <a:ext cx="2808288" cy="2019300"/>
            <a:chOff x="1043608" y="2708920"/>
            <a:chExt cx="2304256" cy="2018580"/>
          </a:xfrm>
        </p:grpSpPr>
        <p:sp>
          <p:nvSpPr>
            <p:cNvPr id="84" name="Line 4"/>
            <p:cNvSpPr>
              <a:spLocks noChangeShapeType="1"/>
            </p:cNvSpPr>
            <p:nvPr/>
          </p:nvSpPr>
          <p:spPr bwMode="auto">
            <a:xfrm>
              <a:off x="1043608" y="3228033"/>
              <a:ext cx="2304256" cy="0"/>
            </a:xfrm>
            <a:prstGeom prst="line">
              <a:avLst/>
            </a:prstGeom>
            <a:noFill/>
            <a:ln w="9525">
              <a:solidFill>
                <a:schemeClr val="tx1"/>
              </a:solidFill>
              <a:round/>
              <a:headEnd/>
              <a:tailEnd/>
            </a:ln>
          </p:spPr>
          <p:txBody>
            <a:bodyPr wrap="none" anchor="ctr"/>
            <a:lstStyle/>
            <a:p>
              <a:endParaRPr lang="de-DE"/>
            </a:p>
          </p:txBody>
        </p:sp>
        <p:sp>
          <p:nvSpPr>
            <p:cNvPr id="85" name="Line 7"/>
            <p:cNvSpPr>
              <a:spLocks noChangeShapeType="1"/>
            </p:cNvSpPr>
            <p:nvPr/>
          </p:nvSpPr>
          <p:spPr bwMode="auto">
            <a:xfrm>
              <a:off x="1043608" y="2708920"/>
              <a:ext cx="2304256" cy="0"/>
            </a:xfrm>
            <a:prstGeom prst="line">
              <a:avLst/>
            </a:prstGeom>
            <a:noFill/>
            <a:ln w="9525">
              <a:solidFill>
                <a:schemeClr val="tx1"/>
              </a:solidFill>
              <a:round/>
              <a:headEnd/>
              <a:tailEnd/>
            </a:ln>
          </p:spPr>
          <p:txBody>
            <a:bodyPr wrap="none" anchor="ctr"/>
            <a:lstStyle/>
            <a:p>
              <a:endParaRPr lang="de-DE"/>
            </a:p>
          </p:txBody>
        </p:sp>
        <p:sp>
          <p:nvSpPr>
            <p:cNvPr id="88" name="Line 10"/>
            <p:cNvSpPr>
              <a:spLocks noChangeShapeType="1"/>
            </p:cNvSpPr>
            <p:nvPr/>
          </p:nvSpPr>
          <p:spPr bwMode="auto">
            <a:xfrm>
              <a:off x="1043608" y="3734445"/>
              <a:ext cx="2304256" cy="0"/>
            </a:xfrm>
            <a:prstGeom prst="line">
              <a:avLst/>
            </a:prstGeom>
            <a:noFill/>
            <a:ln w="9525">
              <a:solidFill>
                <a:schemeClr val="tx1"/>
              </a:solidFill>
              <a:round/>
              <a:headEnd/>
              <a:tailEnd/>
            </a:ln>
          </p:spPr>
          <p:txBody>
            <a:bodyPr wrap="none" anchor="ctr"/>
            <a:lstStyle/>
            <a:p>
              <a:endParaRPr lang="de-DE"/>
            </a:p>
          </p:txBody>
        </p:sp>
        <p:sp>
          <p:nvSpPr>
            <p:cNvPr id="89" name="Line 4"/>
            <p:cNvSpPr>
              <a:spLocks noChangeShapeType="1"/>
            </p:cNvSpPr>
            <p:nvPr/>
          </p:nvSpPr>
          <p:spPr bwMode="auto">
            <a:xfrm>
              <a:off x="1043608" y="4221088"/>
              <a:ext cx="2304256" cy="0"/>
            </a:xfrm>
            <a:prstGeom prst="line">
              <a:avLst/>
            </a:prstGeom>
            <a:noFill/>
            <a:ln w="9525">
              <a:solidFill>
                <a:schemeClr val="tx1"/>
              </a:solidFill>
              <a:round/>
              <a:headEnd/>
              <a:tailEnd/>
            </a:ln>
          </p:spPr>
          <p:txBody>
            <a:bodyPr wrap="none" anchor="ctr"/>
            <a:lstStyle/>
            <a:p>
              <a:endParaRPr lang="de-DE"/>
            </a:p>
          </p:txBody>
        </p:sp>
        <p:sp>
          <p:nvSpPr>
            <p:cNvPr id="90" name="Line 10"/>
            <p:cNvSpPr>
              <a:spLocks noChangeShapeType="1"/>
            </p:cNvSpPr>
            <p:nvPr/>
          </p:nvSpPr>
          <p:spPr bwMode="auto">
            <a:xfrm>
              <a:off x="1043608" y="4727500"/>
              <a:ext cx="2304256" cy="0"/>
            </a:xfrm>
            <a:prstGeom prst="line">
              <a:avLst/>
            </a:prstGeom>
            <a:noFill/>
            <a:ln w="9525">
              <a:solidFill>
                <a:schemeClr val="tx1"/>
              </a:solidFill>
              <a:round/>
              <a:headEnd/>
              <a:tailEnd/>
            </a:ln>
          </p:spPr>
          <p:txBody>
            <a:bodyPr wrap="none" anchor="ctr"/>
            <a:lstStyle/>
            <a:p>
              <a:endParaRPr lang="de-DE"/>
            </a:p>
          </p:txBody>
        </p:sp>
      </p:grpSp>
      <p:grpSp>
        <p:nvGrpSpPr>
          <p:cNvPr id="91" name="Group 88"/>
          <p:cNvGrpSpPr>
            <a:grpSpLocks/>
          </p:cNvGrpSpPr>
          <p:nvPr/>
        </p:nvGrpSpPr>
        <p:grpSpPr bwMode="auto">
          <a:xfrm rot="10800000">
            <a:off x="4655740" y="4174858"/>
            <a:ext cx="304800" cy="735013"/>
            <a:chOff x="1146" y="2655"/>
            <a:chExt cx="192" cy="463"/>
          </a:xfrm>
        </p:grpSpPr>
        <p:sp>
          <p:nvSpPr>
            <p:cNvPr id="92" name="Oval 15"/>
            <p:cNvSpPr>
              <a:spLocks noChangeArrowheads="1"/>
            </p:cNvSpPr>
            <p:nvPr/>
          </p:nvSpPr>
          <p:spPr bwMode="auto">
            <a:xfrm>
              <a:off x="1146" y="2926"/>
              <a:ext cx="192" cy="192"/>
            </a:xfrm>
            <a:prstGeom prst="ellipse">
              <a:avLst/>
            </a:prstGeom>
            <a:noFill/>
            <a:ln w="9525">
              <a:solidFill>
                <a:schemeClr val="tx1"/>
              </a:solidFill>
              <a:round/>
              <a:headEnd/>
              <a:tailEnd/>
            </a:ln>
          </p:spPr>
          <p:txBody>
            <a:bodyPr wrap="none" anchor="ctr"/>
            <a:lstStyle/>
            <a:p>
              <a:endParaRPr lang="de-DE"/>
            </a:p>
          </p:txBody>
        </p:sp>
        <p:sp>
          <p:nvSpPr>
            <p:cNvPr id="93" name="Line 16"/>
            <p:cNvSpPr>
              <a:spLocks noChangeShapeType="1"/>
            </p:cNvSpPr>
            <p:nvPr/>
          </p:nvSpPr>
          <p:spPr bwMode="auto">
            <a:xfrm>
              <a:off x="1242" y="2926"/>
              <a:ext cx="0" cy="192"/>
            </a:xfrm>
            <a:prstGeom prst="line">
              <a:avLst/>
            </a:prstGeom>
            <a:noFill/>
            <a:ln w="28575">
              <a:solidFill>
                <a:schemeClr val="tx1"/>
              </a:solidFill>
              <a:round/>
              <a:headEnd/>
              <a:tailEnd/>
            </a:ln>
          </p:spPr>
          <p:txBody>
            <a:bodyPr wrap="none" anchor="ctr"/>
            <a:lstStyle/>
            <a:p>
              <a:endParaRPr lang="de-DE"/>
            </a:p>
          </p:txBody>
        </p:sp>
        <p:sp>
          <p:nvSpPr>
            <p:cNvPr id="94" name="Line 17"/>
            <p:cNvSpPr>
              <a:spLocks noChangeShapeType="1"/>
            </p:cNvSpPr>
            <p:nvPr/>
          </p:nvSpPr>
          <p:spPr bwMode="auto">
            <a:xfrm>
              <a:off x="1146" y="3022"/>
              <a:ext cx="192" cy="0"/>
            </a:xfrm>
            <a:prstGeom prst="line">
              <a:avLst/>
            </a:prstGeom>
            <a:noFill/>
            <a:ln w="28575">
              <a:solidFill>
                <a:schemeClr val="tx1"/>
              </a:solidFill>
              <a:round/>
              <a:headEnd/>
              <a:tailEnd/>
            </a:ln>
          </p:spPr>
          <p:txBody>
            <a:bodyPr wrap="none" anchor="ctr"/>
            <a:lstStyle/>
            <a:p>
              <a:endParaRPr lang="de-DE"/>
            </a:p>
          </p:txBody>
        </p:sp>
        <p:sp>
          <p:nvSpPr>
            <p:cNvPr id="95" name="Oval 19"/>
            <p:cNvSpPr>
              <a:spLocks noChangeArrowheads="1"/>
            </p:cNvSpPr>
            <p:nvPr/>
          </p:nvSpPr>
          <p:spPr bwMode="auto">
            <a:xfrm>
              <a:off x="1194" y="2655"/>
              <a:ext cx="96" cy="96"/>
            </a:xfrm>
            <a:prstGeom prst="ellipse">
              <a:avLst/>
            </a:prstGeom>
            <a:solidFill>
              <a:schemeClr val="tx1"/>
            </a:solidFill>
            <a:ln w="9525">
              <a:solidFill>
                <a:schemeClr val="tx1"/>
              </a:solidFill>
              <a:round/>
              <a:headEnd/>
              <a:tailEnd/>
            </a:ln>
          </p:spPr>
          <p:txBody>
            <a:bodyPr wrap="none" anchor="ctr"/>
            <a:lstStyle/>
            <a:p>
              <a:endParaRPr lang="de-DE"/>
            </a:p>
          </p:txBody>
        </p:sp>
        <p:sp>
          <p:nvSpPr>
            <p:cNvPr id="96" name="Line 20"/>
            <p:cNvSpPr>
              <a:spLocks noChangeShapeType="1"/>
            </p:cNvSpPr>
            <p:nvPr/>
          </p:nvSpPr>
          <p:spPr bwMode="auto">
            <a:xfrm flipV="1">
              <a:off x="1243" y="2716"/>
              <a:ext cx="0" cy="340"/>
            </a:xfrm>
            <a:prstGeom prst="line">
              <a:avLst/>
            </a:prstGeom>
            <a:noFill/>
            <a:ln w="9525">
              <a:solidFill>
                <a:schemeClr val="tx1"/>
              </a:solidFill>
              <a:round/>
              <a:headEnd/>
              <a:tailEnd/>
            </a:ln>
          </p:spPr>
          <p:txBody>
            <a:bodyPr wrap="none" anchor="ctr"/>
            <a:lstStyle/>
            <a:p>
              <a:endParaRPr lang="de-DE"/>
            </a:p>
          </p:txBody>
        </p:sp>
      </p:grpSp>
      <p:grpSp>
        <p:nvGrpSpPr>
          <p:cNvPr id="97" name="Gruppieren 77"/>
          <p:cNvGrpSpPr>
            <a:grpSpLocks/>
          </p:cNvGrpSpPr>
          <p:nvPr/>
        </p:nvGrpSpPr>
        <p:grpSpPr bwMode="auto">
          <a:xfrm>
            <a:off x="6024165" y="3166795"/>
            <a:ext cx="304800" cy="2241550"/>
            <a:chOff x="2123728" y="2564904"/>
            <a:chExt cx="304800" cy="2240632"/>
          </a:xfrm>
        </p:grpSpPr>
        <p:sp>
          <p:nvSpPr>
            <p:cNvPr id="98" name="Oval 15"/>
            <p:cNvSpPr>
              <a:spLocks noChangeArrowheads="1"/>
            </p:cNvSpPr>
            <p:nvPr/>
          </p:nvSpPr>
          <p:spPr bwMode="auto">
            <a:xfrm rot="10800000">
              <a:off x="2123728" y="2564904"/>
              <a:ext cx="304800" cy="304800"/>
            </a:xfrm>
            <a:prstGeom prst="ellipse">
              <a:avLst/>
            </a:prstGeom>
            <a:noFill/>
            <a:ln w="9525">
              <a:solidFill>
                <a:schemeClr val="tx1"/>
              </a:solidFill>
              <a:round/>
              <a:headEnd/>
              <a:tailEnd/>
            </a:ln>
          </p:spPr>
          <p:txBody>
            <a:bodyPr wrap="none" anchor="ctr"/>
            <a:lstStyle/>
            <a:p>
              <a:endParaRPr lang="de-DE"/>
            </a:p>
          </p:txBody>
        </p:sp>
        <p:sp>
          <p:nvSpPr>
            <p:cNvPr id="99" name="Line 16"/>
            <p:cNvSpPr>
              <a:spLocks noChangeShapeType="1"/>
            </p:cNvSpPr>
            <p:nvPr/>
          </p:nvSpPr>
          <p:spPr bwMode="auto">
            <a:xfrm rot="10800000">
              <a:off x="2276128" y="2564904"/>
              <a:ext cx="0" cy="304800"/>
            </a:xfrm>
            <a:prstGeom prst="line">
              <a:avLst/>
            </a:prstGeom>
            <a:noFill/>
            <a:ln w="28575">
              <a:solidFill>
                <a:schemeClr val="tx1"/>
              </a:solidFill>
              <a:round/>
              <a:headEnd/>
              <a:tailEnd/>
            </a:ln>
          </p:spPr>
          <p:txBody>
            <a:bodyPr wrap="none" anchor="ctr"/>
            <a:lstStyle/>
            <a:p>
              <a:endParaRPr lang="de-DE"/>
            </a:p>
          </p:txBody>
        </p:sp>
        <p:sp>
          <p:nvSpPr>
            <p:cNvPr id="100" name="Line 17"/>
            <p:cNvSpPr>
              <a:spLocks noChangeShapeType="1"/>
            </p:cNvSpPr>
            <p:nvPr/>
          </p:nvSpPr>
          <p:spPr bwMode="auto">
            <a:xfrm rot="10800000">
              <a:off x="2123728" y="2717304"/>
              <a:ext cx="304800" cy="0"/>
            </a:xfrm>
            <a:prstGeom prst="line">
              <a:avLst/>
            </a:prstGeom>
            <a:noFill/>
            <a:ln w="28575">
              <a:solidFill>
                <a:schemeClr val="tx1"/>
              </a:solidFill>
              <a:round/>
              <a:headEnd/>
              <a:tailEnd/>
            </a:ln>
          </p:spPr>
          <p:txBody>
            <a:bodyPr wrap="none" anchor="ctr"/>
            <a:lstStyle/>
            <a:p>
              <a:endParaRPr lang="de-DE"/>
            </a:p>
          </p:txBody>
        </p:sp>
        <p:sp>
          <p:nvSpPr>
            <p:cNvPr id="101" name="Oval 19"/>
            <p:cNvSpPr>
              <a:spLocks noChangeArrowheads="1"/>
            </p:cNvSpPr>
            <p:nvPr/>
          </p:nvSpPr>
          <p:spPr bwMode="auto">
            <a:xfrm rot="10800000">
              <a:off x="2199928" y="3147517"/>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02" name="Oval 18"/>
            <p:cNvSpPr>
              <a:spLocks noChangeArrowheads="1"/>
            </p:cNvSpPr>
            <p:nvPr/>
          </p:nvSpPr>
          <p:spPr bwMode="auto">
            <a:xfrm rot="10800000">
              <a:off x="2195736" y="4653136"/>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03" name="Line 20"/>
            <p:cNvSpPr>
              <a:spLocks noChangeShapeType="1"/>
            </p:cNvSpPr>
            <p:nvPr/>
          </p:nvSpPr>
          <p:spPr bwMode="auto">
            <a:xfrm rot="10800000" flipV="1">
              <a:off x="2267744" y="2663328"/>
              <a:ext cx="6796" cy="2061815"/>
            </a:xfrm>
            <a:prstGeom prst="line">
              <a:avLst/>
            </a:prstGeom>
            <a:noFill/>
            <a:ln w="9525">
              <a:solidFill>
                <a:schemeClr val="tx1"/>
              </a:solidFill>
              <a:round/>
              <a:headEnd/>
              <a:tailEnd/>
            </a:ln>
          </p:spPr>
          <p:txBody>
            <a:bodyPr wrap="none" anchor="ctr"/>
            <a:lstStyle/>
            <a:p>
              <a:endParaRPr lang="de-DE"/>
            </a:p>
          </p:txBody>
        </p:sp>
      </p:grpSp>
      <p:grpSp>
        <p:nvGrpSpPr>
          <p:cNvPr id="104" name="Gruppieren 79"/>
          <p:cNvGrpSpPr>
            <a:grpSpLocks/>
          </p:cNvGrpSpPr>
          <p:nvPr/>
        </p:nvGrpSpPr>
        <p:grpSpPr bwMode="auto">
          <a:xfrm>
            <a:off x="6671865" y="3239821"/>
            <a:ext cx="304800" cy="2168525"/>
            <a:chOff x="2699792" y="2636912"/>
            <a:chExt cx="304800" cy="2168624"/>
          </a:xfrm>
        </p:grpSpPr>
        <p:sp>
          <p:nvSpPr>
            <p:cNvPr id="105" name="Oval 15"/>
            <p:cNvSpPr>
              <a:spLocks noChangeArrowheads="1"/>
            </p:cNvSpPr>
            <p:nvPr/>
          </p:nvSpPr>
          <p:spPr bwMode="auto">
            <a:xfrm>
              <a:off x="2699792" y="3573537"/>
              <a:ext cx="304800" cy="304800"/>
            </a:xfrm>
            <a:prstGeom prst="ellipse">
              <a:avLst/>
            </a:prstGeom>
            <a:noFill/>
            <a:ln w="9525">
              <a:solidFill>
                <a:schemeClr val="tx1"/>
              </a:solidFill>
              <a:round/>
              <a:headEnd/>
              <a:tailEnd/>
            </a:ln>
          </p:spPr>
          <p:txBody>
            <a:bodyPr wrap="none" anchor="ctr"/>
            <a:lstStyle/>
            <a:p>
              <a:endParaRPr lang="de-DE"/>
            </a:p>
          </p:txBody>
        </p:sp>
        <p:sp>
          <p:nvSpPr>
            <p:cNvPr id="106" name="Line 16"/>
            <p:cNvSpPr>
              <a:spLocks noChangeShapeType="1"/>
            </p:cNvSpPr>
            <p:nvPr/>
          </p:nvSpPr>
          <p:spPr bwMode="auto">
            <a:xfrm>
              <a:off x="2852192" y="3573537"/>
              <a:ext cx="0" cy="304800"/>
            </a:xfrm>
            <a:prstGeom prst="line">
              <a:avLst/>
            </a:prstGeom>
            <a:noFill/>
            <a:ln w="28575">
              <a:solidFill>
                <a:schemeClr val="tx1"/>
              </a:solidFill>
              <a:round/>
              <a:headEnd/>
              <a:tailEnd/>
            </a:ln>
          </p:spPr>
          <p:txBody>
            <a:bodyPr wrap="none" anchor="ctr"/>
            <a:lstStyle/>
            <a:p>
              <a:endParaRPr lang="de-DE"/>
            </a:p>
          </p:txBody>
        </p:sp>
        <p:sp>
          <p:nvSpPr>
            <p:cNvPr id="107" name="Line 17"/>
            <p:cNvSpPr>
              <a:spLocks noChangeShapeType="1"/>
            </p:cNvSpPr>
            <p:nvPr/>
          </p:nvSpPr>
          <p:spPr bwMode="auto">
            <a:xfrm>
              <a:off x="2699792" y="3725937"/>
              <a:ext cx="304800" cy="0"/>
            </a:xfrm>
            <a:prstGeom prst="line">
              <a:avLst/>
            </a:prstGeom>
            <a:noFill/>
            <a:ln w="28575">
              <a:solidFill>
                <a:schemeClr val="tx1"/>
              </a:solidFill>
              <a:round/>
              <a:headEnd/>
              <a:tailEnd/>
            </a:ln>
          </p:spPr>
          <p:txBody>
            <a:bodyPr wrap="none" anchor="ctr"/>
            <a:lstStyle/>
            <a:p>
              <a:endParaRPr lang="de-DE"/>
            </a:p>
          </p:txBody>
        </p:sp>
        <p:sp>
          <p:nvSpPr>
            <p:cNvPr id="108" name="Oval 18"/>
            <p:cNvSpPr>
              <a:spLocks noChangeArrowheads="1"/>
            </p:cNvSpPr>
            <p:nvPr/>
          </p:nvSpPr>
          <p:spPr bwMode="auto">
            <a:xfrm>
              <a:off x="2775992" y="2636912"/>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09" name="Oval 19"/>
            <p:cNvSpPr>
              <a:spLocks noChangeArrowheads="1"/>
            </p:cNvSpPr>
            <p:nvPr/>
          </p:nvSpPr>
          <p:spPr bwMode="auto">
            <a:xfrm>
              <a:off x="2775992" y="3143325"/>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10" name="Line 20"/>
            <p:cNvSpPr>
              <a:spLocks noChangeShapeType="1"/>
            </p:cNvSpPr>
            <p:nvPr/>
          </p:nvSpPr>
          <p:spPr bwMode="auto">
            <a:xfrm flipV="1">
              <a:off x="2843808" y="2698824"/>
              <a:ext cx="9972" cy="2026319"/>
            </a:xfrm>
            <a:prstGeom prst="line">
              <a:avLst/>
            </a:prstGeom>
            <a:noFill/>
            <a:ln w="9525">
              <a:solidFill>
                <a:schemeClr val="tx1"/>
              </a:solidFill>
              <a:round/>
              <a:headEnd/>
              <a:tailEnd/>
            </a:ln>
          </p:spPr>
          <p:txBody>
            <a:bodyPr wrap="none" anchor="ctr"/>
            <a:lstStyle/>
            <a:p>
              <a:endParaRPr lang="de-DE"/>
            </a:p>
          </p:txBody>
        </p:sp>
        <p:sp>
          <p:nvSpPr>
            <p:cNvPr id="111" name="Oval 18"/>
            <p:cNvSpPr>
              <a:spLocks noChangeArrowheads="1"/>
            </p:cNvSpPr>
            <p:nvPr/>
          </p:nvSpPr>
          <p:spPr bwMode="auto">
            <a:xfrm rot="10800000">
              <a:off x="2771800" y="4653136"/>
              <a:ext cx="152400" cy="152400"/>
            </a:xfrm>
            <a:prstGeom prst="ellipse">
              <a:avLst/>
            </a:prstGeom>
            <a:solidFill>
              <a:schemeClr val="tx1"/>
            </a:solidFill>
            <a:ln w="9525">
              <a:solidFill>
                <a:schemeClr val="tx1"/>
              </a:solidFill>
              <a:round/>
              <a:headEnd/>
              <a:tailEnd/>
            </a:ln>
          </p:spPr>
          <p:txBody>
            <a:bodyPr wrap="none" anchor="ctr"/>
            <a:lstStyle/>
            <a:p>
              <a:endParaRPr lang="de-DE"/>
            </a:p>
          </p:txBody>
        </p:sp>
      </p:grpSp>
      <p:grpSp>
        <p:nvGrpSpPr>
          <p:cNvPr id="112" name="Gruppieren 152"/>
          <p:cNvGrpSpPr>
            <a:grpSpLocks/>
          </p:cNvGrpSpPr>
          <p:nvPr/>
        </p:nvGrpSpPr>
        <p:grpSpPr bwMode="auto">
          <a:xfrm>
            <a:off x="5374878" y="3671621"/>
            <a:ext cx="304800" cy="1736725"/>
            <a:chOff x="1979712" y="3068960"/>
            <a:chExt cx="304800" cy="1736576"/>
          </a:xfrm>
        </p:grpSpPr>
        <p:sp>
          <p:nvSpPr>
            <p:cNvPr id="113" name="Oval 15"/>
            <p:cNvSpPr>
              <a:spLocks noChangeArrowheads="1"/>
            </p:cNvSpPr>
            <p:nvPr/>
          </p:nvSpPr>
          <p:spPr bwMode="auto">
            <a:xfrm rot="10800000">
              <a:off x="1979712" y="3068960"/>
              <a:ext cx="304800" cy="304800"/>
            </a:xfrm>
            <a:prstGeom prst="ellipse">
              <a:avLst/>
            </a:prstGeom>
            <a:noFill/>
            <a:ln w="9525">
              <a:solidFill>
                <a:schemeClr val="tx1"/>
              </a:solidFill>
              <a:round/>
              <a:headEnd/>
              <a:tailEnd/>
            </a:ln>
          </p:spPr>
          <p:txBody>
            <a:bodyPr wrap="none" anchor="ctr"/>
            <a:lstStyle/>
            <a:p>
              <a:endParaRPr lang="de-DE"/>
            </a:p>
          </p:txBody>
        </p:sp>
        <p:sp>
          <p:nvSpPr>
            <p:cNvPr id="114" name="Line 16"/>
            <p:cNvSpPr>
              <a:spLocks noChangeShapeType="1"/>
            </p:cNvSpPr>
            <p:nvPr/>
          </p:nvSpPr>
          <p:spPr bwMode="auto">
            <a:xfrm rot="10800000">
              <a:off x="2132112" y="3068960"/>
              <a:ext cx="0" cy="304800"/>
            </a:xfrm>
            <a:prstGeom prst="line">
              <a:avLst/>
            </a:prstGeom>
            <a:noFill/>
            <a:ln w="28575">
              <a:solidFill>
                <a:schemeClr val="tx1"/>
              </a:solidFill>
              <a:round/>
              <a:headEnd/>
              <a:tailEnd/>
            </a:ln>
          </p:spPr>
          <p:txBody>
            <a:bodyPr wrap="none" anchor="ctr"/>
            <a:lstStyle/>
            <a:p>
              <a:endParaRPr lang="de-DE"/>
            </a:p>
          </p:txBody>
        </p:sp>
        <p:sp>
          <p:nvSpPr>
            <p:cNvPr id="115" name="Line 17"/>
            <p:cNvSpPr>
              <a:spLocks noChangeShapeType="1"/>
            </p:cNvSpPr>
            <p:nvPr/>
          </p:nvSpPr>
          <p:spPr bwMode="auto">
            <a:xfrm rot="10800000">
              <a:off x="1979712" y="3221360"/>
              <a:ext cx="304800" cy="0"/>
            </a:xfrm>
            <a:prstGeom prst="line">
              <a:avLst/>
            </a:prstGeom>
            <a:noFill/>
            <a:ln w="28575">
              <a:solidFill>
                <a:schemeClr val="tx1"/>
              </a:solidFill>
              <a:round/>
              <a:headEnd/>
              <a:tailEnd/>
            </a:ln>
          </p:spPr>
          <p:txBody>
            <a:bodyPr wrap="none" anchor="ctr"/>
            <a:lstStyle/>
            <a:p>
              <a:endParaRPr lang="de-DE"/>
            </a:p>
          </p:txBody>
        </p:sp>
        <p:sp>
          <p:nvSpPr>
            <p:cNvPr id="116" name="Oval 19"/>
            <p:cNvSpPr>
              <a:spLocks noChangeArrowheads="1"/>
            </p:cNvSpPr>
            <p:nvPr/>
          </p:nvSpPr>
          <p:spPr bwMode="auto">
            <a:xfrm rot="10800000">
              <a:off x="2051720" y="4653136"/>
              <a:ext cx="152400" cy="152400"/>
            </a:xfrm>
            <a:prstGeom prst="ellipse">
              <a:avLst/>
            </a:prstGeom>
            <a:solidFill>
              <a:schemeClr val="tx1"/>
            </a:solidFill>
            <a:ln w="9525">
              <a:solidFill>
                <a:schemeClr val="tx1"/>
              </a:solidFill>
              <a:round/>
              <a:headEnd/>
              <a:tailEnd/>
            </a:ln>
          </p:spPr>
          <p:txBody>
            <a:bodyPr wrap="none" anchor="ctr"/>
            <a:lstStyle/>
            <a:p>
              <a:endParaRPr lang="de-DE"/>
            </a:p>
          </p:txBody>
        </p:sp>
        <p:sp>
          <p:nvSpPr>
            <p:cNvPr id="117" name="Line 20"/>
            <p:cNvSpPr>
              <a:spLocks noChangeShapeType="1"/>
            </p:cNvSpPr>
            <p:nvPr/>
          </p:nvSpPr>
          <p:spPr bwMode="auto">
            <a:xfrm rot="10800000" flipV="1">
              <a:off x="2123728" y="3167385"/>
              <a:ext cx="6796" cy="1557760"/>
            </a:xfrm>
            <a:prstGeom prst="line">
              <a:avLst/>
            </a:prstGeom>
            <a:noFill/>
            <a:ln w="9525">
              <a:solidFill>
                <a:schemeClr val="tx1"/>
              </a:solidFill>
              <a:round/>
              <a:headEnd/>
              <a:tailEnd/>
            </a:ln>
          </p:spPr>
          <p:txBody>
            <a:bodyPr wrap="none" anchor="ctr"/>
            <a:lstStyle/>
            <a:p>
              <a:endParaRPr lang="de-DE"/>
            </a:p>
          </p:txBody>
        </p:sp>
      </p:grpSp>
      <p:sp>
        <p:nvSpPr>
          <p:cNvPr id="118" name="Text Box 2"/>
          <p:cNvSpPr txBox="1">
            <a:spLocks noChangeArrowheads="1"/>
          </p:cNvSpPr>
          <p:nvPr/>
        </p:nvSpPr>
        <p:spPr bwMode="auto">
          <a:xfrm>
            <a:off x="5735241" y="3382696"/>
            <a:ext cx="288925" cy="433387"/>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latin typeface="Verdana" pitchFamily="32" charset="0"/>
            </a:endParaRPr>
          </a:p>
        </p:txBody>
      </p:sp>
      <p:sp>
        <p:nvSpPr>
          <p:cNvPr id="119" name="Text Box 2"/>
          <p:cNvSpPr txBox="1">
            <a:spLocks noChangeArrowheads="1"/>
          </p:cNvSpPr>
          <p:nvPr/>
        </p:nvSpPr>
        <p:spPr bwMode="auto">
          <a:xfrm>
            <a:off x="5663804" y="3381107"/>
            <a:ext cx="287337" cy="433388"/>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1</a:t>
            </a:r>
          </a:p>
        </p:txBody>
      </p:sp>
      <p:sp>
        <p:nvSpPr>
          <p:cNvPr id="120" name="Text Box 2"/>
          <p:cNvSpPr txBox="1">
            <a:spLocks noChangeArrowheads="1"/>
          </p:cNvSpPr>
          <p:nvPr/>
        </p:nvSpPr>
        <p:spPr bwMode="auto">
          <a:xfrm>
            <a:off x="5663804" y="4895582"/>
            <a:ext cx="287337" cy="431800"/>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1</a:t>
            </a:r>
          </a:p>
        </p:txBody>
      </p:sp>
      <p:sp>
        <p:nvSpPr>
          <p:cNvPr id="121" name="Text Box 2"/>
          <p:cNvSpPr txBox="1">
            <a:spLocks noChangeArrowheads="1"/>
          </p:cNvSpPr>
          <p:nvPr/>
        </p:nvSpPr>
        <p:spPr bwMode="auto">
          <a:xfrm>
            <a:off x="4079479" y="4895582"/>
            <a:ext cx="287337" cy="431800"/>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1</a:t>
            </a:r>
          </a:p>
        </p:txBody>
      </p:sp>
      <p:sp>
        <p:nvSpPr>
          <p:cNvPr id="122" name="Rechteck 180"/>
          <p:cNvSpPr>
            <a:spLocks noChangeArrowheads="1"/>
          </p:cNvSpPr>
          <p:nvPr/>
        </p:nvSpPr>
        <p:spPr bwMode="auto">
          <a:xfrm>
            <a:off x="4079478" y="4390757"/>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23" name="Rechteck 181"/>
          <p:cNvSpPr>
            <a:spLocks noChangeArrowheads="1"/>
          </p:cNvSpPr>
          <p:nvPr/>
        </p:nvSpPr>
        <p:spPr bwMode="auto">
          <a:xfrm>
            <a:off x="4079478" y="3958957"/>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1</a:t>
            </a:r>
          </a:p>
        </p:txBody>
      </p:sp>
      <p:sp>
        <p:nvSpPr>
          <p:cNvPr id="124" name="Rechteck 182"/>
          <p:cNvSpPr>
            <a:spLocks noChangeArrowheads="1"/>
          </p:cNvSpPr>
          <p:nvPr/>
        </p:nvSpPr>
        <p:spPr bwMode="auto">
          <a:xfrm>
            <a:off x="4079478" y="3454132"/>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125" name="Rechteck 183"/>
          <p:cNvSpPr>
            <a:spLocks noChangeArrowheads="1"/>
          </p:cNvSpPr>
          <p:nvPr/>
        </p:nvSpPr>
        <p:spPr bwMode="auto">
          <a:xfrm>
            <a:off x="4079478" y="2950895"/>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26" name="Rechteck 184"/>
          <p:cNvSpPr>
            <a:spLocks noChangeArrowheads="1"/>
          </p:cNvSpPr>
          <p:nvPr/>
        </p:nvSpPr>
        <p:spPr bwMode="auto">
          <a:xfrm>
            <a:off x="4943078" y="3958957"/>
            <a:ext cx="349250"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27" name="Rechteck 185"/>
          <p:cNvSpPr>
            <a:spLocks noChangeArrowheads="1"/>
          </p:cNvSpPr>
          <p:nvPr/>
        </p:nvSpPr>
        <p:spPr bwMode="auto">
          <a:xfrm>
            <a:off x="4943078" y="3455720"/>
            <a:ext cx="349250"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128" name="Rechteck 187"/>
          <p:cNvSpPr>
            <a:spLocks noChangeArrowheads="1"/>
          </p:cNvSpPr>
          <p:nvPr/>
        </p:nvSpPr>
        <p:spPr bwMode="auto">
          <a:xfrm>
            <a:off x="5663803" y="3958957"/>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129" name="Rechteck 188"/>
          <p:cNvSpPr>
            <a:spLocks noChangeArrowheads="1"/>
          </p:cNvSpPr>
          <p:nvPr/>
        </p:nvSpPr>
        <p:spPr bwMode="auto">
          <a:xfrm>
            <a:off x="6382940" y="3958957"/>
            <a:ext cx="349250"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0</a:t>
            </a:r>
          </a:p>
        </p:txBody>
      </p:sp>
      <p:sp>
        <p:nvSpPr>
          <p:cNvPr id="130" name="Rechteck 189"/>
          <p:cNvSpPr>
            <a:spLocks noChangeArrowheads="1"/>
          </p:cNvSpPr>
          <p:nvPr/>
        </p:nvSpPr>
        <p:spPr bwMode="auto">
          <a:xfrm>
            <a:off x="5663803" y="4390757"/>
            <a:ext cx="347662"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31" name="Rechteck 190"/>
          <p:cNvSpPr>
            <a:spLocks noChangeArrowheads="1"/>
          </p:cNvSpPr>
          <p:nvPr/>
        </p:nvSpPr>
        <p:spPr bwMode="auto">
          <a:xfrm>
            <a:off x="6382940" y="4390757"/>
            <a:ext cx="349250"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32" name="Rechteck 192"/>
          <p:cNvSpPr>
            <a:spLocks noChangeArrowheads="1"/>
          </p:cNvSpPr>
          <p:nvPr/>
        </p:nvSpPr>
        <p:spPr bwMode="auto">
          <a:xfrm>
            <a:off x="4943078" y="4390757"/>
            <a:ext cx="349250" cy="400050"/>
          </a:xfrm>
          <a:prstGeom prst="rect">
            <a:avLst/>
          </a:prstGeom>
          <a:noFill/>
          <a:ln w="9525">
            <a:noFill/>
            <a:miter lim="800000"/>
            <a:headEnd/>
            <a:tailEnd/>
          </a:ln>
        </p:spPr>
        <p:txBody>
          <a:bodyPr>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33" name="Rechteck 193"/>
          <p:cNvSpPr>
            <a:spLocks noChangeArrowheads="1"/>
          </p:cNvSpPr>
          <p:nvPr/>
        </p:nvSpPr>
        <p:spPr bwMode="auto">
          <a:xfrm>
            <a:off x="4943078" y="4895582"/>
            <a:ext cx="349250" cy="400050"/>
          </a:xfrm>
          <a:prstGeom prst="rect">
            <a:avLst/>
          </a:prstGeom>
          <a:noFill/>
          <a:ln w="9525">
            <a:noFill/>
            <a:miter lim="800000"/>
            <a:headEnd/>
            <a:tailEnd/>
          </a:ln>
        </p:spPr>
        <p:txBody>
          <a:bodyPr wrap="none">
            <a:spAutoFit/>
          </a:bodyPr>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1</a:t>
            </a:r>
          </a:p>
        </p:txBody>
      </p:sp>
      <p:sp>
        <p:nvSpPr>
          <p:cNvPr id="137" name="Text Box 2"/>
          <p:cNvSpPr txBox="1">
            <a:spLocks noChangeArrowheads="1"/>
          </p:cNvSpPr>
          <p:nvPr/>
        </p:nvSpPr>
        <p:spPr bwMode="auto">
          <a:xfrm>
            <a:off x="5663804" y="2949307"/>
            <a:ext cx="287337" cy="433388"/>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38" name="Text Box 2"/>
          <p:cNvSpPr txBox="1">
            <a:spLocks noChangeArrowheads="1"/>
          </p:cNvSpPr>
          <p:nvPr/>
        </p:nvSpPr>
        <p:spPr bwMode="auto">
          <a:xfrm>
            <a:off x="4943079" y="2950896"/>
            <a:ext cx="287337" cy="433387"/>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42" name="Text Box 2"/>
          <p:cNvSpPr txBox="1">
            <a:spLocks noChangeArrowheads="1"/>
          </p:cNvSpPr>
          <p:nvPr/>
        </p:nvSpPr>
        <p:spPr bwMode="auto">
          <a:xfrm>
            <a:off x="6384529" y="2950896"/>
            <a:ext cx="287337" cy="433387"/>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0</a:t>
            </a:r>
          </a:p>
        </p:txBody>
      </p:sp>
      <p:sp>
        <p:nvSpPr>
          <p:cNvPr id="143" name="Text Box 2"/>
          <p:cNvSpPr txBox="1">
            <a:spLocks noChangeArrowheads="1"/>
          </p:cNvSpPr>
          <p:nvPr/>
        </p:nvSpPr>
        <p:spPr bwMode="auto">
          <a:xfrm>
            <a:off x="6382940" y="3381107"/>
            <a:ext cx="287338" cy="433388"/>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dirty="0">
                <a:latin typeface="Verdana" pitchFamily="32" charset="0"/>
              </a:rPr>
              <a:t>1</a:t>
            </a:r>
          </a:p>
        </p:txBody>
      </p:sp>
      <p:sp>
        <p:nvSpPr>
          <p:cNvPr id="144" name="Text Box 2"/>
          <p:cNvSpPr txBox="1">
            <a:spLocks noChangeArrowheads="1"/>
          </p:cNvSpPr>
          <p:nvPr/>
        </p:nvSpPr>
        <p:spPr bwMode="auto">
          <a:xfrm>
            <a:off x="6384529" y="4893996"/>
            <a:ext cx="287337" cy="434975"/>
          </a:xfrm>
          <a:prstGeom prst="rect">
            <a:avLst/>
          </a:prstGeom>
          <a:noFill/>
          <a:ln w="9525">
            <a:noFill/>
            <a:round/>
            <a:headEnd/>
            <a:tailEnd/>
          </a:ln>
        </p:spPr>
        <p:txBody>
          <a:bodyPr lIns="90000" tIns="46800" rIns="90000" bIns="46800"/>
          <a:lstStyle/>
          <a:p>
            <a:pPr marL="377825" indent="-377825">
              <a:spcBef>
                <a:spcPts val="600"/>
              </a:spcBef>
              <a:buClr>
                <a:srgbClr val="003366"/>
              </a:buCl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a:latin typeface="Verdana" pitchFamily="32" charset="0"/>
              </a:rPr>
              <a:t>1</a:t>
            </a:r>
          </a:p>
        </p:txBody>
      </p:sp>
      <p:grpSp>
        <p:nvGrpSpPr>
          <p:cNvPr id="58" name="Gruppieren 169"/>
          <p:cNvGrpSpPr>
            <a:grpSpLocks/>
          </p:cNvGrpSpPr>
          <p:nvPr/>
        </p:nvGrpSpPr>
        <p:grpSpPr bwMode="auto">
          <a:xfrm>
            <a:off x="6716315" y="3211308"/>
            <a:ext cx="215900" cy="215900"/>
            <a:chOff x="7668344" y="2060848"/>
            <a:chExt cx="216024" cy="216024"/>
          </a:xfrm>
        </p:grpSpPr>
        <p:cxnSp>
          <p:nvCxnSpPr>
            <p:cNvPr id="59" name="Gerade Verbindung 154"/>
            <p:cNvCxnSpPr>
              <a:cxnSpLocks noChangeShapeType="1"/>
            </p:cNvCxnSpPr>
            <p:nvPr/>
          </p:nvCxnSpPr>
          <p:spPr bwMode="auto">
            <a:xfrm rot="16200000" flipH="1">
              <a:off x="7668344" y="2060848"/>
              <a:ext cx="216024" cy="216024"/>
            </a:xfrm>
            <a:prstGeom prst="line">
              <a:avLst/>
            </a:prstGeom>
            <a:noFill/>
            <a:ln w="19050" algn="ctr">
              <a:solidFill>
                <a:srgbClr val="FF0000"/>
              </a:solidFill>
              <a:round/>
              <a:headEnd/>
              <a:tailEnd/>
            </a:ln>
          </p:spPr>
        </p:cxnSp>
        <p:cxnSp>
          <p:nvCxnSpPr>
            <p:cNvPr id="60" name="Gerade Verbindung 166"/>
            <p:cNvCxnSpPr>
              <a:cxnSpLocks noChangeShapeType="1"/>
            </p:cNvCxnSpPr>
            <p:nvPr/>
          </p:nvCxnSpPr>
          <p:spPr bwMode="auto">
            <a:xfrm rot="5400000" flipH="1" flipV="1">
              <a:off x="7664152" y="2065040"/>
              <a:ext cx="216024" cy="207640"/>
            </a:xfrm>
            <a:prstGeom prst="line">
              <a:avLst/>
            </a:prstGeom>
            <a:noFill/>
            <a:ln w="19050" algn="ctr">
              <a:solidFill>
                <a:srgbClr val="FF0000"/>
              </a:solidFill>
              <a:round/>
              <a:headEnd/>
              <a:tailEnd/>
            </a:ln>
          </p:spPr>
        </p:cxnSp>
      </p:grpSp>
      <p:sp>
        <p:nvSpPr>
          <p:cNvPr id="2" name="Titel 1"/>
          <p:cNvSpPr>
            <a:spLocks noGrp="1"/>
          </p:cNvSpPr>
          <p:nvPr>
            <p:ph type="title"/>
          </p:nvPr>
        </p:nvSpPr>
        <p:spPr/>
        <p:txBody>
          <a:bodyPr/>
          <a:lstStyle/>
          <a:p>
            <a:r>
              <a:rPr lang="de-DE" dirty="0"/>
              <a:t>Test of Reversible </a:t>
            </a:r>
            <a:r>
              <a:rPr lang="de-DE" dirty="0" err="1"/>
              <a:t>Circuits</a:t>
            </a:r>
            <a:endParaRPr lang="en-US" dirty="0"/>
          </a:p>
        </p:txBody>
      </p:sp>
      <p:sp>
        <p:nvSpPr>
          <p:cNvPr id="5" name="Bildplatzhalter 4"/>
          <p:cNvSpPr>
            <a:spLocks noGrp="1"/>
          </p:cNvSpPr>
          <p:nvPr>
            <p:ph type="pic" sz="quarter" idx="14"/>
          </p:nvPr>
        </p:nvSpPr>
        <p:spPr/>
      </p:sp>
      <p:sp>
        <p:nvSpPr>
          <p:cNvPr id="6" name="Textplatzhalter 5"/>
          <p:cNvSpPr>
            <a:spLocks noGrp="1"/>
          </p:cNvSpPr>
          <p:nvPr>
            <p:ph type="body" sz="quarter" idx="25"/>
          </p:nvPr>
        </p:nvSpPr>
        <p:spPr/>
        <p:txBody>
          <a:bodyPr/>
          <a:lstStyle/>
          <a:p>
            <a:endParaRPr lang="en-US"/>
          </a:p>
        </p:txBody>
      </p:sp>
      <p:sp>
        <p:nvSpPr>
          <p:cNvPr id="4" name="Foliennummernplatzhalter 3"/>
          <p:cNvSpPr>
            <a:spLocks noGrp="1"/>
          </p:cNvSpPr>
          <p:nvPr>
            <p:ph type="sldNum" sz="quarter" idx="28"/>
          </p:nvPr>
        </p:nvSpPr>
        <p:spPr/>
        <p:txBody>
          <a:bodyPr/>
          <a:lstStyle/>
          <a:p>
            <a:fld id="{68F3185B-C653-42AE-8B74-FF214C291574}" type="slidenum">
              <a:rPr lang="en-US" smtClean="0"/>
              <a:pPr/>
              <a:t>25</a:t>
            </a:fld>
            <a:endParaRPr lang="en-US"/>
          </a:p>
        </p:txBody>
      </p:sp>
    </p:spTree>
    <p:extLst>
      <p:ext uri="{BB962C8B-B14F-4D97-AF65-F5344CB8AC3E}">
        <p14:creationId xmlns:p14="http://schemas.microsoft.com/office/powerpoint/2010/main" val="311321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fade">
                                      <p:cBhvr>
                                        <p:cTn id="13" dur="500"/>
                                        <p:tgtEl>
                                          <p:spTgt spid="112"/>
                                        </p:tgtEl>
                                      </p:cBhvr>
                                    </p:animEffect>
                                  </p:childTnLst>
                                </p:cTn>
                              </p:par>
                              <p:par>
                                <p:cTn id="14" presetID="10" presetClass="entr" presetSubtype="0"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fade">
                                      <p:cBhvr>
                                        <p:cTn id="29" dur="500"/>
                                        <p:tgtEl>
                                          <p:spTgt spid="1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500"/>
                                        <p:tgtEl>
                                          <p:spTgt spid="1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2"/>
                                        </p:tgtEl>
                                        <p:attrNameLst>
                                          <p:attrName>style.visibility</p:attrName>
                                        </p:attrNameLst>
                                      </p:cBhvr>
                                      <p:to>
                                        <p:strVal val="visible"/>
                                      </p:to>
                                    </p:set>
                                    <p:animEffect transition="in" filter="fade">
                                      <p:cBhvr>
                                        <p:cTn id="39" dur="500"/>
                                        <p:tgtEl>
                                          <p:spTgt spid="1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9"/>
                                        </p:tgtEl>
                                        <p:attrNameLst>
                                          <p:attrName>style.visibility</p:attrName>
                                        </p:attrNameLst>
                                      </p:cBhvr>
                                      <p:to>
                                        <p:strVal val="visible"/>
                                      </p:to>
                                    </p:set>
                                    <p:animEffect transition="in" filter="fade">
                                      <p:cBhvr>
                                        <p:cTn id="44" dur="500"/>
                                        <p:tgtEl>
                                          <p:spTgt spid="1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fade">
                                      <p:cBhvr>
                                        <p:cTn id="47" dur="500"/>
                                        <p:tgtEl>
                                          <p:spTgt spid="1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nodePh="1">
                                  <p:stCondLst>
                                    <p:cond delay="0"/>
                                  </p:stCondLst>
                                  <p:endCondLst>
                                    <p:cond evt="begin" delay="0">
                                      <p:tn val="50"/>
                                    </p:cond>
                                  </p:endCondLst>
                                  <p:childTnLst>
                                    <p:set>
                                      <p:cBhvr>
                                        <p:cTn id="51" dur="1" fill="hold">
                                          <p:stCondLst>
                                            <p:cond delay="0"/>
                                          </p:stCondLst>
                                        </p:cTn>
                                        <p:tgtEl>
                                          <p:spTgt spid="118"/>
                                        </p:tgtEl>
                                        <p:attrNameLst>
                                          <p:attrName>style.visibility</p:attrName>
                                        </p:attrNameLst>
                                      </p:cBhvr>
                                      <p:to>
                                        <p:strVal val="visible"/>
                                      </p:to>
                                    </p:set>
                                    <p:animEffect transition="in" filter="wipe(right)">
                                      <p:cBhvr>
                                        <p:cTn id="52" dur="500"/>
                                        <p:tgtEl>
                                          <p:spTgt spid="118"/>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wipe(right)">
                                      <p:cBhvr>
                                        <p:cTn id="55" dur="500"/>
                                        <p:tgtEl>
                                          <p:spTgt spid="11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wipe(right)">
                                      <p:cBhvr>
                                        <p:cTn id="58" dur="500"/>
                                        <p:tgtEl>
                                          <p:spTgt spid="120"/>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wipe(right)">
                                      <p:cBhvr>
                                        <p:cTn id="61" dur="500"/>
                                        <p:tgtEl>
                                          <p:spTgt spid="128"/>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wipe(right)">
                                      <p:cBhvr>
                                        <p:cTn id="64" dur="500"/>
                                        <p:tgtEl>
                                          <p:spTgt spid="130"/>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wipe(right)">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126"/>
                                        </p:tgtEl>
                                        <p:attrNameLst>
                                          <p:attrName>style.visibility</p:attrName>
                                        </p:attrNameLst>
                                      </p:cBhvr>
                                      <p:to>
                                        <p:strVal val="visible"/>
                                      </p:to>
                                    </p:set>
                                    <p:animEffect transition="in" filter="wipe(right)">
                                      <p:cBhvr>
                                        <p:cTn id="72" dur="500"/>
                                        <p:tgtEl>
                                          <p:spTgt spid="126"/>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wipe(right)">
                                      <p:cBhvr>
                                        <p:cTn id="75" dur="500"/>
                                        <p:tgtEl>
                                          <p:spTgt spid="127"/>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132"/>
                                        </p:tgtEl>
                                        <p:attrNameLst>
                                          <p:attrName>style.visibility</p:attrName>
                                        </p:attrNameLst>
                                      </p:cBhvr>
                                      <p:to>
                                        <p:strVal val="visible"/>
                                      </p:to>
                                    </p:set>
                                    <p:animEffect transition="in" filter="wipe(right)">
                                      <p:cBhvr>
                                        <p:cTn id="78" dur="500"/>
                                        <p:tgtEl>
                                          <p:spTgt spid="132"/>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wipe(right)">
                                      <p:cBhvr>
                                        <p:cTn id="81" dur="500"/>
                                        <p:tgtEl>
                                          <p:spTgt spid="133"/>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wipe(right)">
                                      <p:cBhvr>
                                        <p:cTn id="84" dur="500"/>
                                        <p:tgtEl>
                                          <p:spTgt spid="13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wipe(right)">
                                      <p:cBhvr>
                                        <p:cTn id="89" dur="500"/>
                                        <p:tgtEl>
                                          <p:spTgt spid="121"/>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wipe(right)">
                                      <p:cBhvr>
                                        <p:cTn id="92" dur="500"/>
                                        <p:tgtEl>
                                          <p:spTgt spid="122"/>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123"/>
                                        </p:tgtEl>
                                        <p:attrNameLst>
                                          <p:attrName>style.visibility</p:attrName>
                                        </p:attrNameLst>
                                      </p:cBhvr>
                                      <p:to>
                                        <p:strVal val="visible"/>
                                      </p:to>
                                    </p:set>
                                    <p:animEffect transition="in" filter="wipe(right)">
                                      <p:cBhvr>
                                        <p:cTn id="95" dur="500"/>
                                        <p:tgtEl>
                                          <p:spTgt spid="12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124"/>
                                        </p:tgtEl>
                                        <p:attrNameLst>
                                          <p:attrName>style.visibility</p:attrName>
                                        </p:attrNameLst>
                                      </p:cBhvr>
                                      <p:to>
                                        <p:strVal val="visible"/>
                                      </p:to>
                                    </p:set>
                                    <p:animEffect transition="in" filter="wipe(right)">
                                      <p:cBhvr>
                                        <p:cTn id="98" dur="500"/>
                                        <p:tgtEl>
                                          <p:spTgt spid="124"/>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125"/>
                                        </p:tgtEl>
                                        <p:attrNameLst>
                                          <p:attrName>style.visibility</p:attrName>
                                        </p:attrNameLst>
                                      </p:cBhvr>
                                      <p:to>
                                        <p:strVal val="visible"/>
                                      </p:to>
                                    </p:set>
                                    <p:animEffect transition="in" filter="wipe(right)">
                                      <p:cBhvr>
                                        <p:cTn id="101" dur="500"/>
                                        <p:tgtEl>
                                          <p:spTgt spid="12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
                                            <p:txEl>
                                              <p:pRg st="10" end="10"/>
                                            </p:txEl>
                                          </p:spTgt>
                                        </p:tgtEl>
                                        <p:attrNameLst>
                                          <p:attrName>style.visibility</p:attrName>
                                        </p:attrNameLst>
                                      </p:cBhvr>
                                      <p:to>
                                        <p:strVal val="visible"/>
                                      </p:to>
                                    </p:set>
                                    <p:animEffect transition="in" filter="fade">
                                      <p:cBhvr>
                                        <p:cTn id="10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7" grpId="0"/>
      <p:bldP spid="138" grpId="0"/>
      <p:bldP spid="142" grpId="0"/>
      <p:bldP spid="143" grpId="0"/>
      <p:bldP spid="1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991544" y="1818827"/>
            <a:ext cx="4660138" cy="1944216"/>
          </a:xfrm>
          <a:prstGeom prst="rect">
            <a:avLst/>
          </a:prstGeom>
        </p:spPr>
      </p:pic>
      <p:pic>
        <p:nvPicPr>
          <p:cNvPr id="3" name="Grafik 2"/>
          <p:cNvPicPr>
            <a:picLocks noChangeAspect="1"/>
          </p:cNvPicPr>
          <p:nvPr/>
        </p:nvPicPr>
        <p:blipFill>
          <a:blip r:embed="rId4"/>
          <a:stretch>
            <a:fillRect/>
          </a:stretch>
        </p:blipFill>
        <p:spPr>
          <a:xfrm>
            <a:off x="2765164" y="4077072"/>
            <a:ext cx="7773036" cy="2349644"/>
          </a:xfrm>
          <a:prstGeom prst="rect">
            <a:avLst/>
          </a:prstGeom>
        </p:spPr>
      </p:pic>
      <p:sp>
        <p:nvSpPr>
          <p:cNvPr id="4" name="Titel 3"/>
          <p:cNvSpPr>
            <a:spLocks noGrp="1"/>
          </p:cNvSpPr>
          <p:nvPr>
            <p:ph type="title"/>
          </p:nvPr>
        </p:nvSpPr>
        <p:spPr/>
        <p:txBody>
          <a:bodyPr/>
          <a:lstStyle/>
          <a:p>
            <a:r>
              <a:rPr lang="de-DE" dirty="0"/>
              <a:t>Design </a:t>
            </a:r>
            <a:r>
              <a:rPr lang="de-DE" dirty="0" err="1"/>
              <a:t>for</a:t>
            </a:r>
            <a:r>
              <a:rPr lang="de-DE" dirty="0"/>
              <a:t> </a:t>
            </a:r>
            <a:r>
              <a:rPr lang="de-DE" dirty="0" err="1"/>
              <a:t>Testability</a:t>
            </a:r>
            <a:endParaRPr lang="en-US" dirty="0"/>
          </a:p>
        </p:txBody>
      </p:sp>
      <p:sp>
        <p:nvSpPr>
          <p:cNvPr id="6" name="Bildplatzhalter 5"/>
          <p:cNvSpPr>
            <a:spLocks noGrp="1"/>
          </p:cNvSpPr>
          <p:nvPr>
            <p:ph type="pic" sz="quarter" idx="14"/>
          </p:nvPr>
        </p:nvSpPr>
        <p:spPr/>
      </p:sp>
      <p:sp>
        <p:nvSpPr>
          <p:cNvPr id="7" name="Textplatzhalter 6"/>
          <p:cNvSpPr>
            <a:spLocks noGrp="1"/>
          </p:cNvSpPr>
          <p:nvPr>
            <p:ph type="body" sz="quarter" idx="25"/>
          </p:nvPr>
        </p:nvSpPr>
        <p:spPr/>
        <p:txBody>
          <a:bodyPr/>
          <a:lstStyle/>
          <a:p>
            <a:endParaRPr lang="en-US"/>
          </a:p>
        </p:txBody>
      </p:sp>
      <p:sp>
        <p:nvSpPr>
          <p:cNvPr id="5" name="Foliennummernplatzhalter 4"/>
          <p:cNvSpPr>
            <a:spLocks noGrp="1"/>
          </p:cNvSpPr>
          <p:nvPr>
            <p:ph type="sldNum" sz="quarter" idx="28"/>
          </p:nvPr>
        </p:nvSpPr>
        <p:spPr/>
        <p:txBody>
          <a:bodyPr/>
          <a:lstStyle/>
          <a:p>
            <a:fld id="{68F3185B-C653-42AE-8B74-FF214C291574}" type="slidenum">
              <a:rPr lang="en-US" smtClean="0"/>
              <a:pPr/>
              <a:t>26</a:t>
            </a:fld>
            <a:endParaRPr lang="en-US"/>
          </a:p>
        </p:txBody>
      </p:sp>
    </p:spTree>
    <p:extLst>
      <p:ext uri="{BB962C8B-B14F-4D97-AF65-F5344CB8AC3E}">
        <p14:creationId xmlns:p14="http://schemas.microsoft.com/office/powerpoint/2010/main" val="62756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r>
              <a:rPr lang="de-DE" altLang="en-US" sz="2400" dirty="0" err="1"/>
              <a:t>Adiabatic</a:t>
            </a:r>
            <a:r>
              <a:rPr lang="de-DE" altLang="en-US" sz="2400" dirty="0"/>
              <a:t> </a:t>
            </a:r>
            <a:r>
              <a:rPr lang="de-DE" altLang="en-US" sz="2400" dirty="0" err="1"/>
              <a:t>Circuits</a:t>
            </a:r>
            <a:endParaRPr lang="de-DE" altLang="en-US" sz="2400" dirty="0"/>
          </a:p>
          <a:p>
            <a:r>
              <a:rPr lang="de-DE" altLang="en-US" sz="2400" dirty="0"/>
              <a:t>Encoders</a:t>
            </a:r>
          </a:p>
          <a:p>
            <a:r>
              <a:rPr lang="de-DE" altLang="en-US" sz="2400" dirty="0"/>
              <a:t>Further</a:t>
            </a:r>
          </a:p>
          <a:p>
            <a:pPr lvl="1"/>
            <a:r>
              <a:rPr lang="de-DE" altLang="en-US" sz="2400" dirty="0"/>
              <a:t>Complete Simulation</a:t>
            </a:r>
          </a:p>
          <a:p>
            <a:pPr lvl="1"/>
            <a:r>
              <a:rPr lang="de-DE" altLang="en-US" sz="2400" dirty="0"/>
              <a:t>ATPG</a:t>
            </a:r>
          </a:p>
          <a:p>
            <a:pPr lvl="1"/>
            <a:r>
              <a:rPr lang="de-DE" altLang="en-US" sz="2400" dirty="0"/>
              <a:t>Verification</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27</a:t>
            </a:fld>
            <a:endParaRPr lang="en-US"/>
          </a:p>
        </p:txBody>
      </p:sp>
    </p:spTree>
    <p:extLst>
      <p:ext uri="{BB962C8B-B14F-4D97-AF65-F5344CB8AC3E}">
        <p14:creationId xmlns:p14="http://schemas.microsoft.com/office/powerpoint/2010/main" val="64669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a:t>Full connectivity </a:t>
            </a:r>
            <a:br>
              <a:rPr lang="en-US" dirty="0"/>
            </a:br>
            <a:r>
              <a:rPr lang="en-US" dirty="0"/>
              <a:t>(verification by simulation is more promising)</a:t>
            </a:r>
          </a:p>
          <a:p>
            <a:endParaRPr lang="en-US" dirty="0"/>
          </a:p>
        </p:txBody>
      </p:sp>
      <p:pic>
        <p:nvPicPr>
          <p:cNvPr id="2" name="Grafik 1"/>
          <p:cNvPicPr>
            <a:picLocks noChangeAspect="1"/>
          </p:cNvPicPr>
          <p:nvPr/>
        </p:nvPicPr>
        <p:blipFill>
          <a:blip r:embed="rId3"/>
          <a:stretch>
            <a:fillRect/>
          </a:stretch>
        </p:blipFill>
        <p:spPr>
          <a:xfrm>
            <a:off x="1815840" y="2573796"/>
            <a:ext cx="8529398" cy="2583397"/>
          </a:xfrm>
          <a:prstGeom prst="rect">
            <a:avLst/>
          </a:prstGeom>
        </p:spPr>
      </p:pic>
      <p:sp>
        <p:nvSpPr>
          <p:cNvPr id="3" name="Titel 2"/>
          <p:cNvSpPr>
            <a:spLocks noGrp="1"/>
          </p:cNvSpPr>
          <p:nvPr>
            <p:ph type="title"/>
          </p:nvPr>
        </p:nvSpPr>
        <p:spPr/>
        <p:txBody>
          <a:bodyPr/>
          <a:lstStyle/>
          <a:p>
            <a:r>
              <a:rPr lang="de-DE" dirty="0" err="1"/>
              <a:t>Verification</a:t>
            </a:r>
            <a:r>
              <a:rPr lang="de-DE" dirty="0"/>
              <a:t>/ </a:t>
            </a:r>
            <a:r>
              <a:rPr lang="de-DE" dirty="0" err="1"/>
              <a:t>Equivalence</a:t>
            </a:r>
            <a:r>
              <a:rPr lang="de-DE" dirty="0"/>
              <a:t> </a:t>
            </a:r>
            <a:r>
              <a:rPr lang="de-DE" dirty="0" err="1"/>
              <a:t>Checking</a:t>
            </a:r>
            <a:endParaRPr lang="en-US" dirty="0"/>
          </a:p>
        </p:txBody>
      </p:sp>
      <p:sp>
        <p:nvSpPr>
          <p:cNvPr id="6" name="Bildplatzhalter 5"/>
          <p:cNvSpPr>
            <a:spLocks noGrp="1"/>
          </p:cNvSpPr>
          <p:nvPr>
            <p:ph type="pic" sz="quarter" idx="14"/>
          </p:nvPr>
        </p:nvSpPr>
        <p:spPr/>
      </p:sp>
      <p:sp>
        <p:nvSpPr>
          <p:cNvPr id="7" name="Textplatzhalter 6"/>
          <p:cNvSpPr>
            <a:spLocks noGrp="1"/>
          </p:cNvSpPr>
          <p:nvPr>
            <p:ph type="body" sz="quarter" idx="25"/>
          </p:nvPr>
        </p:nvSpPr>
        <p:spPr/>
        <p:txBody>
          <a:bodyPr/>
          <a:lstStyle/>
          <a:p>
            <a:endParaRPr lang="en-US"/>
          </a:p>
        </p:txBody>
      </p:sp>
      <p:sp>
        <p:nvSpPr>
          <p:cNvPr id="4" name="Foliennummernplatzhalter 3"/>
          <p:cNvSpPr>
            <a:spLocks noGrp="1"/>
          </p:cNvSpPr>
          <p:nvPr>
            <p:ph type="sldNum" sz="quarter" idx="28"/>
          </p:nvPr>
        </p:nvSpPr>
        <p:spPr/>
        <p:txBody>
          <a:bodyPr/>
          <a:lstStyle/>
          <a:p>
            <a:fld id="{68F3185B-C653-42AE-8B74-FF214C291574}" type="slidenum">
              <a:rPr lang="en-US" smtClean="0"/>
              <a:pPr/>
              <a:t>28</a:t>
            </a:fld>
            <a:endParaRPr lang="en-US"/>
          </a:p>
        </p:txBody>
      </p:sp>
    </p:spTree>
    <p:extLst>
      <p:ext uri="{BB962C8B-B14F-4D97-AF65-F5344CB8AC3E}">
        <p14:creationId xmlns:p14="http://schemas.microsoft.com/office/powerpoint/2010/main" val="204886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err="1"/>
              <a:t>Verification</a:t>
            </a:r>
            <a:r>
              <a:rPr lang="de-DE" dirty="0"/>
              <a:t>/ </a:t>
            </a:r>
            <a:r>
              <a:rPr lang="de-DE" dirty="0" err="1"/>
              <a:t>Equivalence</a:t>
            </a:r>
            <a:r>
              <a:rPr lang="de-DE" dirty="0"/>
              <a:t> </a:t>
            </a:r>
            <a:r>
              <a:rPr lang="de-DE" dirty="0" err="1"/>
              <a:t>Checking</a:t>
            </a:r>
            <a:endParaRPr lang="en-US" dirty="0"/>
          </a:p>
        </p:txBody>
      </p:sp>
      <p:sp>
        <p:nvSpPr>
          <p:cNvPr id="6" name="Inhaltsplatzhalter 5"/>
          <p:cNvSpPr>
            <a:spLocks noGrp="1"/>
          </p:cNvSpPr>
          <p:nvPr>
            <p:ph idx="1"/>
          </p:nvPr>
        </p:nvSpPr>
        <p:spPr/>
        <p:txBody>
          <a:bodyPr/>
          <a:lstStyle/>
          <a:p>
            <a:r>
              <a:rPr lang="en-US" dirty="0"/>
              <a:t>Full connectivity </a:t>
            </a:r>
            <a:br>
              <a:rPr lang="en-US" dirty="0"/>
            </a:br>
            <a:r>
              <a:rPr lang="en-US" dirty="0"/>
              <a:t>(verification by simulation is more promising)</a:t>
            </a:r>
          </a:p>
          <a:p>
            <a:r>
              <a:rPr lang="en-US" dirty="0"/>
              <a:t>Search space is smaller</a:t>
            </a:r>
          </a:p>
          <a:p>
            <a:r>
              <a:rPr lang="en-US" dirty="0"/>
              <a:t>Reversible Miter (ff</a:t>
            </a:r>
            <a:r>
              <a:rPr lang="en-US" baseline="30000" dirty="0"/>
              <a:t>-1</a:t>
            </a:r>
            <a:r>
              <a:rPr lang="en-US" dirty="0"/>
              <a:t>)</a:t>
            </a:r>
          </a:p>
          <a:p>
            <a:endParaRPr lang="en-US" dirty="0"/>
          </a:p>
          <a:p>
            <a:endParaRPr lang="en-US" dirty="0"/>
          </a:p>
        </p:txBody>
      </p:sp>
      <p:sp>
        <p:nvSpPr>
          <p:cNvPr id="15362" name="Text Box 2"/>
          <p:cNvSpPr txBox="1">
            <a:spLocks noChangeArrowheads="1"/>
          </p:cNvSpPr>
          <p:nvPr/>
        </p:nvSpPr>
        <p:spPr bwMode="auto">
          <a:xfrm>
            <a:off x="1809751" y="1569915"/>
            <a:ext cx="8429625" cy="4071937"/>
          </a:xfrm>
          <a:prstGeom prst="rect">
            <a:avLst/>
          </a:prstGeom>
          <a:noFill/>
          <a:ln w="9525">
            <a:noFill/>
            <a:round/>
            <a:headEnd/>
            <a:tailEnd/>
          </a:ln>
        </p:spPr>
        <p:txBody>
          <a:bodyPr/>
          <a:lstStyle/>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solidFill>
                <a:srgbClr val="003366"/>
              </a:solidFill>
              <a:latin typeface="Verdana" pitchFamily="32" charset="0"/>
            </a:endParaRPr>
          </a:p>
        </p:txBody>
      </p:sp>
      <p:pic>
        <p:nvPicPr>
          <p:cNvPr id="23" name="Grafik 22"/>
          <p:cNvPicPr>
            <a:picLocks noChangeAspect="1"/>
          </p:cNvPicPr>
          <p:nvPr/>
        </p:nvPicPr>
        <p:blipFill rotWithShape="1">
          <a:blip r:embed="rId3"/>
          <a:srcRect b="9624"/>
          <a:stretch/>
        </p:blipFill>
        <p:spPr>
          <a:xfrm>
            <a:off x="1923604" y="3458059"/>
            <a:ext cx="9073008" cy="3281151"/>
          </a:xfrm>
          <a:prstGeom prst="rect">
            <a:avLst/>
          </a:prstGeom>
        </p:spPr>
      </p:pic>
      <p:sp>
        <p:nvSpPr>
          <p:cNvPr id="24" name="Rechteck 23"/>
          <p:cNvSpPr/>
          <p:nvPr/>
        </p:nvSpPr>
        <p:spPr bwMode="auto">
          <a:xfrm>
            <a:off x="1923604" y="3714874"/>
            <a:ext cx="1152128" cy="2304256"/>
          </a:xfrm>
          <a:prstGeom prst="rect">
            <a:avLst/>
          </a:prstGeom>
          <a:solidFill>
            <a:srgbClr val="FFFFFF"/>
          </a:solidFill>
          <a:ln w="381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2400" b="0" i="0" u="none" strike="noStrike" kern="0" cap="none" spc="0" normalizeH="0" baseline="0" noProof="0">
              <a:ln>
                <a:noFill/>
              </a:ln>
              <a:solidFill>
                <a:srgbClr val="000000"/>
              </a:solidFill>
              <a:effectLst/>
              <a:uLnTx/>
              <a:uFillTx/>
              <a:latin typeface="Times New Roman" pitchFamily="18" charset="0"/>
            </a:endParaRPr>
          </a:p>
        </p:txBody>
      </p:sp>
      <p:sp>
        <p:nvSpPr>
          <p:cNvPr id="25" name="Rechteck 24"/>
          <p:cNvSpPr/>
          <p:nvPr/>
        </p:nvSpPr>
        <p:spPr bwMode="auto">
          <a:xfrm>
            <a:off x="3253976" y="3349067"/>
            <a:ext cx="2630067" cy="1301911"/>
          </a:xfrm>
          <a:prstGeom prst="rect">
            <a:avLst/>
          </a:prstGeom>
          <a:solidFill>
            <a:srgbClr val="FFFFFF"/>
          </a:solidFill>
          <a:ln w="381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2400" b="0" i="0" u="none" strike="noStrike" kern="0" cap="none" spc="0" normalizeH="0" baseline="0" noProof="0">
              <a:ln>
                <a:noFill/>
              </a:ln>
              <a:solidFill>
                <a:srgbClr val="000000"/>
              </a:solidFill>
              <a:effectLst/>
              <a:uLnTx/>
              <a:uFillTx/>
              <a:latin typeface="Times New Roman" pitchFamily="18" charset="0"/>
            </a:endParaRPr>
          </a:p>
        </p:txBody>
      </p:sp>
      <p:sp>
        <p:nvSpPr>
          <p:cNvPr id="26" name="Rechteck 25"/>
          <p:cNvSpPr/>
          <p:nvPr/>
        </p:nvSpPr>
        <p:spPr bwMode="auto">
          <a:xfrm>
            <a:off x="3253977" y="4540977"/>
            <a:ext cx="397820" cy="470041"/>
          </a:xfrm>
          <a:prstGeom prst="rect">
            <a:avLst/>
          </a:prstGeom>
          <a:solidFill>
            <a:srgbClr val="FFFFFF"/>
          </a:solidFill>
          <a:ln w="381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2400" b="0" i="0" u="none" strike="noStrike" kern="0" cap="none" spc="0" normalizeH="0" baseline="0" noProof="0">
              <a:ln>
                <a:noFill/>
              </a:ln>
              <a:solidFill>
                <a:srgbClr val="000000"/>
              </a:solidFill>
              <a:effectLst/>
              <a:uLnTx/>
              <a:uFillTx/>
              <a:latin typeface="Times New Roman" pitchFamily="18" charset="0"/>
            </a:endParaRPr>
          </a:p>
        </p:txBody>
      </p:sp>
      <p:sp>
        <p:nvSpPr>
          <p:cNvPr id="27" name="Rechteck 26"/>
          <p:cNvSpPr/>
          <p:nvPr/>
        </p:nvSpPr>
        <p:spPr bwMode="auto">
          <a:xfrm>
            <a:off x="3291756" y="4719170"/>
            <a:ext cx="7704856" cy="1990965"/>
          </a:xfrm>
          <a:prstGeom prst="rect">
            <a:avLst/>
          </a:prstGeom>
          <a:solidFill>
            <a:srgbClr val="FFFFFF"/>
          </a:solidFill>
          <a:ln w="381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2400" b="0" i="0" u="none" strike="noStrike" kern="0" cap="none" spc="0" normalizeH="0" baseline="0" noProof="0">
              <a:ln>
                <a:noFill/>
              </a:ln>
              <a:solidFill>
                <a:srgbClr val="000000"/>
              </a:solidFill>
              <a:effectLst/>
              <a:uLnTx/>
              <a:uFillTx/>
              <a:latin typeface="Times New Roman" pitchFamily="18" charset="0"/>
            </a:endParaRPr>
          </a:p>
        </p:txBody>
      </p:sp>
      <p:sp>
        <p:nvSpPr>
          <p:cNvPr id="28" name="Rechteck 27"/>
          <p:cNvSpPr/>
          <p:nvPr/>
        </p:nvSpPr>
        <p:spPr bwMode="auto">
          <a:xfrm>
            <a:off x="5740029" y="3458059"/>
            <a:ext cx="5220072" cy="1340885"/>
          </a:xfrm>
          <a:prstGeom prst="rect">
            <a:avLst/>
          </a:prstGeom>
          <a:solidFill>
            <a:srgbClr val="FFFFFF"/>
          </a:solidFill>
          <a:ln w="381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2400" b="0" i="0" u="none" strike="noStrike" kern="0" cap="none" spc="0" normalizeH="0" baseline="0" noProof="0">
              <a:ln>
                <a:noFill/>
              </a:ln>
              <a:solidFill>
                <a:srgbClr val="000000"/>
              </a:solidFill>
              <a:effectLst/>
              <a:uLnTx/>
              <a:uFillTx/>
              <a:latin typeface="Times New Roman" pitchFamily="18" charset="0"/>
            </a:endParaRPr>
          </a:p>
        </p:txBody>
      </p:sp>
      <p:sp>
        <p:nvSpPr>
          <p:cNvPr id="2" name="Foliennummernplatzhalter 1"/>
          <p:cNvSpPr>
            <a:spLocks noGrp="1"/>
          </p:cNvSpPr>
          <p:nvPr>
            <p:ph type="sldNum" sz="quarter" idx="28"/>
          </p:nvPr>
        </p:nvSpPr>
        <p:spPr/>
        <p:txBody>
          <a:bodyPr/>
          <a:lstStyle/>
          <a:p>
            <a:fld id="{68F3185B-C653-42AE-8B74-FF214C291574}" type="slidenum">
              <a:rPr lang="en-US" smtClean="0"/>
              <a:pPr/>
              <a:t>29</a:t>
            </a:fld>
            <a:endParaRPr lang="en-US"/>
          </a:p>
        </p:txBody>
      </p:sp>
    </p:spTree>
    <p:extLst>
      <p:ext uri="{BB962C8B-B14F-4D97-AF65-F5344CB8AC3E}">
        <p14:creationId xmlns:p14="http://schemas.microsoft.com/office/powerpoint/2010/main" val="369507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8"/>
                                        </p:tgtEl>
                                      </p:cBhvr>
                                    </p:animEffect>
                                    <p:set>
                                      <p:cBhvr>
                                        <p:cTn id="33"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3</a:t>
            </a:fld>
            <a:endParaRPr lang="en-US"/>
          </a:p>
        </p:txBody>
      </p:sp>
    </p:spTree>
    <p:extLst>
      <p:ext uri="{BB962C8B-B14F-4D97-AF65-F5344CB8AC3E}">
        <p14:creationId xmlns:p14="http://schemas.microsoft.com/office/powerpoint/2010/main" val="364228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err="1"/>
              <a:t>Verification</a:t>
            </a:r>
            <a:r>
              <a:rPr lang="de-DE" dirty="0"/>
              <a:t>/ </a:t>
            </a:r>
            <a:r>
              <a:rPr lang="de-DE" dirty="0" err="1"/>
              <a:t>Equivalence</a:t>
            </a:r>
            <a:r>
              <a:rPr lang="de-DE" dirty="0"/>
              <a:t> </a:t>
            </a:r>
            <a:r>
              <a:rPr lang="de-DE" dirty="0" err="1"/>
              <a:t>Checking</a:t>
            </a:r>
            <a:endParaRPr lang="en-US" dirty="0"/>
          </a:p>
        </p:txBody>
      </p:sp>
      <p:sp>
        <p:nvSpPr>
          <p:cNvPr id="6" name="Inhaltsplatzhalter 5"/>
          <p:cNvSpPr>
            <a:spLocks noGrp="1"/>
          </p:cNvSpPr>
          <p:nvPr>
            <p:ph idx="1"/>
          </p:nvPr>
        </p:nvSpPr>
        <p:spPr/>
        <p:txBody>
          <a:bodyPr/>
          <a:lstStyle/>
          <a:p>
            <a:r>
              <a:rPr lang="en-US" dirty="0"/>
              <a:t>Full connectivity </a:t>
            </a:r>
            <a:br>
              <a:rPr lang="en-US" dirty="0"/>
            </a:br>
            <a:r>
              <a:rPr lang="en-US" dirty="0"/>
              <a:t>(verification by simulation is more promising)</a:t>
            </a:r>
          </a:p>
          <a:p>
            <a:r>
              <a:rPr lang="en-US" dirty="0"/>
              <a:t>Search space is smaller</a:t>
            </a:r>
          </a:p>
          <a:p>
            <a:r>
              <a:rPr lang="en-US" dirty="0"/>
              <a:t>Reversible Miter (ff</a:t>
            </a:r>
            <a:r>
              <a:rPr lang="en-US" baseline="30000" dirty="0"/>
              <a:t>-1</a:t>
            </a:r>
            <a:r>
              <a:rPr lang="en-US" dirty="0"/>
              <a:t>)</a:t>
            </a:r>
          </a:p>
          <a:p>
            <a:r>
              <a:rPr lang="en-US" dirty="0"/>
              <a:t>XOR-richness </a:t>
            </a:r>
          </a:p>
          <a:p>
            <a:r>
              <a:rPr lang="en-US" dirty="0"/>
              <a:t>Undo computations when an error occurred</a:t>
            </a:r>
          </a:p>
          <a:p>
            <a:r>
              <a:rPr lang="en-US" dirty="0"/>
              <a:t>…</a:t>
            </a:r>
          </a:p>
          <a:p>
            <a:endParaRPr lang="en-US" dirty="0"/>
          </a:p>
          <a:p>
            <a:endParaRPr lang="en-US" dirty="0"/>
          </a:p>
          <a:p>
            <a:endParaRPr lang="en-US" dirty="0"/>
          </a:p>
        </p:txBody>
      </p:sp>
      <p:sp>
        <p:nvSpPr>
          <p:cNvPr id="15362" name="Text Box 2"/>
          <p:cNvSpPr txBox="1">
            <a:spLocks noChangeArrowheads="1"/>
          </p:cNvSpPr>
          <p:nvPr/>
        </p:nvSpPr>
        <p:spPr bwMode="auto">
          <a:xfrm>
            <a:off x="1809751" y="1569915"/>
            <a:ext cx="8429625" cy="4071937"/>
          </a:xfrm>
          <a:prstGeom prst="rect">
            <a:avLst/>
          </a:prstGeom>
          <a:noFill/>
          <a:ln w="9525">
            <a:noFill/>
            <a:round/>
            <a:headEnd/>
            <a:tailEnd/>
          </a:ln>
        </p:spPr>
        <p:txBody>
          <a:bodyPr/>
          <a:lstStyle/>
          <a:p>
            <a:pPr marL="377825" indent="-377825">
              <a:spcBef>
                <a:spcPts val="600"/>
              </a:spcBef>
              <a:buClr>
                <a:srgbClr val="003366"/>
              </a:buClr>
              <a:buFont typeface="Verdana" pitchFamily="32"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solidFill>
                <a:srgbClr val="003366"/>
              </a:solidFill>
              <a:latin typeface="Verdana" pitchFamily="32" charset="0"/>
            </a:endParaRPr>
          </a:p>
        </p:txBody>
      </p:sp>
      <p:sp>
        <p:nvSpPr>
          <p:cNvPr id="2" name="Foliennummernplatzhalter 1"/>
          <p:cNvSpPr>
            <a:spLocks noGrp="1"/>
          </p:cNvSpPr>
          <p:nvPr>
            <p:ph type="sldNum" sz="quarter" idx="28"/>
          </p:nvPr>
        </p:nvSpPr>
        <p:spPr/>
        <p:txBody>
          <a:bodyPr/>
          <a:lstStyle/>
          <a:p>
            <a:fld id="{68F3185B-C653-42AE-8B74-FF214C291574}" type="slidenum">
              <a:rPr lang="en-US" smtClean="0"/>
              <a:pPr/>
              <a:t>30</a:t>
            </a:fld>
            <a:endParaRPr lang="en-US"/>
          </a:p>
        </p:txBody>
      </p:sp>
    </p:spTree>
    <p:extLst>
      <p:ext uri="{BB962C8B-B14F-4D97-AF65-F5344CB8AC3E}">
        <p14:creationId xmlns:p14="http://schemas.microsoft.com/office/powerpoint/2010/main" val="15930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r>
              <a:rPr lang="de-DE" altLang="en-US" sz="2400" dirty="0" err="1"/>
              <a:t>Adiabatic</a:t>
            </a:r>
            <a:r>
              <a:rPr lang="de-DE" altLang="en-US" sz="2400" dirty="0"/>
              <a:t> </a:t>
            </a:r>
            <a:r>
              <a:rPr lang="de-DE" altLang="en-US" sz="2400" dirty="0" err="1"/>
              <a:t>Circuits</a:t>
            </a:r>
            <a:endParaRPr lang="de-DE" altLang="en-US" sz="2400" dirty="0"/>
          </a:p>
          <a:p>
            <a:r>
              <a:rPr lang="de-DE" altLang="en-US" sz="2400" dirty="0"/>
              <a:t>Encoders</a:t>
            </a:r>
          </a:p>
          <a:p>
            <a:r>
              <a:rPr lang="de-DE" altLang="en-US" sz="2400" dirty="0"/>
              <a:t>Further</a:t>
            </a:r>
          </a:p>
          <a:p>
            <a:pPr lvl="1"/>
            <a:r>
              <a:rPr lang="de-DE" altLang="en-US" sz="2400" dirty="0"/>
              <a:t>Complete Simulation</a:t>
            </a:r>
          </a:p>
          <a:p>
            <a:pPr lvl="1"/>
            <a:r>
              <a:rPr lang="de-DE" altLang="en-US" sz="2400" dirty="0"/>
              <a:t>ATPG</a:t>
            </a:r>
          </a:p>
          <a:p>
            <a:pPr lvl="1"/>
            <a:r>
              <a:rPr lang="de-DE" altLang="en-US" sz="2400" dirty="0"/>
              <a:t>Verification</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31</a:t>
            </a:fld>
            <a:endParaRPr lang="en-US"/>
          </a:p>
        </p:txBody>
      </p:sp>
    </p:spTree>
    <p:extLst>
      <p:ext uri="{BB962C8B-B14F-4D97-AF65-F5344CB8AC3E}">
        <p14:creationId xmlns:p14="http://schemas.microsoft.com/office/powerpoint/2010/main" val="3484282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Further Reading</a:t>
            </a:r>
          </a:p>
        </p:txBody>
      </p:sp>
      <p:sp>
        <p:nvSpPr>
          <p:cNvPr id="2" name="Inhaltsplatzhalter 1"/>
          <p:cNvSpPr>
            <a:spLocks noGrp="1"/>
          </p:cNvSpPr>
          <p:nvPr>
            <p:ph idx="1"/>
          </p:nvPr>
        </p:nvSpPr>
        <p:spPr>
          <a:xfrm>
            <a:off x="608701" y="1325216"/>
            <a:ext cx="11503786" cy="4905881"/>
          </a:xfrm>
        </p:spPr>
        <p:txBody>
          <a:bodyPr/>
          <a:lstStyle/>
          <a:p>
            <a:r>
              <a:rPr lang="en-US" sz="1600" b="1" dirty="0"/>
              <a:t>Adiabatic Circuits</a:t>
            </a:r>
            <a:br>
              <a:rPr lang="en-US" sz="1600" dirty="0"/>
            </a:br>
            <a:r>
              <a:rPr lang="en-US" sz="1600" dirty="0"/>
              <a:t>Foundations of Generalized Reversible Computing, RC 2017</a:t>
            </a:r>
            <a:br>
              <a:rPr lang="en-US" sz="1600" dirty="0"/>
            </a:br>
            <a:r>
              <a:rPr lang="en-US" sz="1600" dirty="0"/>
              <a:t>Exploiting Reversible Logic Design for Implementing Adiabatic Circuits, MIXDES 2017</a:t>
            </a:r>
          </a:p>
          <a:p>
            <a:r>
              <a:rPr lang="en-US" sz="1600" b="1" dirty="0"/>
              <a:t>Encoder Design</a:t>
            </a:r>
            <a:br>
              <a:rPr lang="en-US" sz="1600" b="1" dirty="0"/>
            </a:br>
            <a:r>
              <a:rPr lang="en-US" sz="1600" dirty="0"/>
              <a:t>Taking One-to-one Mappings for Granted: Advanced Logic Design of Encoder Circuits, DATE 2017</a:t>
            </a:r>
            <a:br>
              <a:rPr lang="en-US" sz="1600" dirty="0"/>
            </a:br>
            <a:r>
              <a:rPr lang="en-US" sz="1600" dirty="0"/>
              <a:t>Synthesis of Approximate Coders for On-chip Interconnects Using Reversible Logic, DATE 2016</a:t>
            </a:r>
            <a:br>
              <a:rPr lang="en-US" sz="1600" dirty="0"/>
            </a:br>
            <a:r>
              <a:rPr lang="en-US" sz="1600" dirty="0"/>
              <a:t>Automatic Design of Low-Power Encoders Using Reversible Circuit  Synthesis, DATE 2012</a:t>
            </a:r>
          </a:p>
          <a:p>
            <a:r>
              <a:rPr lang="en-US" sz="1600" b="1" dirty="0"/>
              <a:t>Simulation</a:t>
            </a:r>
            <a:r>
              <a:rPr lang="en-US" sz="1600" dirty="0"/>
              <a:t> </a:t>
            </a:r>
            <a:br>
              <a:rPr lang="en-US" sz="1600" dirty="0"/>
            </a:br>
            <a:r>
              <a:rPr lang="en-US" sz="1600" dirty="0"/>
              <a:t>Exploiting Reversibility in the Complete Simulation of Reversible Circuits, AFRICON 2013</a:t>
            </a:r>
          </a:p>
          <a:p>
            <a:r>
              <a:rPr lang="en-US" sz="1600" b="1" dirty="0"/>
              <a:t>ATPG</a:t>
            </a:r>
            <a:br>
              <a:rPr lang="en-US" sz="1600" b="1" dirty="0"/>
            </a:br>
            <a:r>
              <a:rPr lang="en-US" sz="1600" dirty="0"/>
              <a:t>A Family of Logical Fault Models for Reversible Circuits, ATS 2015</a:t>
            </a:r>
          </a:p>
          <a:p>
            <a:r>
              <a:rPr lang="en-US" sz="1600" b="1" dirty="0"/>
              <a:t>Verification</a:t>
            </a:r>
            <a:r>
              <a:rPr lang="en-US" sz="1600" dirty="0"/>
              <a:t> </a:t>
            </a:r>
            <a:br>
              <a:rPr lang="en-US" sz="1600" dirty="0"/>
            </a:br>
            <a:r>
              <a:rPr lang="en-US" sz="1600" dirty="0"/>
              <a:t>Exploiting Inherent Characteristics of Reversible Circuits for Faster Combinational Equivalence Checking, DATE 2016</a:t>
            </a:r>
          </a:p>
          <a:p>
            <a:endParaRPr lang="en-US" sz="1600" dirty="0"/>
          </a:p>
          <a:p>
            <a:endParaRPr lang="en-US" sz="1600" dirty="0"/>
          </a:p>
        </p:txBody>
      </p:sp>
      <p:sp>
        <p:nvSpPr>
          <p:cNvPr id="3" name="Bildplatzhalter 2"/>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32</a:t>
            </a:fld>
            <a:endParaRPr lang="en-US"/>
          </a:p>
        </p:txBody>
      </p:sp>
    </p:spTree>
    <p:extLst>
      <p:ext uri="{BB962C8B-B14F-4D97-AF65-F5344CB8AC3E}">
        <p14:creationId xmlns:p14="http://schemas.microsoft.com/office/powerpoint/2010/main" val="286823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4</a:t>
            </a:fld>
            <a:endParaRPr lang="en-US"/>
          </a:p>
        </p:txBody>
      </p:sp>
    </p:spTree>
    <p:extLst>
      <p:ext uri="{BB962C8B-B14F-4D97-AF65-F5344CB8AC3E}">
        <p14:creationId xmlns:p14="http://schemas.microsoft.com/office/powerpoint/2010/main" val="130618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Low Power Design #1</a:t>
            </a:r>
          </a:p>
        </p:txBody>
      </p:sp>
      <p:sp>
        <p:nvSpPr>
          <p:cNvPr id="3" name="Inhaltsplatzhalter 2"/>
          <p:cNvSpPr>
            <a:spLocks noGrp="1"/>
          </p:cNvSpPr>
          <p:nvPr>
            <p:ph idx="1"/>
          </p:nvPr>
        </p:nvSpPr>
        <p:spPr/>
        <p:txBody>
          <a:bodyPr/>
          <a:lstStyle/>
          <a:p>
            <a:r>
              <a:rPr lang="en-US" sz="2400" b="1" dirty="0"/>
              <a:t>Rolf </a:t>
            </a:r>
            <a:r>
              <a:rPr lang="en-US" sz="2400" b="1" dirty="0" err="1"/>
              <a:t>Landauer</a:t>
            </a:r>
            <a:r>
              <a:rPr lang="en-US" sz="2400" dirty="0"/>
              <a:t> (1961):</a:t>
            </a:r>
          </a:p>
          <a:p>
            <a:pPr>
              <a:buNone/>
            </a:pPr>
            <a:r>
              <a:rPr lang="en-US" sz="2400" dirty="0"/>
              <a:t>	Deletion of a single bit leads to a power dissipation of </a:t>
            </a:r>
            <a:r>
              <a:rPr lang="en-US" sz="2400" i="1" dirty="0"/>
              <a:t>W = </a:t>
            </a:r>
            <a:r>
              <a:rPr lang="en-US" sz="2400" i="1" dirty="0" err="1"/>
              <a:t>kT</a:t>
            </a:r>
            <a:r>
              <a:rPr lang="en-US" sz="2400" i="1" dirty="0"/>
              <a:t> </a:t>
            </a:r>
            <a:r>
              <a:rPr lang="en-US" sz="2400" dirty="0" err="1"/>
              <a:t>ln</a:t>
            </a:r>
            <a:r>
              <a:rPr lang="en-US" sz="2400" dirty="0"/>
              <a:t> 2</a:t>
            </a:r>
          </a:p>
          <a:p>
            <a:pPr>
              <a:buNone/>
            </a:pPr>
            <a:r>
              <a:rPr lang="en-US" sz="2400" dirty="0"/>
              <a:t>						</a:t>
            </a:r>
            <a:r>
              <a:rPr lang="en-US" i="1" dirty="0"/>
              <a:t>T</a:t>
            </a:r>
            <a:r>
              <a:rPr lang="en-US" dirty="0"/>
              <a:t>…Temperature</a:t>
            </a:r>
          </a:p>
          <a:p>
            <a:pPr>
              <a:buNone/>
            </a:pPr>
            <a:r>
              <a:rPr lang="en-US" dirty="0"/>
              <a:t>						</a:t>
            </a:r>
            <a:r>
              <a:rPr lang="en-US" i="1" dirty="0"/>
              <a:t>k</a:t>
            </a:r>
            <a:r>
              <a:rPr lang="en-US" dirty="0"/>
              <a:t>…Boltzmann-C</a:t>
            </a:r>
            <a:r>
              <a:rPr lang="en-US" dirty="0" err="1"/>
              <a:t>onstant</a:t>
            </a:r>
            <a:r>
              <a:rPr lang="en-US" dirty="0"/>
              <a:t> </a:t>
            </a:r>
          </a:p>
          <a:p>
            <a:pPr>
              <a:buNone/>
            </a:pPr>
            <a:r>
              <a:rPr lang="en-US" dirty="0"/>
              <a:t>						(1,381·10</a:t>
            </a:r>
            <a:r>
              <a:rPr lang="en-US" baseline="30000" dirty="0"/>
              <a:t>−23</a:t>
            </a:r>
            <a:r>
              <a:rPr lang="en-US" dirty="0"/>
              <a:t> J/K)</a:t>
            </a:r>
          </a:p>
          <a:p>
            <a:pPr>
              <a:buNone/>
            </a:pPr>
            <a:r>
              <a:rPr lang="en-US" sz="2400" dirty="0"/>
              <a:t>	</a:t>
            </a:r>
          </a:p>
          <a:p>
            <a:r>
              <a:rPr lang="en-US" sz="2400" b="1" dirty="0"/>
              <a:t>Charles H. Bennett</a:t>
            </a:r>
            <a:r>
              <a:rPr lang="en-US" sz="2400" dirty="0"/>
              <a:t> (1973):</a:t>
            </a:r>
          </a:p>
          <a:p>
            <a:pPr>
              <a:buNone/>
            </a:pPr>
            <a:r>
              <a:rPr lang="en-US" sz="2400" dirty="0"/>
              <a:t>	Circuits without energy dissipation have to be reversible</a:t>
            </a:r>
          </a:p>
          <a:p>
            <a:endParaRPr lang="en-US" sz="2400" dirty="0"/>
          </a:p>
          <a:p>
            <a:endParaRPr lang="en-US" sz="2400" dirty="0"/>
          </a:p>
        </p:txBody>
      </p:sp>
      <p:sp>
        <p:nvSpPr>
          <p:cNvPr id="5" name="Textplatzhalter 4"/>
          <p:cNvSpPr>
            <a:spLocks noGrp="1"/>
          </p:cNvSpPr>
          <p:nvPr>
            <p:ph type="body" sz="quarter" idx="25"/>
          </p:nvPr>
        </p:nvSpPr>
        <p:spPr/>
        <p:txBody>
          <a:bodyPr/>
          <a:lstStyle/>
          <a:p>
            <a:endParaRPr lang="en-US"/>
          </a:p>
        </p:txBody>
      </p:sp>
      <p:sp>
        <p:nvSpPr>
          <p:cNvPr id="4" name="Bildplatzhalter 3"/>
          <p:cNvSpPr>
            <a:spLocks noGrp="1"/>
          </p:cNvSpPr>
          <p:nvPr>
            <p:ph type="pic" sz="quarter" idx="14"/>
          </p:nvPr>
        </p:nvSpPr>
        <p:spPr/>
      </p:sp>
      <p:sp>
        <p:nvSpPr>
          <p:cNvPr id="6" name="Foliennummernplatzhalter 5"/>
          <p:cNvSpPr>
            <a:spLocks noGrp="1"/>
          </p:cNvSpPr>
          <p:nvPr>
            <p:ph type="sldNum" sz="quarter" idx="28"/>
          </p:nvPr>
        </p:nvSpPr>
        <p:spPr/>
        <p:txBody>
          <a:bodyPr/>
          <a:lstStyle/>
          <a:p>
            <a:fld id="{68F3185B-C653-42AE-8B74-FF214C291574}" type="slidenum">
              <a:rPr lang="en-US" smtClean="0"/>
              <a:pPr/>
              <a:t>5</a:t>
            </a:fld>
            <a:endParaRPr lang="en-US"/>
          </a:p>
        </p:txBody>
      </p:sp>
    </p:spTree>
    <p:extLst>
      <p:ext uri="{BB962C8B-B14F-4D97-AF65-F5344CB8AC3E}">
        <p14:creationId xmlns:p14="http://schemas.microsoft.com/office/powerpoint/2010/main" val="355823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Gerade Verbindung 25"/>
          <p:cNvCxnSpPr/>
          <p:nvPr/>
        </p:nvCxnSpPr>
        <p:spPr bwMode="auto">
          <a:xfrm>
            <a:off x="3068776" y="4581128"/>
            <a:ext cx="4896000" cy="0"/>
          </a:xfrm>
          <a:prstGeom prst="line">
            <a:avLst/>
          </a:prstGeom>
          <a:solidFill>
            <a:schemeClr val="accent1"/>
          </a:solidFill>
          <a:ln w="34925" cap="flat" cmpd="sng" algn="ctr">
            <a:solidFill>
              <a:srgbClr val="C00000"/>
            </a:solidFill>
            <a:prstDash val="lgDash"/>
            <a:round/>
            <a:headEnd type="none" w="med" len="med"/>
            <a:tailEnd type="none" w="med" len="lg"/>
          </a:ln>
          <a:effectLst/>
        </p:spPr>
      </p:cxnSp>
      <p:sp>
        <p:nvSpPr>
          <p:cNvPr id="2" name="Titel 1"/>
          <p:cNvSpPr>
            <a:spLocks noGrp="1"/>
          </p:cNvSpPr>
          <p:nvPr>
            <p:ph type="title"/>
          </p:nvPr>
        </p:nvSpPr>
        <p:spPr/>
        <p:txBody>
          <a:bodyPr/>
          <a:lstStyle/>
          <a:p>
            <a:r>
              <a:rPr lang="en-US" dirty="0"/>
              <a:t>Low Power Design #2</a:t>
            </a:r>
          </a:p>
        </p:txBody>
      </p:sp>
      <p:sp>
        <p:nvSpPr>
          <p:cNvPr id="6" name="Textplatzhalter 5"/>
          <p:cNvSpPr>
            <a:spLocks noGrp="1"/>
          </p:cNvSpPr>
          <p:nvPr>
            <p:ph type="body" sz="quarter" idx="25"/>
          </p:nvPr>
        </p:nvSpPr>
        <p:spPr/>
        <p:txBody>
          <a:bodyPr/>
          <a:lstStyle/>
          <a:p>
            <a:endParaRPr lang="en-US"/>
          </a:p>
        </p:txBody>
      </p:sp>
      <p:sp>
        <p:nvSpPr>
          <p:cNvPr id="4" name="Bildplatzhalter 3"/>
          <p:cNvSpPr>
            <a:spLocks noGrp="1"/>
          </p:cNvSpPr>
          <p:nvPr>
            <p:ph type="pic" sz="quarter" idx="14"/>
          </p:nvPr>
        </p:nvSpPr>
        <p:spPr/>
      </p:sp>
      <p:cxnSp>
        <p:nvCxnSpPr>
          <p:cNvPr id="5" name="Gerade Verbindung mit Pfeil 4"/>
          <p:cNvCxnSpPr/>
          <p:nvPr/>
        </p:nvCxnSpPr>
        <p:spPr bwMode="auto">
          <a:xfrm flipV="1">
            <a:off x="3075159" y="1844824"/>
            <a:ext cx="0" cy="3744416"/>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cxnSp>
        <p:nvCxnSpPr>
          <p:cNvPr id="7" name="Gerade Verbindung mit Pfeil 6"/>
          <p:cNvCxnSpPr/>
          <p:nvPr/>
        </p:nvCxnSpPr>
        <p:spPr bwMode="auto">
          <a:xfrm>
            <a:off x="3082086" y="5564994"/>
            <a:ext cx="4896000" cy="0"/>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sp>
        <p:nvSpPr>
          <p:cNvPr id="9" name="Textfeld 8"/>
          <p:cNvSpPr txBox="1"/>
          <p:nvPr/>
        </p:nvSpPr>
        <p:spPr>
          <a:xfrm>
            <a:off x="1775520" y="1844823"/>
            <a:ext cx="1152128" cy="369332"/>
          </a:xfrm>
          <a:prstGeom prst="rect">
            <a:avLst/>
          </a:prstGeom>
          <a:noFill/>
        </p:spPr>
        <p:txBody>
          <a:bodyPr wrap="square" rtlCol="0">
            <a:spAutoFit/>
          </a:bodyPr>
          <a:lstStyle/>
          <a:p>
            <a:pPr algn="l"/>
            <a:r>
              <a:rPr lang="en-US" dirty="0">
                <a:latin typeface="+mj-lt"/>
              </a:rPr>
              <a:t>Power</a:t>
            </a:r>
          </a:p>
        </p:txBody>
      </p:sp>
      <p:sp>
        <p:nvSpPr>
          <p:cNvPr id="11" name="Textfeld 10"/>
          <p:cNvSpPr txBox="1"/>
          <p:nvPr/>
        </p:nvSpPr>
        <p:spPr>
          <a:xfrm>
            <a:off x="3082086" y="5661248"/>
            <a:ext cx="5897729" cy="369332"/>
          </a:xfrm>
          <a:prstGeom prst="rect">
            <a:avLst/>
          </a:prstGeom>
          <a:noFill/>
        </p:spPr>
        <p:txBody>
          <a:bodyPr wrap="square" rtlCol="0">
            <a:spAutoFit/>
          </a:bodyPr>
          <a:lstStyle/>
          <a:p>
            <a:pPr algn="l"/>
            <a:r>
              <a:rPr lang="en-US" dirty="0">
                <a:latin typeface="+mj-lt"/>
              </a:rPr>
              <a:t>2010		2020		2030</a:t>
            </a:r>
          </a:p>
        </p:txBody>
      </p:sp>
      <p:sp>
        <p:nvSpPr>
          <p:cNvPr id="12" name="Ellipse 11"/>
          <p:cNvSpPr/>
          <p:nvPr/>
        </p:nvSpPr>
        <p:spPr>
          <a:xfrm>
            <a:off x="3291183" y="2235050"/>
            <a:ext cx="142876" cy="142876"/>
          </a:xfrm>
          <a:prstGeom prst="ellipse">
            <a:avLst/>
          </a:prstGeom>
          <a:solidFill>
            <a:sysClr val="windowText" lastClr="000000"/>
          </a:solidFill>
          <a:ln w="25400" cap="flat" cmpd="sng" algn="ctr">
            <a:solidFill>
              <a:sysClr val="windowText" lastClr="000000"/>
            </a:solidFill>
            <a:prstDash val="solid"/>
          </a:ln>
          <a:effectLst/>
        </p:spPr>
        <p:txBody>
          <a:bodyPr rtlCol="0" anchor="ctr"/>
          <a:lstStyle/>
          <a:p>
            <a:pPr algn="ctr">
              <a:defRPr/>
            </a:pPr>
            <a:endParaRPr lang="de-DE" kern="0">
              <a:solidFill>
                <a:sysClr val="window" lastClr="FFFFFF"/>
              </a:solidFill>
              <a:latin typeface="Calibri"/>
            </a:endParaRPr>
          </a:p>
        </p:txBody>
      </p:sp>
      <p:sp>
        <p:nvSpPr>
          <p:cNvPr id="13" name="Ellipse 12"/>
          <p:cNvSpPr/>
          <p:nvPr/>
        </p:nvSpPr>
        <p:spPr>
          <a:xfrm>
            <a:off x="4012403" y="2780358"/>
            <a:ext cx="142876" cy="142876"/>
          </a:xfrm>
          <a:prstGeom prst="ellipse">
            <a:avLst/>
          </a:prstGeom>
          <a:solidFill>
            <a:sysClr val="windowText" lastClr="000000"/>
          </a:solidFill>
          <a:ln w="25400" cap="flat" cmpd="sng" algn="ctr">
            <a:solidFill>
              <a:sysClr val="windowText" lastClr="000000"/>
            </a:solidFill>
            <a:prstDash val="solid"/>
          </a:ln>
          <a:effectLst/>
        </p:spPr>
        <p:txBody>
          <a:bodyPr rtlCol="0" anchor="ctr"/>
          <a:lstStyle/>
          <a:p>
            <a:pPr algn="ctr">
              <a:defRPr/>
            </a:pPr>
            <a:endParaRPr lang="de-DE" kern="0">
              <a:solidFill>
                <a:sysClr val="window" lastClr="FFFFFF"/>
              </a:solidFill>
              <a:latin typeface="Calibri"/>
            </a:endParaRPr>
          </a:p>
        </p:txBody>
      </p:sp>
      <p:sp>
        <p:nvSpPr>
          <p:cNvPr id="14" name="Ellipse 13"/>
          <p:cNvSpPr/>
          <p:nvPr/>
        </p:nvSpPr>
        <p:spPr>
          <a:xfrm>
            <a:off x="4659335" y="3574156"/>
            <a:ext cx="142876" cy="142876"/>
          </a:xfrm>
          <a:prstGeom prst="ellipse">
            <a:avLst/>
          </a:prstGeom>
          <a:solidFill>
            <a:sysClr val="windowText" lastClr="000000"/>
          </a:solidFill>
          <a:ln w="25400" cap="flat" cmpd="sng" algn="ctr">
            <a:solidFill>
              <a:sysClr val="windowText" lastClr="000000"/>
            </a:solidFill>
            <a:prstDash val="solid"/>
          </a:ln>
          <a:effectLst/>
        </p:spPr>
        <p:txBody>
          <a:bodyPr rtlCol="0" anchor="ctr"/>
          <a:lstStyle/>
          <a:p>
            <a:pPr algn="ctr">
              <a:defRPr/>
            </a:pPr>
            <a:endParaRPr lang="de-DE" kern="0">
              <a:solidFill>
                <a:sysClr val="window" lastClr="FFFFFF"/>
              </a:solidFill>
              <a:latin typeface="Calibri"/>
            </a:endParaRPr>
          </a:p>
        </p:txBody>
      </p:sp>
      <p:cxnSp>
        <p:nvCxnSpPr>
          <p:cNvPr id="17" name="Gerade Verbindung 16"/>
          <p:cNvCxnSpPr>
            <a:stCxn id="12" idx="5"/>
            <a:endCxn id="13" idx="1"/>
          </p:cNvCxnSpPr>
          <p:nvPr/>
        </p:nvCxnSpPr>
        <p:spPr bwMode="auto">
          <a:xfrm>
            <a:off x="3413135" y="2357002"/>
            <a:ext cx="620192" cy="444280"/>
          </a:xfrm>
          <a:prstGeom prst="line">
            <a:avLst/>
          </a:prstGeom>
          <a:solidFill>
            <a:schemeClr val="accent1"/>
          </a:solidFill>
          <a:ln w="25400" cap="flat" cmpd="sng" algn="ctr">
            <a:solidFill>
              <a:schemeClr val="tx1"/>
            </a:solidFill>
            <a:prstDash val="solid"/>
            <a:round/>
            <a:headEnd type="none" w="med" len="med"/>
            <a:tailEnd type="none" w="med" len="lg"/>
          </a:ln>
          <a:effectLst/>
        </p:spPr>
      </p:cxnSp>
      <p:cxnSp>
        <p:nvCxnSpPr>
          <p:cNvPr id="18" name="Gerade Verbindung 17"/>
          <p:cNvCxnSpPr>
            <a:stCxn id="13" idx="5"/>
            <a:endCxn id="14" idx="1"/>
          </p:cNvCxnSpPr>
          <p:nvPr/>
        </p:nvCxnSpPr>
        <p:spPr bwMode="auto">
          <a:xfrm>
            <a:off x="4134355" y="2902310"/>
            <a:ext cx="545904" cy="692770"/>
          </a:xfrm>
          <a:prstGeom prst="line">
            <a:avLst/>
          </a:prstGeom>
          <a:solidFill>
            <a:schemeClr val="accent1"/>
          </a:solidFill>
          <a:ln w="25400" cap="flat" cmpd="sng" algn="ctr">
            <a:solidFill>
              <a:schemeClr val="tx1"/>
            </a:solidFill>
            <a:prstDash val="solid"/>
            <a:round/>
            <a:headEnd type="none" w="med" len="med"/>
            <a:tailEnd type="none" w="med" len="lg"/>
          </a:ln>
          <a:effectLst/>
        </p:spPr>
      </p:cxnSp>
      <p:cxnSp>
        <p:nvCxnSpPr>
          <p:cNvPr id="33" name="Gerade Verbindung mit Pfeil 32"/>
          <p:cNvCxnSpPr/>
          <p:nvPr/>
        </p:nvCxnSpPr>
        <p:spPr>
          <a:xfrm flipH="1">
            <a:off x="6315519" y="3999841"/>
            <a:ext cx="504024" cy="495377"/>
          </a:xfrm>
          <a:prstGeom prst="straightConnector1">
            <a:avLst/>
          </a:prstGeom>
          <a:noFill/>
          <a:ln w="120650" cap="flat" cmpd="sng" algn="ctr">
            <a:solidFill>
              <a:sysClr val="windowText" lastClr="000000"/>
            </a:solidFill>
            <a:prstDash val="solid"/>
            <a:tailEnd type="triangle"/>
          </a:ln>
          <a:effectLst/>
        </p:spPr>
      </p:cxnSp>
      <p:sp>
        <p:nvSpPr>
          <p:cNvPr id="36" name="Textfeld 35"/>
          <p:cNvSpPr txBox="1"/>
          <p:nvPr/>
        </p:nvSpPr>
        <p:spPr>
          <a:xfrm>
            <a:off x="6672066" y="2829348"/>
            <a:ext cx="4032447" cy="923330"/>
          </a:xfrm>
          <a:prstGeom prst="rect">
            <a:avLst/>
          </a:prstGeom>
          <a:noFill/>
        </p:spPr>
        <p:txBody>
          <a:bodyPr wrap="square" rtlCol="0">
            <a:spAutoFit/>
          </a:bodyPr>
          <a:lstStyle/>
          <a:p>
            <a:pPr algn="l"/>
            <a:r>
              <a:rPr lang="en-US" u="sng" dirty="0" err="1"/>
              <a:t>Landauer’s</a:t>
            </a:r>
            <a:r>
              <a:rPr lang="en-US" u="sng" dirty="0"/>
              <a:t> Barrier</a:t>
            </a:r>
          </a:p>
          <a:p>
            <a:pPr algn="l"/>
            <a:r>
              <a:rPr lang="en-US" dirty="0"/>
              <a:t>Less power consumption is only possible if computation is reversible</a:t>
            </a:r>
          </a:p>
        </p:txBody>
      </p:sp>
      <p:sp>
        <p:nvSpPr>
          <p:cNvPr id="3" name="Foliennummernplatzhalter 2"/>
          <p:cNvSpPr>
            <a:spLocks noGrp="1"/>
          </p:cNvSpPr>
          <p:nvPr>
            <p:ph type="sldNum" sz="quarter" idx="28"/>
          </p:nvPr>
        </p:nvSpPr>
        <p:spPr/>
        <p:txBody>
          <a:bodyPr/>
          <a:lstStyle/>
          <a:p>
            <a:fld id="{68F3185B-C653-42AE-8B74-FF214C291574}" type="slidenum">
              <a:rPr lang="en-US" smtClean="0"/>
              <a:pPr/>
              <a:t>6</a:t>
            </a:fld>
            <a:endParaRPr lang="en-US"/>
          </a:p>
        </p:txBody>
      </p:sp>
      <p:sp>
        <p:nvSpPr>
          <p:cNvPr id="10" name="Textfeld 9">
            <a:extLst>
              <a:ext uri="{FF2B5EF4-FFF2-40B4-BE49-F238E27FC236}">
                <a16:creationId xmlns:a16="http://schemas.microsoft.com/office/drawing/2014/main" id="{1E68D33A-AD9F-4A61-B9EE-6A8AA0CD3F9A}"/>
              </a:ext>
            </a:extLst>
          </p:cNvPr>
          <p:cNvSpPr txBox="1"/>
          <p:nvPr/>
        </p:nvSpPr>
        <p:spPr>
          <a:xfrm>
            <a:off x="6672066" y="538629"/>
            <a:ext cx="5265010" cy="1477328"/>
          </a:xfrm>
          <a:prstGeom prst="rect">
            <a:avLst/>
          </a:prstGeom>
          <a:noFill/>
        </p:spPr>
        <p:txBody>
          <a:bodyPr wrap="square" rtlCol="0">
            <a:spAutoFit/>
          </a:bodyPr>
          <a:lstStyle/>
          <a:p>
            <a:r>
              <a:rPr lang="en-US" b="1" dirty="0"/>
              <a:t>Important:</a:t>
            </a:r>
            <a:r>
              <a:rPr lang="en-US" dirty="0"/>
              <a:t> </a:t>
            </a:r>
            <a:br>
              <a:rPr lang="en-US" dirty="0"/>
            </a:br>
            <a:r>
              <a:rPr lang="en-US" dirty="0"/>
              <a:t>Does not mean that each implementation of a reversible circuit is “automatically” power-efficient!</a:t>
            </a:r>
          </a:p>
          <a:p>
            <a:r>
              <a:rPr lang="en-US" dirty="0">
                <a:sym typeface="Wingdings" panose="05000000000000000000" pitchFamily="2" charset="2"/>
              </a:rPr>
              <a:t> How to exploit reversibility for reducing power dissipation still open research problem</a:t>
            </a:r>
            <a:endParaRPr lang="en-US" dirty="0"/>
          </a:p>
        </p:txBody>
      </p:sp>
    </p:spTree>
    <p:extLst>
      <p:ext uri="{BB962C8B-B14F-4D97-AF65-F5344CB8AC3E}">
        <p14:creationId xmlns:p14="http://schemas.microsoft.com/office/powerpoint/2010/main" val="39405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 end="1"/>
                                            </p:txEl>
                                          </p:spTgt>
                                        </p:tgtEl>
                                        <p:attrNameLst>
                                          <p:attrName>style.visibility</p:attrName>
                                        </p:attrNameLst>
                                      </p:cBhvr>
                                      <p:to>
                                        <p:strVal val="visible"/>
                                      </p:to>
                                    </p:set>
                                    <p:animEffect transition="in" filter="fade">
                                      <p:cBhvr>
                                        <p:cTn id="6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P spid="14"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altLang="en-US" dirty="0"/>
              <a:t>Applications</a:t>
            </a:r>
          </a:p>
        </p:txBody>
      </p:sp>
      <p:sp>
        <p:nvSpPr>
          <p:cNvPr id="25603" name="Inhaltsplatzhalter 2"/>
          <p:cNvSpPr>
            <a:spLocks noGrp="1"/>
          </p:cNvSpPr>
          <p:nvPr>
            <p:ph idx="1"/>
          </p:nvPr>
        </p:nvSpPr>
        <p:spPr/>
        <p:txBody>
          <a:bodyPr/>
          <a:lstStyle/>
          <a:p>
            <a:r>
              <a:rPr lang="de-DE" altLang="en-US" sz="2400" strike="sngStrike" dirty="0"/>
              <a:t>Quantum Computation</a:t>
            </a:r>
            <a:r>
              <a:rPr lang="de-DE" altLang="en-US" sz="2400" dirty="0"/>
              <a:t> </a:t>
            </a:r>
            <a:r>
              <a:rPr lang="de-DE" altLang="en-US" sz="2400" dirty="0">
                <a:sym typeface="Wingdings" panose="05000000000000000000" pitchFamily="2" charset="2"/>
              </a:rPr>
              <a:t> Later today</a:t>
            </a:r>
            <a:endParaRPr lang="de-DE" altLang="en-US" sz="2400" dirty="0"/>
          </a:p>
          <a:p>
            <a:r>
              <a:rPr lang="de-DE" altLang="en-US" sz="2400" dirty="0"/>
              <a:t>Low Power Design</a:t>
            </a:r>
          </a:p>
          <a:p>
            <a:r>
              <a:rPr lang="de-DE" altLang="en-US" sz="2400" dirty="0" err="1"/>
              <a:t>Adiabatic</a:t>
            </a:r>
            <a:r>
              <a:rPr lang="de-DE" altLang="en-US" sz="2400" dirty="0"/>
              <a:t> </a:t>
            </a:r>
            <a:r>
              <a:rPr lang="de-DE" altLang="en-US" sz="2400" dirty="0" err="1"/>
              <a:t>Circuits</a:t>
            </a:r>
            <a:endParaRPr lang="de-DE" altLang="en-US" sz="2400" dirty="0"/>
          </a:p>
          <a:p>
            <a:endParaRPr lang="en-US" altLang="en-US" sz="2400" dirty="0"/>
          </a:p>
        </p:txBody>
      </p:sp>
      <p:sp>
        <p:nvSpPr>
          <p:cNvPr id="3" name="Textplatzhalter 2"/>
          <p:cNvSpPr>
            <a:spLocks noGrp="1"/>
          </p:cNvSpPr>
          <p:nvPr>
            <p:ph type="body" sz="quarter" idx="25"/>
          </p:nvPr>
        </p:nvSpPr>
        <p:spPr/>
        <p:txBody>
          <a:bodyPr/>
          <a:lstStyle/>
          <a:p>
            <a:endParaRPr lang="en-US"/>
          </a:p>
        </p:txBody>
      </p:sp>
      <p:sp>
        <p:nvSpPr>
          <p:cNvPr id="2" name="Bildplatzhalter 1"/>
          <p:cNvSpPr>
            <a:spLocks noGrp="1"/>
          </p:cNvSpPr>
          <p:nvPr>
            <p:ph type="pic" sz="quarter" idx="14"/>
          </p:nvPr>
        </p:nvSpPr>
        <p:spPr/>
      </p:sp>
      <p:sp>
        <p:nvSpPr>
          <p:cNvPr id="4" name="Foliennummernplatzhalter 3"/>
          <p:cNvSpPr>
            <a:spLocks noGrp="1"/>
          </p:cNvSpPr>
          <p:nvPr>
            <p:ph type="sldNum" sz="quarter" idx="28"/>
          </p:nvPr>
        </p:nvSpPr>
        <p:spPr/>
        <p:txBody>
          <a:bodyPr/>
          <a:lstStyle/>
          <a:p>
            <a:fld id="{68F3185B-C653-42AE-8B74-FF214C291574}" type="slidenum">
              <a:rPr lang="en-US" smtClean="0"/>
              <a:pPr/>
              <a:t>7</a:t>
            </a:fld>
            <a:endParaRPr lang="en-US"/>
          </a:p>
        </p:txBody>
      </p:sp>
    </p:spTree>
    <p:extLst>
      <p:ext uri="{BB962C8B-B14F-4D97-AF65-F5344CB8AC3E}">
        <p14:creationId xmlns:p14="http://schemas.microsoft.com/office/powerpoint/2010/main" val="390718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Adiabatic</a:t>
            </a:r>
            <a:r>
              <a:rPr lang="de-DE" dirty="0"/>
              <a:t> </a:t>
            </a:r>
            <a:r>
              <a:rPr lang="de-DE" dirty="0" err="1"/>
              <a:t>Circuits</a:t>
            </a:r>
            <a:endParaRPr lang="de-DE" dirty="0"/>
          </a:p>
        </p:txBody>
      </p:sp>
      <p:sp>
        <p:nvSpPr>
          <p:cNvPr id="3" name="Inhaltsplatzhalter 2"/>
          <p:cNvSpPr>
            <a:spLocks noGrp="1"/>
          </p:cNvSpPr>
          <p:nvPr>
            <p:ph idx="1"/>
          </p:nvPr>
        </p:nvSpPr>
        <p:spPr/>
        <p:txBody>
          <a:bodyPr/>
          <a:lstStyle/>
          <a:p>
            <a:r>
              <a:rPr lang="de-DE" dirty="0" err="1"/>
              <a:t>adiabatic</a:t>
            </a:r>
            <a:r>
              <a:rPr lang="de-DE" dirty="0"/>
              <a:t> (</a:t>
            </a:r>
            <a:r>
              <a:rPr lang="de-DE" dirty="0" err="1"/>
              <a:t>from</a:t>
            </a:r>
            <a:r>
              <a:rPr lang="de-DE" dirty="0"/>
              <a:t> </a:t>
            </a:r>
            <a:r>
              <a:rPr lang="de-DE" dirty="0" err="1"/>
              <a:t>Thermodynamics</a:t>
            </a:r>
            <a:r>
              <a:rPr lang="de-DE" dirty="0"/>
              <a:t>)</a:t>
            </a:r>
          </a:p>
          <a:p>
            <a:pPr lvl="1"/>
            <a:r>
              <a:rPr lang="de-DE" dirty="0" err="1"/>
              <a:t>no</a:t>
            </a:r>
            <a:r>
              <a:rPr lang="de-DE" dirty="0"/>
              <a:t> </a:t>
            </a:r>
            <a:r>
              <a:rPr lang="de-DE" dirty="0" err="1"/>
              <a:t>transfer</a:t>
            </a:r>
            <a:r>
              <a:rPr lang="de-DE" dirty="0"/>
              <a:t> </a:t>
            </a:r>
            <a:r>
              <a:rPr lang="de-DE" dirty="0" err="1"/>
              <a:t>of</a:t>
            </a:r>
            <a:r>
              <a:rPr lang="de-DE" dirty="0"/>
              <a:t> </a:t>
            </a:r>
            <a:r>
              <a:rPr lang="de-DE" dirty="0" err="1"/>
              <a:t>heat</a:t>
            </a:r>
            <a:r>
              <a:rPr lang="de-DE" dirty="0"/>
              <a:t> </a:t>
            </a:r>
            <a:r>
              <a:rPr lang="de-DE" dirty="0" err="1"/>
              <a:t>or</a:t>
            </a:r>
            <a:r>
              <a:rPr lang="de-DE" dirty="0"/>
              <a:t> matter </a:t>
            </a:r>
            <a:r>
              <a:rPr lang="de-DE" dirty="0" err="1"/>
              <a:t>into</a:t>
            </a:r>
            <a:r>
              <a:rPr lang="de-DE" dirty="0"/>
              <a:t> </a:t>
            </a:r>
            <a:r>
              <a:rPr lang="de-DE" dirty="0" err="1"/>
              <a:t>or</a:t>
            </a:r>
            <a:r>
              <a:rPr lang="de-DE" dirty="0"/>
              <a:t> out </a:t>
            </a:r>
            <a:r>
              <a:rPr lang="de-DE" dirty="0" err="1"/>
              <a:t>of</a:t>
            </a:r>
            <a:r>
              <a:rPr lang="de-DE" dirty="0"/>
              <a:t> </a:t>
            </a:r>
            <a:r>
              <a:rPr lang="de-DE" dirty="0" err="1"/>
              <a:t>the</a:t>
            </a:r>
            <a:r>
              <a:rPr lang="de-DE" dirty="0"/>
              <a:t> </a:t>
            </a:r>
            <a:r>
              <a:rPr lang="de-DE" dirty="0" err="1"/>
              <a:t>system</a:t>
            </a:r>
            <a:endParaRPr lang="de-DE" dirty="0"/>
          </a:p>
          <a:p>
            <a:r>
              <a:rPr lang="de-DE" dirty="0" err="1"/>
              <a:t>adiabatic</a:t>
            </a:r>
            <a:r>
              <a:rPr lang="de-DE" dirty="0"/>
              <a:t> (in </a:t>
            </a:r>
            <a:r>
              <a:rPr lang="de-DE" dirty="0" err="1"/>
              <a:t>electronics</a:t>
            </a:r>
            <a:r>
              <a:rPr lang="de-DE" dirty="0"/>
              <a:t>)</a:t>
            </a:r>
          </a:p>
          <a:p>
            <a:pPr lvl="1"/>
            <a:r>
              <a:rPr lang="de-DE" dirty="0" err="1"/>
              <a:t>no</a:t>
            </a:r>
            <a:r>
              <a:rPr lang="de-DE" dirty="0"/>
              <a:t> (</a:t>
            </a:r>
            <a:r>
              <a:rPr lang="de-DE" dirty="0" err="1"/>
              <a:t>or</a:t>
            </a:r>
            <a:r>
              <a:rPr lang="de-DE" dirty="0"/>
              <a:t> minimal) </a:t>
            </a:r>
            <a:r>
              <a:rPr lang="de-DE" dirty="0" err="1"/>
              <a:t>energy</a:t>
            </a:r>
            <a:r>
              <a:rPr lang="de-DE" dirty="0"/>
              <a:t> </a:t>
            </a:r>
            <a:r>
              <a:rPr lang="de-DE" dirty="0" err="1"/>
              <a:t>loss</a:t>
            </a:r>
            <a:endParaRPr lang="de-DE" dirty="0"/>
          </a:p>
          <a:p>
            <a:pPr lvl="1"/>
            <a:endParaRPr lang="de-DE" dirty="0"/>
          </a:p>
        </p:txBody>
      </p:sp>
      <p:sp>
        <p:nvSpPr>
          <p:cNvPr id="4" name="Bildplatzhalter 3"/>
          <p:cNvSpPr>
            <a:spLocks noGrp="1"/>
          </p:cNvSpPr>
          <p:nvPr>
            <p:ph type="pic" sz="quarter" idx="13"/>
          </p:nvPr>
        </p:nvSpPr>
        <p:spPr/>
      </p:sp>
      <p:sp>
        <p:nvSpPr>
          <p:cNvPr id="5" name="Textplatzhalter 4"/>
          <p:cNvSpPr>
            <a:spLocks noGrp="1"/>
          </p:cNvSpPr>
          <p:nvPr>
            <p:ph type="body" sz="quarter" idx="25"/>
          </p:nvPr>
        </p:nvSpPr>
        <p:spPr/>
        <p:txBody>
          <a:bodyPr/>
          <a:lstStyle/>
          <a:p>
            <a:endParaRPr lang="de-DE"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4" y="3789040"/>
            <a:ext cx="2657346" cy="193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D:\MyFiles\Diss_Dok\reversible_paper_4_pages\Presentaton\adiabatic_charging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3645024"/>
            <a:ext cx="3318889" cy="210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05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Adiabatic</a:t>
            </a:r>
            <a:r>
              <a:rPr lang="de-DE" dirty="0"/>
              <a:t> </a:t>
            </a:r>
            <a:r>
              <a:rPr lang="de-DE" dirty="0" err="1"/>
              <a:t>Charging</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marL="324000" lvl="1" indent="0">
                  <a:buNone/>
                </a:pPr>
                <a14:m>
                  <m:oMathPara xmlns:m="http://schemas.openxmlformats.org/officeDocument/2006/math">
                    <m:oMathParaPr>
                      <m:jc m:val="centerGroup"/>
                    </m:oMathParaPr>
                    <m:oMath xmlns:m="http://schemas.openxmlformats.org/officeDocument/2006/math">
                      <m:sSub>
                        <m:sSubPr>
                          <m:ctrlPr>
                            <a:rPr lang="de-DE" sz="1600" i="1">
                              <a:latin typeface="Cambria Math" panose="02040503050406030204" pitchFamily="18" charset="0"/>
                            </a:rPr>
                          </m:ctrlPr>
                        </m:sSubPr>
                        <m:e>
                          <m:r>
                            <a:rPr lang="de-DE" sz="1600" i="1">
                              <a:latin typeface="Cambria Math"/>
                            </a:rPr>
                            <m:t>𝑉</m:t>
                          </m:r>
                        </m:e>
                        <m:sub>
                          <m:r>
                            <a:rPr lang="de-DE" sz="1600" i="1">
                              <a:latin typeface="Cambria Math"/>
                            </a:rPr>
                            <m:t>𝐶</m:t>
                          </m:r>
                        </m:sub>
                      </m:sSub>
                      <m:d>
                        <m:dPr>
                          <m:ctrlPr>
                            <a:rPr lang="de-DE" sz="1600" i="1">
                              <a:latin typeface="Cambria Math" panose="02040503050406030204" pitchFamily="18" charset="0"/>
                            </a:rPr>
                          </m:ctrlPr>
                        </m:dPr>
                        <m:e>
                          <m:r>
                            <a:rPr lang="de-DE" sz="1600" i="1">
                              <a:latin typeface="Cambria Math"/>
                            </a:rPr>
                            <m:t>𝑡</m:t>
                          </m:r>
                        </m:e>
                      </m:d>
                      <m:r>
                        <a:rPr lang="de-DE" sz="1600" i="1">
                          <a:latin typeface="Cambria Math"/>
                        </a:rPr>
                        <m:t>=</m:t>
                      </m:r>
                      <m:f>
                        <m:fPr>
                          <m:ctrlPr>
                            <a:rPr lang="de-DE" sz="1600" i="1">
                              <a:latin typeface="Cambria Math" panose="02040503050406030204" pitchFamily="18" charset="0"/>
                            </a:rPr>
                          </m:ctrlPr>
                        </m:fPr>
                        <m:num>
                          <m:r>
                            <a:rPr lang="de-DE" sz="1600" i="1">
                              <a:latin typeface="Cambria Math"/>
                            </a:rPr>
                            <m:t>1</m:t>
                          </m:r>
                        </m:num>
                        <m:den>
                          <m:r>
                            <a:rPr lang="de-DE" sz="1600" i="1">
                              <a:latin typeface="Cambria Math"/>
                            </a:rPr>
                            <m:t>𝐶</m:t>
                          </m:r>
                        </m:den>
                      </m:f>
                      <m:nary>
                        <m:naryPr>
                          <m:limLoc m:val="undOvr"/>
                          <m:subHide m:val="on"/>
                          <m:supHide m:val="on"/>
                          <m:ctrlPr>
                            <a:rPr lang="de-DE" sz="1600" i="1">
                              <a:latin typeface="Cambria Math" panose="02040503050406030204" pitchFamily="18" charset="0"/>
                            </a:rPr>
                          </m:ctrlPr>
                        </m:naryPr>
                        <m:sub/>
                        <m:sup/>
                        <m:e>
                          <m:r>
                            <a:rPr lang="de-DE" sz="1600" i="1">
                              <a:latin typeface="Cambria Math"/>
                            </a:rPr>
                            <m:t>𝐼</m:t>
                          </m:r>
                          <m:d>
                            <m:dPr>
                              <m:ctrlPr>
                                <a:rPr lang="de-DE" sz="1600" i="1">
                                  <a:latin typeface="Cambria Math" panose="02040503050406030204" pitchFamily="18" charset="0"/>
                                </a:rPr>
                              </m:ctrlPr>
                            </m:dPr>
                            <m:e>
                              <m:r>
                                <a:rPr lang="de-DE" sz="1600" i="1">
                                  <a:latin typeface="Cambria Math"/>
                                </a:rPr>
                                <m:t>𝑡</m:t>
                              </m:r>
                            </m:e>
                          </m:d>
                          <m:r>
                            <a:rPr lang="de-DE" sz="1600" i="1">
                              <a:latin typeface="Cambria Math"/>
                            </a:rPr>
                            <m:t>𝑑𝑡</m:t>
                          </m:r>
                        </m:e>
                      </m:nary>
                      <m:r>
                        <a:rPr lang="de-DE" sz="1600" i="1">
                          <a:latin typeface="Cambria Math"/>
                        </a:rPr>
                        <m:t>=</m:t>
                      </m:r>
                      <m:f>
                        <m:fPr>
                          <m:ctrlPr>
                            <a:rPr lang="de-DE" sz="1600" i="1">
                              <a:latin typeface="Cambria Math" panose="02040503050406030204" pitchFamily="18" charset="0"/>
                            </a:rPr>
                          </m:ctrlPr>
                        </m:fPr>
                        <m:num>
                          <m:r>
                            <a:rPr lang="de-DE" sz="1600" i="1">
                              <a:latin typeface="Cambria Math"/>
                            </a:rPr>
                            <m:t>1</m:t>
                          </m:r>
                        </m:num>
                        <m:den>
                          <m:r>
                            <a:rPr lang="de-DE" sz="1600" i="1">
                              <a:latin typeface="Cambria Math"/>
                            </a:rPr>
                            <m:t>𝐶</m:t>
                          </m:r>
                        </m:den>
                      </m:f>
                      <m:sSub>
                        <m:sSubPr>
                          <m:ctrlPr>
                            <a:rPr lang="de-DE" sz="1600" i="1">
                              <a:latin typeface="Cambria Math" panose="02040503050406030204" pitchFamily="18" charset="0"/>
                            </a:rPr>
                          </m:ctrlPr>
                        </m:sSubPr>
                        <m:e>
                          <m:r>
                            <a:rPr lang="de-DE" sz="1600" i="1">
                              <a:latin typeface="Cambria Math"/>
                            </a:rPr>
                            <m:t>𝐼</m:t>
                          </m:r>
                        </m:e>
                        <m:sub>
                          <m:r>
                            <a:rPr lang="de-DE" sz="1600" i="1">
                              <a:latin typeface="Cambria Math"/>
                            </a:rPr>
                            <m:t>𝑎𝑣𝑔</m:t>
                          </m:r>
                        </m:sub>
                      </m:sSub>
                      <m:r>
                        <a:rPr lang="de-AT" sz="1600" i="1">
                          <a:latin typeface="Cambria Math"/>
                        </a:rPr>
                        <m:t>(</m:t>
                      </m:r>
                      <m:r>
                        <a:rPr lang="de-AT" sz="1600" i="1">
                          <a:latin typeface="Cambria Math"/>
                        </a:rPr>
                        <m:t>𝑡</m:t>
                      </m:r>
                      <m:r>
                        <a:rPr lang="de-AT" sz="1600" i="1">
                          <a:latin typeface="Cambria Math"/>
                        </a:rPr>
                        <m:t>)</m:t>
                      </m:r>
                      <m:r>
                        <a:rPr lang="de-DE" sz="1600" i="1">
                          <a:latin typeface="Cambria Math"/>
                        </a:rPr>
                        <m:t>𝑡</m:t>
                      </m:r>
                    </m:oMath>
                  </m:oMathPara>
                </a14:m>
                <a:endParaRPr lang="de-DE" sz="1600" i="1" dirty="0">
                  <a:latin typeface="Cambria Math"/>
                </a:endParaRPr>
              </a:p>
              <a:p>
                <a:pPr marL="324000" lvl="1" indent="0">
                  <a:buNone/>
                </a:pPr>
                <a14:m>
                  <m:oMathPara xmlns:m="http://schemas.openxmlformats.org/officeDocument/2006/math">
                    <m:oMathParaPr>
                      <m:jc m:val="centerGroup"/>
                    </m:oMathParaPr>
                    <m:oMath xmlns:m="http://schemas.openxmlformats.org/officeDocument/2006/math">
                      <m:sSub>
                        <m:sSubPr>
                          <m:ctrlPr>
                            <a:rPr lang="de-DE" sz="1600" i="1">
                              <a:latin typeface="Cambria Math" panose="02040503050406030204" pitchFamily="18" charset="0"/>
                            </a:rPr>
                          </m:ctrlPr>
                        </m:sSubPr>
                        <m:e>
                          <m:r>
                            <a:rPr lang="de-DE" sz="1600" i="1">
                              <a:latin typeface="Cambria Math"/>
                            </a:rPr>
                            <m:t>𝐼</m:t>
                          </m:r>
                        </m:e>
                        <m:sub>
                          <m:r>
                            <a:rPr lang="de-DE" sz="1600" i="1">
                              <a:latin typeface="Cambria Math"/>
                            </a:rPr>
                            <m:t>𝑎𝑣𝑔</m:t>
                          </m:r>
                        </m:sub>
                      </m:sSub>
                      <m:d>
                        <m:dPr>
                          <m:ctrlPr>
                            <a:rPr lang="de-DE" sz="1600" i="1">
                              <a:latin typeface="Cambria Math" panose="02040503050406030204" pitchFamily="18" charset="0"/>
                            </a:rPr>
                          </m:ctrlPr>
                        </m:dPr>
                        <m:e>
                          <m:r>
                            <a:rPr lang="de-DE" sz="1600" i="1">
                              <a:latin typeface="Cambria Math"/>
                            </a:rPr>
                            <m:t>𝑡</m:t>
                          </m:r>
                        </m:e>
                      </m:d>
                      <m:r>
                        <a:rPr lang="de-DE" sz="1600" i="1">
                          <a:latin typeface="Cambria Math"/>
                        </a:rPr>
                        <m:t>=</m:t>
                      </m:r>
                      <m:f>
                        <m:fPr>
                          <m:ctrlPr>
                            <a:rPr lang="de-DE" sz="1600" i="1">
                              <a:latin typeface="Cambria Math" panose="02040503050406030204" pitchFamily="18" charset="0"/>
                            </a:rPr>
                          </m:ctrlPr>
                        </m:fPr>
                        <m:num>
                          <m:r>
                            <a:rPr lang="de-DE" sz="1600" i="1">
                              <a:latin typeface="Cambria Math"/>
                            </a:rPr>
                            <m:t>𝐶</m:t>
                          </m:r>
                          <m:sSub>
                            <m:sSubPr>
                              <m:ctrlPr>
                                <a:rPr lang="de-DE" sz="1600" i="1">
                                  <a:latin typeface="Cambria Math" panose="02040503050406030204" pitchFamily="18" charset="0"/>
                                </a:rPr>
                              </m:ctrlPr>
                            </m:sSubPr>
                            <m:e>
                              <m:r>
                                <a:rPr lang="de-DE" sz="1600" i="1">
                                  <a:latin typeface="Cambria Math"/>
                                </a:rPr>
                                <m:t>𝑉</m:t>
                              </m:r>
                            </m:e>
                            <m:sub>
                              <m:r>
                                <a:rPr lang="de-DE" sz="1600" i="1">
                                  <a:latin typeface="Cambria Math"/>
                                </a:rPr>
                                <m:t>𝐶</m:t>
                              </m:r>
                            </m:sub>
                          </m:sSub>
                          <m:d>
                            <m:dPr>
                              <m:ctrlPr>
                                <a:rPr lang="de-DE" sz="1600" i="1">
                                  <a:latin typeface="Cambria Math" panose="02040503050406030204" pitchFamily="18" charset="0"/>
                                </a:rPr>
                              </m:ctrlPr>
                            </m:dPr>
                            <m:e>
                              <m:r>
                                <a:rPr lang="de-DE" sz="1600" i="1">
                                  <a:latin typeface="Cambria Math"/>
                                </a:rPr>
                                <m:t>𝑡</m:t>
                              </m:r>
                            </m:e>
                          </m:d>
                        </m:num>
                        <m:den>
                          <m:r>
                            <a:rPr lang="de-DE" sz="1600" i="1">
                              <a:latin typeface="Cambria Math"/>
                            </a:rPr>
                            <m:t>𝑡</m:t>
                          </m:r>
                        </m:den>
                      </m:f>
                    </m:oMath>
                  </m:oMathPara>
                </a14:m>
                <a:endParaRPr lang="de-DE" sz="1600" dirty="0"/>
              </a:p>
              <a:p>
                <a:pPr marL="324000" lvl="1" indent="0">
                  <a:buNone/>
                </a:pPr>
                <a14:m>
                  <m:oMathPara xmlns:m="http://schemas.openxmlformats.org/officeDocument/2006/math">
                    <m:oMathParaPr>
                      <m:jc m:val="centerGroup"/>
                    </m:oMathParaPr>
                    <m:oMath xmlns:m="http://schemas.openxmlformats.org/officeDocument/2006/math">
                      <m:sSub>
                        <m:sSubPr>
                          <m:ctrlPr>
                            <a:rPr lang="de-DE" sz="1600" i="1">
                              <a:latin typeface="Cambria Math" panose="02040503050406030204" pitchFamily="18" charset="0"/>
                            </a:rPr>
                          </m:ctrlPr>
                        </m:sSubPr>
                        <m:e>
                          <m:r>
                            <a:rPr lang="de-DE" sz="1600" i="1">
                              <a:latin typeface="Cambria Math"/>
                            </a:rPr>
                            <m:t>𝐸</m:t>
                          </m:r>
                        </m:e>
                        <m:sub>
                          <m:r>
                            <a:rPr lang="de-DE" sz="1600" i="1">
                              <a:latin typeface="Cambria Math"/>
                            </a:rPr>
                            <m:t>𝑑𝑖𝑠𝑠</m:t>
                          </m:r>
                        </m:sub>
                      </m:sSub>
                      <m:r>
                        <a:rPr lang="de-DE" sz="1600" i="1">
                          <a:latin typeface="Cambria Math"/>
                        </a:rPr>
                        <m:t>=</m:t>
                      </m:r>
                      <m:r>
                        <a:rPr lang="de-DE" sz="1600" i="1">
                          <a:latin typeface="Cambria Math"/>
                        </a:rPr>
                        <m:t>𝑅</m:t>
                      </m:r>
                      <m:nary>
                        <m:naryPr>
                          <m:limLoc m:val="undOvr"/>
                          <m:ctrlPr>
                            <a:rPr lang="de-DE" sz="1600" i="1">
                              <a:latin typeface="Cambria Math" panose="02040503050406030204" pitchFamily="18" charset="0"/>
                            </a:rPr>
                          </m:ctrlPr>
                        </m:naryPr>
                        <m:sub>
                          <m:r>
                            <m:rPr>
                              <m:brk m:alnAt="24"/>
                            </m:rPr>
                            <a:rPr lang="de-DE" sz="1600" i="1">
                              <a:latin typeface="Cambria Math"/>
                            </a:rPr>
                            <m:t>0</m:t>
                          </m:r>
                        </m:sub>
                        <m:sup>
                          <m:r>
                            <a:rPr lang="de-DE" sz="1600" i="1">
                              <a:latin typeface="Cambria Math"/>
                            </a:rPr>
                            <m:t>𝑇</m:t>
                          </m:r>
                        </m:sup>
                        <m:e>
                          <m:r>
                            <a:rPr lang="de-DE" sz="1600" i="1">
                              <a:latin typeface="Cambria Math"/>
                            </a:rPr>
                            <m:t>𝐼</m:t>
                          </m:r>
                          <m:sSup>
                            <m:sSupPr>
                              <m:ctrlPr>
                                <a:rPr lang="de-DE" sz="1600" i="1">
                                  <a:latin typeface="Cambria Math" panose="02040503050406030204" pitchFamily="18" charset="0"/>
                                </a:rPr>
                              </m:ctrlPr>
                            </m:sSupPr>
                            <m:e>
                              <m:d>
                                <m:dPr>
                                  <m:ctrlPr>
                                    <a:rPr lang="de-DE" sz="1600" i="1">
                                      <a:latin typeface="Cambria Math" panose="02040503050406030204" pitchFamily="18" charset="0"/>
                                    </a:rPr>
                                  </m:ctrlPr>
                                </m:dPr>
                                <m:e>
                                  <m:r>
                                    <a:rPr lang="de-DE" sz="1600" i="1">
                                      <a:latin typeface="Cambria Math"/>
                                    </a:rPr>
                                    <m:t>𝑡</m:t>
                                  </m:r>
                                </m:e>
                              </m:d>
                            </m:e>
                            <m:sup>
                              <m:r>
                                <a:rPr lang="de-DE" sz="1600" i="1">
                                  <a:latin typeface="Cambria Math"/>
                                </a:rPr>
                                <m:t>2</m:t>
                              </m:r>
                            </m:sup>
                          </m:sSup>
                          <m:r>
                            <a:rPr lang="de-DE" sz="1600" i="1">
                              <a:latin typeface="Cambria Math"/>
                            </a:rPr>
                            <m:t>𝑑</m:t>
                          </m:r>
                          <m:r>
                            <a:rPr lang="de-DE" sz="1600" i="1">
                              <a:latin typeface="Cambria Math"/>
                            </a:rPr>
                            <m:t>𝑡</m:t>
                          </m:r>
                        </m:e>
                      </m:nary>
                      <m:r>
                        <a:rPr lang="de-DE" sz="1600" i="1">
                          <a:latin typeface="Cambria Math"/>
                          <a:ea typeface="Cambria Math"/>
                        </a:rPr>
                        <m:t>≥</m:t>
                      </m:r>
                      <m:r>
                        <a:rPr lang="de-DE" sz="1600" i="1">
                          <a:latin typeface="Cambria Math"/>
                        </a:rPr>
                        <m:t>𝑅</m:t>
                      </m:r>
                      <m:nary>
                        <m:naryPr>
                          <m:limLoc m:val="undOvr"/>
                          <m:ctrlPr>
                            <a:rPr lang="de-DE" sz="1600" i="1">
                              <a:latin typeface="Cambria Math" panose="02040503050406030204" pitchFamily="18" charset="0"/>
                            </a:rPr>
                          </m:ctrlPr>
                        </m:naryPr>
                        <m:sub>
                          <m:r>
                            <m:rPr>
                              <m:brk m:alnAt="24"/>
                            </m:rPr>
                            <a:rPr lang="de-DE" sz="1600" i="1">
                              <a:latin typeface="Cambria Math"/>
                            </a:rPr>
                            <m:t>0</m:t>
                          </m:r>
                        </m:sub>
                        <m:sup>
                          <m:r>
                            <a:rPr lang="de-DE" sz="1600" i="1">
                              <a:latin typeface="Cambria Math"/>
                            </a:rPr>
                            <m:t>𝑇</m:t>
                          </m:r>
                        </m:sup>
                        <m:e>
                          <m:sSub>
                            <m:sSubPr>
                              <m:ctrlPr>
                                <a:rPr lang="de-DE" sz="1600" i="1">
                                  <a:latin typeface="Cambria Math" panose="02040503050406030204" pitchFamily="18" charset="0"/>
                                </a:rPr>
                              </m:ctrlPr>
                            </m:sSubPr>
                            <m:e>
                              <m:r>
                                <a:rPr lang="de-DE" sz="1600" i="1">
                                  <a:latin typeface="Cambria Math"/>
                                </a:rPr>
                                <m:t>𝐼</m:t>
                              </m:r>
                            </m:e>
                            <m:sub>
                              <m:r>
                                <a:rPr lang="de-DE" sz="1600" i="1">
                                  <a:latin typeface="Cambria Math"/>
                                </a:rPr>
                                <m:t>𝑎𝑣𝑔</m:t>
                              </m:r>
                            </m:sub>
                          </m:sSub>
                          <m:sSup>
                            <m:sSupPr>
                              <m:ctrlPr>
                                <a:rPr lang="de-DE" sz="1600" i="1">
                                  <a:latin typeface="Cambria Math" panose="02040503050406030204" pitchFamily="18" charset="0"/>
                                </a:rPr>
                              </m:ctrlPr>
                            </m:sSupPr>
                            <m:e>
                              <m:d>
                                <m:dPr>
                                  <m:ctrlPr>
                                    <a:rPr lang="de-DE" sz="1600" i="1">
                                      <a:latin typeface="Cambria Math" panose="02040503050406030204" pitchFamily="18" charset="0"/>
                                    </a:rPr>
                                  </m:ctrlPr>
                                </m:dPr>
                                <m:e>
                                  <m:r>
                                    <a:rPr lang="de-DE" sz="1600" i="1">
                                      <a:latin typeface="Cambria Math"/>
                                    </a:rPr>
                                    <m:t>𝑡</m:t>
                                  </m:r>
                                </m:e>
                              </m:d>
                            </m:e>
                            <m:sup>
                              <m:r>
                                <a:rPr lang="de-DE" sz="1600" i="1">
                                  <a:latin typeface="Cambria Math"/>
                                </a:rPr>
                                <m:t>2</m:t>
                              </m:r>
                            </m:sup>
                          </m:sSup>
                          <m:r>
                            <a:rPr lang="de-DE" sz="1600" i="1">
                              <a:latin typeface="Cambria Math"/>
                            </a:rPr>
                            <m:t>𝑑𝑡</m:t>
                          </m:r>
                        </m:e>
                      </m:nary>
                      <m:r>
                        <a:rPr lang="de-DE" sz="1600" i="1">
                          <a:latin typeface="Cambria Math"/>
                        </a:rPr>
                        <m:t>=</m:t>
                      </m:r>
                      <m:r>
                        <a:rPr lang="de-DE" sz="1600" i="1">
                          <a:latin typeface="Cambria Math"/>
                        </a:rPr>
                        <m:t>𝑅</m:t>
                      </m:r>
                      <m:sSub>
                        <m:sSubPr>
                          <m:ctrlPr>
                            <a:rPr lang="de-DE" sz="1600" i="1">
                              <a:latin typeface="Cambria Math" panose="02040503050406030204" pitchFamily="18" charset="0"/>
                            </a:rPr>
                          </m:ctrlPr>
                        </m:sSubPr>
                        <m:e>
                          <m:r>
                            <a:rPr lang="de-DE" sz="1600" i="1">
                              <a:latin typeface="Cambria Math"/>
                            </a:rPr>
                            <m:t>𝐼</m:t>
                          </m:r>
                        </m:e>
                        <m:sub>
                          <m:r>
                            <a:rPr lang="de-DE" sz="1600" i="1">
                              <a:latin typeface="Cambria Math"/>
                            </a:rPr>
                            <m:t>𝑎𝑣𝑔</m:t>
                          </m:r>
                        </m:sub>
                      </m:sSub>
                      <m:sSup>
                        <m:sSupPr>
                          <m:ctrlPr>
                            <a:rPr lang="de-DE" sz="1600" i="1">
                              <a:latin typeface="Cambria Math" panose="02040503050406030204" pitchFamily="18" charset="0"/>
                            </a:rPr>
                          </m:ctrlPr>
                        </m:sSupPr>
                        <m:e>
                          <m:d>
                            <m:dPr>
                              <m:ctrlPr>
                                <a:rPr lang="de-DE" sz="1600" i="1">
                                  <a:latin typeface="Cambria Math" panose="02040503050406030204" pitchFamily="18" charset="0"/>
                                </a:rPr>
                              </m:ctrlPr>
                            </m:dPr>
                            <m:e>
                              <m:r>
                                <a:rPr lang="de-DE" sz="1600" i="1">
                                  <a:latin typeface="Cambria Math"/>
                                </a:rPr>
                                <m:t>𝑇</m:t>
                              </m:r>
                            </m:e>
                          </m:d>
                        </m:e>
                        <m:sup>
                          <m:r>
                            <a:rPr lang="de-DE" sz="1600" i="1">
                              <a:latin typeface="Cambria Math"/>
                            </a:rPr>
                            <m:t>2</m:t>
                          </m:r>
                        </m:sup>
                      </m:sSup>
                      <m:r>
                        <a:rPr lang="de-DE" sz="1600" i="1">
                          <a:latin typeface="Cambria Math"/>
                        </a:rPr>
                        <m:t>𝑇</m:t>
                      </m:r>
                      <m:r>
                        <a:rPr lang="de-DE" sz="1600" i="1">
                          <a:latin typeface="Cambria Math"/>
                        </a:rPr>
                        <m:t>=</m:t>
                      </m:r>
                      <m:f>
                        <m:fPr>
                          <m:ctrlPr>
                            <a:rPr lang="de-DE" sz="1600" i="1">
                              <a:latin typeface="Cambria Math" panose="02040503050406030204" pitchFamily="18" charset="0"/>
                            </a:rPr>
                          </m:ctrlPr>
                        </m:fPr>
                        <m:num>
                          <m:r>
                            <a:rPr lang="de-DE" sz="1600" i="1">
                              <a:latin typeface="Cambria Math"/>
                            </a:rPr>
                            <m:t>𝑅𝐶</m:t>
                          </m:r>
                        </m:num>
                        <m:den>
                          <m:r>
                            <a:rPr lang="de-DE" sz="1600" i="1">
                              <a:latin typeface="Cambria Math"/>
                            </a:rPr>
                            <m:t>𝑇</m:t>
                          </m:r>
                        </m:den>
                      </m:f>
                      <m:r>
                        <a:rPr lang="de-DE" sz="1600" i="1">
                          <a:latin typeface="Cambria Math"/>
                        </a:rPr>
                        <m:t>𝐶</m:t>
                      </m:r>
                      <m:sSub>
                        <m:sSubPr>
                          <m:ctrlPr>
                            <a:rPr lang="de-DE" sz="1600" i="1">
                              <a:latin typeface="Cambria Math" panose="02040503050406030204" pitchFamily="18" charset="0"/>
                            </a:rPr>
                          </m:ctrlPr>
                        </m:sSubPr>
                        <m:e>
                          <m:r>
                            <a:rPr lang="de-DE" sz="1600" i="1">
                              <a:latin typeface="Cambria Math"/>
                            </a:rPr>
                            <m:t>𝑉</m:t>
                          </m:r>
                        </m:e>
                        <m:sub>
                          <m:r>
                            <a:rPr lang="de-DE" sz="1600" i="1">
                              <a:latin typeface="Cambria Math"/>
                            </a:rPr>
                            <m:t>𝐶</m:t>
                          </m:r>
                        </m:sub>
                      </m:sSub>
                      <m:sSup>
                        <m:sSupPr>
                          <m:ctrlPr>
                            <a:rPr lang="de-DE" sz="1600" i="1">
                              <a:latin typeface="Cambria Math" panose="02040503050406030204" pitchFamily="18" charset="0"/>
                            </a:rPr>
                          </m:ctrlPr>
                        </m:sSupPr>
                        <m:e>
                          <m:d>
                            <m:dPr>
                              <m:ctrlPr>
                                <a:rPr lang="de-DE" sz="1600" i="1">
                                  <a:latin typeface="Cambria Math" panose="02040503050406030204" pitchFamily="18" charset="0"/>
                                </a:rPr>
                              </m:ctrlPr>
                            </m:dPr>
                            <m:e>
                              <m:r>
                                <a:rPr lang="de-DE" sz="1600" i="1">
                                  <a:latin typeface="Cambria Math"/>
                                </a:rPr>
                                <m:t>𝑇</m:t>
                              </m:r>
                            </m:e>
                          </m:d>
                        </m:e>
                        <m:sup>
                          <m:r>
                            <a:rPr lang="de-DE" sz="1600" i="1">
                              <a:latin typeface="Cambria Math"/>
                            </a:rPr>
                            <m:t>2</m:t>
                          </m:r>
                        </m:sup>
                      </m:sSup>
                    </m:oMath>
                  </m:oMathPara>
                </a14:m>
                <a:endParaRPr lang="de-DE" sz="1600" dirty="0"/>
              </a:p>
              <a:p>
                <a:r>
                  <a:rPr lang="de-DE" dirty="0" err="1"/>
                  <a:t>Supply</a:t>
                </a:r>
                <a:r>
                  <a:rPr lang="de-DE" dirty="0"/>
                  <a:t> </a:t>
                </a:r>
                <a:r>
                  <a:rPr lang="de-DE" dirty="0" err="1"/>
                  <a:t>Voltage</a:t>
                </a:r>
                <a:endParaRPr lang="de-DE" dirty="0"/>
              </a:p>
              <a:p>
                <a:pPr lvl="1"/>
                <a:r>
                  <a:rPr lang="de-DE" dirty="0" err="1"/>
                  <a:t>ramping</a:t>
                </a:r>
                <a:r>
                  <a:rPr lang="de-DE" dirty="0"/>
                  <a:t> </a:t>
                </a:r>
                <a:r>
                  <a:rPr lang="de-DE" dirty="0" err="1"/>
                  <a:t>up</a:t>
                </a:r>
                <a:r>
                  <a:rPr lang="de-DE" dirty="0"/>
                  <a:t> </a:t>
                </a:r>
                <a:r>
                  <a:rPr lang="de-DE" dirty="0" err="1"/>
                  <a:t>the</a:t>
                </a:r>
                <a:r>
                  <a:rPr lang="de-DE" dirty="0"/>
                  <a:t> </a:t>
                </a:r>
                <a:r>
                  <a:rPr lang="de-DE" dirty="0" err="1"/>
                  <a:t>voltage</a:t>
                </a:r>
                <a:r>
                  <a:rPr lang="de-DE" dirty="0"/>
                  <a:t> </a:t>
                </a:r>
                <a:r>
                  <a:rPr lang="de-DE" dirty="0" err="1"/>
                  <a:t>results</a:t>
                </a:r>
                <a:r>
                  <a:rPr lang="de-DE" dirty="0"/>
                  <a:t> in a </a:t>
                </a:r>
                <a:r>
                  <a:rPr lang="de-DE" dirty="0" err="1"/>
                  <a:t>constant</a:t>
                </a:r>
                <a:r>
                  <a:rPr lang="de-DE" dirty="0"/>
                  <a:t> </a:t>
                </a:r>
                <a:r>
                  <a:rPr lang="de-DE" dirty="0" err="1"/>
                  <a:t>current</a:t>
                </a:r>
                <a:endParaRPr lang="de-DE" dirty="0"/>
              </a:p>
              <a:p>
                <a:r>
                  <a:rPr lang="de-DE" dirty="0"/>
                  <a:t>additional Rules</a:t>
                </a:r>
              </a:p>
              <a:p>
                <a:pPr lvl="1"/>
                <a:r>
                  <a:rPr lang="en-US" dirty="0"/>
                  <a:t>Never turn on a transistor if there is a voltage difference between drain and source.</a:t>
                </a:r>
              </a:p>
              <a:p>
                <a:pPr lvl="1"/>
                <a:r>
                  <a:rPr lang="en-US" dirty="0"/>
                  <a:t>Never turn off a transistor if there is a current through it.</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384"/>
                </a:stretch>
              </a:blipFill>
            </p:spPr>
            <p:txBody>
              <a:bodyPr/>
              <a:lstStyle/>
              <a:p>
                <a:r>
                  <a:rPr lang="de-AT">
                    <a:noFill/>
                  </a:rPr>
                  <a:t> </a:t>
                </a:r>
              </a:p>
            </p:txBody>
          </p:sp>
        </mc:Fallback>
      </mc:AlternateContent>
      <p:sp>
        <p:nvSpPr>
          <p:cNvPr id="4" name="Bildplatzhalter 3"/>
          <p:cNvSpPr>
            <a:spLocks noGrp="1"/>
          </p:cNvSpPr>
          <p:nvPr>
            <p:ph type="pic" sz="quarter" idx="13"/>
          </p:nvPr>
        </p:nvSpPr>
        <p:spPr/>
      </p:sp>
      <p:sp>
        <p:nvSpPr>
          <p:cNvPr id="5" name="Textplatzhalter 4"/>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2519299108"/>
      </p:ext>
    </p:extLst>
  </p:cSld>
  <p:clrMapOvr>
    <a:masterClrMapping/>
  </p:clrMapOvr>
</p:sld>
</file>

<file path=ppt/theme/theme1.xml><?xml version="1.0" encoding="utf-8"?>
<a:theme xmlns:a="http://schemas.openxmlformats.org/drawingml/2006/main" name="Office">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rlage Arial DE emf 16 zu 9 1112" id="{6F99C047-AB8C-4967-A6C0-79E4CB067F52}" vid="{AA78B45B-5E78-4920-8136-D8F94F6448C0}"/>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 Vorlage Arial DE 16_9</Template>
  <TotalTime>0</TotalTime>
  <Words>1751</Words>
  <Application>Microsoft Office PowerPoint</Application>
  <PresentationFormat>Breitbild</PresentationFormat>
  <Paragraphs>353</Paragraphs>
  <Slides>32</Slides>
  <Notes>18</Notes>
  <HiddenSlides>0</HiddenSlides>
  <MMClips>0</MMClips>
  <ScaleCrop>false</ScaleCrop>
  <HeadingPairs>
    <vt:vector size="8" baseType="variant">
      <vt:variant>
        <vt:lpstr>Verwendete Schriftarten</vt:lpstr>
      </vt:variant>
      <vt:variant>
        <vt:i4>11</vt:i4>
      </vt:variant>
      <vt:variant>
        <vt:lpstr>Design</vt:lpstr>
      </vt:variant>
      <vt:variant>
        <vt:i4>1</vt:i4>
      </vt:variant>
      <vt:variant>
        <vt:lpstr>Eingebettete OLE-Server</vt:lpstr>
      </vt:variant>
      <vt:variant>
        <vt:i4>1</vt:i4>
      </vt:variant>
      <vt:variant>
        <vt:lpstr>Folientitel</vt:lpstr>
      </vt:variant>
      <vt:variant>
        <vt:i4>32</vt:i4>
      </vt:variant>
    </vt:vector>
  </HeadingPairs>
  <TitlesOfParts>
    <vt:vector size="45" baseType="lpstr">
      <vt:lpstr>Arial</vt:lpstr>
      <vt:lpstr>Arial Black</vt:lpstr>
      <vt:lpstr>Calibri</vt:lpstr>
      <vt:lpstr>Cambria Math</vt:lpstr>
      <vt:lpstr>DejaVu Sans</vt:lpstr>
      <vt:lpstr>Symbol</vt:lpstr>
      <vt:lpstr>Times New Roman</vt:lpstr>
      <vt:lpstr>Verdana</vt:lpstr>
      <vt:lpstr>WenQuanYi Zen Hei Sharp</vt:lpstr>
      <vt:lpstr>Wingdings</vt:lpstr>
      <vt:lpstr>Wingdings 2</vt:lpstr>
      <vt:lpstr>Office</vt:lpstr>
      <vt:lpstr>Equation</vt:lpstr>
      <vt:lpstr>Application  of Synthesis Approaches</vt:lpstr>
      <vt:lpstr>Applications</vt:lpstr>
      <vt:lpstr>Applications</vt:lpstr>
      <vt:lpstr>Applications</vt:lpstr>
      <vt:lpstr>Low Power Design #1</vt:lpstr>
      <vt:lpstr>Low Power Design #2</vt:lpstr>
      <vt:lpstr>Applications</vt:lpstr>
      <vt:lpstr>Adiabatic Circuits</vt:lpstr>
      <vt:lpstr>Adiabatic Charging</vt:lpstr>
      <vt:lpstr>Complex Adiabatic Circuits</vt:lpstr>
      <vt:lpstr>Separate Discharge Path</vt:lpstr>
      <vt:lpstr>Discharge Path</vt:lpstr>
      <vt:lpstr>Discharge Path</vt:lpstr>
      <vt:lpstr>Applications</vt:lpstr>
      <vt:lpstr>Encoders</vt:lpstr>
      <vt:lpstr>Using Reversible Logic</vt:lpstr>
      <vt:lpstr>Using Reversible Logic</vt:lpstr>
      <vt:lpstr>Using Reversible Logic</vt:lpstr>
      <vt:lpstr>Applications</vt:lpstr>
      <vt:lpstr>Complete Simulation</vt:lpstr>
      <vt:lpstr>Exploiting Reversibility</vt:lpstr>
      <vt:lpstr>Exploiting Reversibility</vt:lpstr>
      <vt:lpstr>Exploiting Reversibility</vt:lpstr>
      <vt:lpstr>Applications</vt:lpstr>
      <vt:lpstr>Test of Reversible Circuits</vt:lpstr>
      <vt:lpstr>Design for Testability</vt:lpstr>
      <vt:lpstr>Applications</vt:lpstr>
      <vt:lpstr>Verification/ Equivalence Checking</vt:lpstr>
      <vt:lpstr>Verification/ Equivalence Checking</vt:lpstr>
      <vt:lpstr>Verification/ Equivalence Checking</vt:lpstr>
      <vt:lpstr>Applications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Rechnerarchitektur 1 (Computer Architecture 1)</dc:title>
  <dc:creator>Robert Wille</dc:creator>
  <cp:lastModifiedBy>Robert Wille</cp:lastModifiedBy>
  <cp:revision>311</cp:revision>
  <cp:lastPrinted>2015-10-19T12:36:16Z</cp:lastPrinted>
  <dcterms:created xsi:type="dcterms:W3CDTF">2016-03-06T11:24:58Z</dcterms:created>
  <dcterms:modified xsi:type="dcterms:W3CDTF">2017-08-29T09:15:44Z</dcterms:modified>
</cp:coreProperties>
</file>