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83" r:id="rId3"/>
    <p:sldId id="259" r:id="rId4"/>
    <p:sldId id="260" r:id="rId5"/>
    <p:sldId id="261" r:id="rId6"/>
    <p:sldId id="264" r:id="rId7"/>
    <p:sldId id="265" r:id="rId8"/>
    <p:sldId id="282" r:id="rId9"/>
    <p:sldId id="266" r:id="rId10"/>
    <p:sldId id="267" r:id="rId11"/>
    <p:sldId id="272" r:id="rId12"/>
    <p:sldId id="268" r:id="rId13"/>
    <p:sldId id="273" r:id="rId14"/>
    <p:sldId id="284" r:id="rId15"/>
    <p:sldId id="285" r:id="rId16"/>
    <p:sldId id="269" r:id="rId17"/>
    <p:sldId id="271" r:id="rId18"/>
    <p:sldId id="276" r:id="rId19"/>
    <p:sldId id="274" r:id="rId20"/>
    <p:sldId id="275" r:id="rId21"/>
    <p:sldId id="270" r:id="rId22"/>
    <p:sldId id="278" r:id="rId23"/>
    <p:sldId id="279" r:id="rId24"/>
    <p:sldId id="280" r:id="rId25"/>
    <p:sldId id="281" r:id="rId26"/>
    <p:sldId id="263" r:id="rId27"/>
    <p:sldId id="277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710FE-1A2E-43B6-9E48-84CA5307DDBD}" type="datetimeFigureOut">
              <a:rPr lang="zh-CN" altLang="en-US" smtClean="0"/>
              <a:t>2012/5/27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C03B1-F47B-4912-9E63-EC68EE467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3B1-F47B-4912-9E63-EC68EE467F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5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B1E-3F12-4509-9255-E5088CE25239}" type="datetime1">
              <a:rPr lang="zh-CN" altLang="en-US" smtClean="0"/>
              <a:t>2012/5/27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F416-4124-43CC-BE34-EEB2CE1E4CA1}" type="datetime1">
              <a:rPr lang="zh-CN" altLang="en-US" smtClean="0"/>
              <a:t>2012/5/27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565F-8919-4F86-A614-2C65563C2E9C}" type="datetime1">
              <a:rPr lang="zh-CN" altLang="en-US" smtClean="0"/>
              <a:t>2012/5/27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BEAF-F982-4080-BC86-57FE76E92E74}" type="datetime1">
              <a:rPr lang="zh-CN" altLang="en-US" smtClean="0"/>
              <a:t>2012/5/27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E311-23D8-4196-9F76-43D85B7275B8}" type="datetime1">
              <a:rPr lang="zh-CN" altLang="en-US" smtClean="0"/>
              <a:t>2012/5/27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2B6C-F214-4141-9310-7E3273DD315D}" type="datetime1">
              <a:rPr lang="zh-CN" altLang="en-US" smtClean="0"/>
              <a:t>2012/5/27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366B-7261-43A5-9492-7CD0ADB57EFE}" type="datetime1">
              <a:rPr lang="zh-CN" altLang="en-US" smtClean="0"/>
              <a:t>2012/5/27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E362-15A5-4F53-BCA6-53940286589F}" type="datetime1">
              <a:rPr lang="zh-CN" altLang="en-US" smtClean="0"/>
              <a:t>2012/5/27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1340-0453-419C-9E36-88FCC96AD600}" type="datetime1">
              <a:rPr lang="zh-CN" altLang="en-US" smtClean="0"/>
              <a:t>2012/5/27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A861-5251-46D0-87E3-58ADF470D9DF}" type="datetime1">
              <a:rPr lang="zh-CN" altLang="en-US" smtClean="0"/>
              <a:t>2012/5/27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2FB6-B5E6-4ECD-B309-F3843B3B9A49}" type="datetime1">
              <a:rPr lang="zh-CN" altLang="en-US" smtClean="0"/>
              <a:t>2012/5/27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EABA7E-5F82-456B-889D-FBBD3D03F089}" type="datetime1">
              <a:rPr lang="zh-CN" altLang="en-US" smtClean="0"/>
              <a:t>2012/5/27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7851648" cy="1828800"/>
          </a:xfrm>
        </p:spPr>
        <p:txBody>
          <a:bodyPr/>
          <a:lstStyle/>
          <a:p>
            <a:pPr algn="ctr"/>
            <a:r>
              <a:rPr lang="en-US" altLang="zh-CN" smtClean="0"/>
              <a:t>R </a:t>
            </a:r>
            <a:r>
              <a:rPr lang="zh-CN" altLang="en-US" smtClean="0"/>
              <a:t>在</a:t>
            </a:r>
            <a:r>
              <a:rPr lang="zh-CN" altLang="en-US" dirty="0" smtClean="0"/>
              <a:t>精算中的应用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孟生旺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中国人民大学统计学院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http://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blog.sina.com.cn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/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mengshw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68870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届中国</a:t>
            </a:r>
            <a:r>
              <a:rPr lang="en-US" altLang="zh-CN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会议</a:t>
            </a:r>
            <a:endParaRPr lang="zh-CN" altLang="en-US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Actuar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BS</a:t>
            </a:r>
            <a:r>
              <a:rPr lang="zh-CN" altLang="en-US" dirty="0" smtClean="0"/>
              <a:t>信度模型示例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3755" y="1844824"/>
            <a:ext cx="82547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latin typeface="GulimChe" pitchFamily="49" charset="-127"/>
                <a:ea typeface="GulimChe" pitchFamily="49" charset="-127"/>
              </a:rPr>
              <a:t>&gt; library(actuar</a:t>
            </a:r>
            <a:r>
              <a:rPr lang="en-US" altLang="zh-CN" sz="2400" b="1" dirty="0" smtClean="0">
                <a:latin typeface="GulimChe" pitchFamily="49" charset="-127"/>
                <a:ea typeface="GulimChe" pitchFamily="49" charset="-127"/>
              </a:rPr>
              <a:t>)</a:t>
            </a:r>
          </a:p>
          <a:p>
            <a:r>
              <a:rPr lang="en-US" altLang="zh-CN" sz="2400" b="1" smtClean="0">
                <a:latin typeface="GulimChe" pitchFamily="49" charset="-127"/>
                <a:ea typeface="GulimChe" pitchFamily="49" charset="-127"/>
              </a:rPr>
              <a:t>&gt; mydata</a:t>
            </a:r>
            <a:endParaRPr lang="en-US" altLang="zh-CN" sz="2400" b="1" dirty="0" smtClean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2400" b="1" smtClean="0">
                <a:latin typeface="GulimChe" pitchFamily="49" charset="-127"/>
                <a:ea typeface="GulimChe" pitchFamily="49" charset="-127"/>
              </a:rPr>
              <a:t>  policy loss1 loss2 loss3   w1   w2   w3</a:t>
            </a:r>
            <a:endParaRPr lang="en-US" altLang="zh-CN" sz="2400" b="1" dirty="0" smtClean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2400" b="1" smtClean="0">
                <a:latin typeface="GulimChe" pitchFamily="49" charset="-127"/>
                <a:ea typeface="GulimChe" pitchFamily="49" charset="-127"/>
              </a:rPr>
              <a:t>1      1  1738  1642  1794 7861 9251 8706</a:t>
            </a:r>
            <a:endParaRPr lang="en-US" altLang="zh-CN" sz="2400" b="1" dirty="0" smtClean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2400" b="1" smtClean="0">
                <a:latin typeface="GulimChe" pitchFamily="49" charset="-127"/>
                <a:ea typeface="GulimChe" pitchFamily="49" charset="-127"/>
              </a:rPr>
              <a:t>2      2  1364  1408  1597 1622 1742 1523</a:t>
            </a:r>
            <a:endParaRPr lang="en-US" altLang="zh-CN" sz="2400" b="1" dirty="0" smtClean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2400" b="1" smtClean="0">
                <a:latin typeface="GulimChe" pitchFamily="49" charset="-127"/>
                <a:ea typeface="GulimChe" pitchFamily="49" charset="-127"/>
              </a:rPr>
              <a:t>3      3  1759  1685  1479 1147 1357 1329</a:t>
            </a:r>
            <a:endParaRPr lang="en-US" altLang="zh-CN" sz="2400" b="1" dirty="0" smtClean="0">
              <a:latin typeface="GulimChe" pitchFamily="49" charset="-127"/>
              <a:ea typeface="GulimChe" pitchFamily="49" charset="-127"/>
            </a:endParaRPr>
          </a:p>
          <a:p>
            <a:pPr marL="457200" indent="-457200">
              <a:buAutoNum type="arabicPlain" startAt="4"/>
            </a:pPr>
            <a:r>
              <a:rPr lang="en-US" altLang="zh-CN" sz="2400" b="1" smtClean="0">
                <a:latin typeface="GulimChe" pitchFamily="49" charset="-127"/>
                <a:ea typeface="GulimChe" pitchFamily="49" charset="-127"/>
              </a:rPr>
              <a:t>    4    NA    NA  1010   NA   NA  348</a:t>
            </a:r>
            <a:endParaRPr lang="en-US" altLang="zh-CN" sz="2400" b="1" dirty="0" smtClean="0">
              <a:latin typeface="GulimChe" pitchFamily="49" charset="-127"/>
              <a:ea typeface="GulimChe" pitchFamily="49" charset="-127"/>
            </a:endParaRPr>
          </a:p>
          <a:p>
            <a:endParaRPr lang="en-US" altLang="zh-CN" sz="2400" b="1" dirty="0" smtClean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2400" b="1" smtClean="0">
                <a:latin typeface="GulimChe" pitchFamily="49" charset="-127"/>
                <a:ea typeface="GulimChe" pitchFamily="49" charset="-127"/>
              </a:rPr>
              <a:t>&gt; myfit=cm</a:t>
            </a:r>
            <a:r>
              <a:rPr lang="en-US" altLang="zh-CN" sz="2400" b="1" dirty="0">
                <a:latin typeface="GulimChe" pitchFamily="49" charset="-127"/>
                <a:ea typeface="GulimChe" pitchFamily="49" charset="-127"/>
              </a:rPr>
              <a:t>(~</a:t>
            </a:r>
            <a:r>
              <a:rPr lang="en-US" altLang="zh-CN" sz="2400" b="1" dirty="0" err="1">
                <a:latin typeface="GulimChe" pitchFamily="49" charset="-127"/>
                <a:ea typeface="GulimChe" pitchFamily="49" charset="-127"/>
              </a:rPr>
              <a:t>policy,mydata,ratios</a:t>
            </a:r>
            <a:r>
              <a:rPr lang="en-US" altLang="zh-CN" sz="2400" b="1" dirty="0">
                <a:latin typeface="GulimChe" pitchFamily="49" charset="-127"/>
                <a:ea typeface="GulimChe" pitchFamily="49" charset="-127"/>
              </a:rPr>
              <a:t>=</a:t>
            </a:r>
            <a:r>
              <a:rPr lang="en-US" altLang="zh-CN" sz="2400" b="1" dirty="0" err="1">
                <a:latin typeface="GulimChe" pitchFamily="49" charset="-127"/>
                <a:ea typeface="GulimChe" pitchFamily="49" charset="-127"/>
              </a:rPr>
              <a:t>loss1:loss3</a:t>
            </a:r>
            <a:r>
              <a:rPr lang="en-US" altLang="zh-CN" sz="2400" b="1" dirty="0" smtClean="0">
                <a:latin typeface="GulimChe" pitchFamily="49" charset="-127"/>
                <a:ea typeface="GulimChe" pitchFamily="49" charset="-127"/>
              </a:rPr>
              <a:t>,</a:t>
            </a:r>
          </a:p>
          <a:p>
            <a:r>
              <a:rPr lang="en-US" altLang="zh-CN" sz="2400" b="1" dirty="0" smtClean="0">
                <a:latin typeface="GulimChe" pitchFamily="49" charset="-127"/>
                <a:ea typeface="GulimChe" pitchFamily="49" charset="-127"/>
              </a:rPr>
              <a:t>weights=</a:t>
            </a:r>
            <a:r>
              <a:rPr lang="en-US" altLang="zh-CN" sz="2400" b="1" dirty="0" err="1" smtClean="0">
                <a:latin typeface="GulimChe" pitchFamily="49" charset="-127"/>
                <a:ea typeface="GulimChe" pitchFamily="49" charset="-127"/>
              </a:rPr>
              <a:t>w1:w3</a:t>
            </a:r>
            <a:r>
              <a:rPr lang="en-US" altLang="zh-CN" sz="2400" b="1" dirty="0">
                <a:latin typeface="GulimChe" pitchFamily="49" charset="-127"/>
                <a:ea typeface="GulimChe" pitchFamily="49" charset="-127"/>
              </a:rPr>
              <a:t>)</a:t>
            </a:r>
          </a:p>
          <a:p>
            <a:endParaRPr lang="en-US" altLang="zh-CN" sz="2400" b="1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836712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&gt; summary(myfit</a:t>
            </a:r>
            <a:r>
              <a:rPr lang="en-US" altLang="zh-CN" b="1" dirty="0">
                <a:latin typeface="GulimChe" pitchFamily="49" charset="-127"/>
                <a:ea typeface="GulimChe" pitchFamily="49" charset="-127"/>
              </a:rPr>
              <a:t>)</a:t>
            </a:r>
          </a:p>
          <a:p>
            <a:r>
              <a:rPr lang="en-US" altLang="zh-CN" b="1" dirty="0">
                <a:latin typeface="GulimChe" pitchFamily="49" charset="-127"/>
                <a:ea typeface="GulimChe" pitchFamily="49" charset="-127"/>
              </a:rPr>
              <a:t>Call:</a:t>
            </a: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cm(formula = ~</a:t>
            </a:r>
            <a:r>
              <a:rPr lang="en-US" altLang="zh-CN" b="1">
                <a:latin typeface="GulimChe" pitchFamily="49" charset="-127"/>
                <a:ea typeface="GulimChe" pitchFamily="49" charset="-127"/>
              </a:rPr>
              <a:t>policy</a:t>
            </a:r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, data = mydata, ratios = loss1:loss3, weights = w1:w3</a:t>
            </a:r>
            <a:r>
              <a:rPr lang="en-US" altLang="zh-CN" b="1" dirty="0">
                <a:latin typeface="GulimChe" pitchFamily="49" charset="-127"/>
                <a:ea typeface="GulimChe" pitchFamily="49" charset="-127"/>
              </a:rPr>
              <a:t>)</a:t>
            </a:r>
          </a:p>
          <a:p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Structure Parameters Estimators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  Collective premium: 1566.874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  Between policy variance: 24189.8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  Within policy variance: 34611317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Detailed premiums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  Level: policy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    policy Indiv. mean Weight Cred. factor Cred. premium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    1      1722.485    25818   0.9474905    1714.314   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    2      1452.297     4887   0.7735260    1478.246   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    3      1635.718     3833   0.7281780    1617.005   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    4      1010.000      348   0.1956350    1457.930 </a:t>
            </a:r>
            <a:endParaRPr lang="zh-CN" altLang="en-US" b="1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556792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GulimChe" pitchFamily="49" charset="-127"/>
                <a:ea typeface="GulimChe" pitchFamily="49" charset="-127"/>
              </a:rPr>
              <a:t>#</a:t>
            </a:r>
            <a:r>
              <a:rPr lang="zh-CN" altLang="en-US" sz="2000" b="1" dirty="0" smtClean="0">
                <a:latin typeface="GulimChe" pitchFamily="49" charset="-127"/>
                <a:ea typeface="GulimChe" pitchFamily="49" charset="-127"/>
              </a:rPr>
              <a:t>分层信度模型</a:t>
            </a:r>
            <a:endParaRPr lang="en-US" altLang="zh-CN" sz="2000" b="1" dirty="0" smtClean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2000" b="1" smtClean="0">
                <a:latin typeface="GulimChe" pitchFamily="49" charset="-127"/>
                <a:ea typeface="GulimChe" pitchFamily="49" charset="-127"/>
              </a:rPr>
              <a:t>&gt; mydata1</a:t>
            </a:r>
            <a:endParaRPr lang="en-US" altLang="zh-CN" sz="20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2000" b="1" smtClean="0">
                <a:latin typeface="GulimChe" pitchFamily="49" charset="-127"/>
                <a:ea typeface="GulimChe" pitchFamily="49" charset="-127"/>
              </a:rPr>
              <a:t>  type policy loss1 loss2 loss3   w1   w2   w3</a:t>
            </a:r>
            <a:endParaRPr lang="en-US" altLang="zh-CN" sz="20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2000" b="1" smtClean="0">
                <a:latin typeface="GulimChe" pitchFamily="49" charset="-127"/>
                <a:ea typeface="GulimChe" pitchFamily="49" charset="-127"/>
              </a:rPr>
              <a:t>1    A      1  1738  1642  1794 7861 9251 8706</a:t>
            </a:r>
            <a:endParaRPr lang="en-US" altLang="zh-CN" sz="20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2000" b="1" smtClean="0">
                <a:latin typeface="GulimChe" pitchFamily="49" charset="-127"/>
                <a:ea typeface="GulimChe" pitchFamily="49" charset="-127"/>
              </a:rPr>
              <a:t>2    B      2  1364  1408  1597 1622 1742 1523</a:t>
            </a:r>
            <a:endParaRPr lang="en-US" altLang="zh-CN" sz="20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2000" b="1" smtClean="0">
                <a:latin typeface="GulimChe" pitchFamily="49" charset="-127"/>
                <a:ea typeface="GulimChe" pitchFamily="49" charset="-127"/>
              </a:rPr>
              <a:t>3    A      3  1759  1685  1479 1147 1357 1329</a:t>
            </a:r>
            <a:endParaRPr lang="en-US" altLang="zh-CN" sz="20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2000" b="1" smtClean="0">
                <a:latin typeface="GulimChe" pitchFamily="49" charset="-127"/>
                <a:ea typeface="GulimChe" pitchFamily="49" charset="-127"/>
              </a:rPr>
              <a:t>4    B      4    NA    NA  1010   NA   NA  348</a:t>
            </a:r>
            <a:endParaRPr lang="en-US" altLang="zh-CN" sz="20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2000" b="1" smtClean="0">
                <a:latin typeface="GulimChe" pitchFamily="49" charset="-127"/>
                <a:ea typeface="GulimChe" pitchFamily="49" charset="-127"/>
              </a:rPr>
              <a:t>&gt; myfit1=cm</a:t>
            </a:r>
            <a:r>
              <a:rPr lang="en-US" altLang="zh-CN" sz="2000" b="1" dirty="0">
                <a:latin typeface="GulimChe" pitchFamily="49" charset="-127"/>
                <a:ea typeface="GulimChe" pitchFamily="49" charset="-127"/>
              </a:rPr>
              <a:t>(~</a:t>
            </a:r>
            <a:r>
              <a:rPr lang="en-US" altLang="zh-CN" sz="2000" b="1" err="1">
                <a:latin typeface="GulimChe" pitchFamily="49" charset="-127"/>
                <a:ea typeface="GulimChe" pitchFamily="49" charset="-127"/>
              </a:rPr>
              <a:t>type+type:policy</a:t>
            </a:r>
            <a:r>
              <a:rPr lang="en-US" altLang="zh-CN" sz="2000" b="1" smtClean="0">
                <a:latin typeface="GulimChe" pitchFamily="49" charset="-127"/>
                <a:ea typeface="GulimChe" pitchFamily="49" charset="-127"/>
              </a:rPr>
              <a:t>, mydata1, ratios=loss1:loss3, weights=w1:w3, method</a:t>
            </a:r>
            <a:r>
              <a:rPr lang="en-US" altLang="zh-CN" sz="2000" b="1" dirty="0">
                <a:latin typeface="GulimChe" pitchFamily="49" charset="-127"/>
                <a:ea typeface="GulimChe" pitchFamily="49" charset="-127"/>
              </a:rPr>
              <a:t>='iterative</a:t>
            </a:r>
            <a:r>
              <a:rPr lang="en-US" altLang="zh-CN" sz="2000" b="1" dirty="0" smtClean="0">
                <a:latin typeface="GulimChe" pitchFamily="49" charset="-127"/>
                <a:ea typeface="GulimChe" pitchFamily="49" charset="-127"/>
              </a:rPr>
              <a:t>')</a:t>
            </a:r>
            <a:endParaRPr lang="en-US" altLang="zh-CN" sz="2000" b="1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688042"/>
            <a:ext cx="83529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&gt; summary(myfit1</a:t>
            </a:r>
            <a:r>
              <a:rPr lang="en-US" altLang="zh-CN" sz="1400" b="1" dirty="0">
                <a:latin typeface="GulimChe" pitchFamily="49" charset="-127"/>
                <a:ea typeface="GulimChe" pitchFamily="49" charset="-127"/>
              </a:rPr>
              <a:t>)</a:t>
            </a:r>
          </a:p>
          <a:p>
            <a:r>
              <a:rPr lang="en-US" altLang="zh-CN" sz="1400" b="1" dirty="0">
                <a:latin typeface="GulimChe" pitchFamily="49" charset="-127"/>
                <a:ea typeface="GulimChe" pitchFamily="49" charset="-127"/>
              </a:rPr>
              <a:t>Call:</a:t>
            </a: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cm(formula = ~type + type:policy, data = mydata1, ratios = loss1:loss3, </a:t>
            </a:r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    weights = w1:w3, method = "</a:t>
            </a:r>
            <a:r>
              <a:rPr lang="en-US" altLang="zh-CN" sz="1400" b="1" dirty="0">
                <a:latin typeface="GulimChe" pitchFamily="49" charset="-127"/>
                <a:ea typeface="GulimChe" pitchFamily="49" charset="-127"/>
              </a:rPr>
              <a:t>iterative")</a:t>
            </a:r>
          </a:p>
          <a:p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Structure Parameters Estimators</a:t>
            </a:r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  Collective premium: 1560.691 </a:t>
            </a:r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  Between type variance: 33970.18</a:t>
            </a:r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  Within type/Between policy variance: 5775.545</a:t>
            </a:r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  Within policy variance: 34611317 </a:t>
            </a:r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Detailed premiums</a:t>
            </a:r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  Level: type </a:t>
            </a:r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    type Indiv. mean Weight    Cred. factor Cred. premium</a:t>
            </a:r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    A    1694.319    1.2017108 0.8760556    1677.757     </a:t>
            </a:r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    B    1404.139    0.5040669 0.7477794    1443.625     </a:t>
            </a:r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  Level: policy </a:t>
            </a:r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    type policy Indiv. mean Weight Cred. factor Cred. premium</a:t>
            </a:r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    A    1      1722.485    25818  0.81161277   1714.059     </a:t>
            </a:r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    B    2      1452.297     4887  0.44918368   1447.520     </a:t>
            </a:r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    A    3      1635.718     3833  0.39009799   1661.358     </a:t>
            </a:r>
            <a:endParaRPr lang="en-US" altLang="zh-CN" sz="1400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sz="1400" b="1" smtClean="0">
                <a:latin typeface="GulimChe" pitchFamily="49" charset="-127"/>
                <a:ea typeface="GulimChe" pitchFamily="49" charset="-127"/>
              </a:rPr>
              <a:t>    B    4      1010.000      348  0.05488322   1419.826 </a:t>
            </a:r>
            <a:endParaRPr lang="zh-CN" altLang="en-US" sz="1400" b="1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7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Actuar</a:t>
            </a:r>
            <a:r>
              <a:rPr lang="zh-CN" altLang="en-US" sz="4000" dirty="0" smtClean="0"/>
              <a:t>：累积损失计算示例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1" smtClean="0">
                <a:latin typeface="GulimChe" pitchFamily="49" charset="-127"/>
                <a:ea typeface="GulimChe" pitchFamily="49" charset="-127"/>
              </a:rPr>
              <a:t>S = X</a:t>
            </a:r>
            <a:r>
              <a:rPr lang="en-US" altLang="zh-CN" sz="1800" b="1" baseline="-25000" smtClean="0">
                <a:latin typeface="GulimChe" pitchFamily="49" charset="-127"/>
                <a:ea typeface="GulimChe" pitchFamily="49" charset="-127"/>
              </a:rPr>
              <a:t>1</a:t>
            </a:r>
            <a:r>
              <a:rPr lang="en-US" altLang="zh-CN" sz="1800" b="1" smtClean="0">
                <a:latin typeface="GulimChe" pitchFamily="49" charset="-127"/>
                <a:ea typeface="GulimChe" pitchFamily="49" charset="-127"/>
              </a:rPr>
              <a:t> + X</a:t>
            </a:r>
            <a:r>
              <a:rPr lang="en-US" altLang="zh-CN" sz="1800" b="1" baseline="-25000" smtClean="0">
                <a:latin typeface="GulimChe" pitchFamily="49" charset="-127"/>
                <a:ea typeface="GulimChe" pitchFamily="49" charset="-127"/>
              </a:rPr>
              <a:t>2</a:t>
            </a:r>
            <a:r>
              <a:rPr lang="en-US" altLang="zh-CN" sz="1800" b="1" smtClean="0">
                <a:latin typeface="GulimChe" pitchFamily="49" charset="-127"/>
                <a:ea typeface="GulimChe" pitchFamily="49" charset="-127"/>
              </a:rPr>
              <a:t> + … + X</a:t>
            </a:r>
            <a:r>
              <a:rPr lang="en-US" altLang="zh-CN" sz="1800" b="1" baseline="-25000" smtClean="0">
                <a:latin typeface="GulimChe" pitchFamily="49" charset="-127"/>
                <a:ea typeface="GulimChe" pitchFamily="49" charset="-127"/>
              </a:rPr>
              <a:t>N</a:t>
            </a:r>
            <a:endParaRPr lang="en-US" altLang="zh-CN" sz="1800" b="1" dirty="0" smtClean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en-US" altLang="zh-CN" sz="1800" b="1" dirty="0" smtClean="0">
                <a:latin typeface="GulimChe" pitchFamily="49" charset="-127"/>
                <a:ea typeface="GulimChe" pitchFamily="49" charset="-127"/>
              </a:rPr>
              <a:t>library(</a:t>
            </a:r>
            <a:r>
              <a:rPr lang="en-US" altLang="zh-CN" sz="1800" b="1" dirty="0" err="1" smtClean="0">
                <a:latin typeface="GulimChe" pitchFamily="49" charset="-127"/>
                <a:ea typeface="GulimChe" pitchFamily="49" charset="-127"/>
              </a:rPr>
              <a:t>actuar</a:t>
            </a:r>
            <a:r>
              <a:rPr lang="en-US" altLang="zh-CN" sz="1800" b="1" dirty="0" smtClean="0">
                <a:latin typeface="GulimChe" pitchFamily="49" charset="-127"/>
                <a:ea typeface="GulimChe" pitchFamily="49" charset="-127"/>
              </a:rPr>
              <a:t>)</a:t>
            </a:r>
          </a:p>
          <a:p>
            <a:pPr marL="0" indent="0">
              <a:buNone/>
            </a:pPr>
            <a:endParaRPr lang="en-US" altLang="zh-CN" sz="1800" b="1" baseline="-25000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en-US" altLang="zh-CN" sz="1800" b="1" err="1" smtClean="0">
                <a:latin typeface="GulimChe" pitchFamily="49" charset="-127"/>
                <a:ea typeface="GulimChe" pitchFamily="49" charset="-127"/>
              </a:rPr>
              <a:t>fx</a:t>
            </a:r>
            <a:r>
              <a:rPr lang="en-US" altLang="zh-CN" sz="1800" b="1" smtClean="0">
                <a:latin typeface="GulimChe" pitchFamily="49" charset="-127"/>
                <a:ea typeface="GulimChe" pitchFamily="49" charset="-127"/>
              </a:rPr>
              <a:t>=discretize(</a:t>
            </a:r>
            <a:r>
              <a:rPr lang="en-US" altLang="zh-CN" sz="1800" b="1" err="1" smtClean="0">
                <a:latin typeface="GulimChe" pitchFamily="49" charset="-127"/>
                <a:ea typeface="GulimChe" pitchFamily="49" charset="-127"/>
              </a:rPr>
              <a:t>pgamma</a:t>
            </a:r>
            <a:r>
              <a:rPr lang="en-US" altLang="zh-CN" sz="1800" b="1" smtClean="0">
                <a:latin typeface="GulimChe" pitchFamily="49" charset="-127"/>
                <a:ea typeface="GulimChe" pitchFamily="49" charset="-127"/>
              </a:rPr>
              <a:t>(x, 2, 1), from = 0, to = 22, step = 0.5, method = "</a:t>
            </a:r>
            <a:r>
              <a:rPr lang="en-US" altLang="zh-CN" sz="1800" b="1">
                <a:latin typeface="GulimChe" pitchFamily="49" charset="-127"/>
                <a:ea typeface="GulimChe" pitchFamily="49" charset="-127"/>
              </a:rPr>
              <a:t>unbiased</a:t>
            </a:r>
            <a:r>
              <a:rPr lang="en-US" altLang="zh-CN" sz="1800" b="1" smtClean="0">
                <a:latin typeface="GulimChe" pitchFamily="49" charset="-127"/>
                <a:ea typeface="GulimChe" pitchFamily="49" charset="-127"/>
              </a:rPr>
              <a:t>", lev = levgamma(x, 2, 1))  #</a:t>
            </a:r>
            <a:r>
              <a:rPr lang="zh-CN" altLang="en-US" sz="1800" b="1" dirty="0">
                <a:latin typeface="GulimChe" pitchFamily="49" charset="-127"/>
                <a:ea typeface="GulimChe" pitchFamily="49" charset="-127"/>
              </a:rPr>
              <a:t>单次损失分布的</a:t>
            </a:r>
            <a:r>
              <a:rPr lang="zh-CN" altLang="en-US" sz="1800" b="1" dirty="0" smtClean="0">
                <a:latin typeface="GulimChe" pitchFamily="49" charset="-127"/>
                <a:ea typeface="GulimChe" pitchFamily="49" charset="-127"/>
              </a:rPr>
              <a:t>离散化</a:t>
            </a:r>
            <a:endParaRPr lang="en-US" altLang="zh-CN" sz="1800" b="1" dirty="0" smtClean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endParaRPr lang="zh-CN" altLang="en-US" sz="1800" b="1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en-US" altLang="zh-CN" sz="1800" b="1" dirty="0" err="1" smtClean="0">
                <a:latin typeface="GulimChe" pitchFamily="49" charset="-127"/>
                <a:ea typeface="GulimChe" pitchFamily="49" charset="-127"/>
              </a:rPr>
              <a:t>Fs</a:t>
            </a:r>
            <a:r>
              <a:rPr lang="en-US" altLang="zh-CN" sz="1800" b="1" dirty="0" smtClean="0">
                <a:latin typeface="GulimChe" pitchFamily="49" charset="-127"/>
                <a:ea typeface="GulimChe" pitchFamily="49" charset="-127"/>
              </a:rPr>
              <a:t>=</a:t>
            </a:r>
            <a:r>
              <a:rPr lang="en-US" altLang="zh-CN" sz="1800" b="1" dirty="0" err="1" smtClean="0">
                <a:latin typeface="GulimChe" pitchFamily="49" charset="-127"/>
                <a:ea typeface="GulimChe" pitchFamily="49" charset="-127"/>
              </a:rPr>
              <a:t>aggregateDist</a:t>
            </a:r>
            <a:r>
              <a:rPr lang="en-US" altLang="zh-CN" sz="1800" b="1" dirty="0">
                <a:latin typeface="GulimChe" pitchFamily="49" charset="-127"/>
                <a:ea typeface="GulimChe" pitchFamily="49" charset="-127"/>
              </a:rPr>
              <a:t>("</a:t>
            </a:r>
            <a:r>
              <a:rPr lang="en-US" altLang="zh-CN" sz="1800" b="1">
                <a:latin typeface="GulimChe" pitchFamily="49" charset="-127"/>
                <a:ea typeface="GulimChe" pitchFamily="49" charset="-127"/>
              </a:rPr>
              <a:t>recursive</a:t>
            </a:r>
            <a:r>
              <a:rPr lang="en-US" altLang="zh-CN" sz="1800" b="1" smtClean="0">
                <a:latin typeface="GulimChe" pitchFamily="49" charset="-127"/>
                <a:ea typeface="GulimChe" pitchFamily="49" charset="-127"/>
              </a:rPr>
              <a:t>", model.freq = "</a:t>
            </a:r>
            <a:r>
              <a:rPr lang="en-US" altLang="zh-CN" sz="1800" b="1" err="1">
                <a:latin typeface="GulimChe" pitchFamily="49" charset="-127"/>
                <a:ea typeface="GulimChe" pitchFamily="49" charset="-127"/>
              </a:rPr>
              <a:t>poisson</a:t>
            </a:r>
            <a:r>
              <a:rPr lang="en-US" altLang="zh-CN" sz="1800" b="1" smtClean="0">
                <a:latin typeface="GulimChe" pitchFamily="49" charset="-127"/>
                <a:ea typeface="GulimChe" pitchFamily="49" charset="-127"/>
              </a:rPr>
              <a:t>", model.sev = fx, lambda = 10, x.scale = 0.5)  #</a:t>
            </a:r>
            <a:r>
              <a:rPr lang="zh-CN" altLang="en-US" sz="1800" b="1" dirty="0">
                <a:latin typeface="GulimChe" pitchFamily="49" charset="-127"/>
                <a:ea typeface="GulimChe" pitchFamily="49" charset="-127"/>
              </a:rPr>
              <a:t>累积损失的</a:t>
            </a:r>
            <a:r>
              <a:rPr lang="zh-CN" altLang="en-US" sz="1800" b="1" dirty="0" smtClean="0">
                <a:latin typeface="GulimChe" pitchFamily="49" charset="-127"/>
                <a:ea typeface="GulimChe" pitchFamily="49" charset="-127"/>
              </a:rPr>
              <a:t>计算</a:t>
            </a:r>
            <a:endParaRPr lang="en-US" altLang="zh-CN" sz="1800" b="1" dirty="0" smtClean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endParaRPr lang="zh-CN" altLang="en-US" sz="1800" b="1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en-US" altLang="zh-CN" sz="1800" b="1" smtClean="0">
                <a:latin typeface="GulimChe" pitchFamily="49" charset="-127"/>
                <a:ea typeface="GulimChe" pitchFamily="49" charset="-127"/>
              </a:rPr>
              <a:t>&gt; VaR(Fs,seq(0.9,1,0.02</a:t>
            </a:r>
            <a:r>
              <a:rPr lang="en-US" altLang="zh-CN" sz="1800" b="1" dirty="0">
                <a:latin typeface="GulimChe" pitchFamily="49" charset="-127"/>
                <a:ea typeface="GulimChe" pitchFamily="49" charset="-127"/>
              </a:rPr>
              <a:t>))</a:t>
            </a:r>
          </a:p>
          <a:p>
            <a:pPr marL="0" indent="0">
              <a:buNone/>
            </a:pPr>
            <a:r>
              <a:rPr lang="en-US" altLang="zh-CN" sz="1800" b="1" smtClean="0">
                <a:latin typeface="GulimChe" pitchFamily="49" charset="-127"/>
                <a:ea typeface="GulimChe" pitchFamily="49" charset="-127"/>
              </a:rPr>
              <a:t> 90%  92%  94%  96%  98% 100% </a:t>
            </a:r>
            <a:endParaRPr lang="en-US" altLang="zh-CN" sz="1800" b="1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en-US" altLang="zh-CN" sz="1800" b="1" smtClean="0">
                <a:latin typeface="GulimChe" pitchFamily="49" charset="-127"/>
                <a:ea typeface="GulimChe" pitchFamily="49" charset="-127"/>
              </a:rPr>
              <a:t>30.5 31.5 33.0 35.0 38.0 71.0 </a:t>
            </a:r>
            <a:endParaRPr lang="en-US" altLang="zh-CN" sz="1800" b="1" dirty="0" smtClean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en-US" altLang="zh-CN" sz="1800" b="1" smtClean="0">
                <a:latin typeface="GulimChe" pitchFamily="49" charset="-127"/>
                <a:ea typeface="GulimChe" pitchFamily="49" charset="-127"/>
              </a:rPr>
              <a:t>&gt; CTE(Fs,seq(0.9,1,0.02</a:t>
            </a:r>
            <a:r>
              <a:rPr lang="en-US" altLang="zh-CN" sz="1800" b="1" dirty="0">
                <a:latin typeface="GulimChe" pitchFamily="49" charset="-127"/>
                <a:ea typeface="GulimChe" pitchFamily="49" charset="-127"/>
              </a:rPr>
              <a:t>))</a:t>
            </a:r>
          </a:p>
          <a:p>
            <a:pPr marL="0" indent="0">
              <a:buNone/>
            </a:pPr>
            <a:r>
              <a:rPr lang="en-US" altLang="zh-CN" sz="1800" b="1" smtClean="0">
                <a:latin typeface="GulimChe" pitchFamily="49" charset="-127"/>
                <a:ea typeface="GulimChe" pitchFamily="49" charset="-127"/>
              </a:rPr>
              <a:t>     90%      92%      94%      96%      98%     100% </a:t>
            </a:r>
            <a:endParaRPr lang="en-US" altLang="zh-CN" sz="1800" b="1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en-US" altLang="zh-CN" sz="1800" b="1" smtClean="0">
                <a:latin typeface="GulimChe" pitchFamily="49" charset="-127"/>
                <a:ea typeface="GulimChe" pitchFamily="49" charset="-127"/>
              </a:rPr>
              <a:t>35.41874 36.30422 37.64626 39.45808 42.21550      NaN </a:t>
            </a:r>
            <a:endParaRPr lang="en-US" altLang="zh-CN" sz="1800" b="1" dirty="0" smtClean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endParaRPr lang="en-US" altLang="zh-CN" sz="1800" b="1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36712"/>
            <a:ext cx="7869560" cy="917456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+mj-lt"/>
              </a:rPr>
              <a:t>par(</a:t>
            </a:r>
            <a:r>
              <a:rPr lang="en-US" altLang="zh-CN" dirty="0" err="1">
                <a:latin typeface="+mj-lt"/>
              </a:rPr>
              <a:t>mfrow</a:t>
            </a:r>
            <a:r>
              <a:rPr lang="en-US" altLang="zh-CN" dirty="0">
                <a:latin typeface="+mj-lt"/>
              </a:rPr>
              <a:t>=c(1,2))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plot(</a:t>
            </a:r>
            <a:r>
              <a:rPr lang="en-US" altLang="zh-CN" dirty="0" err="1">
                <a:latin typeface="+mj-lt"/>
              </a:rPr>
              <a:t>Fs,verticals</a:t>
            </a:r>
            <a:r>
              <a:rPr lang="en-US" altLang="zh-CN" dirty="0">
                <a:latin typeface="+mj-lt"/>
              </a:rPr>
              <a:t>=</a:t>
            </a:r>
            <a:r>
              <a:rPr lang="en-US" altLang="zh-CN" dirty="0" err="1">
                <a:latin typeface="+mj-lt"/>
              </a:rPr>
              <a:t>T,do.points</a:t>
            </a:r>
            <a:r>
              <a:rPr lang="en-US" altLang="zh-CN" dirty="0">
                <a:latin typeface="+mj-lt"/>
              </a:rPr>
              <a:t>=</a:t>
            </a:r>
            <a:r>
              <a:rPr lang="en-US" altLang="zh-CN" dirty="0" err="1">
                <a:latin typeface="+mj-lt"/>
              </a:rPr>
              <a:t>F,col</a:t>
            </a:r>
            <a:r>
              <a:rPr lang="en-US" altLang="zh-CN" dirty="0">
                <a:latin typeface="+mj-lt"/>
              </a:rPr>
              <a:t>=</a:t>
            </a:r>
            <a:r>
              <a:rPr lang="en-US" altLang="zh-CN" dirty="0" err="1">
                <a:latin typeface="+mj-lt"/>
              </a:rPr>
              <a:t>2,main</a:t>
            </a:r>
            <a:r>
              <a:rPr lang="en-US" altLang="zh-CN" dirty="0">
                <a:latin typeface="+mj-lt"/>
              </a:rPr>
              <a:t>='</a:t>
            </a:r>
            <a:r>
              <a:rPr lang="zh-CN" altLang="en-US">
                <a:latin typeface="+mj-lt"/>
              </a:rPr>
              <a:t>分布函数</a:t>
            </a:r>
            <a:r>
              <a:rPr lang="en-US" altLang="zh-CN" smtClean="0">
                <a:latin typeface="+mj-lt"/>
              </a:rPr>
              <a:t>')     #</a:t>
            </a:r>
            <a:r>
              <a:rPr lang="zh-CN" altLang="en-US" dirty="0">
                <a:latin typeface="+mj-lt"/>
              </a:rPr>
              <a:t>分布函数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plot(diff(</a:t>
            </a:r>
            <a:r>
              <a:rPr lang="en-US" altLang="zh-CN" dirty="0" err="1">
                <a:latin typeface="+mj-lt"/>
              </a:rPr>
              <a:t>Fs</a:t>
            </a:r>
            <a:r>
              <a:rPr lang="en-US" altLang="zh-CN" dirty="0">
                <a:latin typeface="+mj-lt"/>
              </a:rPr>
              <a:t>),type='</a:t>
            </a:r>
            <a:r>
              <a:rPr lang="en-US" altLang="zh-CN" dirty="0" err="1">
                <a:latin typeface="+mj-lt"/>
              </a:rPr>
              <a:t>l',col</a:t>
            </a:r>
            <a:r>
              <a:rPr lang="en-US" altLang="zh-CN" dirty="0">
                <a:latin typeface="+mj-lt"/>
              </a:rPr>
              <a:t>=</a:t>
            </a:r>
            <a:r>
              <a:rPr lang="en-US" altLang="zh-CN" dirty="0" err="1">
                <a:latin typeface="+mj-lt"/>
              </a:rPr>
              <a:t>2,main</a:t>
            </a:r>
            <a:r>
              <a:rPr lang="en-US" altLang="zh-CN" dirty="0">
                <a:latin typeface="+mj-lt"/>
              </a:rPr>
              <a:t>='</a:t>
            </a:r>
            <a:r>
              <a:rPr lang="zh-CN" altLang="en-US">
                <a:latin typeface="+mj-lt"/>
              </a:rPr>
              <a:t>密度函数</a:t>
            </a:r>
            <a:r>
              <a:rPr lang="en-US" altLang="zh-CN" smtClean="0">
                <a:latin typeface="+mj-lt"/>
              </a:rPr>
              <a:t>')      #</a:t>
            </a:r>
            <a:r>
              <a:rPr lang="zh-CN" altLang="en-US" dirty="0">
                <a:latin typeface="+mj-lt"/>
              </a:rPr>
              <a:t>密度函数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741494" cy="38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非寿险准备金评估：</a:t>
            </a:r>
            <a:r>
              <a:rPr lang="en-US" altLang="zh-CN" dirty="0" err="1" smtClean="0"/>
              <a:t>ChainLadder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基于流量三角形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适用于常见的准备金评估方法：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确定性模型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随机模型：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GLM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Chainladder</a:t>
            </a:r>
            <a:r>
              <a:rPr lang="zh-CN" altLang="en-US" sz="3600" dirty="0" smtClean="0"/>
              <a:t>：基于</a:t>
            </a:r>
            <a:r>
              <a:rPr lang="en-US" altLang="zh-CN" sz="3600" dirty="0" err="1" smtClean="0"/>
              <a:t>GLM</a:t>
            </a:r>
            <a:r>
              <a:rPr lang="zh-CN" altLang="en-US" sz="3600" dirty="0" smtClean="0"/>
              <a:t>的准备金评估示例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772816"/>
            <a:ext cx="7200800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altLang="zh-CN" sz="1800" b="1" smtClean="0">
                <a:latin typeface="GulimChe" pitchFamily="49" charset="-127"/>
                <a:ea typeface="GulimChe" pitchFamily="49" charset="-127"/>
              </a:rPr>
              <a:t>&gt; dat</a:t>
            </a:r>
            <a:endParaRPr lang="pl-PL" altLang="zh-CN" sz="1800" b="1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pl-PL" altLang="zh-CN" sz="1800" b="1" smtClean="0">
                <a:latin typeface="GulimChe" pitchFamily="49" charset="-127"/>
                <a:ea typeface="GulimChe" pitchFamily="49" charset="-127"/>
              </a:rPr>
              <a:t>      dev</a:t>
            </a:r>
            <a:endParaRPr lang="pl-PL" altLang="zh-CN" sz="1800" b="1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pl-PL" altLang="zh-CN" sz="1800" b="1" smtClean="0">
                <a:latin typeface="GulimChe" pitchFamily="49" charset="-127"/>
                <a:ea typeface="GulimChe" pitchFamily="49" charset="-127"/>
              </a:rPr>
              <a:t>origin   1    2    3    4    5    6    7    8    9   10</a:t>
            </a:r>
            <a:endParaRPr lang="pl-PL" altLang="zh-CN" sz="1800" b="1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pl-PL" altLang="zh-CN" sz="1800" b="1" smtClean="0">
                <a:latin typeface="GulimChe" pitchFamily="49" charset="-127"/>
                <a:ea typeface="GulimChe" pitchFamily="49" charset="-127"/>
              </a:rPr>
              <a:t>  1981 501  827 1091 1181 1354 1618 1801 1861 1866 1883</a:t>
            </a:r>
            <a:endParaRPr lang="pl-PL" altLang="zh-CN" sz="1800" b="1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pl-PL" altLang="zh-CN" sz="1800" b="1" smtClean="0">
                <a:latin typeface="GulimChe" pitchFamily="49" charset="-127"/>
                <a:ea typeface="GulimChe" pitchFamily="49" charset="-127"/>
              </a:rPr>
              <a:t>  1982  11  429  540 1067 1379 1561 1563 1630 1684   NA</a:t>
            </a:r>
            <a:endParaRPr lang="pl-PL" altLang="zh-CN" sz="1800" b="1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pl-PL" altLang="zh-CN" sz="1800" b="1" smtClean="0">
                <a:latin typeface="GulimChe" pitchFamily="49" charset="-127"/>
                <a:ea typeface="GulimChe" pitchFamily="49" charset="-127"/>
              </a:rPr>
              <a:t>  1983 341  899 1387 1614 1873 2221 2286 2346   NA   NA</a:t>
            </a:r>
            <a:endParaRPr lang="pl-PL" altLang="zh-CN" sz="1800" b="1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pl-PL" altLang="zh-CN" sz="1800" b="1" smtClean="0">
                <a:latin typeface="GulimChe" pitchFamily="49" charset="-127"/>
                <a:ea typeface="GulimChe" pitchFamily="49" charset="-127"/>
              </a:rPr>
              <a:t>  1984 566 1156 1577 2127 2343 2609 2707   NA   NA   NA</a:t>
            </a:r>
            <a:endParaRPr lang="pl-PL" altLang="zh-CN" sz="1800" b="1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pl-PL" altLang="zh-CN" sz="1800" b="1" smtClean="0">
                <a:latin typeface="GulimChe" pitchFamily="49" charset="-127"/>
                <a:ea typeface="GulimChe" pitchFamily="49" charset="-127"/>
              </a:rPr>
              <a:t>  1985 109  956 1583 2216 2595 2617   NA   NA   NA   NA</a:t>
            </a:r>
            <a:endParaRPr lang="pl-PL" altLang="zh-CN" sz="1800" b="1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pl-PL" altLang="zh-CN" sz="1800" b="1" smtClean="0">
                <a:latin typeface="GulimChe" pitchFamily="49" charset="-127"/>
                <a:ea typeface="GulimChe" pitchFamily="49" charset="-127"/>
              </a:rPr>
              <a:t>  1986 151  644 1170 1293 1585   NA   NA   NA   NA   NA</a:t>
            </a:r>
            <a:endParaRPr lang="pl-PL" altLang="zh-CN" sz="1800" b="1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pl-PL" altLang="zh-CN" sz="1800" b="1" smtClean="0">
                <a:latin typeface="GulimChe" pitchFamily="49" charset="-127"/>
                <a:ea typeface="GulimChe" pitchFamily="49" charset="-127"/>
              </a:rPr>
              <a:t>  1987  56  402 1095 1232   NA   NA   NA   NA   NA   NA</a:t>
            </a:r>
            <a:endParaRPr lang="pl-PL" altLang="zh-CN" sz="1800" b="1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pl-PL" altLang="zh-CN" sz="1800" b="1" smtClean="0">
                <a:latin typeface="GulimChe" pitchFamily="49" charset="-127"/>
                <a:ea typeface="GulimChe" pitchFamily="49" charset="-127"/>
              </a:rPr>
              <a:t>  1988 135  695 1311   NA   NA   NA   NA   NA   NA   NA</a:t>
            </a:r>
            <a:endParaRPr lang="pl-PL" altLang="zh-CN" sz="1800" b="1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pl-PL" altLang="zh-CN" sz="1800" b="1" smtClean="0">
                <a:latin typeface="GulimChe" pitchFamily="49" charset="-127"/>
                <a:ea typeface="GulimChe" pitchFamily="49" charset="-127"/>
              </a:rPr>
              <a:t>  1989 313  539   NA   NA   NA   NA   NA   NA   NA   NA</a:t>
            </a:r>
            <a:endParaRPr lang="pl-PL" altLang="zh-CN" sz="1800" b="1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pl-PL" altLang="zh-CN" sz="1800" b="1" smtClean="0">
                <a:latin typeface="GulimChe" pitchFamily="49" charset="-127"/>
                <a:ea typeface="GulimChe" pitchFamily="49" charset="-127"/>
              </a:rPr>
              <a:t>  1990 206   NA   NA   NA   NA   NA   NA   NA   NA   NA</a:t>
            </a:r>
            <a:endParaRPr lang="pl-PL" altLang="zh-CN" sz="1800" b="1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pl-PL" altLang="zh-CN" sz="1800" b="1" smtClean="0">
                <a:latin typeface="GulimChe" pitchFamily="49" charset="-127"/>
                <a:ea typeface="GulimChe" pitchFamily="49" charset="-127"/>
              </a:rPr>
              <a:t>&gt; fit=glmReserve(dat,var.power=2,mse.method</a:t>
            </a:r>
            <a:r>
              <a:rPr lang="pl-PL" altLang="zh-CN" sz="1800" b="1" dirty="0">
                <a:latin typeface="GulimChe" pitchFamily="49" charset="-127"/>
                <a:ea typeface="GulimChe" pitchFamily="49" charset="-127"/>
              </a:rPr>
              <a:t>='bootstrap')</a:t>
            </a:r>
            <a:endParaRPr lang="zh-CN" altLang="en-US" sz="1800" b="1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71463"/>
            <a:ext cx="7989887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548680"/>
            <a:ext cx="741682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GulimChe" pitchFamily="49" charset="-127"/>
                <a:ea typeface="GulimChe" pitchFamily="49" charset="-127"/>
              </a:rPr>
              <a:t>Coefficients:</a:t>
            </a: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                     Estimate Std. Error t value Pr</a:t>
            </a:r>
            <a:r>
              <a:rPr lang="en-US" altLang="zh-CN" b="1" dirty="0">
                <a:latin typeface="GulimChe" pitchFamily="49" charset="-127"/>
                <a:ea typeface="GulimChe" pitchFamily="49" charset="-127"/>
              </a:rPr>
              <a:t>(&gt;|</a:t>
            </a:r>
            <a:r>
              <a:rPr lang="en-US" altLang="zh-CN" b="1">
                <a:latin typeface="GulimChe" pitchFamily="49" charset="-127"/>
                <a:ea typeface="GulimChe" pitchFamily="49" charset="-127"/>
              </a:rPr>
              <a:t>t</a:t>
            </a:r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|)  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dirty="0">
                <a:latin typeface="GulimChe" pitchFamily="49" charset="-127"/>
                <a:ea typeface="GulimChe" pitchFamily="49" charset="-127"/>
              </a:rPr>
              <a:t>(</a:t>
            </a:r>
            <a:r>
              <a:rPr lang="en-US" altLang="zh-CN" b="1">
                <a:latin typeface="GulimChe" pitchFamily="49" charset="-127"/>
                <a:ea typeface="GulimChe" pitchFamily="49" charset="-127"/>
              </a:rPr>
              <a:t>Intercept</a:t>
            </a:r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)         5.4363557  0.3204344  16.966  &lt; 2e-16 ***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factor(origin)1982 -0.1897676  0.3127652  -0.607  0.54783  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factor(origin)1983  0.0916830  0.3270977   0.280  0.78086  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factor(origin)1984  0.3190545  0.3427445   0.931  0.35812  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factor(origin)1985  0.1560711  0.3613516   0.432  0.66838  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factor(origin)1986 -0.1696000  0.3849454  -0.441  0.66215  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factor(origin)1987 -0.3552483  0.4169667  -0.852  0.39986  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factor(origin)1988 -0.0007145  0.4645266  -0.002  0.99878  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factor(origin)1989 -0.0900973  0.5461889  -0.165  0.86990  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factor(origin)1990 -0.1084795  0.7368022  -0.147  0.88377  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factor(dev)2        0.7510720  0.3127652   2.401  0.02162 *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factor(dev)3        0.7565416  0.3270977   2.313  0.02656 *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factor(dev)4        0.3215201  0.3427445   0.938  0.35446  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factor(dev)5        0.1581825  0.3613516   0.438  0.66418  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factor(dev)6       -0.1244326  0.3849454  -0.323  0.74838  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factor(dev)7       -1.0670776  0.4169667  -2.559  0.01484 *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factor(dev)8       -1.2581527  0.4645266  -2.708  0.01028 * 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factor(dev)9       -1.8769195  0.5461889  -3.436  0.00150 ** 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factor(dev)10      -2.6031424  0.7368022  -3.533  0.00115 ** </a:t>
            </a:r>
            <a:endParaRPr lang="zh-CN" altLang="en-US" b="1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统计</a:t>
            </a:r>
            <a:endParaRPr lang="en-US" altLang="zh-CN" dirty="0" smtClean="0"/>
          </a:p>
          <a:p>
            <a:r>
              <a:rPr lang="zh-CN" altLang="en-US" dirty="0"/>
              <a:t>精</a:t>
            </a:r>
            <a:r>
              <a:rPr lang="zh-CN" altLang="en-US" dirty="0" smtClean="0"/>
              <a:t>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寿险：定价、准备金、分类</a:t>
            </a:r>
            <a:endParaRPr lang="en-US" altLang="zh-CN" dirty="0" smtClean="0"/>
          </a:p>
          <a:p>
            <a:pPr lvl="1"/>
            <a:r>
              <a:rPr lang="zh-CN" altLang="en-US" dirty="0"/>
              <a:t>非</a:t>
            </a:r>
            <a:r>
              <a:rPr lang="zh-CN" altLang="en-US" dirty="0" smtClean="0"/>
              <a:t>寿险：定价、准备金、分类</a:t>
            </a:r>
            <a:endParaRPr lang="en-US" altLang="zh-CN" dirty="0"/>
          </a:p>
          <a:p>
            <a:r>
              <a:rPr lang="zh-CN" altLang="en-US" dirty="0" smtClean="0"/>
              <a:t>统计软件：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精算软件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Prophet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MoSes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VIP</a:t>
            </a:r>
            <a:r>
              <a:rPr lang="en-US" altLang="zh-CN" dirty="0" smtClean="0"/>
              <a:t>, </a:t>
            </a:r>
            <a:r>
              <a:rPr lang="en-US" altLang="zh-CN" dirty="0" smtClean="0"/>
              <a:t>  IGLOO</a:t>
            </a:r>
            <a:r>
              <a:rPr lang="en-US" altLang="zh-CN" dirty="0" smtClean="0"/>
              <a:t>, </a:t>
            </a:r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en-US" altLang="zh-CN" dirty="0" err="1" smtClean="0"/>
              <a:t>EMBlem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1905506"/>
            <a:ext cx="7128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&gt; fit$summary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      Latest Dev.To.Date Ultimate IBNR        S.E        CV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1982    1684   0.9917550     1698   14   15.39944 1.0999601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1983    2346   0.9762797     2403   57   42.68783 0.7489093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1984    2707   0.9435343     2869  162  102.59693 0.6333144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1985    2617   0.9192132     2847  230  127.54743 0.5545540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1986    1585   0.8246618     1922  337  193.09326 0.5729770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1987    1232   0.7247059     1700  468  271.48780 0.5801021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1988    1311   0.5712418     2295  984  563.30382 0.5724632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1989     539   0.2857900     1886 1347  890.46892 0.6610757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1990     206   0.1048346     1965 1759 1425.98589 0.8106799</a:t>
            </a:r>
            <a:endParaRPr lang="en-US" altLang="zh-CN" b="1" dirty="0">
              <a:latin typeface="GulimChe" pitchFamily="49" charset="-127"/>
              <a:ea typeface="GulimChe" pitchFamily="49" charset="-127"/>
            </a:endParaRPr>
          </a:p>
          <a:p>
            <a:r>
              <a:rPr lang="en-US" altLang="zh-CN" b="1" smtClean="0">
                <a:latin typeface="GulimChe" pitchFamily="49" charset="-127"/>
                <a:ea typeface="GulimChe" pitchFamily="49" charset="-127"/>
              </a:rPr>
              <a:t>total  14227   0.7264233    19585 5358 1973.53746 0.3683347</a:t>
            </a:r>
            <a:endParaRPr lang="zh-CN" altLang="en-US" b="1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可以用于非寿险定价的</a:t>
            </a:r>
            <a:r>
              <a:rPr lang="en-US" altLang="zh-CN" dirty="0" smtClean="0"/>
              <a:t>R</a:t>
            </a:r>
            <a:r>
              <a:rPr lang="zh-CN" altLang="en-US" dirty="0"/>
              <a:t>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glm</a:t>
            </a:r>
            <a:endParaRPr lang="en-US" altLang="zh-CN" dirty="0" smtClean="0"/>
          </a:p>
          <a:p>
            <a:r>
              <a:rPr lang="en-US" altLang="zh-CN" dirty="0" err="1" smtClean="0"/>
              <a:t>glm.nb</a:t>
            </a:r>
            <a:endParaRPr lang="en-US" altLang="zh-CN" dirty="0" smtClean="0"/>
          </a:p>
          <a:p>
            <a:r>
              <a:rPr lang="en-US" altLang="zh-CN" dirty="0" err="1" smtClean="0"/>
              <a:t>cplm</a:t>
            </a:r>
            <a:endParaRPr lang="en-US" altLang="zh-CN" dirty="0" smtClean="0"/>
          </a:p>
          <a:p>
            <a:r>
              <a:rPr lang="en-US" altLang="zh-CN" dirty="0" err="1" smtClean="0"/>
              <a:t>gamlss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amlss</a:t>
            </a:r>
            <a:r>
              <a:rPr lang="zh-CN" altLang="en-US" dirty="0" smtClean="0"/>
              <a:t>的应用示例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拟合损失</a:t>
            </a:r>
            <a:r>
              <a:rPr lang="zh-CN" altLang="en-US" smtClean="0"/>
              <a:t>次数</a:t>
            </a:r>
            <a:r>
              <a:rPr lang="en-US" altLang="zh-CN" smtClean="0"/>
              <a:t>,  </a:t>
            </a:r>
            <a:r>
              <a:rPr lang="zh-CN" altLang="en-US" smtClean="0"/>
              <a:t>数据</a:t>
            </a:r>
            <a:r>
              <a:rPr lang="zh-CN" altLang="en-US" dirty="0" smtClean="0"/>
              <a:t>来源</a:t>
            </a:r>
            <a:r>
              <a:rPr lang="zh-CN" altLang="en-US" smtClean="0"/>
              <a:t>：</a:t>
            </a:r>
            <a:r>
              <a:rPr lang="en-US" altLang="zh-CN" smtClean="0"/>
              <a:t>de Jong(2008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>
                <a:latin typeface="GulimChe" pitchFamily="49" charset="-127"/>
                <a:ea typeface="GulimChe" pitchFamily="49" charset="-127"/>
              </a:rPr>
              <a:t>&gt; dat</a:t>
            </a:r>
            <a:endParaRPr lang="en-US" altLang="zh-CN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en-US" altLang="zh-CN" smtClean="0">
                <a:latin typeface="GulimChe" pitchFamily="49" charset="-127"/>
                <a:ea typeface="GulimChe" pitchFamily="49" charset="-127"/>
              </a:rPr>
              <a:t>  claims  freq</a:t>
            </a:r>
            <a:endParaRPr lang="en-US" altLang="zh-CN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en-US" altLang="zh-CN" smtClean="0">
                <a:latin typeface="GulimChe" pitchFamily="49" charset="-127"/>
                <a:ea typeface="GulimChe" pitchFamily="49" charset="-127"/>
              </a:rPr>
              <a:t>1      0 63232</a:t>
            </a:r>
            <a:endParaRPr lang="en-US" altLang="zh-CN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en-US" altLang="zh-CN" smtClean="0">
                <a:latin typeface="GulimChe" pitchFamily="49" charset="-127"/>
                <a:ea typeface="GulimChe" pitchFamily="49" charset="-127"/>
              </a:rPr>
              <a:t>2      1  4333</a:t>
            </a:r>
            <a:endParaRPr lang="en-US" altLang="zh-CN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en-US" altLang="zh-CN" smtClean="0">
                <a:latin typeface="GulimChe" pitchFamily="49" charset="-127"/>
                <a:ea typeface="GulimChe" pitchFamily="49" charset="-127"/>
              </a:rPr>
              <a:t>3      2   271</a:t>
            </a:r>
            <a:endParaRPr lang="en-US" altLang="zh-CN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en-US" altLang="zh-CN" smtClean="0">
                <a:latin typeface="GulimChe" pitchFamily="49" charset="-127"/>
                <a:ea typeface="GulimChe" pitchFamily="49" charset="-127"/>
              </a:rPr>
              <a:t>4      3    18</a:t>
            </a:r>
            <a:endParaRPr lang="en-US" altLang="zh-CN" dirty="0">
              <a:latin typeface="GulimChe" pitchFamily="49" charset="-127"/>
              <a:ea typeface="GulimChe" pitchFamily="49" charset="-127"/>
            </a:endParaRPr>
          </a:p>
          <a:p>
            <a:pPr marL="0" indent="0">
              <a:buNone/>
            </a:pPr>
            <a:r>
              <a:rPr lang="en-US" altLang="zh-CN" smtClean="0">
                <a:latin typeface="GulimChe" pitchFamily="49" charset="-127"/>
                <a:ea typeface="GulimChe" pitchFamily="49" charset="-127"/>
              </a:rPr>
              <a:t>5      4     2</a:t>
            </a:r>
            <a:endParaRPr lang="zh-CN" altLang="en-US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7515278" cy="560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981883"/>
            <a:ext cx="89644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&gt; library(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gamlss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)</a:t>
            </a:r>
          </a:p>
          <a:p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&gt; 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fam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=c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('PO','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NBI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','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NBII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','PIG','DEL','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SICHEL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','ZIP','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ZINBI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')</a:t>
            </a:r>
          </a:p>
          <a:p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&gt; 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m1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=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m2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=list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()</a:t>
            </a:r>
          </a:p>
          <a:p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&gt; for (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i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 in 1:8) {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m1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[[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fam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[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i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]]]=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GAIC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(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gamlss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(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claims~1,weights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=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freq,data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=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dat,family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=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fam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[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i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],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n.cyc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=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100,trace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=F))</a:t>
            </a:r>
          </a:p>
          <a:p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+ 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m2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[[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fam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[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i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]]]=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GAIC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(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gamlss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(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claims~1,weights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=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freq,data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=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dat,family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=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fam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[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i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],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n.cyc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=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100,trace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=F),k=log(sum(</a:t>
            </a:r>
            <a:r>
              <a:rPr lang="en-US" altLang="zh-CN" b="1" dirty="0" err="1">
                <a:latin typeface="Tiger Expert" pitchFamily="18" charset="0"/>
                <a:ea typeface="GulimChe" pitchFamily="49" charset="-127"/>
              </a:rPr>
              <a:t>dat$freq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)))}</a:t>
            </a:r>
          </a:p>
          <a:p>
            <a:endParaRPr lang="en-US" altLang="zh-CN" b="1" dirty="0">
              <a:latin typeface="Tiger Expert" pitchFamily="18" charset="0"/>
              <a:ea typeface="GulimChe" pitchFamily="49" charset="-127"/>
            </a:endParaRPr>
          </a:p>
          <a:p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&gt; sort(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unlist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(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m1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))  #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AIC</a:t>
            </a:r>
            <a:r>
              <a:rPr lang="zh-CN" altLang="en-US" b="1" dirty="0">
                <a:latin typeface="Tiger Expert" pitchFamily="18" charset="0"/>
                <a:ea typeface="GulimChe" pitchFamily="49" charset="-127"/>
              </a:rPr>
              <a:t>比较</a:t>
            </a:r>
          </a:p>
          <a:p>
            <a:r>
              <a:rPr lang="zh-CN" altLang="en-US" b="1" dirty="0" smtClean="0">
                <a:latin typeface="Tiger Expert" pitchFamily="18" charset="0"/>
                <a:ea typeface="GulimChe" pitchFamily="49" charset="-127"/>
              </a:rPr>
              <a:t>     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PIG      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NBI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     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NBII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   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SICHEL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      DEL    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ZINBI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      ZIP       PO </a:t>
            </a:r>
            <a:endParaRPr lang="en-US" altLang="zh-CN" b="1" dirty="0">
              <a:latin typeface="Tiger Expert" pitchFamily="18" charset="0"/>
              <a:ea typeface="GulimChe" pitchFamily="49" charset="-127"/>
            </a:endParaRPr>
          </a:p>
          <a:p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36102.91 36103.36 36103.36 36104.91 36104.93 36105.60 36108.40 36205.00 </a:t>
            </a:r>
            <a:endParaRPr lang="en-US" altLang="zh-CN" b="1" dirty="0">
              <a:latin typeface="Tiger Expert" pitchFamily="18" charset="0"/>
              <a:ea typeface="GulimChe" pitchFamily="49" charset="-127"/>
            </a:endParaRPr>
          </a:p>
          <a:p>
            <a:endParaRPr lang="en-US" altLang="zh-CN" b="1" dirty="0" smtClean="0">
              <a:latin typeface="Tiger Expert" pitchFamily="18" charset="0"/>
              <a:ea typeface="GulimChe" pitchFamily="49" charset="-127"/>
            </a:endParaRPr>
          </a:p>
          <a:p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&gt; sort(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unlist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(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m2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))  #</a:t>
            </a:r>
            <a:r>
              <a:rPr lang="en-US" altLang="zh-CN" b="1" dirty="0">
                <a:latin typeface="Tiger Expert" pitchFamily="18" charset="0"/>
                <a:ea typeface="GulimChe" pitchFamily="49" charset="-127"/>
              </a:rPr>
              <a:t>SBC</a:t>
            </a:r>
            <a:r>
              <a:rPr lang="zh-CN" altLang="en-US" b="1" dirty="0">
                <a:latin typeface="Tiger Expert" pitchFamily="18" charset="0"/>
                <a:ea typeface="GulimChe" pitchFamily="49" charset="-127"/>
              </a:rPr>
              <a:t>比较</a:t>
            </a:r>
          </a:p>
          <a:p>
            <a:r>
              <a:rPr lang="zh-CN" altLang="en-US" b="1" dirty="0" smtClean="0">
                <a:latin typeface="Tiger Expert" pitchFamily="18" charset="0"/>
                <a:ea typeface="GulimChe" pitchFamily="49" charset="-127"/>
              </a:rPr>
              <a:t>     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PIG      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NBI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     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NBII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      ZIP   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SICHEL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      DEL    </a:t>
            </a:r>
            <a:r>
              <a:rPr lang="en-US" altLang="zh-CN" b="1" dirty="0" err="1" smtClean="0">
                <a:latin typeface="Tiger Expert" pitchFamily="18" charset="0"/>
                <a:ea typeface="GulimChe" pitchFamily="49" charset="-127"/>
              </a:rPr>
              <a:t>ZINBI</a:t>
            </a:r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       PO </a:t>
            </a:r>
            <a:endParaRPr lang="en-US" altLang="zh-CN" b="1" dirty="0">
              <a:latin typeface="Tiger Expert" pitchFamily="18" charset="0"/>
              <a:ea typeface="GulimChe" pitchFamily="49" charset="-127"/>
            </a:endParaRPr>
          </a:p>
          <a:p>
            <a:r>
              <a:rPr lang="en-US" altLang="zh-CN" b="1" dirty="0" smtClean="0">
                <a:latin typeface="Tiger Expert" pitchFamily="18" charset="0"/>
                <a:ea typeface="GulimChe" pitchFamily="49" charset="-127"/>
              </a:rPr>
              <a:t>36121.16 36121.61 36121.61 36126.65 36132.28 36132.30 36132.97 36214.13 </a:t>
            </a:r>
            <a:endParaRPr lang="zh-CN" altLang="en-US" b="1" dirty="0">
              <a:latin typeface="Tiger Expert" pitchFamily="18" charset="0"/>
              <a:ea typeface="GulimChe" pitchFamily="49" charset="-127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3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2656"/>
            <a:ext cx="8800034" cy="427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555776" y="4579583"/>
            <a:ext cx="3312368" cy="175432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zh-CN" b="1" spc="-150" smtClean="0">
                <a:latin typeface="Tiger Expert" pitchFamily="18" charset="0"/>
                <a:ea typeface="GulimChe" pitchFamily="49" charset="-127"/>
              </a:rPr>
              <a:t>  claims  freq     PIG      PO</a:t>
            </a:r>
            <a:endParaRPr lang="en-US" altLang="zh-CN" b="1" spc="-150" dirty="0">
              <a:latin typeface="Tiger Expert" pitchFamily="18" charset="0"/>
              <a:ea typeface="GulimChe" pitchFamily="49" charset="-127"/>
            </a:endParaRPr>
          </a:p>
          <a:p>
            <a:r>
              <a:rPr lang="en-US" altLang="zh-CN" b="1" spc="-150" smtClean="0">
                <a:latin typeface="Tiger Expert" pitchFamily="18" charset="0"/>
                <a:ea typeface="GulimChe" pitchFamily="49" charset="-127"/>
              </a:rPr>
              <a:t>1      0 63232 63232.1 63094.3</a:t>
            </a:r>
            <a:endParaRPr lang="en-US" altLang="zh-CN" b="1" spc="-150" dirty="0">
              <a:latin typeface="Tiger Expert" pitchFamily="18" charset="0"/>
              <a:ea typeface="GulimChe" pitchFamily="49" charset="-127"/>
            </a:endParaRPr>
          </a:p>
          <a:p>
            <a:r>
              <a:rPr lang="en-US" altLang="zh-CN" b="1" spc="-150" smtClean="0">
                <a:latin typeface="Tiger Expert" pitchFamily="18" charset="0"/>
                <a:ea typeface="GulimChe" pitchFamily="49" charset="-127"/>
              </a:rPr>
              <a:t>2      1  4333  4332.7  4590.6</a:t>
            </a:r>
            <a:endParaRPr lang="en-US" altLang="zh-CN" b="1" spc="-150" dirty="0">
              <a:latin typeface="Tiger Expert" pitchFamily="18" charset="0"/>
              <a:ea typeface="GulimChe" pitchFamily="49" charset="-127"/>
            </a:endParaRPr>
          </a:p>
          <a:p>
            <a:r>
              <a:rPr lang="en-US" altLang="zh-CN" b="1" spc="-150" smtClean="0">
                <a:latin typeface="Tiger Expert" pitchFamily="18" charset="0"/>
                <a:ea typeface="GulimChe" pitchFamily="49" charset="-127"/>
              </a:rPr>
              <a:t>3      2   271   270.9   167.0</a:t>
            </a:r>
            <a:endParaRPr lang="en-US" altLang="zh-CN" b="1" spc="-150" dirty="0">
              <a:latin typeface="Tiger Expert" pitchFamily="18" charset="0"/>
              <a:ea typeface="GulimChe" pitchFamily="49" charset="-127"/>
            </a:endParaRPr>
          </a:p>
          <a:p>
            <a:r>
              <a:rPr lang="en-US" altLang="zh-CN" b="1" spc="-150" smtClean="0">
                <a:latin typeface="Tiger Expert" pitchFamily="18" charset="0"/>
                <a:ea typeface="GulimChe" pitchFamily="49" charset="-127"/>
              </a:rPr>
              <a:t>4      3    18    18.7     4.1</a:t>
            </a:r>
            <a:endParaRPr lang="en-US" altLang="zh-CN" b="1" spc="-150" dirty="0">
              <a:latin typeface="Tiger Expert" pitchFamily="18" charset="0"/>
              <a:ea typeface="GulimChe" pitchFamily="49" charset="-127"/>
            </a:endParaRPr>
          </a:p>
          <a:p>
            <a:r>
              <a:rPr lang="en-US" altLang="zh-CN" b="1" spc="-150" smtClean="0">
                <a:latin typeface="Tiger Expert" pitchFamily="18" charset="0"/>
                <a:ea typeface="GulimChe" pitchFamily="49" charset="-127"/>
              </a:rPr>
              <a:t>5      4     2     1.4     0.1</a:t>
            </a:r>
            <a:endParaRPr lang="zh-CN" altLang="en-US" b="1" spc="-150" dirty="0">
              <a:latin typeface="Tiger Expert" pitchFamily="18" charset="0"/>
              <a:ea typeface="GulimChe" pitchFamily="49" charset="-127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SAS</a:t>
            </a:r>
            <a:r>
              <a:rPr lang="zh-CN" altLang="en-US" dirty="0" smtClean="0"/>
              <a:t>在精算应用中的几个比较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optim</a:t>
            </a:r>
            <a:r>
              <a:rPr lang="zh-CN" altLang="en-US" smtClean="0"/>
              <a:t>，</a:t>
            </a:r>
            <a:r>
              <a:rPr lang="en-US" altLang="zh-CN" smtClean="0"/>
              <a:t>nlm ……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SAS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NLMIXED</a:t>
            </a:r>
            <a:endParaRPr lang="en-US" altLang="zh-CN" dirty="0" smtClean="0"/>
          </a:p>
          <a:p>
            <a:r>
              <a:rPr lang="en-US" altLang="zh-CN" dirty="0" err="1" smtClean="0"/>
              <a:t>GLM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smtClean="0"/>
              <a:t> 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glm</a:t>
            </a:r>
            <a:r>
              <a:rPr lang="zh-CN" altLang="en-US" dirty="0" smtClean="0"/>
              <a:t>，</a:t>
            </a:r>
            <a:r>
              <a:rPr lang="en-US" altLang="zh-CN" err="1" smtClean="0"/>
              <a:t>glm.nb</a:t>
            </a:r>
            <a:r>
              <a:rPr lang="en-US" altLang="zh-CN" smtClean="0"/>
              <a:t>,  gamlss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SAS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GENMOD</a:t>
            </a:r>
            <a:endParaRPr lang="en-US" altLang="zh-CN" dirty="0" smtClean="0"/>
          </a:p>
          <a:p>
            <a:r>
              <a:rPr lang="en-US" altLang="zh-CN" dirty="0" err="1"/>
              <a:t>GLMM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：</a:t>
            </a:r>
            <a:r>
              <a:rPr lang="en-US" altLang="zh-CN" dirty="0" err="1"/>
              <a:t>lme4</a:t>
            </a:r>
            <a:endParaRPr lang="en-US" altLang="zh-CN" dirty="0"/>
          </a:p>
          <a:p>
            <a:pPr lvl="1"/>
            <a:r>
              <a:rPr lang="en-US" altLang="zh-CN" dirty="0"/>
              <a:t>SAS</a:t>
            </a:r>
            <a:r>
              <a:rPr lang="zh-CN" altLang="en-US" dirty="0"/>
              <a:t>：</a:t>
            </a:r>
            <a:r>
              <a:rPr lang="en-US" altLang="zh-CN" dirty="0" err="1" smtClean="0"/>
              <a:t>GLIMMIX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NLMIXED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SAS</a:t>
            </a:r>
            <a:r>
              <a:rPr lang="zh-CN" altLang="en-US" dirty="0" smtClean="0"/>
              <a:t>需要互补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</a:t>
            </a:r>
            <a:r>
              <a:rPr lang="zh-CN" altLang="en-US" dirty="0" smtClean="0"/>
              <a:t>的精</a:t>
            </a:r>
            <a:r>
              <a:rPr lang="zh-CN" altLang="en-US" dirty="0"/>
              <a:t>算</a:t>
            </a:r>
            <a:r>
              <a:rPr lang="zh-CN" altLang="en-US" dirty="0" smtClean="0"/>
              <a:t>包：需要进一步完善和优化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</a:t>
            </a:r>
            <a:r>
              <a:rPr lang="zh-CN" altLang="en-US" dirty="0" smtClean="0"/>
              <a:t>对精算学习的影响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979" y="188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统计软件在非寿险精算中的应用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8" y="1484784"/>
            <a:ext cx="8715506" cy="45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6"/>
          <p:cNvSpPr/>
          <p:nvPr/>
        </p:nvSpPr>
        <p:spPr>
          <a:xfrm>
            <a:off x="395536" y="6305233"/>
            <a:ext cx="6858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i="1" smtClean="0">
                <a:latin typeface="Times New Roman" pitchFamily="18" charset="0"/>
                <a:cs typeface="Times New Roman" pitchFamily="18" charset="0"/>
              </a:rPr>
              <a:t>Source Palisade 2006 ( @Risk ): http</a:t>
            </a:r>
            <a:r>
              <a:rPr lang="en-GB" sz="1100" b="1" i="1" dirty="0" smtClean="0">
                <a:latin typeface="Times New Roman" pitchFamily="18" charset="0"/>
                <a:cs typeface="Times New Roman" pitchFamily="18" charset="0"/>
              </a:rPr>
              <a:t>://www.palisade.com/downloads/pdf/Pryor.pdf</a:t>
            </a:r>
            <a:endParaRPr lang="en-GB" sz="11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8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507288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EXCEL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SAS</a:t>
            </a:r>
            <a:r>
              <a:rPr lang="zh-CN" altLang="en-US" dirty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的简单比较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EXCEL</a:t>
            </a:r>
            <a:r>
              <a:rPr lang="zh-CN" altLang="en-US" dirty="0" smtClean="0"/>
              <a:t>：简单易学，容易出错</a:t>
            </a:r>
            <a:r>
              <a:rPr lang="zh-CN" altLang="en-US" dirty="0"/>
              <a:t>，结果不稳定</a:t>
            </a:r>
            <a:r>
              <a:rPr lang="zh-CN" altLang="en-US" dirty="0" smtClean="0"/>
              <a:t>，计算效率低，统计功能有限。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SAS</a:t>
            </a:r>
            <a:r>
              <a:rPr lang="zh-CN" altLang="en-US" dirty="0" smtClean="0"/>
              <a:t>：大型数据，强大的统计分析功能。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</a:t>
            </a:r>
            <a:r>
              <a:rPr lang="zh-CN" altLang="en-US" dirty="0" smtClean="0"/>
              <a:t>：灵活性，扩展性，强大的统计计算和</a:t>
            </a:r>
            <a:r>
              <a:rPr lang="zh-CN" altLang="en-US" smtClean="0"/>
              <a:t>绘图功能  </a:t>
            </a:r>
            <a:r>
              <a:rPr lang="en-US" altLang="zh-CN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7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精</a:t>
            </a:r>
            <a:r>
              <a:rPr lang="zh-CN" altLang="en-US" dirty="0" smtClean="0"/>
              <a:t>算应用中的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利息理论</a:t>
            </a:r>
            <a:r>
              <a:rPr lang="zh-CN" altLang="en-US" dirty="0" smtClean="0"/>
              <a:t>和寿险精算：</a:t>
            </a:r>
            <a:r>
              <a:rPr lang="en-US" altLang="zh-CN" dirty="0" err="1" smtClean="0"/>
              <a:t>lifecontigencies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损失</a:t>
            </a:r>
            <a:r>
              <a:rPr lang="zh-CN" altLang="en-US" dirty="0"/>
              <a:t>模型：</a:t>
            </a:r>
            <a:r>
              <a:rPr lang="en-US" altLang="zh-CN" dirty="0" err="1"/>
              <a:t>actuar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非寿险准备金评估：</a:t>
            </a:r>
            <a:r>
              <a:rPr lang="en-US" altLang="zh-CN" dirty="0" err="1" smtClean="0"/>
              <a:t>ChainLadder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非寿险</a:t>
            </a:r>
            <a:r>
              <a:rPr lang="zh-CN" altLang="en-US" dirty="0" smtClean="0"/>
              <a:t>定价：</a:t>
            </a:r>
            <a:r>
              <a:rPr lang="en-US" altLang="zh-CN" dirty="0" err="1" smtClean="0"/>
              <a:t>glm</a:t>
            </a:r>
            <a:r>
              <a:rPr lang="zh-CN" altLang="en-US" smtClean="0"/>
              <a:t>，</a:t>
            </a:r>
            <a:r>
              <a:rPr lang="en-US" altLang="zh-CN" smtClean="0"/>
              <a:t>glm.nb 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MASS</a:t>
            </a:r>
            <a:r>
              <a:rPr lang="zh-CN" altLang="en-US" dirty="0" smtClean="0"/>
              <a:t>包中</a:t>
            </a:r>
            <a:r>
              <a:rPr lang="zh-CN" altLang="en-US" smtClean="0"/>
              <a:t>）</a:t>
            </a:r>
            <a:r>
              <a:rPr lang="en-US" altLang="zh-CN" smtClean="0"/>
              <a:t>,   cplm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gamlss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数据处理和绘图：</a:t>
            </a:r>
            <a:r>
              <a:rPr lang="en-US" altLang="zh-CN" dirty="0" err="1" smtClean="0"/>
              <a:t>plyr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ggplot2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04088"/>
            <a:ext cx="8507288" cy="1143000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利息理论与寿险精算：</a:t>
            </a:r>
            <a:r>
              <a:rPr lang="en-US" altLang="zh-CN" sz="4000" dirty="0" err="1" smtClean="0"/>
              <a:t>lifecontigencies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功能：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人口统计、</a:t>
            </a:r>
            <a:r>
              <a:rPr lang="zh-CN" altLang="en-US" dirty="0"/>
              <a:t>利息理论</a:t>
            </a:r>
            <a:r>
              <a:rPr lang="zh-CN" altLang="en-US" dirty="0" smtClean="0"/>
              <a:t>和精算数学的计算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寿险保单的定价、准备金评估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不足：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目前只能处理单减因表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不能处理连续时间。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Bug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Lifecontigencies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1278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mtClean="0">
                <a:latin typeface="Arial Black" pitchFamily="34" charset="0"/>
              </a:rPr>
              <a:t>&gt; library(lifecontingencies</a:t>
            </a:r>
            <a:r>
              <a:rPr lang="en-US" altLang="zh-CN" dirty="0">
                <a:latin typeface="Arial Black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mtClean="0">
                <a:latin typeface="Arial Black" pitchFamily="34" charset="0"/>
              </a:rPr>
              <a:t>&gt; nominal2Real(i=0.12, k = 12, type</a:t>
            </a:r>
            <a:r>
              <a:rPr lang="en-US" altLang="zh-CN" dirty="0">
                <a:latin typeface="Arial Black" pitchFamily="34" charset="0"/>
              </a:rPr>
              <a:t>="interest")</a:t>
            </a:r>
          </a:p>
          <a:p>
            <a:pPr marL="0" indent="0">
              <a:buNone/>
            </a:pPr>
            <a:endParaRPr lang="en-US" altLang="zh-CN" dirty="0">
              <a:latin typeface="Arial Black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 Black" pitchFamily="34" charset="0"/>
              </a:rPr>
              <a:t>&gt;  #</a:t>
            </a:r>
            <a:r>
              <a:rPr lang="zh-CN" altLang="en-US" dirty="0" smtClean="0">
                <a:latin typeface="Arial Black" pitchFamily="34" charset="0"/>
              </a:rPr>
              <a:t>现值计算</a:t>
            </a:r>
            <a:endParaRPr lang="zh-CN" altLang="en-US" dirty="0">
              <a:latin typeface="Arial Black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 Black" pitchFamily="34" charset="0"/>
              </a:rPr>
              <a:t>&gt; cf=c(10,20,30) #</a:t>
            </a:r>
            <a:r>
              <a:rPr lang="zh-CN" altLang="en-US" dirty="0">
                <a:latin typeface="Arial Black" pitchFamily="34" charset="0"/>
              </a:rPr>
              <a:t>现金流</a:t>
            </a:r>
          </a:p>
          <a:p>
            <a:pPr marL="0" indent="0">
              <a:buNone/>
            </a:pPr>
            <a:r>
              <a:rPr lang="en-US" altLang="zh-CN" smtClean="0">
                <a:latin typeface="Arial Black" pitchFamily="34" charset="0"/>
              </a:rPr>
              <a:t>&gt; t=1:3 #</a:t>
            </a:r>
            <a:r>
              <a:rPr lang="zh-CN" altLang="en-US" dirty="0">
                <a:latin typeface="Arial Black" pitchFamily="34" charset="0"/>
              </a:rPr>
              <a:t>付款时间</a:t>
            </a:r>
          </a:p>
          <a:p>
            <a:pPr marL="0" indent="0">
              <a:buNone/>
            </a:pPr>
            <a:r>
              <a:rPr lang="en-US" altLang="zh-CN" smtClean="0">
                <a:latin typeface="Arial Black" pitchFamily="34" charset="0"/>
              </a:rPr>
              <a:t>&gt; p=c(0.5,0.6,0.8) #</a:t>
            </a:r>
            <a:r>
              <a:rPr lang="zh-CN" altLang="en-US" dirty="0">
                <a:latin typeface="Arial Black" pitchFamily="34" charset="0"/>
              </a:rPr>
              <a:t>付款概率</a:t>
            </a:r>
          </a:p>
          <a:p>
            <a:pPr marL="0" indent="0">
              <a:buNone/>
            </a:pPr>
            <a:r>
              <a:rPr lang="en-US" altLang="zh-CN" smtClean="0">
                <a:latin typeface="Arial Black" pitchFamily="34" charset="0"/>
              </a:rPr>
              <a:t>&gt; i=0.03  #</a:t>
            </a:r>
            <a:r>
              <a:rPr lang="zh-CN" altLang="en-US" dirty="0">
                <a:latin typeface="Arial Black" pitchFamily="34" charset="0"/>
              </a:rPr>
              <a:t>年实际利率</a:t>
            </a:r>
          </a:p>
          <a:p>
            <a:pPr marL="0" indent="0">
              <a:buNone/>
            </a:pPr>
            <a:r>
              <a:rPr lang="en-US" altLang="zh-CN" smtClean="0">
                <a:latin typeface="Arial Black" pitchFamily="34" charset="0"/>
              </a:rPr>
              <a:t>&gt; presentValue(cashFlows=cf, timeIds=t,  interestRates=i, probabilities=p</a:t>
            </a:r>
            <a:r>
              <a:rPr lang="en-US" altLang="zh-CN" dirty="0">
                <a:latin typeface="Arial Black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Arial Black" pitchFamily="34" charset="0"/>
              </a:rPr>
              <a:t>[</a:t>
            </a:r>
            <a:r>
              <a:rPr lang="en-US" altLang="zh-CN">
                <a:latin typeface="Arial Black" pitchFamily="34" charset="0"/>
              </a:rPr>
              <a:t>1</a:t>
            </a:r>
            <a:r>
              <a:rPr lang="en-US" altLang="zh-CN" smtClean="0">
                <a:latin typeface="Arial Black" pitchFamily="34" charset="0"/>
              </a:rPr>
              <a:t>] 38.12892</a:t>
            </a:r>
            <a:endParaRPr lang="en-US" altLang="zh-CN" dirty="0">
              <a:latin typeface="Arial Black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 Black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 Black" pitchFamily="34" charset="0"/>
              </a:rPr>
              <a:t>&gt; #</a:t>
            </a:r>
            <a:r>
              <a:rPr lang="en-US" altLang="zh-CN" dirty="0">
                <a:latin typeface="Arial Black" pitchFamily="34" charset="0"/>
              </a:rPr>
              <a:t>30</a:t>
            </a:r>
            <a:r>
              <a:rPr lang="zh-CN" altLang="en-US" dirty="0">
                <a:latin typeface="Arial Black" pitchFamily="34" charset="0"/>
              </a:rPr>
              <a:t>岁，</a:t>
            </a:r>
            <a:r>
              <a:rPr lang="en-US" altLang="zh-CN" dirty="0">
                <a:latin typeface="Arial Black" pitchFamily="34" charset="0"/>
              </a:rPr>
              <a:t>10</a:t>
            </a:r>
            <a:r>
              <a:rPr lang="zh-CN" altLang="en-US" dirty="0">
                <a:latin typeface="Arial Black" pitchFamily="34" charset="0"/>
              </a:rPr>
              <a:t>年定期寿险，年利率</a:t>
            </a:r>
            <a:r>
              <a:rPr lang="en-US" altLang="zh-CN" dirty="0">
                <a:latin typeface="Arial Black" pitchFamily="34" charset="0"/>
              </a:rPr>
              <a:t>4%</a:t>
            </a:r>
          </a:p>
          <a:p>
            <a:pPr marL="0" indent="0">
              <a:buNone/>
            </a:pPr>
            <a:r>
              <a:rPr lang="en-US" altLang="zh-CN" smtClean="0">
                <a:latin typeface="Arial Black" pitchFamily="34" charset="0"/>
              </a:rPr>
              <a:t>&gt; Axn(soa08Act, 30, 10, i=0.04</a:t>
            </a:r>
            <a:r>
              <a:rPr lang="en-US" altLang="zh-CN" dirty="0">
                <a:latin typeface="Arial Black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Arial Black" pitchFamily="34" charset="0"/>
              </a:rPr>
              <a:t>[</a:t>
            </a:r>
            <a:r>
              <a:rPr lang="en-US" altLang="zh-CN">
                <a:latin typeface="Arial Black" pitchFamily="34" charset="0"/>
              </a:rPr>
              <a:t>1</a:t>
            </a:r>
            <a:r>
              <a:rPr lang="en-US" altLang="zh-CN" smtClean="0">
                <a:latin typeface="Arial Black" pitchFamily="34" charset="0"/>
              </a:rPr>
              <a:t>] 0.01577283</a:t>
            </a:r>
            <a:endParaRPr lang="zh-CN" altLang="en-US" dirty="0">
              <a:latin typeface="Arial Black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8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A bug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b="1" smtClean="0">
                <a:latin typeface="+mj-lt"/>
                <a:ea typeface="GungsuhChe" pitchFamily="49" charset="-127"/>
                <a:cs typeface="Times New Roman" pitchFamily="18" charset="0"/>
              </a:rPr>
              <a:t>&gt; library(lifecontingencies</a:t>
            </a:r>
            <a:r>
              <a:rPr lang="en-US" altLang="zh-CN" sz="2000" b="1" dirty="0">
                <a:latin typeface="+mj-lt"/>
                <a:ea typeface="GungsuhChe" pitchFamily="49" charset="-127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b="1" smtClean="0">
                <a:latin typeface="+mj-lt"/>
                <a:ea typeface="GungsuhChe" pitchFamily="49" charset="-127"/>
                <a:cs typeface="Times New Roman" pitchFamily="18" charset="0"/>
              </a:rPr>
              <a:t>&gt; cf=c(10,10,10,10,10,110</a:t>
            </a:r>
            <a:r>
              <a:rPr lang="en-US" altLang="zh-CN" sz="2000" b="1" dirty="0">
                <a:latin typeface="+mj-lt"/>
                <a:ea typeface="GungsuhChe" pitchFamily="49" charset="-127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b="1" smtClean="0">
                <a:latin typeface="+mj-lt"/>
                <a:ea typeface="GungsuhChe" pitchFamily="49" charset="-127"/>
                <a:cs typeface="Times New Roman" pitchFamily="18" charset="0"/>
              </a:rPr>
              <a:t>&gt; t=1:6</a:t>
            </a:r>
            <a:endParaRPr lang="en-US" altLang="zh-CN" sz="2000" b="1" dirty="0">
              <a:latin typeface="+mj-lt"/>
              <a:ea typeface="GungsuhChe" pitchFamily="49" charset="-127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smtClean="0">
                <a:latin typeface="+mj-lt"/>
                <a:ea typeface="GungsuhChe" pitchFamily="49" charset="-127"/>
                <a:cs typeface="Times New Roman" pitchFamily="18" charset="0"/>
              </a:rPr>
              <a:t>&gt; duration(cf, t, i=0.03,macaulay=F)    #</a:t>
            </a:r>
            <a:r>
              <a:rPr lang="zh-CN" altLang="en-US" sz="2000" b="1" dirty="0">
                <a:latin typeface="+mj-lt"/>
                <a:ea typeface="GungsuhChe" pitchFamily="49" charset="-127"/>
                <a:cs typeface="Times New Roman" pitchFamily="18" charset="0"/>
              </a:rPr>
              <a:t>得到</a:t>
            </a:r>
            <a:r>
              <a:rPr lang="en-US" altLang="zh-CN" sz="2000" b="1" dirty="0" err="1">
                <a:latin typeface="+mj-lt"/>
                <a:ea typeface="GungsuhChe" pitchFamily="49" charset="-127"/>
                <a:cs typeface="Times New Roman" pitchFamily="18" charset="0"/>
              </a:rPr>
              <a:t>macaulay</a:t>
            </a:r>
            <a:r>
              <a:rPr lang="zh-CN" altLang="en-US" sz="2000" b="1" dirty="0">
                <a:latin typeface="+mj-lt"/>
                <a:ea typeface="GungsuhChe" pitchFamily="49" charset="-127"/>
                <a:cs typeface="Times New Roman" pitchFamily="18" charset="0"/>
              </a:rPr>
              <a:t>久期？</a:t>
            </a:r>
          </a:p>
          <a:p>
            <a:pPr marL="0" indent="0">
              <a:buNone/>
            </a:pPr>
            <a:r>
              <a:rPr lang="en-US" altLang="zh-CN" sz="2000" b="1" dirty="0">
                <a:latin typeface="+mj-lt"/>
                <a:ea typeface="GungsuhChe" pitchFamily="49" charset="-127"/>
                <a:cs typeface="Times New Roman" pitchFamily="18" charset="0"/>
              </a:rPr>
              <a:t>[</a:t>
            </a:r>
            <a:r>
              <a:rPr lang="en-US" altLang="zh-CN" sz="2000" b="1">
                <a:latin typeface="+mj-lt"/>
                <a:ea typeface="GungsuhChe" pitchFamily="49" charset="-127"/>
                <a:cs typeface="Times New Roman" pitchFamily="18" charset="0"/>
              </a:rPr>
              <a:t>1</a:t>
            </a:r>
            <a:r>
              <a:rPr lang="en-US" altLang="zh-CN" sz="2000" b="1" smtClean="0">
                <a:latin typeface="+mj-lt"/>
                <a:ea typeface="GungsuhChe" pitchFamily="49" charset="-127"/>
                <a:cs typeface="Times New Roman" pitchFamily="18" charset="0"/>
              </a:rPr>
              <a:t>] 4.984214</a:t>
            </a:r>
            <a:endParaRPr lang="en-US" altLang="zh-CN" sz="2000" b="1" dirty="0" smtClean="0">
              <a:latin typeface="+mj-lt"/>
              <a:ea typeface="GungsuhChe" pitchFamily="49" charset="-127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+mj-lt"/>
              <a:ea typeface="GungsuhChe" pitchFamily="49" charset="-127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smtClean="0">
                <a:latin typeface="+mj-lt"/>
                <a:ea typeface="GungsuhChe" pitchFamily="49" charset="-127"/>
                <a:cs typeface="Times New Roman" pitchFamily="18" charset="0"/>
              </a:rPr>
              <a:t>&gt; sum(t*cf*1.03</a:t>
            </a:r>
            <a:r>
              <a:rPr lang="en-US" altLang="zh-CN" sz="2000" b="1" dirty="0">
                <a:latin typeface="+mj-lt"/>
                <a:ea typeface="GungsuhChe" pitchFamily="49" charset="-127"/>
                <a:cs typeface="Times New Roman" pitchFamily="18" charset="0"/>
              </a:rPr>
              <a:t>^(-t))/sum(</a:t>
            </a:r>
            <a:r>
              <a:rPr lang="en-US" altLang="zh-CN" sz="2000" b="1" dirty="0" err="1">
                <a:latin typeface="+mj-lt"/>
                <a:ea typeface="GungsuhChe" pitchFamily="49" charset="-127"/>
                <a:cs typeface="Times New Roman" pitchFamily="18" charset="0"/>
              </a:rPr>
              <a:t>cf</a:t>
            </a:r>
            <a:r>
              <a:rPr lang="en-US" altLang="zh-CN" sz="2000" b="1" dirty="0">
                <a:latin typeface="+mj-lt"/>
                <a:ea typeface="GungsuhChe" pitchFamily="49" charset="-127"/>
                <a:cs typeface="Times New Roman" pitchFamily="18" charset="0"/>
              </a:rPr>
              <a:t>*1.03^(-</a:t>
            </a:r>
            <a:r>
              <a:rPr lang="en-US" altLang="zh-CN" sz="2000" b="1">
                <a:latin typeface="+mj-lt"/>
                <a:ea typeface="GungsuhChe" pitchFamily="49" charset="-127"/>
                <a:cs typeface="Times New Roman" pitchFamily="18" charset="0"/>
              </a:rPr>
              <a:t>t</a:t>
            </a:r>
            <a:r>
              <a:rPr lang="en-US" altLang="zh-CN" sz="2000" b="1" smtClean="0">
                <a:latin typeface="+mj-lt"/>
                <a:ea typeface="GungsuhChe" pitchFamily="49" charset="-127"/>
                <a:cs typeface="Times New Roman" pitchFamily="18" charset="0"/>
              </a:rPr>
              <a:t>))     #</a:t>
            </a:r>
            <a:r>
              <a:rPr lang="zh-CN" altLang="en-US" sz="2000" b="1" dirty="0">
                <a:latin typeface="+mj-lt"/>
                <a:ea typeface="GungsuhChe" pitchFamily="49" charset="-127"/>
                <a:cs typeface="Times New Roman" pitchFamily="18" charset="0"/>
              </a:rPr>
              <a:t>直接计算</a:t>
            </a:r>
            <a:r>
              <a:rPr lang="en-US" altLang="zh-CN" sz="2000" b="1" dirty="0" err="1">
                <a:latin typeface="+mj-lt"/>
                <a:ea typeface="GungsuhChe" pitchFamily="49" charset="-127"/>
                <a:cs typeface="Times New Roman" pitchFamily="18" charset="0"/>
              </a:rPr>
              <a:t>macaulay</a:t>
            </a:r>
            <a:r>
              <a:rPr lang="zh-CN" altLang="en-US" sz="2000" b="1" dirty="0">
                <a:latin typeface="+mj-lt"/>
                <a:ea typeface="GungsuhChe" pitchFamily="49" charset="-127"/>
                <a:cs typeface="Times New Roman" pitchFamily="18" charset="0"/>
              </a:rPr>
              <a:t>久期</a:t>
            </a:r>
          </a:p>
          <a:p>
            <a:pPr marL="0" indent="0">
              <a:buNone/>
            </a:pPr>
            <a:r>
              <a:rPr lang="en-US" altLang="zh-CN" sz="2000" b="1" dirty="0">
                <a:latin typeface="+mj-lt"/>
                <a:ea typeface="GungsuhChe" pitchFamily="49" charset="-127"/>
                <a:cs typeface="Times New Roman" pitchFamily="18" charset="0"/>
              </a:rPr>
              <a:t>[</a:t>
            </a:r>
            <a:r>
              <a:rPr lang="en-US" altLang="zh-CN" sz="2000" b="1">
                <a:latin typeface="+mj-lt"/>
                <a:ea typeface="GungsuhChe" pitchFamily="49" charset="-127"/>
                <a:cs typeface="Times New Roman" pitchFamily="18" charset="0"/>
              </a:rPr>
              <a:t>1</a:t>
            </a:r>
            <a:r>
              <a:rPr lang="en-US" altLang="zh-CN" sz="2000" b="1" smtClean="0">
                <a:latin typeface="+mj-lt"/>
                <a:ea typeface="GungsuhChe" pitchFamily="49" charset="-127"/>
                <a:cs typeface="Times New Roman" pitchFamily="18" charset="0"/>
              </a:rPr>
              <a:t>] 4.984214</a:t>
            </a:r>
            <a:endParaRPr lang="en-US" altLang="zh-CN" sz="2000" b="1" dirty="0" smtClean="0">
              <a:latin typeface="+mj-lt"/>
              <a:ea typeface="GungsuhChe" pitchFamily="49" charset="-127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+mj-lt"/>
              <a:ea typeface="GungsuhChe" pitchFamily="49" charset="-127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smtClean="0">
                <a:latin typeface="+mj-lt"/>
                <a:ea typeface="GungsuhChe" pitchFamily="49" charset="-127"/>
                <a:cs typeface="Times New Roman" pitchFamily="18" charset="0"/>
              </a:rPr>
              <a:t>&gt; convexity(cf, t, i=0.03)     #</a:t>
            </a:r>
            <a:r>
              <a:rPr lang="zh-CN" altLang="en-US" sz="2000" b="1" dirty="0">
                <a:latin typeface="+mj-lt"/>
                <a:ea typeface="GungsuhChe" pitchFamily="49" charset="-127"/>
                <a:cs typeface="Times New Roman" pitchFamily="18" charset="0"/>
              </a:rPr>
              <a:t>计算凸度</a:t>
            </a:r>
          </a:p>
          <a:p>
            <a:pPr marL="0" indent="0">
              <a:buNone/>
            </a:pPr>
            <a:r>
              <a:rPr lang="en-US" altLang="zh-CN" sz="2000" b="1" dirty="0">
                <a:latin typeface="+mj-lt"/>
                <a:ea typeface="GungsuhChe" pitchFamily="49" charset="-127"/>
                <a:cs typeface="Times New Roman" pitchFamily="18" charset="0"/>
              </a:rPr>
              <a:t>[</a:t>
            </a:r>
            <a:r>
              <a:rPr lang="en-US" altLang="zh-CN" sz="2000" b="1">
                <a:latin typeface="+mj-lt"/>
                <a:ea typeface="GungsuhChe" pitchFamily="49" charset="-127"/>
                <a:cs typeface="Times New Roman" pitchFamily="18" charset="0"/>
              </a:rPr>
              <a:t>1</a:t>
            </a:r>
            <a:r>
              <a:rPr lang="en-US" altLang="zh-CN" sz="2000" b="1" smtClean="0">
                <a:latin typeface="+mj-lt"/>
                <a:ea typeface="GungsuhChe" pitchFamily="49" charset="-127"/>
                <a:cs typeface="Times New Roman" pitchFamily="18" charset="0"/>
              </a:rPr>
              <a:t>] 30.69613</a:t>
            </a:r>
            <a:endParaRPr lang="en-US" altLang="zh-CN" sz="2000" b="1" dirty="0" smtClean="0">
              <a:latin typeface="+mj-lt"/>
              <a:ea typeface="GungsuhChe" pitchFamily="49" charset="-127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+mj-lt"/>
              <a:ea typeface="GungsuhChe" pitchFamily="49" charset="-127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smtClean="0">
                <a:latin typeface="+mj-lt"/>
                <a:ea typeface="GungsuhChe" pitchFamily="49" charset="-127"/>
                <a:cs typeface="Times New Roman" pitchFamily="18" charset="0"/>
              </a:rPr>
              <a:t>&gt; sum(t</a:t>
            </a:r>
            <a:r>
              <a:rPr lang="en-US" altLang="zh-CN" sz="2000" b="1" dirty="0">
                <a:latin typeface="+mj-lt"/>
                <a:ea typeface="GungsuhChe" pitchFamily="49" charset="-127"/>
                <a:cs typeface="Times New Roman" pitchFamily="18" charset="0"/>
              </a:rPr>
              <a:t>*(</a:t>
            </a:r>
            <a:r>
              <a:rPr lang="en-US" altLang="zh-CN" sz="2000" b="1" dirty="0" err="1">
                <a:latin typeface="+mj-lt"/>
                <a:ea typeface="GungsuhChe" pitchFamily="49" charset="-127"/>
                <a:cs typeface="Times New Roman" pitchFamily="18" charset="0"/>
              </a:rPr>
              <a:t>t+1</a:t>
            </a:r>
            <a:r>
              <a:rPr lang="en-US" altLang="zh-CN" sz="2000" b="1" dirty="0">
                <a:latin typeface="+mj-lt"/>
                <a:ea typeface="GungsuhChe" pitchFamily="49" charset="-127"/>
                <a:cs typeface="Times New Roman" pitchFamily="18" charset="0"/>
              </a:rPr>
              <a:t>)*</a:t>
            </a:r>
            <a:r>
              <a:rPr lang="en-US" altLang="zh-CN" sz="2000" b="1" dirty="0" err="1">
                <a:latin typeface="+mj-lt"/>
                <a:ea typeface="GungsuhChe" pitchFamily="49" charset="-127"/>
                <a:cs typeface="Times New Roman" pitchFamily="18" charset="0"/>
              </a:rPr>
              <a:t>cf</a:t>
            </a:r>
            <a:r>
              <a:rPr lang="en-US" altLang="zh-CN" sz="2000" b="1" dirty="0">
                <a:latin typeface="+mj-lt"/>
                <a:ea typeface="GungsuhChe" pitchFamily="49" charset="-127"/>
                <a:cs typeface="Times New Roman" pitchFamily="18" charset="0"/>
              </a:rPr>
              <a:t>*(1+0.03)^(-t-2))/sum(</a:t>
            </a:r>
            <a:r>
              <a:rPr lang="en-US" altLang="zh-CN" sz="2000" b="1" dirty="0" err="1">
                <a:latin typeface="+mj-lt"/>
                <a:ea typeface="GungsuhChe" pitchFamily="49" charset="-127"/>
                <a:cs typeface="Times New Roman" pitchFamily="18" charset="0"/>
              </a:rPr>
              <a:t>cf</a:t>
            </a:r>
            <a:r>
              <a:rPr lang="en-US" altLang="zh-CN" sz="2000" b="1" dirty="0">
                <a:latin typeface="+mj-lt"/>
                <a:ea typeface="GungsuhChe" pitchFamily="49" charset="-127"/>
                <a:cs typeface="Times New Roman" pitchFamily="18" charset="0"/>
              </a:rPr>
              <a:t>*1.03^(-</a:t>
            </a:r>
            <a:r>
              <a:rPr lang="en-US" altLang="zh-CN" sz="2000" b="1">
                <a:latin typeface="+mj-lt"/>
                <a:ea typeface="GungsuhChe" pitchFamily="49" charset="-127"/>
                <a:cs typeface="Times New Roman" pitchFamily="18" charset="0"/>
              </a:rPr>
              <a:t>t</a:t>
            </a:r>
            <a:r>
              <a:rPr lang="en-US" altLang="zh-CN" sz="2000" b="1" smtClean="0">
                <a:latin typeface="+mj-lt"/>
                <a:ea typeface="GungsuhChe" pitchFamily="49" charset="-127"/>
                <a:cs typeface="Times New Roman" pitchFamily="18" charset="0"/>
              </a:rPr>
              <a:t>))   </a:t>
            </a:r>
            <a:r>
              <a:rPr lang="zh-CN" altLang="en-US" sz="2000" b="1" smtClean="0">
                <a:latin typeface="+mj-lt"/>
                <a:ea typeface="GungsuhChe" pitchFamily="49" charset="-127"/>
                <a:cs typeface="Times New Roman" pitchFamily="18" charset="0"/>
              </a:rPr>
              <a:t>直接</a:t>
            </a:r>
            <a:r>
              <a:rPr lang="zh-CN" altLang="en-US" sz="2000" b="1" dirty="0">
                <a:latin typeface="+mj-lt"/>
                <a:ea typeface="GungsuhChe" pitchFamily="49" charset="-127"/>
                <a:cs typeface="Times New Roman" pitchFamily="18" charset="0"/>
              </a:rPr>
              <a:t>计算凸度</a:t>
            </a:r>
          </a:p>
          <a:p>
            <a:pPr marL="0" indent="0">
              <a:buNone/>
            </a:pPr>
            <a:r>
              <a:rPr lang="en-US" altLang="zh-CN" sz="2000" b="1" dirty="0">
                <a:latin typeface="+mj-lt"/>
                <a:ea typeface="GungsuhChe" pitchFamily="49" charset="-127"/>
                <a:cs typeface="Times New Roman" pitchFamily="18" charset="0"/>
              </a:rPr>
              <a:t>[</a:t>
            </a:r>
            <a:r>
              <a:rPr lang="en-US" altLang="zh-CN" sz="2000" b="1">
                <a:latin typeface="+mj-lt"/>
                <a:ea typeface="GungsuhChe" pitchFamily="49" charset="-127"/>
                <a:cs typeface="Times New Roman" pitchFamily="18" charset="0"/>
              </a:rPr>
              <a:t>1</a:t>
            </a:r>
            <a:r>
              <a:rPr lang="en-US" altLang="zh-CN" sz="2000" b="1" smtClean="0">
                <a:latin typeface="+mj-lt"/>
                <a:ea typeface="GungsuhChe" pitchFamily="49" charset="-127"/>
                <a:cs typeface="Times New Roman" pitchFamily="18" charset="0"/>
              </a:rPr>
              <a:t>] 30.69613</a:t>
            </a:r>
            <a:endParaRPr lang="zh-CN" altLang="en-US" sz="2000" b="1" dirty="0">
              <a:latin typeface="+mj-lt"/>
              <a:ea typeface="GungsuhChe" pitchFamily="49" charset="-127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损失模型：</a:t>
            </a:r>
            <a:r>
              <a:rPr lang="en-US" altLang="zh-CN" dirty="0" err="1" smtClean="0"/>
              <a:t>actuar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分布计算和参数估计：</a:t>
            </a:r>
            <a:r>
              <a:rPr lang="en-US" altLang="zh-CN" smtClean="0"/>
              <a:t>d, p, q, r, m, lev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信度模型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累积损失的计算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破产概率的计算</a:t>
            </a:r>
            <a:endParaRPr lang="en-US" altLang="zh-CN" dirty="0" smtClean="0"/>
          </a:p>
          <a:p>
            <a:r>
              <a:rPr lang="zh-CN" altLang="en-US" dirty="0" smtClean="0"/>
              <a:t>分层</a:t>
            </a:r>
            <a:r>
              <a:rPr lang="zh-CN" altLang="en-US" dirty="0"/>
              <a:t>损失模型的随机</a:t>
            </a:r>
            <a:r>
              <a:rPr lang="zh-CN" altLang="en-US" dirty="0" smtClean="0"/>
              <a:t>模拟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注：</a:t>
            </a:r>
            <a:r>
              <a:rPr lang="en-US" altLang="zh-CN" dirty="0" err="1" smtClean="0"/>
              <a:t>CAS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LSM</a:t>
            </a:r>
            <a:r>
              <a:rPr lang="zh-CN" altLang="en-US" dirty="0" smtClean="0"/>
              <a:t>可以模拟保险公司的损失发生过程及其进展：</a:t>
            </a:r>
            <a:r>
              <a:rPr lang="en-US" altLang="zh-CN" sz="2000" dirty="0"/>
              <a:t>http://</a:t>
            </a:r>
            <a:r>
              <a:rPr lang="en-US" altLang="zh-CN" sz="2000" dirty="0" err="1" smtClean="0"/>
              <a:t>www.casact.org</a:t>
            </a:r>
            <a:r>
              <a:rPr lang="en-US" altLang="zh-CN" sz="2000" dirty="0" smtClean="0"/>
              <a:t>/research/</a:t>
            </a:r>
            <a:r>
              <a:rPr lang="en-US" altLang="zh-CN" sz="2000" dirty="0" err="1" smtClean="0"/>
              <a:t>lsmwp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index.cfm?fa</a:t>
            </a:r>
            <a:r>
              <a:rPr lang="en-US" altLang="zh-CN" sz="2000" dirty="0" smtClean="0"/>
              <a:t>=software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2120</TotalTime>
  <Words>1592</Words>
  <Application>Microsoft Office PowerPoint</Application>
  <PresentationFormat>全屏显示(4:3)</PresentationFormat>
  <Paragraphs>284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流畅</vt:lpstr>
      <vt:lpstr>R 在精算中的应用</vt:lpstr>
      <vt:lpstr>概述</vt:lpstr>
      <vt:lpstr>统计软件在非寿险精算中的应用</vt:lpstr>
      <vt:lpstr>EXCEL，SAS，R的简单比较</vt:lpstr>
      <vt:lpstr>精算应用中的R包</vt:lpstr>
      <vt:lpstr>利息理论与寿险精算：lifecontigencies</vt:lpstr>
      <vt:lpstr>Lifecontigencies示例</vt:lpstr>
      <vt:lpstr>A bug？</vt:lpstr>
      <vt:lpstr>损失模型：actuar</vt:lpstr>
      <vt:lpstr>Actuar：BS信度模型示例</vt:lpstr>
      <vt:lpstr>PowerPoint 演示文稿</vt:lpstr>
      <vt:lpstr>PowerPoint 演示文稿</vt:lpstr>
      <vt:lpstr>PowerPoint 演示文稿</vt:lpstr>
      <vt:lpstr>Actuar：累积损失计算示例</vt:lpstr>
      <vt:lpstr>PowerPoint 演示文稿</vt:lpstr>
      <vt:lpstr>非寿险准备金评估：ChainLadder</vt:lpstr>
      <vt:lpstr>Chainladder：基于GLM的准备金评估示例</vt:lpstr>
      <vt:lpstr>PowerPoint 演示文稿</vt:lpstr>
      <vt:lpstr>PowerPoint 演示文稿</vt:lpstr>
      <vt:lpstr>PowerPoint 演示文稿</vt:lpstr>
      <vt:lpstr>可以用于非寿险定价的R包</vt:lpstr>
      <vt:lpstr>gamlss的应用示例</vt:lpstr>
      <vt:lpstr>PowerPoint 演示文稿</vt:lpstr>
      <vt:lpstr>PowerPoint 演示文稿</vt:lpstr>
      <vt:lpstr>PowerPoint 演示文稿</vt:lpstr>
      <vt:lpstr>R与SAS在精算应用中的几个比较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在精算中的应用</dc:title>
  <dc:creator>meng</dc:creator>
  <cp:lastModifiedBy>meng</cp:lastModifiedBy>
  <cp:revision>82</cp:revision>
  <dcterms:created xsi:type="dcterms:W3CDTF">2012-05-11T00:31:22Z</dcterms:created>
  <dcterms:modified xsi:type="dcterms:W3CDTF">2012-05-27T00:12:50Z</dcterms:modified>
</cp:coreProperties>
</file>