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86" r:id="rId4"/>
    <p:sldId id="288" r:id="rId5"/>
    <p:sldId id="280" r:id="rId6"/>
    <p:sldId id="287" r:id="rId7"/>
    <p:sldId id="257" r:id="rId8"/>
    <p:sldId id="258" r:id="rId9"/>
    <p:sldId id="259" r:id="rId10"/>
    <p:sldId id="260" r:id="rId11"/>
    <p:sldId id="261" r:id="rId12"/>
    <p:sldId id="262" r:id="rId13"/>
    <p:sldId id="263" r:id="rId14"/>
    <p:sldId id="264" r:id="rId15"/>
    <p:sldId id="265" r:id="rId16"/>
    <p:sldId id="266" r:id="rId17"/>
    <p:sldId id="295" r:id="rId18"/>
    <p:sldId id="267" r:id="rId19"/>
    <p:sldId id="268" r:id="rId20"/>
    <p:sldId id="269" r:id="rId21"/>
    <p:sldId id="270" r:id="rId22"/>
    <p:sldId id="271" r:id="rId23"/>
    <p:sldId id="272" r:id="rId24"/>
    <p:sldId id="273" r:id="rId25"/>
    <p:sldId id="274" r:id="rId26"/>
    <p:sldId id="285" r:id="rId27"/>
    <p:sldId id="284" r:id="rId28"/>
    <p:sldId id="296" r:id="rId29"/>
    <p:sldId id="292" r:id="rId30"/>
    <p:sldId id="294" r:id="rId31"/>
    <p:sldId id="277" r:id="rId32"/>
    <p:sldId id="278" r:id="rId33"/>
    <p:sldId id="281" r:id="rId34"/>
    <p:sldId id="282" r:id="rId35"/>
    <p:sldId id="283" r:id="rId36"/>
    <p:sldId id="279" r:id="rId37"/>
    <p:sldId id="275" r:id="rId38"/>
    <p:sldId id="276" r:id="rId39"/>
    <p:sldId id="293" r:id="rId40"/>
    <p:sldId id="289" r:id="rId41"/>
    <p:sldId id="290"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94660"/>
  </p:normalViewPr>
  <p:slideViewPr>
    <p:cSldViewPr>
      <p:cViewPr>
        <p:scale>
          <a:sx n="60" d="100"/>
          <a:sy n="60" d="100"/>
        </p:scale>
        <p:origin x="-738" y="-4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1371600" y="2996952"/>
            <a:ext cx="6400800" cy="165618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a:xfrm>
            <a:off x="457200" y="6448251"/>
            <a:ext cx="2133600" cy="365125"/>
          </a:xfrm>
        </p:spPr>
        <p:txBody>
          <a:bodyPr/>
          <a:lstStyle/>
          <a:p>
            <a:fld id="{530820CF-B880-4189-942D-D702A7CBA730}" type="datetimeFigureOut">
              <a:rPr lang="zh-CN" altLang="en-US" smtClean="0"/>
              <a:t>2011/5/24</a:t>
            </a:fld>
            <a:endParaRPr lang="zh-CN" altLang="en-US"/>
          </a:p>
        </p:txBody>
      </p:sp>
      <p:sp>
        <p:nvSpPr>
          <p:cNvPr id="5" name="页脚占位符 4"/>
          <p:cNvSpPr>
            <a:spLocks noGrp="1"/>
          </p:cNvSpPr>
          <p:nvPr>
            <p:ph type="ftr" sz="quarter" idx="11"/>
          </p:nvPr>
        </p:nvSpPr>
        <p:spPr>
          <a:xfrm>
            <a:off x="3124200" y="6448251"/>
            <a:ext cx="2895600" cy="365125"/>
          </a:xfrm>
        </p:spPr>
        <p:txBody>
          <a:bodyPr/>
          <a:lstStyle/>
          <a:p>
            <a:endParaRPr lang="zh-CN" altLang="en-US"/>
          </a:p>
        </p:txBody>
      </p:sp>
      <p:sp>
        <p:nvSpPr>
          <p:cNvPr id="6" name="灯片编号占位符 5"/>
          <p:cNvSpPr>
            <a:spLocks noGrp="1"/>
          </p:cNvSpPr>
          <p:nvPr>
            <p:ph type="sldNum" sz="quarter" idx="12"/>
          </p:nvPr>
        </p:nvSpPr>
        <p:spPr>
          <a:xfrm>
            <a:off x="6553200" y="6448251"/>
            <a:ext cx="2133600" cy="365125"/>
          </a:xfrm>
        </p:spPr>
        <p:txBody>
          <a:bodyPr/>
          <a:lstStyle/>
          <a:p>
            <a:fld id="{0C913308-F349-4B6D-A68A-DD1791B4A57B}" type="slidenum">
              <a:rPr lang="zh-CN" altLang="en-US" smtClean="0"/>
              <a:t>‹#›</a:t>
            </a:fld>
            <a:endParaRPr lang="zh-CN" altLang="en-US"/>
          </a:p>
        </p:txBody>
      </p:sp>
      <p:pic>
        <p:nvPicPr>
          <p:cNvPr id="7" name="图片 4" descr="COS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51720" y="1913012"/>
            <a:ext cx="4890418" cy="743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txBox="1">
            <a:spLocks/>
          </p:cNvSpPr>
          <p:nvPr userDrawn="1"/>
        </p:nvSpPr>
        <p:spPr>
          <a:xfrm>
            <a:off x="323850" y="836712"/>
            <a:ext cx="8496300" cy="531812"/>
          </a:xfrm>
          <a:prstGeom prst="rect">
            <a:avLst/>
          </a:prstGeom>
          <a:solidFill>
            <a:schemeClr val="bg1">
              <a:lumMod val="95000"/>
            </a:schemeClr>
          </a:solidFill>
        </p:spPr>
        <p:txBody>
          <a:bodyPr anchor="ctr">
            <a:normAutofit fontScale="82500" lnSpcReduction="10000"/>
          </a:bodyPr>
          <a:lstStyle/>
          <a:p>
            <a:pPr fontAlgn="auto">
              <a:spcAft>
                <a:spcPts val="0"/>
              </a:spcAft>
              <a:defRPr/>
            </a:pPr>
            <a:r>
              <a:rPr lang="zh-CN" altLang="en-US" sz="2800" b="1" dirty="0">
                <a:solidFill>
                  <a:srgbClr val="008BBC"/>
                </a:solidFill>
                <a:effectLst>
                  <a:outerShdw blurRad="38100" dist="38100" dir="2700000" algn="tl">
                    <a:srgbClr val="000000">
                      <a:alpha val="43137"/>
                    </a:srgbClr>
                  </a:outerShdw>
                </a:effectLst>
                <a:latin typeface="楷体_GB2312" pitchFamily="49" charset="-122"/>
                <a:ea typeface="楷体_GB2312" pitchFamily="49" charset="-122"/>
                <a:cs typeface="+mj-cs"/>
              </a:rPr>
              <a:t>统计之都五周年系列演讲                      </a:t>
            </a:r>
            <a:r>
              <a:rPr lang="en-US" altLang="zh-CN" sz="1600" b="1" dirty="0">
                <a:solidFill>
                  <a:srgbClr val="008BBC"/>
                </a:solidFill>
                <a:effectLst>
                  <a:outerShdw blurRad="38100" dist="38100" dir="2700000" algn="tl">
                    <a:srgbClr val="000000">
                      <a:alpha val="43137"/>
                    </a:srgbClr>
                  </a:outerShdw>
                </a:effectLst>
                <a:latin typeface="Bookman Old Style" pitchFamily="18" charset="0"/>
                <a:ea typeface="楷体_GB2312" pitchFamily="49" charset="-122"/>
                <a:cs typeface="+mj-cs"/>
              </a:rPr>
              <a:t>Capital of Statistics</a:t>
            </a:r>
            <a:endParaRPr lang="zh-CN" altLang="en-US" sz="2300" b="1" dirty="0">
              <a:solidFill>
                <a:srgbClr val="008BBC"/>
              </a:solidFill>
              <a:effectLst>
                <a:outerShdw blurRad="38100" dist="38100" dir="2700000" algn="tl">
                  <a:srgbClr val="000000">
                    <a:alpha val="43137"/>
                  </a:srgbClr>
                </a:outerShdw>
              </a:effectLst>
              <a:latin typeface="Bookman Old Style" pitchFamily="18" charset="0"/>
              <a:ea typeface="楷体_GB2312" pitchFamily="49" charset="-122"/>
              <a:cs typeface="+mj-cs"/>
            </a:endParaRPr>
          </a:p>
        </p:txBody>
      </p:sp>
      <p:sp>
        <p:nvSpPr>
          <p:cNvPr id="9" name="标题 1"/>
          <p:cNvSpPr txBox="1">
            <a:spLocks/>
          </p:cNvSpPr>
          <p:nvPr userDrawn="1"/>
        </p:nvSpPr>
        <p:spPr>
          <a:xfrm>
            <a:off x="317500" y="1441549"/>
            <a:ext cx="6486525" cy="71438"/>
          </a:xfrm>
          <a:prstGeom prst="rect">
            <a:avLst/>
          </a:prstGeom>
          <a:solidFill>
            <a:srgbClr val="008BBC"/>
          </a:solidFill>
        </p:spPr>
        <p:txBody>
          <a:bodyPr anchor="ctr">
            <a:normAutofit fontScale="25000" lnSpcReduction="20000"/>
          </a:bodyPr>
          <a:lstStyle/>
          <a:p>
            <a:pPr fontAlgn="auto">
              <a:spcAft>
                <a:spcPts val="0"/>
              </a:spcAft>
              <a:defRPr/>
            </a:pPr>
            <a:endParaRPr lang="zh-CN" altLang="en-US" sz="2800" dirty="0">
              <a:effectLst>
                <a:outerShdw blurRad="38100" dist="38100" dir="2700000" algn="tl">
                  <a:srgbClr val="000000">
                    <a:alpha val="43137"/>
                  </a:srgbClr>
                </a:outerShdw>
              </a:effectLst>
              <a:latin typeface="楷体_GB2312" pitchFamily="49" charset="-122"/>
              <a:ea typeface="楷体_GB2312" pitchFamily="49" charset="-122"/>
              <a:cs typeface="+mj-cs"/>
            </a:endParaRPr>
          </a:p>
        </p:txBody>
      </p:sp>
      <p:sp>
        <p:nvSpPr>
          <p:cNvPr id="10" name="标题 1"/>
          <p:cNvSpPr txBox="1">
            <a:spLocks/>
          </p:cNvSpPr>
          <p:nvPr userDrawn="1"/>
        </p:nvSpPr>
        <p:spPr>
          <a:xfrm>
            <a:off x="6942138" y="1441549"/>
            <a:ext cx="1878012" cy="71438"/>
          </a:xfrm>
          <a:prstGeom prst="rect">
            <a:avLst/>
          </a:prstGeom>
          <a:solidFill>
            <a:srgbClr val="FFC000"/>
          </a:solidFill>
        </p:spPr>
        <p:txBody>
          <a:bodyPr anchor="ctr">
            <a:normAutofit fontScale="25000" lnSpcReduction="20000"/>
          </a:bodyPr>
          <a:lstStyle/>
          <a:p>
            <a:pPr fontAlgn="auto">
              <a:spcAft>
                <a:spcPts val="0"/>
              </a:spcAft>
              <a:defRPr/>
            </a:pPr>
            <a:endParaRPr lang="zh-CN" altLang="en-US" sz="2800"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cs typeface="+mj-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txBox="1">
            <a:spLocks/>
          </p:cNvSpPr>
          <p:nvPr userDrawn="1"/>
        </p:nvSpPr>
        <p:spPr>
          <a:xfrm>
            <a:off x="323850" y="21764"/>
            <a:ext cx="8496300" cy="360040"/>
          </a:xfrm>
          <a:prstGeom prst="rect">
            <a:avLst/>
          </a:prstGeom>
          <a:noFill/>
          <a:ln>
            <a:noFill/>
          </a:ln>
        </p:spPr>
        <p:txBody>
          <a:bodyPr anchor="ctr">
            <a:normAutofit fontScale="97500"/>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lumMod val="85000"/>
                  </a:schemeClr>
                </a:solidFill>
                <a:latin typeface="Bookman Old Style" pitchFamily="18" charset="0"/>
                <a:ea typeface="楷体_GB2312" pitchFamily="49" charset="-122"/>
                <a:cs typeface="+mj-cs"/>
              </a:rPr>
              <a:t>  Part1                                                                                  </a:t>
            </a:r>
            <a:r>
              <a:rPr lang="en-US" altLang="zh-CN" sz="1400" b="1" dirty="0" smtClean="0">
                <a:solidFill>
                  <a:schemeClr val="bg1">
                    <a:lumMod val="85000"/>
                  </a:schemeClr>
                </a:solidFill>
                <a:latin typeface="Bookman Old Style" pitchFamily="18" charset="0"/>
                <a:ea typeface="楷体_GB2312" pitchFamily="49" charset="-122"/>
                <a:cs typeface="+mj-cs"/>
              </a:rPr>
              <a:t>Capital </a:t>
            </a:r>
            <a:r>
              <a:rPr lang="en-US" altLang="zh-CN" sz="1400" b="1" dirty="0">
                <a:solidFill>
                  <a:schemeClr val="bg1">
                    <a:lumMod val="85000"/>
                  </a:schemeClr>
                </a:solidFill>
                <a:latin typeface="Bookman Old Style" pitchFamily="18" charset="0"/>
                <a:ea typeface="楷体_GB2312" pitchFamily="49" charset="-122"/>
                <a:cs typeface="+mj-cs"/>
              </a:rPr>
              <a:t>of Statistics</a:t>
            </a:r>
            <a:endParaRPr lang="zh-CN" altLang="en-US" sz="2500" b="1" dirty="0">
              <a:solidFill>
                <a:schemeClr val="bg1">
                  <a:lumMod val="85000"/>
                </a:schemeClr>
              </a:solidFill>
              <a:latin typeface="Bookman Old Style" pitchFamily="18" charset="0"/>
              <a:ea typeface="楷体_GB2312" pitchFamily="49" charset="-122"/>
              <a:cs typeface="+mj-cs"/>
            </a:endParaRPr>
          </a:p>
        </p:txBody>
      </p:sp>
      <p:sp>
        <p:nvSpPr>
          <p:cNvPr id="9" name="标题 1"/>
          <p:cNvSpPr>
            <a:spLocks noGrp="1"/>
          </p:cNvSpPr>
          <p:nvPr>
            <p:ph type="title"/>
          </p:nvPr>
        </p:nvSpPr>
        <p:spPr>
          <a:xfrm>
            <a:off x="323850" y="404664"/>
            <a:ext cx="8496300" cy="432048"/>
          </a:xfrm>
          <a:solidFill>
            <a:schemeClr val="bg2">
              <a:alpha val="50000"/>
            </a:schemeClr>
          </a:solidFill>
          <a:ln>
            <a:noFill/>
          </a:ln>
        </p:spPr>
        <p:txBody>
          <a:bodyPr>
            <a:normAutofit/>
          </a:bodyPr>
          <a:lstStyle>
            <a:lvl1pPr algn="l">
              <a:defRPr sz="220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txBox="1">
            <a:spLocks/>
          </p:cNvSpPr>
          <p:nvPr userDrawn="1"/>
        </p:nvSpPr>
        <p:spPr>
          <a:xfrm>
            <a:off x="323850" y="21764"/>
            <a:ext cx="8496300" cy="360040"/>
          </a:xfrm>
          <a:prstGeom prst="rect">
            <a:avLst/>
          </a:prstGeom>
          <a:noFill/>
          <a:ln>
            <a:noFill/>
          </a:ln>
        </p:spPr>
        <p:txBody>
          <a:bodyPr anchor="ctr">
            <a:normAutofit fontScale="97500"/>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lumMod val="85000"/>
                  </a:schemeClr>
                </a:solidFill>
                <a:latin typeface="Bookman Old Style" pitchFamily="18" charset="0"/>
                <a:ea typeface="楷体_GB2312" pitchFamily="49" charset="-122"/>
                <a:cs typeface="+mj-cs"/>
              </a:rPr>
              <a:t>  Part2                                                                                  </a:t>
            </a:r>
            <a:r>
              <a:rPr lang="en-US" altLang="zh-CN" sz="1400" b="1" dirty="0" smtClean="0">
                <a:solidFill>
                  <a:schemeClr val="bg1">
                    <a:lumMod val="85000"/>
                  </a:schemeClr>
                </a:solidFill>
                <a:latin typeface="Bookman Old Style" pitchFamily="18" charset="0"/>
                <a:ea typeface="楷体_GB2312" pitchFamily="49" charset="-122"/>
                <a:cs typeface="+mj-cs"/>
              </a:rPr>
              <a:t>Capital </a:t>
            </a:r>
            <a:r>
              <a:rPr lang="en-US" altLang="zh-CN" sz="1400" b="1" dirty="0">
                <a:solidFill>
                  <a:schemeClr val="bg1">
                    <a:lumMod val="85000"/>
                  </a:schemeClr>
                </a:solidFill>
                <a:latin typeface="Bookman Old Style" pitchFamily="18" charset="0"/>
                <a:ea typeface="楷体_GB2312" pitchFamily="49" charset="-122"/>
                <a:cs typeface="+mj-cs"/>
              </a:rPr>
              <a:t>of Statistics</a:t>
            </a:r>
            <a:endParaRPr lang="zh-CN" altLang="en-US" sz="2500" b="1" dirty="0">
              <a:solidFill>
                <a:schemeClr val="bg1">
                  <a:lumMod val="85000"/>
                </a:schemeClr>
              </a:solidFill>
              <a:latin typeface="Bookman Old Style" pitchFamily="18" charset="0"/>
              <a:ea typeface="楷体_GB2312" pitchFamily="49" charset="-122"/>
              <a:cs typeface="+mj-cs"/>
            </a:endParaRPr>
          </a:p>
        </p:txBody>
      </p:sp>
      <p:sp>
        <p:nvSpPr>
          <p:cNvPr id="9" name="标题 1"/>
          <p:cNvSpPr>
            <a:spLocks noGrp="1"/>
          </p:cNvSpPr>
          <p:nvPr>
            <p:ph type="title"/>
          </p:nvPr>
        </p:nvSpPr>
        <p:spPr>
          <a:xfrm>
            <a:off x="323850" y="404664"/>
            <a:ext cx="8496300" cy="432048"/>
          </a:xfrm>
          <a:solidFill>
            <a:schemeClr val="bg2">
              <a:alpha val="50000"/>
            </a:schemeClr>
          </a:solidFill>
          <a:ln>
            <a:noFill/>
          </a:ln>
        </p:spPr>
        <p:txBody>
          <a:bodyPr vert="horz" lIns="91440" tIns="45720" rIns="91440" bIns="45720" rtlCol="0" anchor="ctr">
            <a:normAutofit/>
          </a:bodyPr>
          <a:lstStyle>
            <a:lvl1pPr>
              <a:defRPr lang="zh-CN" altLang="en-US" sz="2200" dirty="0">
                <a:latin typeface="微软雅黑" pitchFamily="34" charset="-122"/>
                <a:ea typeface="微软雅黑" pitchFamily="34" charset="-122"/>
              </a:defRPr>
            </a:lvl1pPr>
          </a:lstStyle>
          <a:p>
            <a:pPr lvl="0" algn="l"/>
            <a:r>
              <a:rPr lang="zh-CN" altLang="en-US" dirty="0" smtClean="0"/>
              <a:t>单击此处编辑母版标题样式</a:t>
            </a:r>
            <a:endParaRPr lang="zh-CN" altLang="en-US" dirty="0"/>
          </a:p>
        </p:txBody>
      </p:sp>
    </p:spTree>
    <p:extLst>
      <p:ext uri="{BB962C8B-B14F-4D97-AF65-F5344CB8AC3E}">
        <p14:creationId xmlns:p14="http://schemas.microsoft.com/office/powerpoint/2010/main" val="22946681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txBox="1">
            <a:spLocks/>
          </p:cNvSpPr>
          <p:nvPr userDrawn="1"/>
        </p:nvSpPr>
        <p:spPr>
          <a:xfrm>
            <a:off x="323850" y="21764"/>
            <a:ext cx="8496300" cy="360040"/>
          </a:xfrm>
          <a:prstGeom prst="rect">
            <a:avLst/>
          </a:prstGeom>
          <a:noFill/>
          <a:ln>
            <a:noFill/>
          </a:ln>
        </p:spPr>
        <p:txBody>
          <a:bodyPr anchor="ctr">
            <a:normAutofit fontScale="97500"/>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lumMod val="85000"/>
                  </a:schemeClr>
                </a:solidFill>
                <a:latin typeface="Bookman Old Style" pitchFamily="18" charset="0"/>
                <a:ea typeface="楷体_GB2312" pitchFamily="49" charset="-122"/>
                <a:cs typeface="+mj-cs"/>
              </a:rPr>
              <a:t>  </a:t>
            </a:r>
            <a:r>
              <a:rPr lang="en-US" altLang="zh-CN" sz="1600" b="1" dirty="0" smtClean="0">
                <a:solidFill>
                  <a:schemeClr val="bg1">
                    <a:lumMod val="85000"/>
                  </a:schemeClr>
                </a:solidFill>
                <a:latin typeface="Bookman Old Style" pitchFamily="18" charset="0"/>
                <a:ea typeface="楷体_GB2312" pitchFamily="49" charset="-122"/>
                <a:cs typeface="+mj-cs"/>
              </a:rPr>
              <a:t>Part3                                                                                  </a:t>
            </a:r>
            <a:r>
              <a:rPr lang="en-US" altLang="zh-CN" sz="1400" b="1" dirty="0" smtClean="0">
                <a:solidFill>
                  <a:schemeClr val="bg1">
                    <a:lumMod val="85000"/>
                  </a:schemeClr>
                </a:solidFill>
                <a:latin typeface="Bookman Old Style" pitchFamily="18" charset="0"/>
                <a:ea typeface="楷体_GB2312" pitchFamily="49" charset="-122"/>
                <a:cs typeface="+mj-cs"/>
              </a:rPr>
              <a:t>Capital </a:t>
            </a:r>
            <a:r>
              <a:rPr lang="en-US" altLang="zh-CN" sz="1400" b="1" dirty="0">
                <a:solidFill>
                  <a:schemeClr val="bg1">
                    <a:lumMod val="85000"/>
                  </a:schemeClr>
                </a:solidFill>
                <a:latin typeface="Bookman Old Style" pitchFamily="18" charset="0"/>
                <a:ea typeface="楷体_GB2312" pitchFamily="49" charset="-122"/>
                <a:cs typeface="+mj-cs"/>
              </a:rPr>
              <a:t>of Statistics</a:t>
            </a:r>
            <a:endParaRPr lang="zh-CN" altLang="en-US" sz="2500" b="1" dirty="0">
              <a:solidFill>
                <a:schemeClr val="bg1">
                  <a:lumMod val="85000"/>
                </a:schemeClr>
              </a:solidFill>
              <a:latin typeface="Bookman Old Style" pitchFamily="18" charset="0"/>
              <a:ea typeface="楷体_GB2312" pitchFamily="49" charset="-122"/>
              <a:cs typeface="+mj-cs"/>
            </a:endParaRPr>
          </a:p>
        </p:txBody>
      </p:sp>
      <p:sp>
        <p:nvSpPr>
          <p:cNvPr id="9" name="标题 1"/>
          <p:cNvSpPr>
            <a:spLocks noGrp="1"/>
          </p:cNvSpPr>
          <p:nvPr>
            <p:ph type="title"/>
          </p:nvPr>
        </p:nvSpPr>
        <p:spPr>
          <a:xfrm>
            <a:off x="323850" y="404664"/>
            <a:ext cx="8496300" cy="432048"/>
          </a:xfrm>
          <a:solidFill>
            <a:schemeClr val="bg2">
              <a:alpha val="50000"/>
            </a:schemeClr>
          </a:solidFill>
          <a:ln>
            <a:noFill/>
          </a:ln>
        </p:spPr>
        <p:txBody>
          <a:bodyPr vert="horz" lIns="91440" tIns="45720" rIns="91440" bIns="45720" rtlCol="0" anchor="ctr">
            <a:normAutofit/>
          </a:bodyPr>
          <a:lstStyle>
            <a:lvl1pPr>
              <a:defRPr lang="zh-CN" altLang="en-US" sz="2200" dirty="0">
                <a:latin typeface="微软雅黑" pitchFamily="34" charset="-122"/>
                <a:ea typeface="微软雅黑" pitchFamily="34" charset="-122"/>
              </a:defRPr>
            </a:lvl1pPr>
          </a:lstStyle>
          <a:p>
            <a:pPr lvl="0" algn="l"/>
            <a:r>
              <a:rPr lang="zh-CN" altLang="en-US" dirty="0" smtClean="0"/>
              <a:t>单击此处编辑母版标题样式</a:t>
            </a:r>
            <a:endParaRPr lang="zh-CN" altLang="en-US" dirty="0"/>
          </a:p>
        </p:txBody>
      </p:sp>
    </p:spTree>
    <p:extLst>
      <p:ext uri="{BB962C8B-B14F-4D97-AF65-F5344CB8AC3E}">
        <p14:creationId xmlns:p14="http://schemas.microsoft.com/office/powerpoint/2010/main" val="21836849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457200" y="1268760"/>
            <a:ext cx="4038600" cy="4857403"/>
          </a:xfrm>
        </p:spPr>
        <p:txBody>
          <a:bodyPr>
            <a:normAutofit/>
          </a:bodyPr>
          <a:lstStyle>
            <a:lvl1pPr marL="285750" indent="-285750">
              <a:buFont typeface="Arial" pitchFamily="34" charset="0"/>
              <a:buChar char="•"/>
              <a:defRPr lang="zh-CN" altLang="en-US" sz="1800" kern="1200" dirty="0">
                <a:solidFill>
                  <a:schemeClr val="tx1"/>
                </a:solidFill>
                <a:latin typeface="Arial Unicode MS" pitchFamily="34" charset="-122"/>
                <a:ea typeface="Arial Unicode MS" pitchFamily="34" charset="-122"/>
                <a:cs typeface="Arial Unicode MS" pitchFamily="34" charset="-122"/>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smtClean="0"/>
              <a:t>code</a:t>
            </a:r>
            <a:endParaRPr lang="zh-CN" altLang="en-US" dirty="0"/>
          </a:p>
        </p:txBody>
      </p:sp>
      <p:sp>
        <p:nvSpPr>
          <p:cNvPr id="4" name="内容占位符 3"/>
          <p:cNvSpPr>
            <a:spLocks noGrp="1"/>
          </p:cNvSpPr>
          <p:nvPr>
            <p:ph sz="half" idx="2" hasCustomPrompt="1"/>
          </p:nvPr>
        </p:nvSpPr>
        <p:spPr>
          <a:xfrm>
            <a:off x="4648200" y="1268760"/>
            <a:ext cx="4038600" cy="4857403"/>
          </a:xfrm>
        </p:spPr>
        <p:txBody>
          <a:bodyPr>
            <a:normAutofit/>
          </a:bodyPr>
          <a:lstStyle>
            <a:lvl1pPr>
              <a:defRPr sz="1800">
                <a:latin typeface="Arial Unicode MS" pitchFamily="34" charset="-122"/>
                <a:ea typeface="Arial Unicode MS" pitchFamily="34" charset="-122"/>
                <a:cs typeface="Arial Unicode MS" pitchFamily="34" charset="-122"/>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smtClean="0"/>
              <a:t>code</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t>2011/5/24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标题 1"/>
          <p:cNvSpPr txBox="1">
            <a:spLocks/>
          </p:cNvSpPr>
          <p:nvPr userDrawn="1"/>
        </p:nvSpPr>
        <p:spPr>
          <a:xfrm>
            <a:off x="323850" y="21764"/>
            <a:ext cx="8496300" cy="360040"/>
          </a:xfrm>
          <a:prstGeom prst="rect">
            <a:avLst/>
          </a:prstGeom>
          <a:noFill/>
          <a:ln>
            <a:noFill/>
          </a:ln>
        </p:spPr>
        <p:txBody>
          <a:bodyPr anchor="ctr">
            <a:normAutofit fontScale="97500"/>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lumMod val="85000"/>
                  </a:schemeClr>
                </a:solidFill>
                <a:latin typeface="Bookman Old Style" pitchFamily="18" charset="0"/>
                <a:ea typeface="楷体_GB2312" pitchFamily="49" charset="-122"/>
                <a:cs typeface="+mj-cs"/>
              </a:rPr>
              <a:t>  </a:t>
            </a:r>
            <a:r>
              <a:rPr lang="en-US" altLang="zh-CN" sz="1600" b="1" dirty="0" smtClean="0">
                <a:solidFill>
                  <a:schemeClr val="bg1">
                    <a:lumMod val="85000"/>
                  </a:schemeClr>
                </a:solidFill>
                <a:latin typeface="Bookman Old Style" pitchFamily="18" charset="0"/>
                <a:ea typeface="楷体_GB2312" pitchFamily="49" charset="-122"/>
                <a:cs typeface="+mj-cs"/>
              </a:rPr>
              <a:t>Part1                                                                                  </a:t>
            </a:r>
            <a:r>
              <a:rPr lang="en-US" altLang="zh-CN" sz="1400" b="1" dirty="0" smtClean="0">
                <a:solidFill>
                  <a:schemeClr val="bg1">
                    <a:lumMod val="85000"/>
                  </a:schemeClr>
                </a:solidFill>
                <a:latin typeface="Bookman Old Style" pitchFamily="18" charset="0"/>
                <a:ea typeface="楷体_GB2312" pitchFamily="49" charset="-122"/>
                <a:cs typeface="+mj-cs"/>
              </a:rPr>
              <a:t>Capital </a:t>
            </a:r>
            <a:r>
              <a:rPr lang="en-US" altLang="zh-CN" sz="1400" b="1" dirty="0">
                <a:solidFill>
                  <a:schemeClr val="bg1">
                    <a:lumMod val="85000"/>
                  </a:schemeClr>
                </a:solidFill>
                <a:latin typeface="Bookman Old Style" pitchFamily="18" charset="0"/>
                <a:ea typeface="楷体_GB2312" pitchFamily="49" charset="-122"/>
                <a:cs typeface="+mj-cs"/>
              </a:rPr>
              <a:t>of Statistics</a:t>
            </a:r>
            <a:endParaRPr lang="zh-CN" altLang="en-US" sz="2500" b="1" dirty="0">
              <a:solidFill>
                <a:schemeClr val="bg1">
                  <a:lumMod val="85000"/>
                </a:schemeClr>
              </a:solidFill>
              <a:latin typeface="Bookman Old Style" pitchFamily="18" charset="0"/>
              <a:ea typeface="楷体_GB2312" pitchFamily="49" charset="-122"/>
              <a:cs typeface="+mj-cs"/>
            </a:endParaRPr>
          </a:p>
        </p:txBody>
      </p:sp>
      <p:sp>
        <p:nvSpPr>
          <p:cNvPr id="10" name="标题 1"/>
          <p:cNvSpPr>
            <a:spLocks noGrp="1"/>
          </p:cNvSpPr>
          <p:nvPr>
            <p:ph type="title"/>
          </p:nvPr>
        </p:nvSpPr>
        <p:spPr>
          <a:xfrm>
            <a:off x="323850" y="404664"/>
            <a:ext cx="8496300" cy="432048"/>
          </a:xfrm>
          <a:solidFill>
            <a:schemeClr val="bg2">
              <a:alpha val="50000"/>
            </a:schemeClr>
          </a:solidFill>
          <a:ln>
            <a:noFill/>
          </a:ln>
        </p:spPr>
        <p:txBody>
          <a:bodyPr vert="horz" lIns="91440" tIns="45720" rIns="91440" bIns="45720" rtlCol="0" anchor="ctr">
            <a:normAutofit/>
          </a:bodyPr>
          <a:lstStyle>
            <a:lvl1pPr>
              <a:defRPr lang="zh-CN" altLang="en-US" sz="2200" dirty="0">
                <a:latin typeface="微软雅黑" pitchFamily="34" charset="-122"/>
                <a:ea typeface="微软雅黑" pitchFamily="34" charset="-122"/>
              </a:defRPr>
            </a:lvl1pPr>
          </a:lstStyle>
          <a:p>
            <a:pPr lvl="0" algn="l"/>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2011/5/24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572000" y="1484784"/>
            <a:ext cx="4114800"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84784"/>
            <a:ext cx="4042792" cy="464137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2011/5/24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标题 1"/>
          <p:cNvSpPr txBox="1">
            <a:spLocks/>
          </p:cNvSpPr>
          <p:nvPr userDrawn="1"/>
        </p:nvSpPr>
        <p:spPr>
          <a:xfrm>
            <a:off x="323850" y="116632"/>
            <a:ext cx="8496300" cy="531812"/>
          </a:xfrm>
          <a:prstGeom prst="rect">
            <a:avLst/>
          </a:prstGeom>
          <a:noFill/>
          <a:ln>
            <a:solidFill>
              <a:schemeClr val="accent1"/>
            </a:solidFill>
          </a:ln>
        </p:spPr>
        <p:txBody>
          <a:bodyPr anchor="ctr">
            <a:normAutofit fontScale="97500"/>
          </a:bodyPr>
          <a:lstStyle/>
          <a:p>
            <a:pPr fontAlgn="auto">
              <a:spcAft>
                <a:spcPts val="0"/>
              </a:spcAft>
              <a:defRPr/>
            </a:pPr>
            <a:r>
              <a:rPr lang="en-US" altLang="zh-CN" sz="1600" b="1" baseline="0" dirty="0" smtClean="0">
                <a:solidFill>
                  <a:schemeClr val="bg1">
                    <a:lumMod val="85000"/>
                  </a:schemeClr>
                </a:solidFill>
                <a:latin typeface="Bookman Old Style" pitchFamily="18" charset="0"/>
                <a:ea typeface="楷体_GB2312" pitchFamily="49" charset="-122"/>
                <a:cs typeface="+mj-cs"/>
              </a:rPr>
              <a:t>           </a:t>
            </a:r>
            <a:r>
              <a:rPr lang="en-US" altLang="zh-CN" sz="1600" b="1" dirty="0" smtClean="0">
                <a:solidFill>
                  <a:schemeClr val="bg1">
                    <a:lumMod val="85000"/>
                  </a:schemeClr>
                </a:solidFill>
                <a:latin typeface="Bookman Old Style" pitchFamily="18" charset="0"/>
                <a:ea typeface="楷体_GB2312" pitchFamily="49" charset="-122"/>
                <a:cs typeface="+mj-cs"/>
              </a:rPr>
              <a:t>                                                                                 </a:t>
            </a:r>
            <a:r>
              <a:rPr lang="en-US" altLang="zh-CN" sz="1400" b="1" dirty="0">
                <a:solidFill>
                  <a:schemeClr val="bg1">
                    <a:lumMod val="85000"/>
                  </a:schemeClr>
                </a:solidFill>
                <a:latin typeface="Bookman Old Style" pitchFamily="18" charset="0"/>
                <a:ea typeface="楷体_GB2312" pitchFamily="49" charset="-122"/>
                <a:cs typeface="+mj-cs"/>
              </a:rPr>
              <a:t>Capital of Statistics</a:t>
            </a:r>
            <a:endParaRPr lang="zh-CN" altLang="en-US" sz="2500" b="1" dirty="0">
              <a:solidFill>
                <a:schemeClr val="bg1">
                  <a:lumMod val="85000"/>
                </a:schemeClr>
              </a:solidFill>
              <a:latin typeface="Bookman Old Style" pitchFamily="18" charset="0"/>
              <a:ea typeface="楷体_GB2312" pitchFamily="49" charset="-122"/>
              <a:cs typeface="+mj-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t>2011/5/24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041316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2011/5/24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60" r:id="rId4"/>
    <p:sldLayoutId id="2147483652" r:id="rId5"/>
    <p:sldLayoutId id="2147483655" r:id="rId6"/>
    <p:sldLayoutId id="2147483656" r:id="rId7"/>
    <p:sldLayoutId id="2147483658" r:id="rId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899592" y="2996952"/>
            <a:ext cx="7272808" cy="3240360"/>
          </a:xfrm>
        </p:spPr>
        <p:txBody>
          <a:bodyPr>
            <a:normAutofit/>
          </a:bodyPr>
          <a:lstStyle/>
          <a:p>
            <a:pPr>
              <a:lnSpc>
                <a:spcPct val="150000"/>
              </a:lnSpc>
            </a:pPr>
            <a:r>
              <a:rPr lang="zh-CN" altLang="en-US" sz="2800" dirty="0">
                <a:latin typeface="微软雅黑" pitchFamily="34" charset="-122"/>
                <a:ea typeface="微软雅黑" pitchFamily="34" charset="-122"/>
              </a:rPr>
              <a:t>统计之都五周年系列</a:t>
            </a:r>
            <a:r>
              <a:rPr lang="zh-CN" altLang="en-US" sz="2800" dirty="0" smtClean="0">
                <a:latin typeface="微软雅黑" pitchFamily="34" charset="-122"/>
                <a:ea typeface="微软雅黑" pitchFamily="34" charset="-122"/>
              </a:rPr>
              <a:t>活动</a:t>
            </a:r>
            <a:endParaRPr lang="en-US" altLang="zh-CN" sz="2800" dirty="0" smtClean="0">
              <a:latin typeface="微软雅黑" pitchFamily="34" charset="-122"/>
              <a:ea typeface="微软雅黑" pitchFamily="34" charset="-122"/>
            </a:endParaRPr>
          </a:p>
          <a:p>
            <a:pPr>
              <a:lnSpc>
                <a:spcPct val="150000"/>
              </a:lnSpc>
            </a:pPr>
            <a:r>
              <a:rPr lang="zh-CN" altLang="en-US" sz="2400" dirty="0" smtClean="0">
                <a:latin typeface="微软雅黑" pitchFamily="34" charset="-122"/>
                <a:ea typeface="微软雅黑" pitchFamily="34" charset="-122"/>
              </a:rPr>
              <a:t>漫谈</a:t>
            </a:r>
            <a:r>
              <a:rPr lang="zh-CN" altLang="en-US" sz="2400" dirty="0">
                <a:latin typeface="微软雅黑" pitchFamily="34" charset="-122"/>
                <a:ea typeface="微软雅黑" pitchFamily="34" charset="-122"/>
              </a:rPr>
              <a:t>统计分析</a:t>
            </a:r>
            <a:r>
              <a:rPr lang="zh-CN" altLang="en-US" sz="2400" dirty="0" smtClean="0">
                <a:latin typeface="微软雅黑" pitchFamily="34" charset="-122"/>
                <a:ea typeface="微软雅黑" pitchFamily="34" charset="-122"/>
              </a:rPr>
              <a:t>与 </a:t>
            </a:r>
            <a:r>
              <a:rPr lang="en-US" altLang="zh-CN" sz="2400" dirty="0" smtClean="0">
                <a:latin typeface="微软雅黑" pitchFamily="34" charset="-122"/>
                <a:ea typeface="微软雅黑" pitchFamily="34" charset="-122"/>
              </a:rPr>
              <a:t>R </a:t>
            </a:r>
            <a:r>
              <a:rPr lang="zh-CN" altLang="en-US" sz="2400" dirty="0" smtClean="0">
                <a:latin typeface="微软雅黑" pitchFamily="34" charset="-122"/>
                <a:ea typeface="微软雅黑" pitchFamily="34" charset="-122"/>
              </a:rPr>
              <a:t>语言</a:t>
            </a:r>
            <a:endParaRPr lang="en-US" altLang="zh-CN" sz="2400" dirty="0" smtClean="0">
              <a:latin typeface="微软雅黑" pitchFamily="34" charset="-122"/>
              <a:ea typeface="微软雅黑" pitchFamily="34" charset="-122"/>
            </a:endParaRPr>
          </a:p>
          <a:p>
            <a:endParaRPr lang="en-US" altLang="zh-CN" sz="2800" dirty="0">
              <a:latin typeface="微软雅黑" pitchFamily="34" charset="-122"/>
              <a:ea typeface="微软雅黑" pitchFamily="34" charset="-122"/>
            </a:endParaRPr>
          </a:p>
          <a:p>
            <a:pPr>
              <a:lnSpc>
                <a:spcPct val="150000"/>
              </a:lnSpc>
            </a:pPr>
            <a:r>
              <a:rPr lang="zh-CN" altLang="en-US" sz="1600" dirty="0" smtClean="0">
                <a:latin typeface="微软雅黑" pitchFamily="34" charset="-122"/>
                <a:ea typeface="微软雅黑" pitchFamily="34" charset="-122"/>
              </a:rPr>
              <a:t>刘思喆  范建宁</a:t>
            </a:r>
            <a:endParaRPr lang="en-US" altLang="zh-CN" sz="1600" baseline="30000" dirty="0">
              <a:latin typeface="微软雅黑" pitchFamily="34" charset="-122"/>
              <a:ea typeface="微软雅黑" pitchFamily="34" charset="-122"/>
            </a:endParaRPr>
          </a:p>
          <a:p>
            <a:pPr>
              <a:lnSpc>
                <a:spcPct val="150000"/>
              </a:lnSpc>
            </a:pPr>
            <a:r>
              <a:rPr lang="en-US" altLang="zh-CN" sz="1400" dirty="0" smtClean="0">
                <a:latin typeface="微软雅黑" pitchFamily="34" charset="-122"/>
                <a:ea typeface="微软雅黑" pitchFamily="34" charset="-122"/>
              </a:rPr>
              <a:t>@</a:t>
            </a:r>
            <a:r>
              <a:rPr lang="zh-CN" altLang="en-US" sz="1400" dirty="0">
                <a:latin typeface="微软雅黑" pitchFamily="34" charset="-122"/>
                <a:ea typeface="微软雅黑" pitchFamily="34" charset="-122"/>
              </a:rPr>
              <a:t>首都经济贸易大学</a:t>
            </a:r>
            <a:endParaRPr lang="en-US" altLang="zh-CN" sz="1400" dirty="0">
              <a:latin typeface="微软雅黑" pitchFamily="34" charset="-122"/>
              <a:ea typeface="微软雅黑" pitchFamily="34" charset="-122"/>
            </a:endParaRPr>
          </a:p>
          <a:p>
            <a:pPr>
              <a:lnSpc>
                <a:spcPct val="150000"/>
              </a:lnSpc>
              <a:spcAft>
                <a:spcPts val="600"/>
              </a:spcAft>
            </a:pPr>
            <a:r>
              <a:rPr lang="en-US" altLang="zh-CN" sz="1600" dirty="0" smtClean="0">
                <a:latin typeface="微软雅黑" pitchFamily="34" charset="-122"/>
                <a:ea typeface="微软雅黑" pitchFamily="34" charset="-122"/>
              </a:rPr>
              <a:t>2011 </a:t>
            </a:r>
            <a:r>
              <a:rPr lang="zh-CN" altLang="en-US" sz="1600" dirty="0" smtClean="0">
                <a:latin typeface="微软雅黑" pitchFamily="34" charset="-122"/>
                <a:ea typeface="微软雅黑" pitchFamily="34" charset="-122"/>
              </a:rPr>
              <a:t>年 </a:t>
            </a:r>
            <a:r>
              <a:rPr lang="en-US" altLang="zh-CN" sz="1600" dirty="0" smtClean="0">
                <a:latin typeface="微软雅黑" pitchFamily="34" charset="-122"/>
                <a:ea typeface="微软雅黑" pitchFamily="34" charset="-122"/>
              </a:rPr>
              <a:t>5 </a:t>
            </a:r>
            <a:r>
              <a:rPr lang="zh-CN" altLang="en-US" sz="1600" dirty="0" smtClean="0">
                <a:latin typeface="微软雅黑" pitchFamily="34" charset="-122"/>
                <a:ea typeface="微软雅黑" pitchFamily="34" charset="-122"/>
              </a:rPr>
              <a:t>月 </a:t>
            </a:r>
            <a:r>
              <a:rPr lang="en-US" altLang="zh-CN" sz="1600" dirty="0" smtClean="0">
                <a:latin typeface="微软雅黑" pitchFamily="34" charset="-122"/>
                <a:ea typeface="微软雅黑" pitchFamily="34" charset="-122"/>
              </a:rPr>
              <a:t>24 </a:t>
            </a:r>
            <a:r>
              <a:rPr lang="zh-CN" altLang="en-US" sz="1600" dirty="0" smtClean="0">
                <a:latin typeface="微软雅黑" pitchFamily="34" charset="-122"/>
                <a:ea typeface="微软雅黑" pitchFamily="34" charset="-122"/>
              </a:rPr>
              <a:t>日</a:t>
            </a: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2238162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CRAN</a:t>
            </a:r>
            <a:r>
              <a:rPr lang="zh-CN" altLang="en-US" dirty="0" smtClean="0"/>
              <a:t>（</a:t>
            </a:r>
            <a:r>
              <a:rPr lang="en-US" altLang="zh-CN" dirty="0" smtClean="0"/>
              <a:t>Comprehensive </a:t>
            </a:r>
            <a:r>
              <a:rPr lang="en-US" altLang="zh-CN" dirty="0"/>
              <a:t>R </a:t>
            </a:r>
            <a:r>
              <a:rPr lang="en-US" altLang="zh-CN" dirty="0" smtClean="0"/>
              <a:t>Archive </a:t>
            </a:r>
            <a:r>
              <a:rPr lang="en-US" altLang="zh-CN" dirty="0"/>
              <a:t>Networks</a:t>
            </a:r>
            <a:r>
              <a:rPr lang="zh-CN" altLang="en-US" dirty="0" smtClean="0"/>
              <a:t>）</a:t>
            </a:r>
            <a:endParaRPr lang="zh-CN" altLang="en-US" dirty="0"/>
          </a:p>
        </p:txBody>
      </p:sp>
      <p:pic>
        <p:nvPicPr>
          <p:cNvPr id="4" name="图片 4" descr="0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363" y="1095375"/>
            <a:ext cx="8459787" cy="575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8596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主流统计分析软件功能模块对照</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66874"/>
            <a:ext cx="8528410" cy="4066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277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a:t>
            </a:r>
            <a:r>
              <a:rPr lang="zh-CN" altLang="en-US" dirty="0" smtClean="0"/>
              <a:t>相关项目（</a:t>
            </a:r>
            <a:r>
              <a:rPr lang="en-US" altLang="zh-CN" dirty="0" smtClean="0"/>
              <a:t>I</a:t>
            </a:r>
            <a:r>
              <a:rPr lang="zh-CN" altLang="en-US" dirty="0" smtClean="0"/>
              <a:t>）</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62671"/>
            <a:ext cx="8280920" cy="428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743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a:t>
            </a:r>
            <a:r>
              <a:rPr lang="zh-CN" altLang="en-US" dirty="0" smtClean="0"/>
              <a:t>相关项目（</a:t>
            </a:r>
            <a:r>
              <a:rPr lang="en-US" altLang="zh-CN" dirty="0" smtClean="0"/>
              <a:t>II</a:t>
            </a:r>
            <a:r>
              <a:rPr lang="zh-CN" altLang="en-US" dirty="0" smtClean="0"/>
              <a:t>）</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69" y="2300288"/>
            <a:ext cx="8508711" cy="256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3343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KDNuggets</a:t>
            </a:r>
            <a:r>
              <a:rPr lang="zh-CN" altLang="en-US" dirty="0" smtClean="0"/>
              <a:t>网站对数据挖掘（分析）工具的调查</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15" y="1196752"/>
            <a:ext cx="8813873" cy="463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5949280"/>
            <a:ext cx="4824536" cy="276999"/>
          </a:xfrm>
          <a:prstGeom prst="rect">
            <a:avLst/>
          </a:prstGeom>
          <a:noFill/>
        </p:spPr>
        <p:txBody>
          <a:bodyPr wrap="square" rtlCol="0">
            <a:spAutoFit/>
          </a:bodyPr>
          <a:lstStyle/>
          <a:p>
            <a:r>
              <a:rPr lang="zh-CN" altLang="en-US" sz="1200" dirty="0" smtClean="0"/>
              <a:t>资料来源：</a:t>
            </a:r>
            <a:r>
              <a:rPr lang="en-US" altLang="zh-CN" sz="1200" dirty="0"/>
              <a:t>http://www.kdnuggets.com/polls/</a:t>
            </a:r>
            <a:endParaRPr lang="zh-CN" altLang="en-US" sz="1200" dirty="0"/>
          </a:p>
        </p:txBody>
      </p:sp>
    </p:spTree>
    <p:extLst>
      <p:ext uri="{BB962C8B-B14F-4D97-AF65-F5344CB8AC3E}">
        <p14:creationId xmlns:p14="http://schemas.microsoft.com/office/powerpoint/2010/main" val="1890142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一些简单运算</a:t>
            </a:r>
            <a:endParaRPr lang="zh-CN" altLang="en-US" dirty="0"/>
          </a:p>
        </p:txBody>
      </p:sp>
      <p:sp>
        <p:nvSpPr>
          <p:cNvPr id="4" name="内容占位符 7"/>
          <p:cNvSpPr>
            <a:spLocks noGrp="1"/>
          </p:cNvSpPr>
          <p:nvPr>
            <p:ph sz="half" idx="4294967295"/>
          </p:nvPr>
        </p:nvSpPr>
        <p:spPr>
          <a:xfrm>
            <a:off x="457200" y="1600200"/>
            <a:ext cx="4038600" cy="4525963"/>
          </a:xfrm>
          <a:solidFill>
            <a:srgbClr val="FFFF99"/>
          </a:solidFill>
        </p:spPr>
        <p:txBody>
          <a:bodyPr rtlCol="0">
            <a:noAutofit/>
          </a:bodyPr>
          <a:lstStyle/>
          <a:p>
            <a:pPr marL="0" indent="0" eaLnBrk="1" fontAlgn="auto" hangingPunct="1">
              <a:spcAft>
                <a:spcPts val="0"/>
              </a:spcAft>
              <a:buNone/>
              <a:defRPr/>
            </a:pPr>
            <a:r>
              <a:rPr lang="zh-CN" altLang="en-US" sz="2400" dirty="0" smtClean="0">
                <a:latin typeface="Arial Unicode MS" pitchFamily="34" charset="-122"/>
                <a:ea typeface="Arial Unicode MS" pitchFamily="34" charset="-122"/>
                <a:cs typeface="Arial Unicode MS" pitchFamily="34" charset="-122"/>
              </a:rPr>
              <a:t>加、减、乘、除</a:t>
            </a:r>
            <a:endParaRPr lang="en-US" altLang="zh-CN" sz="2400" dirty="0" smtClean="0">
              <a:latin typeface="Arial Unicode MS" pitchFamily="34" charset="-122"/>
              <a:ea typeface="Arial Unicode MS" pitchFamily="34" charset="-122"/>
              <a:cs typeface="Arial Unicode MS" pitchFamily="34" charset="-122"/>
            </a:endParaRPr>
          </a:p>
          <a:p>
            <a:pPr eaLnBrk="1" fontAlgn="auto" hangingPunct="1">
              <a:spcAft>
                <a:spcPts val="0"/>
              </a:spcAft>
              <a:buFont typeface="Arial" pitchFamily="34" charset="0"/>
              <a:buNone/>
              <a:defRPr/>
            </a:pPr>
            <a:r>
              <a:rPr lang="en-US" altLang="zh-CN" sz="2400" dirty="0" smtClean="0">
                <a:latin typeface="Arial Unicode MS" pitchFamily="34" charset="-122"/>
                <a:ea typeface="Arial Unicode MS" pitchFamily="34" charset="-122"/>
                <a:cs typeface="Arial Unicode MS" pitchFamily="34" charset="-122"/>
              </a:rPr>
              <a:t>    &gt; ((</a:t>
            </a:r>
            <a:r>
              <a:rPr lang="en-US" altLang="zh-CN" sz="2400" dirty="0" smtClean="0">
                <a:solidFill>
                  <a:srgbClr val="0000FF"/>
                </a:solidFill>
                <a:latin typeface="Arial Unicode MS" pitchFamily="34" charset="-122"/>
                <a:ea typeface="Arial Unicode MS" pitchFamily="34" charset="-122"/>
                <a:cs typeface="Arial Unicode MS" pitchFamily="34" charset="-122"/>
              </a:rPr>
              <a:t>3</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2</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4</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5</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6</a:t>
            </a:r>
          </a:p>
          <a:p>
            <a:pPr eaLnBrk="1" fontAlgn="auto" hangingPunct="1">
              <a:spcAft>
                <a:spcPts val="0"/>
              </a:spcAft>
              <a:buFont typeface="Arial" pitchFamily="34" charset="0"/>
              <a:buNone/>
              <a:defRPr/>
            </a:pPr>
            <a:r>
              <a:rPr lang="en-US" altLang="zh-CN" sz="2400" dirty="0" smtClean="0">
                <a:solidFill>
                  <a:schemeClr val="bg1">
                    <a:lumMod val="50000"/>
                  </a:schemeClr>
                </a:solidFill>
                <a:latin typeface="Arial Unicode MS" pitchFamily="34" charset="-122"/>
                <a:ea typeface="Arial Unicode MS" pitchFamily="34" charset="-122"/>
                <a:cs typeface="Arial Unicode MS" pitchFamily="34" charset="-122"/>
              </a:rPr>
              <a:t>     [1] -</a:t>
            </a:r>
            <a:r>
              <a:rPr lang="en-US" altLang="zh-CN" sz="2400" dirty="0" smtClean="0">
                <a:solidFill>
                  <a:schemeClr val="bg1">
                    <a:lumMod val="50000"/>
                  </a:schemeClr>
                </a:solidFill>
                <a:latin typeface="Arial Unicode MS" pitchFamily="34" charset="-122"/>
                <a:ea typeface="Arial Unicode MS" pitchFamily="34" charset="-122"/>
                <a:cs typeface="Arial Unicode MS" pitchFamily="34" charset="-122"/>
              </a:rPr>
              <a:t>2.5</a:t>
            </a:r>
          </a:p>
          <a:p>
            <a:pPr eaLnBrk="1" fontAlgn="auto" hangingPunct="1">
              <a:spcAft>
                <a:spcPts val="0"/>
              </a:spcAft>
              <a:buFont typeface="Arial" pitchFamily="34" charset="0"/>
              <a:buNone/>
              <a:defRPr/>
            </a:pPr>
            <a:r>
              <a:rPr lang="zh-CN" altLang="en-US" sz="2400" dirty="0" smtClean="0">
                <a:latin typeface="Arial Unicode MS" pitchFamily="34" charset="-122"/>
                <a:ea typeface="Arial Unicode MS" pitchFamily="34" charset="-122"/>
                <a:cs typeface="Arial Unicode MS" pitchFamily="34" charset="-122"/>
              </a:rPr>
              <a:t>求和</a:t>
            </a:r>
            <a:r>
              <a:rPr lang="zh-CN" altLang="en-US" sz="2400" dirty="0" smtClean="0">
                <a:latin typeface="Arial Unicode MS" pitchFamily="34" charset="-122"/>
                <a:ea typeface="Arial Unicode MS" pitchFamily="34" charset="-122"/>
                <a:cs typeface="Arial Unicode MS" pitchFamily="34" charset="-122"/>
              </a:rPr>
              <a:t>、求积、累加、累乘</a:t>
            </a:r>
            <a:endParaRPr lang="en-US" altLang="zh-CN" sz="2400" dirty="0" smtClean="0">
              <a:latin typeface="Arial Unicode MS" pitchFamily="34" charset="-122"/>
              <a:ea typeface="Arial Unicode MS" pitchFamily="34" charset="-122"/>
              <a:cs typeface="Arial Unicode MS" pitchFamily="34" charset="-122"/>
            </a:endParaRPr>
          </a:p>
          <a:p>
            <a:pPr eaLnBrk="1" fontAlgn="auto" hangingPunct="1">
              <a:spcAft>
                <a:spcPts val="0"/>
              </a:spcAft>
              <a:buFont typeface="Arial" pitchFamily="34" charset="0"/>
              <a:buNone/>
              <a:defRPr/>
            </a:pPr>
            <a:r>
              <a:rPr lang="en-US" altLang="zh-CN" sz="2400" dirty="0" smtClean="0">
                <a:latin typeface="Arial Unicode MS" pitchFamily="34" charset="-122"/>
                <a:ea typeface="Arial Unicode MS" pitchFamily="34" charset="-122"/>
                <a:cs typeface="Arial Unicode MS" pitchFamily="34" charset="-122"/>
              </a:rPr>
              <a:t>    &gt; </a:t>
            </a:r>
            <a:r>
              <a:rPr lang="en-US" altLang="zh-CN" sz="2400" dirty="0" smtClean="0">
                <a:solidFill>
                  <a:srgbClr val="FF0000"/>
                </a:solidFill>
                <a:latin typeface="Arial Unicode MS" pitchFamily="34" charset="-122"/>
                <a:ea typeface="Arial Unicode MS" pitchFamily="34" charset="-122"/>
                <a:cs typeface="Arial Unicode MS" pitchFamily="34" charset="-122"/>
              </a:rPr>
              <a:t>sum</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1:100</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FF0000"/>
                </a:solidFill>
                <a:latin typeface="Arial Unicode MS" pitchFamily="34" charset="-122"/>
                <a:ea typeface="Arial Unicode MS" pitchFamily="34" charset="-122"/>
                <a:cs typeface="Arial Unicode MS" pitchFamily="34" charset="-122"/>
              </a:rPr>
              <a:t>prod</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1:4</a:t>
            </a:r>
            <a:r>
              <a:rPr lang="en-US" altLang="zh-CN" sz="2400" dirty="0" smtClean="0">
                <a:latin typeface="Arial Unicode MS" pitchFamily="34" charset="-122"/>
                <a:ea typeface="Arial Unicode MS" pitchFamily="34" charset="-122"/>
                <a:cs typeface="Arial Unicode MS" pitchFamily="34" charset="-122"/>
              </a:rPr>
              <a:t>)</a:t>
            </a:r>
          </a:p>
          <a:p>
            <a:pPr eaLnBrk="1" fontAlgn="auto" hangingPunct="1">
              <a:spcAft>
                <a:spcPts val="0"/>
              </a:spcAft>
              <a:buFont typeface="Arial" pitchFamily="34" charset="0"/>
              <a:buNone/>
              <a:defRPr/>
            </a:pPr>
            <a:r>
              <a:rPr lang="en-US" altLang="zh-CN" sz="2400" dirty="0" smtClean="0">
                <a:latin typeface="Arial Unicode MS" pitchFamily="34" charset="-122"/>
                <a:ea typeface="Arial Unicode MS" pitchFamily="34" charset="-122"/>
                <a:cs typeface="Arial Unicode MS" pitchFamily="34" charset="-122"/>
              </a:rPr>
              <a:t>     </a:t>
            </a:r>
            <a:r>
              <a:rPr lang="en-US" altLang="zh-CN" sz="2400" dirty="0" smtClean="0">
                <a:solidFill>
                  <a:schemeClr val="bg1">
                    <a:lumMod val="50000"/>
                  </a:schemeClr>
                </a:solidFill>
                <a:latin typeface="Arial Unicode MS" pitchFamily="34" charset="-122"/>
                <a:ea typeface="Arial Unicode MS" pitchFamily="34" charset="-122"/>
                <a:cs typeface="Arial Unicode MS" pitchFamily="34" charset="-122"/>
              </a:rPr>
              <a:t>[1] 5074</a:t>
            </a:r>
            <a:r>
              <a:rPr lang="zh-CN" altLang="en-US" sz="2400" dirty="0" smtClean="0">
                <a:solidFill>
                  <a:schemeClr val="bg1">
                    <a:lumMod val="50000"/>
                  </a:schemeClr>
                </a:solidFill>
                <a:latin typeface="Arial Unicode MS" pitchFamily="34" charset="-122"/>
                <a:ea typeface="Arial Unicode MS" pitchFamily="34" charset="-122"/>
                <a:cs typeface="Arial Unicode MS" pitchFamily="34" charset="-122"/>
              </a:rPr>
              <a:t> </a:t>
            </a:r>
            <a:endParaRPr lang="en-US" altLang="zh-CN" sz="2400" dirty="0" smtClean="0">
              <a:solidFill>
                <a:schemeClr val="bg1">
                  <a:lumMod val="50000"/>
                </a:schemeClr>
              </a:solidFill>
              <a:latin typeface="Arial Unicode MS" pitchFamily="34" charset="-122"/>
              <a:ea typeface="Arial Unicode MS" pitchFamily="34" charset="-122"/>
              <a:cs typeface="Arial Unicode MS" pitchFamily="34" charset="-122"/>
            </a:endParaRPr>
          </a:p>
          <a:p>
            <a:pPr eaLnBrk="1" fontAlgn="auto" hangingPunct="1">
              <a:spcAft>
                <a:spcPts val="0"/>
              </a:spcAft>
              <a:buFont typeface="Arial" pitchFamily="34" charset="0"/>
              <a:buNone/>
              <a:defRPr/>
            </a:pPr>
            <a:r>
              <a:rPr lang="pt-BR" altLang="zh-CN" sz="2400" dirty="0" smtClean="0">
                <a:solidFill>
                  <a:schemeClr val="bg1">
                    <a:lumMod val="50000"/>
                  </a:schemeClr>
                </a:solidFill>
                <a:latin typeface="Arial Unicode MS" pitchFamily="34" charset="-122"/>
                <a:ea typeface="Arial Unicode MS" pitchFamily="34" charset="-122"/>
                <a:cs typeface="Arial Unicode MS" pitchFamily="34" charset="-122"/>
              </a:rPr>
              <a:t>    &gt; </a:t>
            </a:r>
            <a:r>
              <a:rPr lang="pt-BR" altLang="zh-CN" sz="2400" dirty="0" smtClean="0">
                <a:solidFill>
                  <a:srgbClr val="FF0000"/>
                </a:solidFill>
                <a:latin typeface="Arial Unicode MS" pitchFamily="34" charset="-122"/>
                <a:ea typeface="Arial Unicode MS" pitchFamily="34" charset="-122"/>
                <a:cs typeface="Arial Unicode MS" pitchFamily="34" charset="-122"/>
              </a:rPr>
              <a:t>cumsum</a:t>
            </a:r>
            <a:r>
              <a:rPr lang="pt-BR" altLang="zh-CN" sz="2400" dirty="0" smtClean="0">
                <a:solidFill>
                  <a:schemeClr val="bg1">
                    <a:lumMod val="50000"/>
                  </a:schemeClr>
                </a:solidFill>
                <a:latin typeface="Arial Unicode MS" pitchFamily="34" charset="-122"/>
                <a:ea typeface="Arial Unicode MS" pitchFamily="34" charset="-122"/>
                <a:cs typeface="Arial Unicode MS" pitchFamily="34" charset="-122"/>
              </a:rPr>
              <a:t>(</a:t>
            </a:r>
            <a:r>
              <a:rPr lang="pt-BR" altLang="zh-CN" sz="2400" dirty="0" smtClean="0">
                <a:solidFill>
                  <a:srgbClr val="0000FF"/>
                </a:solidFill>
                <a:latin typeface="Arial Unicode MS" pitchFamily="34" charset="-122"/>
                <a:ea typeface="Arial Unicode MS" pitchFamily="34" charset="-122"/>
                <a:cs typeface="Arial Unicode MS" pitchFamily="34" charset="-122"/>
              </a:rPr>
              <a:t>1:4</a:t>
            </a:r>
            <a:r>
              <a:rPr lang="pt-BR" altLang="zh-CN" sz="2400" dirty="0" smtClean="0">
                <a:solidFill>
                  <a:schemeClr val="bg1">
                    <a:lumMod val="50000"/>
                  </a:schemeClr>
                </a:solidFill>
                <a:latin typeface="Arial Unicode MS" pitchFamily="34" charset="-122"/>
                <a:ea typeface="Arial Unicode MS" pitchFamily="34" charset="-122"/>
                <a:cs typeface="Arial Unicode MS" pitchFamily="34" charset="-122"/>
              </a:rPr>
              <a:t>)</a:t>
            </a:r>
          </a:p>
          <a:p>
            <a:pPr eaLnBrk="1" fontAlgn="auto" hangingPunct="1">
              <a:spcAft>
                <a:spcPts val="0"/>
              </a:spcAft>
              <a:buFont typeface="Arial" pitchFamily="34" charset="0"/>
              <a:buNone/>
              <a:defRPr/>
            </a:pPr>
            <a:r>
              <a:rPr lang="pt-BR" altLang="zh-CN" sz="2400" dirty="0" smtClean="0">
                <a:solidFill>
                  <a:schemeClr val="bg1">
                    <a:lumMod val="50000"/>
                  </a:schemeClr>
                </a:solidFill>
                <a:latin typeface="Arial Unicode MS" pitchFamily="34" charset="-122"/>
                <a:ea typeface="Arial Unicode MS" pitchFamily="34" charset="-122"/>
                <a:cs typeface="Arial Unicode MS" pitchFamily="34" charset="-122"/>
              </a:rPr>
              <a:t>     [1]  1  3  6 10</a:t>
            </a:r>
          </a:p>
          <a:p>
            <a:pPr eaLnBrk="1" fontAlgn="auto" hangingPunct="1">
              <a:spcAft>
                <a:spcPts val="0"/>
              </a:spcAft>
              <a:buFont typeface="Arial" pitchFamily="34" charset="0"/>
              <a:buNone/>
              <a:defRPr/>
            </a:pPr>
            <a:r>
              <a:rPr lang="pt-BR" altLang="zh-CN" sz="2400" dirty="0" smtClean="0">
                <a:solidFill>
                  <a:schemeClr val="bg1">
                    <a:lumMod val="50000"/>
                  </a:schemeClr>
                </a:solidFill>
                <a:latin typeface="Arial Unicode MS" pitchFamily="34" charset="-122"/>
                <a:ea typeface="Arial Unicode MS" pitchFamily="34" charset="-122"/>
                <a:cs typeface="Arial Unicode MS" pitchFamily="34" charset="-122"/>
              </a:rPr>
              <a:t>    &gt; </a:t>
            </a:r>
            <a:r>
              <a:rPr lang="pt-BR" altLang="zh-CN" sz="2400" dirty="0" smtClean="0">
                <a:solidFill>
                  <a:srgbClr val="FF0000"/>
                </a:solidFill>
                <a:latin typeface="Arial Unicode MS" pitchFamily="34" charset="-122"/>
                <a:ea typeface="Arial Unicode MS" pitchFamily="34" charset="-122"/>
                <a:cs typeface="Arial Unicode MS" pitchFamily="34" charset="-122"/>
              </a:rPr>
              <a:t>cumprod</a:t>
            </a:r>
            <a:r>
              <a:rPr lang="pt-BR" altLang="zh-CN" sz="2400" dirty="0" smtClean="0">
                <a:solidFill>
                  <a:schemeClr val="bg1">
                    <a:lumMod val="50000"/>
                  </a:schemeClr>
                </a:solidFill>
                <a:latin typeface="Arial Unicode MS" pitchFamily="34" charset="-122"/>
                <a:ea typeface="Arial Unicode MS" pitchFamily="34" charset="-122"/>
                <a:cs typeface="Arial Unicode MS" pitchFamily="34" charset="-122"/>
              </a:rPr>
              <a:t>(</a:t>
            </a:r>
            <a:r>
              <a:rPr lang="pt-BR" altLang="zh-CN" sz="2400" dirty="0" smtClean="0">
                <a:solidFill>
                  <a:srgbClr val="0000FF"/>
                </a:solidFill>
                <a:latin typeface="Arial Unicode MS" pitchFamily="34" charset="-122"/>
                <a:ea typeface="Arial Unicode MS" pitchFamily="34" charset="-122"/>
                <a:cs typeface="Arial Unicode MS" pitchFamily="34" charset="-122"/>
              </a:rPr>
              <a:t>1:4</a:t>
            </a:r>
            <a:r>
              <a:rPr lang="pt-BR" altLang="zh-CN" sz="2400" dirty="0" smtClean="0">
                <a:solidFill>
                  <a:schemeClr val="bg1">
                    <a:lumMod val="50000"/>
                  </a:schemeClr>
                </a:solidFill>
                <a:latin typeface="Arial Unicode MS" pitchFamily="34" charset="-122"/>
                <a:ea typeface="Arial Unicode MS" pitchFamily="34" charset="-122"/>
                <a:cs typeface="Arial Unicode MS" pitchFamily="34" charset="-122"/>
              </a:rPr>
              <a:t>)</a:t>
            </a:r>
          </a:p>
          <a:p>
            <a:pPr eaLnBrk="1" fontAlgn="auto" hangingPunct="1">
              <a:spcAft>
                <a:spcPts val="0"/>
              </a:spcAft>
              <a:buFont typeface="Arial" pitchFamily="34" charset="0"/>
              <a:buNone/>
              <a:defRPr/>
            </a:pPr>
            <a:r>
              <a:rPr lang="pt-BR" altLang="zh-CN" sz="2400" dirty="0" smtClean="0">
                <a:solidFill>
                  <a:schemeClr val="bg1">
                    <a:lumMod val="50000"/>
                  </a:schemeClr>
                </a:solidFill>
                <a:latin typeface="Arial Unicode MS" pitchFamily="34" charset="-122"/>
                <a:ea typeface="Arial Unicode MS" pitchFamily="34" charset="-122"/>
                <a:cs typeface="Arial Unicode MS" pitchFamily="34" charset="-122"/>
              </a:rPr>
              <a:t>     [1]  1  2  6 24</a:t>
            </a:r>
          </a:p>
          <a:p>
            <a:pPr eaLnBrk="1" fontAlgn="auto" hangingPunct="1">
              <a:spcAft>
                <a:spcPts val="0"/>
              </a:spcAft>
              <a:buFont typeface="Arial" pitchFamily="34" charset="0"/>
              <a:buNone/>
              <a:defRPr/>
            </a:pPr>
            <a:r>
              <a:rPr lang="zh-CN" altLang="en-US" sz="2400" dirty="0" smtClean="0">
                <a:solidFill>
                  <a:schemeClr val="bg1">
                    <a:lumMod val="50000"/>
                  </a:schemeClr>
                </a:solidFill>
                <a:latin typeface="Arial Unicode MS" pitchFamily="34" charset="-122"/>
                <a:ea typeface="Arial Unicode MS" pitchFamily="34" charset="-122"/>
                <a:cs typeface="Arial Unicode MS" pitchFamily="34" charset="-122"/>
              </a:rPr>
              <a:t> </a:t>
            </a:r>
            <a:endParaRPr lang="en-US" altLang="zh-CN" sz="2400" dirty="0" smtClean="0">
              <a:solidFill>
                <a:schemeClr val="bg1">
                  <a:lumMod val="50000"/>
                </a:schemeClr>
              </a:solidFill>
              <a:latin typeface="Arial Unicode MS" pitchFamily="34" charset="-122"/>
              <a:ea typeface="Arial Unicode MS" pitchFamily="34" charset="-122"/>
              <a:cs typeface="Arial Unicode MS" pitchFamily="34" charset="-122"/>
            </a:endParaRPr>
          </a:p>
          <a:p>
            <a:pPr eaLnBrk="1" fontAlgn="auto" hangingPunct="1">
              <a:spcAft>
                <a:spcPts val="0"/>
              </a:spcAft>
              <a:buFont typeface="Arial" pitchFamily="34" charset="0"/>
              <a:buChar char="•"/>
              <a:defRPr/>
            </a:pPr>
            <a:endParaRPr lang="zh-CN" altLang="en-US" sz="2400" dirty="0">
              <a:latin typeface="Arial Unicode MS" pitchFamily="34" charset="-122"/>
              <a:ea typeface="Arial Unicode MS" pitchFamily="34" charset="-122"/>
              <a:cs typeface="Arial Unicode MS" pitchFamily="34" charset="-122"/>
            </a:endParaRPr>
          </a:p>
        </p:txBody>
      </p:sp>
      <p:sp>
        <p:nvSpPr>
          <p:cNvPr id="5" name="内容占位符 8"/>
          <p:cNvSpPr txBox="1">
            <a:spLocks/>
          </p:cNvSpPr>
          <p:nvPr/>
        </p:nvSpPr>
        <p:spPr>
          <a:xfrm>
            <a:off x="4648200" y="1600200"/>
            <a:ext cx="4038600" cy="4525963"/>
          </a:xfrm>
          <a:prstGeom prst="rect">
            <a:avLst/>
          </a:prstGeom>
          <a:solidFill>
            <a:srgbClr val="FFFF99"/>
          </a:solidFill>
        </p:spPr>
        <p:txBody>
          <a:bodyPr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zh-CN" altLang="en-US" sz="2400" dirty="0" smtClean="0">
                <a:latin typeface="Arial Unicode MS" pitchFamily="34" charset="-122"/>
                <a:ea typeface="Arial Unicode MS" pitchFamily="34" charset="-122"/>
                <a:cs typeface="Arial Unicode MS" pitchFamily="34" charset="-122"/>
              </a:rPr>
              <a:t>开方、乘方、对数、指数</a:t>
            </a:r>
            <a:endParaRPr lang="en-US" altLang="zh-CN" sz="2400" dirty="0" smtClean="0">
              <a:latin typeface="Arial Unicode MS" pitchFamily="34" charset="-122"/>
              <a:ea typeface="Arial Unicode MS" pitchFamily="34" charset="-122"/>
              <a:cs typeface="Arial Unicode MS" pitchFamily="34" charset="-122"/>
            </a:endParaRPr>
          </a:p>
          <a:p>
            <a:pPr>
              <a:buFont typeface="Arial" pitchFamily="34" charset="0"/>
              <a:buNone/>
              <a:defRPr/>
            </a:pPr>
            <a:r>
              <a:rPr lang="en-US" altLang="zh-CN" sz="2400" dirty="0" smtClean="0">
                <a:latin typeface="Arial Unicode MS" pitchFamily="34" charset="-122"/>
                <a:ea typeface="Arial Unicode MS" pitchFamily="34" charset="-122"/>
                <a:cs typeface="Arial Unicode MS" pitchFamily="34" charset="-122"/>
              </a:rPr>
              <a:t>    &gt;</a:t>
            </a:r>
            <a:r>
              <a:rPr lang="en-US" altLang="zh-CN" sz="2400" dirty="0" err="1" smtClean="0">
                <a:solidFill>
                  <a:srgbClr val="FF0000"/>
                </a:solidFill>
                <a:latin typeface="Arial Unicode MS" pitchFamily="34" charset="-122"/>
                <a:ea typeface="Arial Unicode MS" pitchFamily="34" charset="-122"/>
                <a:cs typeface="Arial Unicode MS" pitchFamily="34" charset="-122"/>
              </a:rPr>
              <a:t>sqrt</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5</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FF0000"/>
                </a:solidFill>
                <a:latin typeface="Arial Unicode MS" pitchFamily="34" charset="-122"/>
                <a:ea typeface="Arial Unicode MS" pitchFamily="34" charset="-122"/>
                <a:cs typeface="Arial Unicode MS" pitchFamily="34" charset="-122"/>
              </a:rPr>
              <a:t>log</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3</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solidFill>
                  <a:srgbClr val="FF0000"/>
                </a:solidFill>
                <a:latin typeface="Arial Unicode MS" pitchFamily="34" charset="-122"/>
                <a:ea typeface="Arial Unicode MS" pitchFamily="34" charset="-122"/>
                <a:cs typeface="Arial Unicode MS" pitchFamily="34" charset="-122"/>
              </a:rPr>
              <a:t>exp</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25</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1/3</a:t>
            </a:r>
            <a:r>
              <a:rPr lang="en-US" altLang="zh-CN" sz="2400" dirty="0" smtClean="0">
                <a:latin typeface="Arial Unicode MS" pitchFamily="34" charset="-122"/>
                <a:ea typeface="Arial Unicode MS" pitchFamily="34" charset="-122"/>
                <a:cs typeface="Arial Unicode MS" pitchFamily="34" charset="-122"/>
              </a:rPr>
              <a:t>)</a:t>
            </a:r>
          </a:p>
          <a:p>
            <a:pPr>
              <a:buFont typeface="Arial" pitchFamily="34" charset="0"/>
              <a:buNone/>
              <a:defRPr/>
            </a:pPr>
            <a:r>
              <a:rPr lang="en-US" altLang="zh-CN" sz="2400" dirty="0" smtClean="0">
                <a:solidFill>
                  <a:schemeClr val="bg1">
                    <a:lumMod val="50000"/>
                  </a:schemeClr>
                </a:solidFill>
                <a:latin typeface="Arial Unicode MS" pitchFamily="34" charset="-122"/>
                <a:ea typeface="Arial Unicode MS" pitchFamily="34" charset="-122"/>
                <a:cs typeface="Arial Unicode MS" pitchFamily="34" charset="-122"/>
              </a:rPr>
              <a:t>     [1] 4161.399</a:t>
            </a:r>
          </a:p>
          <a:p>
            <a:pPr marL="0" indent="0">
              <a:buNone/>
              <a:defRPr/>
            </a:pPr>
            <a:r>
              <a:rPr lang="zh-CN" altLang="en-US" sz="2400" dirty="0" smtClean="0">
                <a:latin typeface="Arial Unicode MS" pitchFamily="34" charset="-122"/>
                <a:ea typeface="Arial Unicode MS" pitchFamily="34" charset="-122"/>
                <a:cs typeface="Arial Unicode MS" pitchFamily="34" charset="-122"/>
              </a:rPr>
              <a:t>枚举、组合</a:t>
            </a:r>
            <a:endParaRPr lang="en-US" altLang="zh-CN" sz="2400" dirty="0" smtClean="0">
              <a:latin typeface="Arial Unicode MS" pitchFamily="34" charset="-122"/>
              <a:ea typeface="Arial Unicode MS" pitchFamily="34" charset="-122"/>
              <a:cs typeface="Arial Unicode MS" pitchFamily="34" charset="-122"/>
            </a:endParaRPr>
          </a:p>
          <a:p>
            <a:pPr>
              <a:buFont typeface="Arial" pitchFamily="34" charset="0"/>
              <a:buNone/>
              <a:defRPr/>
            </a:pPr>
            <a:r>
              <a:rPr lang="en-US" altLang="zh-CN" sz="2400" dirty="0" smtClean="0">
                <a:latin typeface="Arial Unicode MS" pitchFamily="34" charset="-122"/>
                <a:ea typeface="Arial Unicode MS" pitchFamily="34" charset="-122"/>
                <a:cs typeface="Arial Unicode MS" pitchFamily="34" charset="-122"/>
              </a:rPr>
              <a:t>    &gt; </a:t>
            </a:r>
            <a:r>
              <a:rPr lang="en-US" altLang="zh-CN" sz="2400" dirty="0" err="1" smtClean="0">
                <a:solidFill>
                  <a:srgbClr val="FF0000"/>
                </a:solidFill>
                <a:latin typeface="Arial Unicode MS" pitchFamily="34" charset="-122"/>
                <a:ea typeface="Arial Unicode MS" pitchFamily="34" charset="-122"/>
                <a:cs typeface="Arial Unicode MS" pitchFamily="34" charset="-122"/>
              </a:rPr>
              <a:t>combn</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1:4,2</a:t>
            </a:r>
            <a:r>
              <a:rPr lang="en-US" altLang="zh-CN" sz="2400" dirty="0" smtClean="0">
                <a:latin typeface="Arial Unicode MS" pitchFamily="34" charset="-122"/>
                <a:ea typeface="Arial Unicode MS" pitchFamily="34" charset="-122"/>
                <a:cs typeface="Arial Unicode MS" pitchFamily="34" charset="-122"/>
              </a:rPr>
              <a:t>)</a:t>
            </a:r>
          </a:p>
          <a:p>
            <a:pPr>
              <a:buFont typeface="Arial" pitchFamily="34" charset="0"/>
              <a:buNone/>
              <a:defRPr/>
            </a:pPr>
            <a:r>
              <a:rPr lang="en-US" altLang="zh-CN" sz="2400" dirty="0" smtClean="0">
                <a:solidFill>
                  <a:schemeClr val="bg1">
                    <a:lumMod val="50000"/>
                  </a:schemeClr>
                </a:solidFill>
                <a:latin typeface="Arial Unicode MS" pitchFamily="34" charset="-122"/>
                <a:ea typeface="Arial Unicode MS" pitchFamily="34" charset="-122"/>
                <a:cs typeface="Arial Unicode MS" pitchFamily="34" charset="-122"/>
              </a:rPr>
              <a:t>           [,1] [,2] [,3] [,4] [,5] [,6]</a:t>
            </a:r>
          </a:p>
          <a:p>
            <a:pPr>
              <a:buFont typeface="Arial" pitchFamily="34" charset="0"/>
              <a:buNone/>
              <a:defRPr/>
            </a:pPr>
            <a:r>
              <a:rPr lang="en-US" altLang="zh-CN" sz="2400" dirty="0" smtClean="0">
                <a:solidFill>
                  <a:schemeClr val="bg1">
                    <a:lumMod val="50000"/>
                  </a:schemeClr>
                </a:solidFill>
                <a:latin typeface="Arial Unicode MS" pitchFamily="34" charset="-122"/>
                <a:ea typeface="Arial Unicode MS" pitchFamily="34" charset="-122"/>
                <a:cs typeface="Arial Unicode MS" pitchFamily="34" charset="-122"/>
              </a:rPr>
              <a:t>      [1,]    1    1    1    2    2    3</a:t>
            </a:r>
          </a:p>
          <a:p>
            <a:pPr>
              <a:buFont typeface="Arial" pitchFamily="34" charset="0"/>
              <a:buNone/>
              <a:defRPr/>
            </a:pPr>
            <a:r>
              <a:rPr lang="en-US" altLang="zh-CN" sz="2400" dirty="0" smtClean="0">
                <a:solidFill>
                  <a:schemeClr val="bg1">
                    <a:lumMod val="50000"/>
                  </a:schemeClr>
                </a:solidFill>
                <a:latin typeface="Arial Unicode MS" pitchFamily="34" charset="-122"/>
                <a:ea typeface="Arial Unicode MS" pitchFamily="34" charset="-122"/>
                <a:cs typeface="Arial Unicode MS" pitchFamily="34" charset="-122"/>
              </a:rPr>
              <a:t>      [2,]    2    3    4    3    4    4</a:t>
            </a:r>
          </a:p>
          <a:p>
            <a:pPr>
              <a:buFont typeface="Arial" pitchFamily="34" charset="0"/>
              <a:buNone/>
              <a:defRPr/>
            </a:pPr>
            <a:r>
              <a:rPr lang="en-US" altLang="zh-CN" sz="2400" dirty="0" smtClean="0">
                <a:latin typeface="Arial Unicode MS" pitchFamily="34" charset="-122"/>
                <a:ea typeface="Arial Unicode MS" pitchFamily="34" charset="-122"/>
                <a:cs typeface="Arial Unicode MS" pitchFamily="34" charset="-122"/>
              </a:rPr>
              <a:t>    &gt; </a:t>
            </a:r>
            <a:r>
              <a:rPr lang="en-US" altLang="zh-CN" sz="2400" dirty="0" smtClean="0">
                <a:solidFill>
                  <a:srgbClr val="FF0000"/>
                </a:solidFill>
                <a:latin typeface="Arial Unicode MS" pitchFamily="34" charset="-122"/>
                <a:ea typeface="Arial Unicode MS" pitchFamily="34" charset="-122"/>
                <a:cs typeface="Arial Unicode MS" pitchFamily="34" charset="-122"/>
              </a:rPr>
              <a:t>choose</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5,3</a:t>
            </a:r>
            <a:r>
              <a:rPr lang="en-US" altLang="zh-CN" sz="2400" dirty="0" smtClean="0">
                <a:latin typeface="Arial Unicode MS" pitchFamily="34" charset="-122"/>
                <a:ea typeface="Arial Unicode MS" pitchFamily="34" charset="-122"/>
                <a:cs typeface="Arial Unicode MS" pitchFamily="34" charset="-122"/>
              </a:rPr>
              <a:t>)</a:t>
            </a:r>
          </a:p>
          <a:p>
            <a:pPr>
              <a:buFont typeface="Arial" pitchFamily="34" charset="0"/>
              <a:buNone/>
              <a:defRPr/>
            </a:pPr>
            <a:r>
              <a:rPr lang="en-US" altLang="zh-CN" sz="2400" dirty="0" smtClean="0">
                <a:latin typeface="Arial Unicode MS" pitchFamily="34" charset="-122"/>
                <a:ea typeface="Arial Unicode MS" pitchFamily="34" charset="-122"/>
                <a:cs typeface="Arial Unicode MS" pitchFamily="34" charset="-122"/>
              </a:rPr>
              <a:t>     </a:t>
            </a:r>
            <a:r>
              <a:rPr lang="en-US" altLang="zh-CN" sz="2400" dirty="0" smtClean="0">
                <a:solidFill>
                  <a:schemeClr val="bg1">
                    <a:lumMod val="50000"/>
                  </a:schemeClr>
                </a:solidFill>
                <a:latin typeface="Arial Unicode MS" pitchFamily="34" charset="-122"/>
                <a:ea typeface="Arial Unicode MS" pitchFamily="34" charset="-122"/>
                <a:cs typeface="Arial Unicode MS" pitchFamily="34" charset="-122"/>
              </a:rPr>
              <a:t>[1] 10</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15157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与</a:t>
            </a:r>
            <a:r>
              <a:rPr lang="en-US" altLang="zh-CN" dirty="0" err="1" smtClean="0"/>
              <a:t>MatLab</a:t>
            </a:r>
            <a:r>
              <a:rPr lang="zh-CN" altLang="en-US" dirty="0" smtClean="0"/>
              <a:t>相媲美的矩阵操作</a:t>
            </a:r>
            <a:endParaRPr lang="zh-CN" altLang="en-US" dirty="0"/>
          </a:p>
        </p:txBody>
      </p:sp>
      <p:sp>
        <p:nvSpPr>
          <p:cNvPr id="4" name="内容占位符 7"/>
          <p:cNvSpPr>
            <a:spLocks noGrp="1"/>
          </p:cNvSpPr>
          <p:nvPr>
            <p:ph idx="4294967295"/>
          </p:nvPr>
        </p:nvSpPr>
        <p:spPr>
          <a:xfrm>
            <a:off x="457200" y="1600200"/>
            <a:ext cx="8229600" cy="4525963"/>
          </a:xfrm>
        </p:spPr>
        <p:txBody>
          <a:bodyPr rtlCol="0">
            <a:normAutofit lnSpcReduction="10000"/>
          </a:bodyPr>
          <a:lstStyle/>
          <a:p>
            <a:pPr eaLnBrk="1" fontAlgn="auto" hangingPunct="1">
              <a:spcAft>
                <a:spcPts val="0"/>
              </a:spcAft>
              <a:buFont typeface="Arial" pitchFamily="34" charset="0"/>
              <a:buChar char="•"/>
              <a:defRPr/>
            </a:pPr>
            <a:r>
              <a:rPr lang="zh-CN" altLang="en-US" sz="2000" dirty="0" smtClean="0"/>
              <a:t>生成矩阵</a:t>
            </a:r>
            <a:endParaRPr lang="en-US" altLang="zh-CN" sz="2000" dirty="0" smtClean="0"/>
          </a:p>
          <a:p>
            <a:pPr eaLnBrk="1" fontAlgn="auto" hangingPunct="1">
              <a:spcAft>
                <a:spcPts val="0"/>
              </a:spcAft>
              <a:buFont typeface="Arial" pitchFamily="34" charset="0"/>
              <a:buChar char="•"/>
              <a:defRPr/>
            </a:pPr>
            <a:r>
              <a:rPr lang="en-US" altLang="zh-CN" sz="2000" dirty="0" smtClean="0"/>
              <a:t>X=matrix(1:12</a:t>
            </a:r>
            <a:r>
              <a:rPr lang="en-US" altLang="zh-CN" sz="2000" dirty="0" smtClean="0"/>
              <a:t>, nr=3, </a:t>
            </a:r>
            <a:r>
              <a:rPr lang="en-US" altLang="zh-CN" sz="2000" dirty="0" err="1" smtClean="0"/>
              <a:t>nc</a:t>
            </a:r>
            <a:r>
              <a:rPr lang="en-US" altLang="zh-CN" sz="2000" dirty="0" smtClean="0"/>
              <a:t>=4, </a:t>
            </a:r>
            <a:r>
              <a:rPr lang="en-US" altLang="zh-CN" sz="2000" dirty="0" err="1" smtClean="0"/>
              <a:t>byrow</a:t>
            </a:r>
            <a:r>
              <a:rPr lang="en-US" altLang="zh-CN" sz="2000" dirty="0" smtClean="0"/>
              <a:t> = TRUE)</a:t>
            </a:r>
            <a:endParaRPr lang="en-US" altLang="zh-CN" sz="2000" dirty="0" smtClean="0"/>
          </a:p>
          <a:p>
            <a:pPr eaLnBrk="1" fontAlgn="auto" hangingPunct="1">
              <a:spcAft>
                <a:spcPts val="0"/>
              </a:spcAft>
              <a:buFont typeface="Arial" pitchFamily="34" charset="0"/>
              <a:buChar char="•"/>
              <a:defRPr/>
            </a:pPr>
            <a:r>
              <a:rPr lang="zh-CN" altLang="en-US" sz="2000" dirty="0" smtClean="0"/>
              <a:t>转置</a:t>
            </a:r>
            <a:endParaRPr lang="en-US" altLang="zh-CN" sz="2000" dirty="0" smtClean="0"/>
          </a:p>
          <a:p>
            <a:pPr eaLnBrk="1" fontAlgn="auto" hangingPunct="1">
              <a:spcAft>
                <a:spcPts val="0"/>
              </a:spcAft>
              <a:buFont typeface="Arial" pitchFamily="34" charset="0"/>
              <a:buChar char="•"/>
              <a:defRPr/>
            </a:pPr>
            <a:r>
              <a:rPr lang="en-US" altLang="zh-CN" sz="2000" dirty="0" smtClean="0"/>
              <a:t>T(x)</a:t>
            </a:r>
          </a:p>
          <a:p>
            <a:pPr eaLnBrk="1" fontAlgn="auto" hangingPunct="1">
              <a:spcAft>
                <a:spcPts val="0"/>
              </a:spcAft>
              <a:buFont typeface="Arial" pitchFamily="34" charset="0"/>
              <a:buChar char="•"/>
              <a:defRPr/>
            </a:pPr>
            <a:r>
              <a:rPr lang="zh-CN" altLang="en-US" sz="2000" dirty="0" smtClean="0"/>
              <a:t>求逆</a:t>
            </a:r>
            <a:endParaRPr lang="en-US" altLang="zh-CN" sz="2000" dirty="0" smtClean="0"/>
          </a:p>
          <a:p>
            <a:pPr eaLnBrk="1" fontAlgn="auto" hangingPunct="1">
              <a:spcAft>
                <a:spcPts val="0"/>
              </a:spcAft>
              <a:buFont typeface="Arial" pitchFamily="34" charset="0"/>
              <a:buNone/>
              <a:defRPr/>
            </a:pPr>
            <a:r>
              <a:rPr lang="es-ES" altLang="zh-CN" sz="2000" dirty="0" smtClean="0"/>
              <a:t>&gt; Y=matrix(1:9</a:t>
            </a:r>
            <a:r>
              <a:rPr lang="es-ES" altLang="zh-CN" sz="2000" dirty="0" smtClean="0"/>
              <a:t>, nr=3, nc=3, byrow=TRUE)</a:t>
            </a:r>
            <a:endParaRPr lang="es-ES" altLang="zh-CN" sz="2000" dirty="0" smtClean="0"/>
          </a:p>
          <a:p>
            <a:pPr eaLnBrk="1" fontAlgn="auto" hangingPunct="1">
              <a:spcAft>
                <a:spcPts val="0"/>
              </a:spcAft>
              <a:buFont typeface="Arial" pitchFamily="34" charset="0"/>
              <a:buNone/>
              <a:defRPr/>
            </a:pPr>
            <a:r>
              <a:rPr lang="es-ES" altLang="zh-CN" sz="2000" dirty="0" smtClean="0"/>
              <a:t>&gt; Y</a:t>
            </a:r>
          </a:p>
          <a:p>
            <a:pPr eaLnBrk="1" fontAlgn="auto" hangingPunct="1">
              <a:spcAft>
                <a:spcPts val="0"/>
              </a:spcAft>
              <a:buFont typeface="Arial" pitchFamily="34" charset="0"/>
              <a:buNone/>
              <a:defRPr/>
            </a:pPr>
            <a:r>
              <a:rPr lang="es-ES" altLang="zh-CN" sz="2000" dirty="0" smtClean="0"/>
              <a:t>     [,1] [,2] [,3]</a:t>
            </a:r>
          </a:p>
          <a:p>
            <a:pPr eaLnBrk="1" fontAlgn="auto" hangingPunct="1">
              <a:spcAft>
                <a:spcPts val="0"/>
              </a:spcAft>
              <a:buFont typeface="Arial" pitchFamily="34" charset="0"/>
              <a:buNone/>
              <a:defRPr/>
            </a:pPr>
            <a:r>
              <a:rPr lang="es-ES" altLang="zh-CN" sz="2000" dirty="0" smtClean="0"/>
              <a:t>[1,]    1    2    3</a:t>
            </a:r>
          </a:p>
          <a:p>
            <a:pPr eaLnBrk="1" fontAlgn="auto" hangingPunct="1">
              <a:spcAft>
                <a:spcPts val="0"/>
              </a:spcAft>
              <a:buFont typeface="Arial" pitchFamily="34" charset="0"/>
              <a:buNone/>
              <a:defRPr/>
            </a:pPr>
            <a:r>
              <a:rPr lang="es-ES" altLang="zh-CN" sz="2000" dirty="0" smtClean="0"/>
              <a:t>[2,]    4    5    6</a:t>
            </a:r>
          </a:p>
          <a:p>
            <a:pPr eaLnBrk="1" fontAlgn="auto" hangingPunct="1">
              <a:spcAft>
                <a:spcPts val="0"/>
              </a:spcAft>
              <a:buFont typeface="Arial" pitchFamily="34" charset="0"/>
              <a:buNone/>
              <a:defRPr/>
            </a:pPr>
            <a:r>
              <a:rPr lang="es-ES" altLang="zh-CN" sz="2000" dirty="0" smtClean="0"/>
              <a:t>[3,]    7    8    9</a:t>
            </a:r>
          </a:p>
          <a:p>
            <a:pPr eaLnBrk="1" fontAlgn="auto" hangingPunct="1">
              <a:spcAft>
                <a:spcPts val="0"/>
              </a:spcAft>
              <a:buFont typeface="Arial" pitchFamily="34" charset="0"/>
              <a:buNone/>
              <a:defRPr/>
            </a:pPr>
            <a:r>
              <a:rPr lang="es-ES" altLang="zh-CN" sz="2000" dirty="0" smtClean="0"/>
              <a:t>&gt; det(Y</a:t>
            </a:r>
            <a:r>
              <a:rPr lang="es-ES" altLang="zh-CN" sz="2000" dirty="0" smtClean="0"/>
              <a:t>) </a:t>
            </a:r>
            <a:r>
              <a:rPr lang="es-ES" altLang="zh-CN" sz="2000" dirty="0"/>
              <a:t># </a:t>
            </a:r>
            <a:r>
              <a:rPr lang="zh-CN" altLang="en-US" sz="1600" dirty="0"/>
              <a:t>行列式</a:t>
            </a:r>
            <a:endParaRPr lang="es-ES" altLang="zh-CN" sz="1600" dirty="0"/>
          </a:p>
          <a:p>
            <a:pPr eaLnBrk="1" fontAlgn="auto" hangingPunct="1">
              <a:spcAft>
                <a:spcPts val="0"/>
              </a:spcAft>
              <a:buFont typeface="Arial" pitchFamily="34" charset="0"/>
              <a:buNone/>
              <a:defRPr/>
            </a:pPr>
            <a:r>
              <a:rPr lang="es-ES" altLang="zh-CN" sz="2000" dirty="0" smtClean="0"/>
              <a:t>[1] -9.517127e-16</a:t>
            </a:r>
          </a:p>
          <a:p>
            <a:pPr eaLnBrk="1" fontAlgn="auto" hangingPunct="1">
              <a:spcAft>
                <a:spcPts val="0"/>
              </a:spcAft>
              <a:buFont typeface="Arial" pitchFamily="34" charset="0"/>
              <a:buChar char="•"/>
              <a:defRPr/>
            </a:pPr>
            <a:endParaRPr lang="zh-CN" altLang="en-US" dirty="0"/>
          </a:p>
        </p:txBody>
      </p:sp>
    </p:spTree>
    <p:extLst>
      <p:ext uri="{BB962C8B-B14F-4D97-AF65-F5344CB8AC3E}">
        <p14:creationId xmlns:p14="http://schemas.microsoft.com/office/powerpoint/2010/main" val="1516903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 </a:t>
            </a:r>
            <a:r>
              <a:rPr lang="en-US" altLang="zh-CN" dirty="0" smtClean="0"/>
              <a:t>R </a:t>
            </a:r>
            <a:r>
              <a:rPr lang="zh-CN" altLang="en-US" dirty="0" smtClean="0"/>
              <a:t>语言命令可以参考 </a:t>
            </a:r>
            <a:r>
              <a:rPr lang="en-US" altLang="zh-CN" dirty="0" smtClean="0"/>
              <a:t>R Reference Card </a:t>
            </a:r>
            <a:endParaRPr lang="zh-CN"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032535"/>
            <a:ext cx="7333059" cy="569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476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1"/>
          </p:nvPr>
        </p:nvSpPr>
        <p:spPr>
          <a:xfrm>
            <a:off x="179512" y="1268760"/>
            <a:ext cx="4608512" cy="4857403"/>
          </a:xfrm>
        </p:spPr>
        <p:txBody>
          <a:bodyPr/>
          <a:lstStyle/>
          <a:p>
            <a:pPr>
              <a:defRPr/>
            </a:pPr>
            <a:r>
              <a:rPr lang="zh-CN" altLang="en-US" dirty="0">
                <a:latin typeface="微软雅黑" pitchFamily="34" charset="-122"/>
                <a:ea typeface="微软雅黑" pitchFamily="34" charset="-122"/>
              </a:rPr>
              <a:t>三叶</a:t>
            </a:r>
            <a:r>
              <a:rPr lang="zh-CN" altLang="en-US" dirty="0" smtClean="0">
                <a:latin typeface="微软雅黑" pitchFamily="34" charset="-122"/>
                <a:ea typeface="微软雅黑" pitchFamily="34" charset="-122"/>
              </a:rPr>
              <a:t>线</a:t>
            </a:r>
            <a:endParaRPr lang="en-US" altLang="zh-CN" dirty="0" smtClean="0">
              <a:latin typeface="微软雅黑" pitchFamily="34" charset="-122"/>
              <a:ea typeface="微软雅黑" pitchFamily="34" charset="-122"/>
            </a:endParaRPr>
          </a:p>
          <a:p>
            <a:pPr>
              <a:defRPr/>
            </a:pPr>
            <a:r>
              <a:rPr lang="zh-CN" altLang="en-US" dirty="0" smtClean="0">
                <a:latin typeface="微软雅黑" pitchFamily="34" charset="-122"/>
                <a:ea typeface="微软雅黑" pitchFamily="34" charset="-122"/>
              </a:rPr>
              <a:t>方程</a:t>
            </a:r>
            <a:endParaRPr lang="en-US" altLang="zh-CN" dirty="0">
              <a:latin typeface="微软雅黑" pitchFamily="34" charset="-122"/>
              <a:ea typeface="微软雅黑" pitchFamily="34" charset="-122"/>
            </a:endParaRPr>
          </a:p>
          <a:p>
            <a:pPr>
              <a:defRPr/>
            </a:pPr>
            <a:r>
              <a:rPr lang="zh-CN" altLang="en-US" dirty="0">
                <a:latin typeface="微软雅黑" pitchFamily="34" charset="-122"/>
                <a:ea typeface="微软雅黑" pitchFamily="34" charset="-122"/>
              </a:rPr>
              <a:t>生成 </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离散序列，计算极坐标，在极坐标中绘图</a:t>
            </a:r>
            <a:endParaRPr lang="en-US" altLang="zh-CN" dirty="0">
              <a:latin typeface="微软雅黑" pitchFamily="34" charset="-122"/>
              <a:ea typeface="微软雅黑" pitchFamily="34" charset="-122"/>
            </a:endParaRPr>
          </a:p>
          <a:p>
            <a:pPr>
              <a:buNone/>
              <a:defRPr/>
            </a:pPr>
            <a:r>
              <a:rPr lang="en-US" altLang="zh-CN" sz="2000" dirty="0"/>
              <a:t>  </a:t>
            </a:r>
          </a:p>
          <a:p>
            <a:pPr>
              <a:buNone/>
              <a:defRPr/>
            </a:pPr>
            <a:r>
              <a:rPr lang="pl-PL" altLang="zh-CN" sz="1600" dirty="0"/>
              <a:t>&gt; </a:t>
            </a:r>
            <a:r>
              <a:rPr lang="pl-PL" altLang="zh-CN" sz="1600" dirty="0"/>
              <a:t>theta = seq(0, 2 * pi, by = 0.01)</a:t>
            </a:r>
          </a:p>
          <a:p>
            <a:pPr>
              <a:buNone/>
              <a:defRPr/>
            </a:pPr>
            <a:r>
              <a:rPr lang="en-US" altLang="zh-CN" sz="1600" dirty="0"/>
              <a:t>&gt;</a:t>
            </a:r>
            <a:r>
              <a:rPr lang="pl-PL" altLang="zh-CN" sz="1600" dirty="0"/>
              <a:t> </a:t>
            </a:r>
            <a:r>
              <a:rPr lang="pl-PL" altLang="zh-CN" sz="1600" dirty="0"/>
              <a:t>rho = 2 * sin(3 * theta)</a:t>
            </a:r>
          </a:p>
          <a:p>
            <a:pPr>
              <a:buNone/>
              <a:defRPr/>
            </a:pPr>
            <a:endParaRPr lang="en-US" altLang="zh-CN" dirty="0" smtClean="0"/>
          </a:p>
          <a:p>
            <a:pPr marL="0" indent="0">
              <a:buNone/>
              <a:defRPr/>
            </a:pPr>
            <a:r>
              <a:rPr lang="en-US" altLang="zh-CN" sz="1600" dirty="0" smtClean="0"/>
              <a:t>&gt; p</a:t>
            </a:r>
            <a:r>
              <a:rPr lang="pl-PL" altLang="zh-CN" sz="1600" dirty="0" smtClean="0"/>
              <a:t>olar.plot(rho,rp.type</a:t>
            </a:r>
            <a:r>
              <a:rPr lang="pl-PL" altLang="zh-CN" sz="1600" dirty="0"/>
              <a:t>="p",poly.col="green</a:t>
            </a:r>
            <a:r>
              <a:rPr lang="pl-PL" altLang="zh-CN" sz="1600" dirty="0" smtClean="0"/>
              <a:t>",</a:t>
            </a:r>
            <a:endParaRPr lang="en-US" altLang="zh-CN" sz="1600" dirty="0" smtClean="0"/>
          </a:p>
          <a:p>
            <a:pPr marL="0" indent="0">
              <a:buNone/>
              <a:defRPr/>
            </a:pPr>
            <a:r>
              <a:rPr lang="pl-PL" altLang="zh-CN" sz="1600" dirty="0" smtClean="0"/>
              <a:t>line.col</a:t>
            </a:r>
            <a:r>
              <a:rPr lang="pl-PL" altLang="zh-CN" sz="1600" dirty="0"/>
              <a:t>="blue",grid.col="red",lty=2)</a:t>
            </a:r>
            <a:endParaRPr lang="pl-PL" altLang="zh-CN" dirty="0"/>
          </a:p>
          <a:p>
            <a:endParaRPr lang="zh-CN" altLang="en-US" dirty="0"/>
          </a:p>
        </p:txBody>
      </p:sp>
      <p:sp>
        <p:nvSpPr>
          <p:cNvPr id="6" name="标题 5"/>
          <p:cNvSpPr>
            <a:spLocks noGrp="1"/>
          </p:cNvSpPr>
          <p:nvPr>
            <p:ph type="title"/>
          </p:nvPr>
        </p:nvSpPr>
        <p:spPr/>
        <p:txBody>
          <a:bodyPr/>
          <a:lstStyle/>
          <a:p>
            <a:pPr algn="l"/>
            <a:r>
              <a:rPr lang="zh-CN" altLang="en-US" dirty="0" smtClean="0"/>
              <a:t>极坐标图</a:t>
            </a:r>
            <a:endParaRPr lang="zh-CN" altLang="en-US" dirty="0"/>
          </a:p>
        </p:txBody>
      </p:sp>
      <p:pic>
        <p:nvPicPr>
          <p:cNvPr id="9" name="内容占位符 13" descr="d.pn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853880" y="1677988"/>
            <a:ext cx="4038600" cy="4038600"/>
          </a:xfrm>
        </p:spPr>
      </p:pic>
    </p:spTree>
    <p:extLst>
      <p:ext uri="{BB962C8B-B14F-4D97-AF65-F5344CB8AC3E}">
        <p14:creationId xmlns:p14="http://schemas.microsoft.com/office/powerpoint/2010/main" val="3746435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t>向日葵散点图</a:t>
            </a:r>
            <a:endParaRPr lang="zh-CN" altLang="en-US" dirty="0"/>
          </a:p>
        </p:txBody>
      </p:sp>
      <p:pic>
        <p:nvPicPr>
          <p:cNvPr id="5" name="内容占位符 14" descr="d.pn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8200" y="1843088"/>
            <a:ext cx="4038600" cy="4038600"/>
          </a:xfrm>
        </p:spPr>
      </p:pic>
      <p:sp>
        <p:nvSpPr>
          <p:cNvPr id="6" name="内容占位符 10"/>
          <p:cNvSpPr>
            <a:spLocks noGrp="1"/>
          </p:cNvSpPr>
          <p:nvPr>
            <p:ph sz="half" idx="1"/>
          </p:nvPr>
        </p:nvSpPr>
        <p:spPr>
          <a:xfrm>
            <a:off x="457201" y="1700213"/>
            <a:ext cx="3826768" cy="4525962"/>
          </a:xfrm>
        </p:spPr>
        <p:txBody>
          <a:bodyPr/>
          <a:lstStyle/>
          <a:p>
            <a:pPr eaLnBrk="1" hangingPunct="1">
              <a:buFont typeface="Arial" charset="0"/>
              <a:buNone/>
            </a:pPr>
            <a:endParaRPr lang="en-US" altLang="zh-CN" sz="1800" dirty="0" smtClean="0"/>
          </a:p>
          <a:p>
            <a:pPr eaLnBrk="1" hangingPunct="1">
              <a:buFont typeface="Arial" charset="0"/>
              <a:buNone/>
            </a:pPr>
            <a:endParaRPr lang="en-US" altLang="zh-CN" sz="1800" dirty="0" smtClean="0"/>
          </a:p>
          <a:p>
            <a:pPr eaLnBrk="1" hangingPunct="1">
              <a:buFont typeface="Arial" charset="0"/>
              <a:buNone/>
            </a:pPr>
            <a:endParaRPr lang="en-US" altLang="zh-CN" sz="1800" dirty="0" smtClean="0"/>
          </a:p>
          <a:p>
            <a:pPr eaLnBrk="1" hangingPunct="1">
              <a:buFont typeface="Arial" charset="0"/>
              <a:buNone/>
            </a:pPr>
            <a:r>
              <a:rPr lang="en-US" altLang="zh-CN" sz="1800" dirty="0" smtClean="0"/>
              <a:t>&gt; data(iris)</a:t>
            </a:r>
          </a:p>
          <a:p>
            <a:pPr marL="0" indent="0" eaLnBrk="1" hangingPunct="1">
              <a:buNone/>
            </a:pPr>
            <a:r>
              <a:rPr lang="en-US" altLang="zh-CN" sz="1800" dirty="0" err="1" smtClean="0"/>
              <a:t>sunflowerplot</a:t>
            </a:r>
            <a:r>
              <a:rPr lang="en-US" altLang="zh-CN" sz="1800" dirty="0" smtClean="0"/>
              <a:t>(iris</a:t>
            </a:r>
            <a:r>
              <a:rPr lang="en-US" altLang="zh-CN" sz="1800" dirty="0" smtClean="0"/>
              <a:t>[,3:4</a:t>
            </a:r>
            <a:r>
              <a:rPr lang="en-US" altLang="zh-CN" sz="1800" dirty="0" smtClean="0"/>
              <a:t>],</a:t>
            </a:r>
          </a:p>
          <a:p>
            <a:pPr marL="0" indent="0" eaLnBrk="1" hangingPunct="1">
              <a:buNone/>
            </a:pPr>
            <a:r>
              <a:rPr lang="en-US" altLang="zh-CN" sz="1800" dirty="0"/>
              <a:t>	</a:t>
            </a:r>
            <a:r>
              <a:rPr lang="en-US" altLang="zh-CN" sz="1800" dirty="0" smtClean="0"/>
              <a:t>col</a:t>
            </a:r>
            <a:r>
              <a:rPr lang="en-US" altLang="zh-CN" sz="1800" dirty="0" smtClean="0"/>
              <a:t>="gold",</a:t>
            </a:r>
            <a:r>
              <a:rPr lang="en-US" altLang="zh-CN" sz="1800" dirty="0" err="1" smtClean="0"/>
              <a:t>seg.col</a:t>
            </a:r>
            <a:r>
              <a:rPr lang="en-US" altLang="zh-CN" sz="1800" dirty="0" smtClean="0"/>
              <a:t>="gold")</a:t>
            </a:r>
          </a:p>
          <a:p>
            <a:pPr eaLnBrk="1" hangingPunct="1"/>
            <a:endParaRPr lang="zh-CN" altLang="en-US" dirty="0" smtClean="0"/>
          </a:p>
        </p:txBody>
      </p:sp>
    </p:spTree>
    <p:extLst>
      <p:ext uri="{BB962C8B-B14F-4D97-AF65-F5344CB8AC3E}">
        <p14:creationId xmlns:p14="http://schemas.microsoft.com/office/powerpoint/2010/main" val="3939500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39752" y="2998693"/>
            <a:ext cx="4824536" cy="646331"/>
          </a:xfrm>
          <a:prstGeom prst="rect">
            <a:avLst/>
          </a:prstGeom>
          <a:noFill/>
        </p:spPr>
        <p:txBody>
          <a:bodyPr wrap="square" rtlCol="0">
            <a:spAutoFit/>
          </a:bodyPr>
          <a:lstStyle/>
          <a:p>
            <a:r>
              <a:rPr lang="en-US" altLang="zh-CN" sz="3600" dirty="0" smtClean="0">
                <a:latin typeface="微软雅黑" pitchFamily="34" charset="-122"/>
                <a:ea typeface="微软雅黑" pitchFamily="34" charset="-122"/>
              </a:rPr>
              <a:t>Part 1</a:t>
            </a:r>
            <a:r>
              <a:rPr lang="zh-CN" altLang="en-US" sz="3600" dirty="0" smtClean="0">
                <a:latin typeface="微软雅黑" pitchFamily="34" charset="-122"/>
                <a:ea typeface="微软雅黑" pitchFamily="34" charset="-122"/>
              </a:rPr>
              <a:t>：统计与 </a:t>
            </a:r>
            <a:r>
              <a:rPr lang="en-US" altLang="zh-CN" sz="3600" dirty="0" smtClean="0">
                <a:latin typeface="微软雅黑" pitchFamily="34" charset="-122"/>
                <a:ea typeface="微软雅黑" pitchFamily="34" charset="-122"/>
              </a:rPr>
              <a:t>R </a:t>
            </a:r>
            <a:r>
              <a:rPr lang="zh-CN" altLang="en-US" sz="3600" dirty="0" smtClean="0">
                <a:latin typeface="微软雅黑" pitchFamily="34" charset="-122"/>
                <a:ea typeface="微软雅黑" pitchFamily="34" charset="-122"/>
              </a:rPr>
              <a:t>语言</a:t>
            </a:r>
            <a:endParaRPr lang="zh-CN" altLang="en-US" sz="3600" dirty="0">
              <a:latin typeface="微软雅黑" pitchFamily="34" charset="-122"/>
              <a:ea typeface="微软雅黑" pitchFamily="34" charset="-122"/>
            </a:endParaRPr>
          </a:p>
        </p:txBody>
      </p:sp>
    </p:spTree>
    <p:extLst>
      <p:ext uri="{BB962C8B-B14F-4D97-AF65-F5344CB8AC3E}">
        <p14:creationId xmlns:p14="http://schemas.microsoft.com/office/powerpoint/2010/main" val="5879764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t>平滑散点图</a:t>
            </a:r>
            <a:endParaRPr lang="zh-CN" altLang="en-US" dirty="0"/>
          </a:p>
        </p:txBody>
      </p:sp>
      <p:sp>
        <p:nvSpPr>
          <p:cNvPr id="5" name="内容占位符 10"/>
          <p:cNvSpPr>
            <a:spLocks noGrp="1"/>
          </p:cNvSpPr>
          <p:nvPr>
            <p:ph sz="half" idx="1"/>
          </p:nvPr>
        </p:nvSpPr>
        <p:spPr>
          <a:xfrm>
            <a:off x="457200" y="2276872"/>
            <a:ext cx="4038600" cy="3345235"/>
          </a:xfrm>
        </p:spPr>
        <p:txBody>
          <a:bodyPr/>
          <a:lstStyle/>
          <a:p>
            <a:pPr eaLnBrk="1" hangingPunct="1">
              <a:buFont typeface="Arial" charset="0"/>
              <a:buNone/>
            </a:pPr>
            <a:endParaRPr lang="en-US" altLang="zh-CN" sz="1800" dirty="0" smtClean="0"/>
          </a:p>
          <a:p>
            <a:pPr eaLnBrk="1" hangingPunct="1">
              <a:buFont typeface="Arial" charset="0"/>
              <a:buNone/>
            </a:pPr>
            <a:endParaRPr lang="en-US" altLang="zh-CN" sz="1800" dirty="0" smtClean="0"/>
          </a:p>
          <a:p>
            <a:pPr eaLnBrk="1" hangingPunct="1">
              <a:buFont typeface="Arial" charset="0"/>
              <a:buNone/>
            </a:pPr>
            <a:endParaRPr lang="en-US" altLang="zh-CN" sz="1800" dirty="0" smtClean="0"/>
          </a:p>
          <a:p>
            <a:pPr eaLnBrk="1" hangingPunct="1">
              <a:buFont typeface="Arial" charset="0"/>
              <a:buNone/>
            </a:pPr>
            <a:r>
              <a:rPr lang="en-US" altLang="zh-CN" sz="1800" dirty="0" smtClean="0"/>
              <a:t> </a:t>
            </a:r>
            <a:r>
              <a:rPr lang="en-US" altLang="zh-CN" sz="1800" dirty="0" err="1" smtClean="0"/>
              <a:t>smoothScatter</a:t>
            </a:r>
            <a:r>
              <a:rPr lang="en-US" altLang="zh-CN" sz="1800" dirty="0" smtClean="0"/>
              <a:t>(</a:t>
            </a:r>
            <a:r>
              <a:rPr lang="en-US" altLang="zh-CN" sz="1800" dirty="0" err="1" smtClean="0"/>
              <a:t>BinormCircle</a:t>
            </a:r>
            <a:r>
              <a:rPr lang="en-US" altLang="zh-CN" sz="1800" dirty="0" smtClean="0"/>
              <a:t>)</a:t>
            </a:r>
          </a:p>
          <a:p>
            <a:pPr eaLnBrk="1" hangingPunct="1"/>
            <a:endParaRPr lang="zh-CN" altLang="en-US" dirty="0" smtClean="0"/>
          </a:p>
        </p:txBody>
      </p:sp>
      <p:pic>
        <p:nvPicPr>
          <p:cNvPr id="6" name="内容占位符 12" descr="d.pn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8200" y="1843088"/>
            <a:ext cx="4038600" cy="4038600"/>
          </a:xfrm>
        </p:spPr>
      </p:pic>
    </p:spTree>
    <p:extLst>
      <p:ext uri="{BB962C8B-B14F-4D97-AF65-F5344CB8AC3E}">
        <p14:creationId xmlns:p14="http://schemas.microsoft.com/office/powerpoint/2010/main" val="3676426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t>散点图矩阵</a:t>
            </a:r>
            <a:endParaRPr lang="zh-CN" altLang="en-US" dirty="0"/>
          </a:p>
        </p:txBody>
      </p:sp>
      <p:sp>
        <p:nvSpPr>
          <p:cNvPr id="7" name="内容占位符 10"/>
          <p:cNvSpPr>
            <a:spLocks noGrp="1"/>
          </p:cNvSpPr>
          <p:nvPr>
            <p:ph sz="half" idx="1"/>
          </p:nvPr>
        </p:nvSpPr>
        <p:spPr>
          <a:xfrm>
            <a:off x="457200" y="1600200"/>
            <a:ext cx="4258816" cy="4525963"/>
          </a:xfrm>
        </p:spPr>
        <p:txBody>
          <a:bodyPr/>
          <a:lstStyle/>
          <a:p>
            <a:pPr eaLnBrk="1" hangingPunct="1">
              <a:buFont typeface="Arial" charset="0"/>
              <a:buNone/>
            </a:pPr>
            <a:endParaRPr lang="en-US" altLang="zh-CN" sz="1800" dirty="0" smtClean="0"/>
          </a:p>
          <a:p>
            <a:pPr eaLnBrk="1" hangingPunct="1">
              <a:buFont typeface="Arial" charset="0"/>
              <a:buNone/>
            </a:pPr>
            <a:endParaRPr lang="en-US" altLang="zh-CN" sz="1800" dirty="0" smtClean="0"/>
          </a:p>
          <a:p>
            <a:pPr eaLnBrk="1" hangingPunct="1">
              <a:buFont typeface="Arial" charset="0"/>
              <a:buNone/>
            </a:pPr>
            <a:endParaRPr lang="en-US" altLang="zh-CN" sz="1800" dirty="0" smtClean="0"/>
          </a:p>
          <a:p>
            <a:pPr eaLnBrk="1" hangingPunct="1">
              <a:buFont typeface="Arial" charset="0"/>
              <a:buNone/>
            </a:pPr>
            <a:r>
              <a:rPr lang="en-US" altLang="zh-CN" sz="1800" dirty="0" smtClean="0"/>
              <a:t> &gt; </a:t>
            </a:r>
            <a:r>
              <a:rPr lang="en-US" altLang="zh-CN" sz="1800" dirty="0" err="1" smtClean="0"/>
              <a:t>idx</a:t>
            </a:r>
            <a:r>
              <a:rPr lang="en-US" altLang="zh-CN" sz="1800" dirty="0" smtClean="0"/>
              <a:t> = </a:t>
            </a:r>
            <a:r>
              <a:rPr lang="en-US" altLang="zh-CN" sz="1800" dirty="0" err="1" smtClean="0"/>
              <a:t>as.integer</a:t>
            </a:r>
            <a:r>
              <a:rPr lang="en-US" altLang="zh-CN" sz="1800" dirty="0" smtClean="0"/>
              <a:t>(iris[["Species"]])</a:t>
            </a:r>
          </a:p>
          <a:p>
            <a:pPr eaLnBrk="1" hangingPunct="1">
              <a:buFont typeface="Arial" charset="0"/>
              <a:buNone/>
            </a:pPr>
            <a:r>
              <a:rPr lang="en-US" altLang="zh-CN" sz="1800" dirty="0" smtClean="0"/>
              <a:t>&gt; pairs(iris[1:4], </a:t>
            </a:r>
            <a:r>
              <a:rPr lang="en-US" altLang="zh-CN" sz="1800" dirty="0" err="1" smtClean="0"/>
              <a:t>upper.panel</a:t>
            </a:r>
            <a:r>
              <a:rPr lang="en-US" altLang="zh-CN" sz="1800" dirty="0" smtClean="0"/>
              <a:t> = function(x, y, ...) points(x,</a:t>
            </a:r>
          </a:p>
          <a:p>
            <a:pPr eaLnBrk="1" hangingPunct="1">
              <a:buFont typeface="Arial" charset="0"/>
              <a:buNone/>
            </a:pPr>
            <a:r>
              <a:rPr lang="en-US" altLang="zh-CN" sz="1800" dirty="0" smtClean="0"/>
              <a:t>+ y, </a:t>
            </a:r>
            <a:r>
              <a:rPr lang="en-US" altLang="zh-CN" sz="1800" dirty="0" err="1" smtClean="0"/>
              <a:t>pch</a:t>
            </a:r>
            <a:r>
              <a:rPr lang="en-US" altLang="zh-CN" sz="1800" dirty="0" smtClean="0"/>
              <a:t> = c(17, 16, 6)[</a:t>
            </a:r>
            <a:r>
              <a:rPr lang="en-US" altLang="zh-CN" sz="1800" dirty="0" err="1" smtClean="0"/>
              <a:t>idx</a:t>
            </a:r>
            <a:r>
              <a:rPr lang="en-US" altLang="zh-CN" sz="1800" dirty="0" smtClean="0"/>
              <a:t>], col = </a:t>
            </a:r>
            <a:r>
              <a:rPr lang="en-US" altLang="zh-CN" sz="1800" dirty="0" err="1" smtClean="0"/>
              <a:t>idx</a:t>
            </a:r>
            <a:r>
              <a:rPr lang="en-US" altLang="zh-CN" sz="1800" dirty="0" smtClean="0"/>
              <a:t>), </a:t>
            </a:r>
            <a:r>
              <a:rPr lang="en-US" altLang="zh-CN" sz="1800" dirty="0" err="1" smtClean="0"/>
              <a:t>pch</a:t>
            </a:r>
            <a:r>
              <a:rPr lang="en-US" altLang="zh-CN" sz="1800" dirty="0" smtClean="0"/>
              <a:t> = 20,</a:t>
            </a:r>
          </a:p>
          <a:p>
            <a:pPr eaLnBrk="1" hangingPunct="1">
              <a:buFont typeface="Arial" charset="0"/>
              <a:buNone/>
            </a:pPr>
            <a:r>
              <a:rPr lang="en-US" altLang="zh-CN" sz="1800" dirty="0" smtClean="0"/>
              <a:t>+ </a:t>
            </a:r>
            <a:r>
              <a:rPr lang="en-US" altLang="zh-CN" sz="1800" dirty="0" err="1" smtClean="0"/>
              <a:t>oma</a:t>
            </a:r>
            <a:r>
              <a:rPr lang="en-US" altLang="zh-CN" sz="1800" dirty="0" smtClean="0"/>
              <a:t> = c(2, 2, 2, 2), </a:t>
            </a:r>
            <a:r>
              <a:rPr lang="en-US" altLang="zh-CN" sz="1800" dirty="0" err="1" smtClean="0"/>
              <a:t>lower.panel</a:t>
            </a:r>
            <a:r>
              <a:rPr lang="en-US" altLang="zh-CN" sz="1800" dirty="0" smtClean="0"/>
              <a:t> = </a:t>
            </a:r>
            <a:r>
              <a:rPr lang="en-US" altLang="zh-CN" sz="1800" dirty="0" err="1" smtClean="0"/>
              <a:t>panel.smooth</a:t>
            </a:r>
            <a:r>
              <a:rPr lang="en-US" altLang="zh-CN" sz="1800" dirty="0" smtClean="0"/>
              <a:t>,</a:t>
            </a:r>
          </a:p>
          <a:p>
            <a:pPr eaLnBrk="1" hangingPunct="1">
              <a:buFont typeface="Arial" charset="0"/>
              <a:buNone/>
            </a:pPr>
            <a:r>
              <a:rPr lang="en-US" altLang="zh-CN" sz="1800" dirty="0" smtClean="0"/>
              <a:t>+ </a:t>
            </a:r>
            <a:r>
              <a:rPr lang="en-US" altLang="zh-CN" sz="1800" dirty="0" err="1" smtClean="0"/>
              <a:t>diag.panel</a:t>
            </a:r>
            <a:r>
              <a:rPr lang="en-US" altLang="zh-CN" sz="1800" dirty="0" smtClean="0"/>
              <a:t> = </a:t>
            </a:r>
            <a:r>
              <a:rPr lang="en-US" altLang="zh-CN" sz="1800" dirty="0" err="1" smtClean="0"/>
              <a:t>panel.hist</a:t>
            </a:r>
            <a:r>
              <a:rPr lang="en-US" altLang="zh-CN" sz="1800" dirty="0" smtClean="0"/>
              <a:t>)</a:t>
            </a:r>
          </a:p>
        </p:txBody>
      </p:sp>
      <p:pic>
        <p:nvPicPr>
          <p:cNvPr id="8" name="内容占位符 11" descr="d.pn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781872" y="1843088"/>
            <a:ext cx="4038600" cy="4038600"/>
          </a:xfrm>
        </p:spPr>
      </p:pic>
    </p:spTree>
    <p:extLst>
      <p:ext uri="{BB962C8B-B14F-4D97-AF65-F5344CB8AC3E}">
        <p14:creationId xmlns:p14="http://schemas.microsoft.com/office/powerpoint/2010/main" val="3662401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t>相关矩阵图</a:t>
            </a:r>
            <a:endParaRPr lang="zh-CN" altLang="en-US" dirty="0"/>
          </a:p>
        </p:txBody>
      </p:sp>
      <p:sp>
        <p:nvSpPr>
          <p:cNvPr id="5" name="内容占位符 10"/>
          <p:cNvSpPr>
            <a:spLocks noGrp="1"/>
          </p:cNvSpPr>
          <p:nvPr>
            <p:ph sz="half" idx="1"/>
          </p:nvPr>
        </p:nvSpPr>
        <p:spPr>
          <a:xfrm>
            <a:off x="457200" y="1600200"/>
            <a:ext cx="4038600" cy="4525963"/>
          </a:xfrm>
        </p:spPr>
        <p:txBody>
          <a:bodyPr/>
          <a:lstStyle/>
          <a:p>
            <a:pPr eaLnBrk="1" hangingPunct="1">
              <a:buFont typeface="Arial" charset="0"/>
              <a:buNone/>
            </a:pPr>
            <a:endParaRPr lang="en-US" altLang="zh-CN" sz="1800" dirty="0" smtClean="0"/>
          </a:p>
          <a:p>
            <a:pPr eaLnBrk="1" hangingPunct="1">
              <a:buFont typeface="Arial" charset="0"/>
              <a:buNone/>
            </a:pPr>
            <a:endParaRPr lang="en-US" altLang="zh-CN" sz="1800" dirty="0" smtClean="0"/>
          </a:p>
          <a:p>
            <a:pPr eaLnBrk="1" hangingPunct="1">
              <a:buFont typeface="Arial" charset="0"/>
              <a:buNone/>
            </a:pPr>
            <a:r>
              <a:rPr lang="en-US" altLang="zh-CN" sz="1800" dirty="0" smtClean="0"/>
              <a:t>&gt; library(</a:t>
            </a:r>
            <a:r>
              <a:rPr lang="en-US" altLang="zh-CN" sz="1800" dirty="0" err="1" smtClean="0"/>
              <a:t>corrplot</a:t>
            </a:r>
            <a:r>
              <a:rPr lang="en-US" altLang="zh-CN" sz="1800" dirty="0" smtClean="0"/>
              <a:t>)</a:t>
            </a:r>
          </a:p>
          <a:p>
            <a:pPr eaLnBrk="1" hangingPunct="1">
              <a:buFont typeface="Arial" charset="0"/>
              <a:buNone/>
            </a:pPr>
            <a:r>
              <a:rPr lang="en-US" altLang="zh-CN" sz="1800" dirty="0" smtClean="0"/>
              <a:t>&gt; </a:t>
            </a:r>
            <a:r>
              <a:rPr lang="en-US" altLang="zh-CN" sz="1800" dirty="0" err="1" smtClean="0"/>
              <a:t>corrplot</a:t>
            </a:r>
            <a:r>
              <a:rPr lang="en-US" altLang="zh-CN" sz="1800" dirty="0" smtClean="0"/>
              <a:t>(</a:t>
            </a:r>
            <a:r>
              <a:rPr lang="en-US" altLang="zh-CN" sz="1800" dirty="0" err="1" smtClean="0"/>
              <a:t>corr</a:t>
            </a:r>
            <a:r>
              <a:rPr lang="en-US" altLang="zh-CN" sz="1800" dirty="0" smtClean="0"/>
              <a:t>, col = </a:t>
            </a:r>
            <a:r>
              <a:rPr lang="en-US" altLang="zh-CN" sz="1800" dirty="0" err="1" smtClean="0"/>
              <a:t>wb</a:t>
            </a:r>
            <a:r>
              <a:rPr lang="en-US" altLang="zh-CN" sz="1800" dirty="0" smtClean="0"/>
              <a:t>, </a:t>
            </a:r>
            <a:r>
              <a:rPr lang="en-US" altLang="zh-CN" sz="1800" dirty="0" err="1" smtClean="0"/>
              <a:t>bg</a:t>
            </a:r>
            <a:r>
              <a:rPr lang="en-US" altLang="zh-CN" sz="1800" dirty="0" smtClean="0"/>
              <a:t>="gold2",  order="PCA", </a:t>
            </a:r>
            <a:r>
              <a:rPr lang="en-US" altLang="zh-CN" sz="1800" dirty="0" err="1" smtClean="0"/>
              <a:t>addcolorlabel</a:t>
            </a:r>
            <a:r>
              <a:rPr lang="en-US" altLang="zh-CN" sz="1800" dirty="0" smtClean="0"/>
              <a:t>="no")</a:t>
            </a:r>
          </a:p>
        </p:txBody>
      </p:sp>
      <p:pic>
        <p:nvPicPr>
          <p:cNvPr id="6" name="内容占位符 12" descr="d.pn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499992" y="1484784"/>
            <a:ext cx="4392488" cy="4392488"/>
          </a:xfrm>
        </p:spPr>
      </p:pic>
    </p:spTree>
    <p:extLst>
      <p:ext uri="{BB962C8B-B14F-4D97-AF65-F5344CB8AC3E}">
        <p14:creationId xmlns:p14="http://schemas.microsoft.com/office/powerpoint/2010/main" val="2968913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t>脸谱图（</a:t>
            </a:r>
            <a:r>
              <a:rPr lang="en-US" altLang="zh-CN" dirty="0" smtClean="0"/>
              <a:t>I</a:t>
            </a:r>
            <a:r>
              <a:rPr lang="zh-CN" altLang="en-US" dirty="0" smtClean="0"/>
              <a:t>）</a:t>
            </a:r>
            <a:endParaRPr lang="zh-CN" altLang="en-US" dirty="0"/>
          </a:p>
        </p:txBody>
      </p:sp>
      <p:pic>
        <p:nvPicPr>
          <p:cNvPr id="5" name="内容占位符 11" descr="d.pn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8200" y="1843088"/>
            <a:ext cx="4038600" cy="4038600"/>
          </a:xfrm>
        </p:spPr>
      </p:pic>
      <p:sp>
        <p:nvSpPr>
          <p:cNvPr id="7" name="内容占位符 10"/>
          <p:cNvSpPr>
            <a:spLocks noGrp="1"/>
          </p:cNvSpPr>
          <p:nvPr>
            <p:ph sz="half" idx="1"/>
          </p:nvPr>
        </p:nvSpPr>
        <p:spPr>
          <a:xfrm>
            <a:off x="457200" y="1600200"/>
            <a:ext cx="4038600" cy="4525963"/>
          </a:xfrm>
        </p:spPr>
        <p:txBody>
          <a:bodyPr/>
          <a:lstStyle/>
          <a:p>
            <a:pPr eaLnBrk="1" hangingPunct="1">
              <a:buFont typeface="Arial" charset="0"/>
              <a:buNone/>
            </a:pPr>
            <a:endParaRPr lang="en-US" altLang="zh-CN" sz="1800" dirty="0" smtClean="0"/>
          </a:p>
          <a:p>
            <a:pPr eaLnBrk="1" hangingPunct="1">
              <a:buFont typeface="Arial" charset="0"/>
              <a:buNone/>
            </a:pPr>
            <a:endParaRPr lang="en-US" altLang="zh-CN" sz="1800" dirty="0" smtClean="0"/>
          </a:p>
          <a:p>
            <a:pPr eaLnBrk="1" hangingPunct="1">
              <a:buFont typeface="Arial" charset="0"/>
              <a:buNone/>
            </a:pPr>
            <a:r>
              <a:rPr lang="en-US" altLang="zh-CN" sz="1800" dirty="0" smtClean="0"/>
              <a:t>&gt; library(</a:t>
            </a:r>
            <a:r>
              <a:rPr lang="en-US" altLang="zh-CN" sz="1800" dirty="0" err="1" smtClean="0"/>
              <a:t>TeachingDemos</a:t>
            </a:r>
            <a:r>
              <a:rPr lang="en-US" altLang="zh-CN" sz="1800" dirty="0" smtClean="0"/>
              <a:t>)</a:t>
            </a:r>
          </a:p>
          <a:p>
            <a:pPr eaLnBrk="1" hangingPunct="1">
              <a:buFont typeface="Arial" charset="0"/>
              <a:buNone/>
            </a:pPr>
            <a:r>
              <a:rPr lang="en-US" altLang="zh-CN" sz="1800" dirty="0" smtClean="0"/>
              <a:t>&gt; faces2(</a:t>
            </a:r>
            <a:r>
              <a:rPr lang="en-US" altLang="zh-CN" sz="1800" dirty="0" err="1" smtClean="0"/>
              <a:t>mtcars</a:t>
            </a:r>
            <a:r>
              <a:rPr lang="en-US" altLang="zh-CN" sz="1800" dirty="0" smtClean="0"/>
              <a:t>[, c("</a:t>
            </a:r>
            <a:r>
              <a:rPr lang="en-US" altLang="zh-CN" sz="1800" dirty="0" err="1" smtClean="0"/>
              <a:t>hp</a:t>
            </a:r>
            <a:r>
              <a:rPr lang="en-US" altLang="zh-CN" sz="1800" dirty="0" smtClean="0"/>
              <a:t>", "</a:t>
            </a:r>
            <a:r>
              <a:rPr lang="en-US" altLang="zh-CN" sz="1800" dirty="0" err="1" smtClean="0"/>
              <a:t>disp</a:t>
            </a:r>
            <a:r>
              <a:rPr lang="en-US" altLang="zh-CN" sz="1800" dirty="0" smtClean="0"/>
              <a:t>", "mpg", "</a:t>
            </a:r>
            <a:r>
              <a:rPr lang="en-US" altLang="zh-CN" sz="1800" dirty="0" err="1" smtClean="0"/>
              <a:t>qsec</a:t>
            </a:r>
            <a:r>
              <a:rPr lang="en-US" altLang="zh-CN" sz="1800" dirty="0" smtClean="0"/>
              <a:t>", "</a:t>
            </a:r>
            <a:r>
              <a:rPr lang="en-US" altLang="zh-CN" sz="1800" dirty="0" err="1" smtClean="0"/>
              <a:t>wt</a:t>
            </a:r>
            <a:r>
              <a:rPr lang="en-US" altLang="zh-CN" sz="1800" smtClean="0"/>
              <a:t>")],</a:t>
            </a:r>
          </a:p>
          <a:p>
            <a:pPr eaLnBrk="1" hangingPunct="1">
              <a:buFont typeface="Arial" charset="0"/>
              <a:buNone/>
            </a:pPr>
            <a:r>
              <a:rPr lang="en-US" altLang="zh-CN" sz="1800" dirty="0" smtClean="0"/>
              <a:t>+ which = c(14, 9, 11, 6, 5))</a:t>
            </a:r>
          </a:p>
        </p:txBody>
      </p:sp>
    </p:spTree>
    <p:extLst>
      <p:ext uri="{BB962C8B-B14F-4D97-AF65-F5344CB8AC3E}">
        <p14:creationId xmlns:p14="http://schemas.microsoft.com/office/powerpoint/2010/main" val="28190995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t>脸谱图（</a:t>
            </a:r>
            <a:r>
              <a:rPr lang="en-US" altLang="zh-CN" dirty="0" smtClean="0"/>
              <a:t>II</a:t>
            </a:r>
            <a:r>
              <a:rPr lang="zh-CN" altLang="en-US" dirty="0" smtClean="0"/>
              <a:t>）</a:t>
            </a:r>
            <a:endParaRPr lang="zh-CN" altLang="en-US" dirty="0"/>
          </a:p>
        </p:txBody>
      </p:sp>
      <p:sp>
        <p:nvSpPr>
          <p:cNvPr id="8" name="内容占位符 10"/>
          <p:cNvSpPr>
            <a:spLocks noGrp="1"/>
          </p:cNvSpPr>
          <p:nvPr>
            <p:ph sz="half" idx="1"/>
          </p:nvPr>
        </p:nvSpPr>
        <p:spPr>
          <a:xfrm>
            <a:off x="457200" y="2564904"/>
            <a:ext cx="4038600" cy="2841179"/>
          </a:xfrm>
        </p:spPr>
        <p:txBody>
          <a:bodyPr/>
          <a:lstStyle/>
          <a:p>
            <a:pPr eaLnBrk="1" hangingPunct="1">
              <a:buFont typeface="Arial" charset="0"/>
              <a:buNone/>
            </a:pPr>
            <a:endParaRPr lang="en-US" altLang="zh-CN" sz="1800" dirty="0" smtClean="0"/>
          </a:p>
          <a:p>
            <a:pPr eaLnBrk="1" hangingPunct="1">
              <a:buFont typeface="Arial" charset="0"/>
              <a:buNone/>
            </a:pPr>
            <a:endParaRPr lang="en-US" altLang="zh-CN" sz="1800" dirty="0" smtClean="0"/>
          </a:p>
          <a:p>
            <a:pPr eaLnBrk="1" hangingPunct="1">
              <a:buFont typeface="Arial" charset="0"/>
              <a:buNone/>
            </a:pPr>
            <a:r>
              <a:rPr lang="en-US" altLang="zh-CN" sz="1800" dirty="0" smtClean="0"/>
              <a:t>&gt; library(</a:t>
            </a:r>
            <a:r>
              <a:rPr lang="en-US" altLang="zh-CN" sz="1800" dirty="0" err="1" smtClean="0"/>
              <a:t>aplpack</a:t>
            </a:r>
            <a:r>
              <a:rPr lang="en-US" altLang="zh-CN" sz="1800" dirty="0" smtClean="0"/>
              <a:t>)</a:t>
            </a:r>
          </a:p>
          <a:p>
            <a:pPr eaLnBrk="1" hangingPunct="1">
              <a:buFont typeface="Arial" charset="0"/>
              <a:buNone/>
            </a:pPr>
            <a:r>
              <a:rPr lang="en-US" altLang="zh-CN" sz="1800" dirty="0" smtClean="0"/>
              <a:t>&gt; data(</a:t>
            </a:r>
            <a:r>
              <a:rPr lang="en-US" altLang="zh-CN" sz="1800" dirty="0" err="1" smtClean="0"/>
              <a:t>longley</a:t>
            </a:r>
            <a:r>
              <a:rPr lang="en-US" altLang="zh-CN" sz="1800" dirty="0" smtClean="0"/>
              <a:t>)</a:t>
            </a:r>
          </a:p>
          <a:p>
            <a:pPr eaLnBrk="1" hangingPunct="1">
              <a:buFont typeface="Arial" charset="0"/>
              <a:buNone/>
            </a:pPr>
            <a:r>
              <a:rPr lang="en-US" altLang="zh-CN" sz="1800" dirty="0" smtClean="0"/>
              <a:t>&gt; faces(</a:t>
            </a:r>
            <a:r>
              <a:rPr lang="en-US" altLang="zh-CN" sz="1800" dirty="0" err="1" smtClean="0"/>
              <a:t>longley</a:t>
            </a:r>
            <a:r>
              <a:rPr lang="en-US" altLang="zh-CN" sz="1800" dirty="0" smtClean="0"/>
              <a:t>[1:9,],</a:t>
            </a:r>
            <a:r>
              <a:rPr lang="en-US" altLang="zh-CN" sz="1800" dirty="0" err="1" smtClean="0"/>
              <a:t>face.type</a:t>
            </a:r>
            <a:r>
              <a:rPr lang="en-US" altLang="zh-CN" sz="1800" dirty="0" smtClean="0"/>
              <a:t>=1)</a:t>
            </a:r>
          </a:p>
        </p:txBody>
      </p:sp>
      <p:pic>
        <p:nvPicPr>
          <p:cNvPr id="9" name="内容占位符 12" descr="d.pn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8200" y="1843088"/>
            <a:ext cx="4038600" cy="4038600"/>
          </a:xfrm>
        </p:spPr>
      </p:pic>
    </p:spTree>
    <p:extLst>
      <p:ext uri="{BB962C8B-B14F-4D97-AF65-F5344CB8AC3E}">
        <p14:creationId xmlns:p14="http://schemas.microsoft.com/office/powerpoint/2010/main" val="2831615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统计模拟</a:t>
            </a:r>
            <a:endParaRPr lang="zh-CN" altLang="en-US" dirty="0"/>
          </a:p>
        </p:txBody>
      </p:sp>
      <p:sp>
        <p:nvSpPr>
          <p:cNvPr id="5" name="TextBox 4"/>
          <p:cNvSpPr txBox="1">
            <a:spLocks noChangeArrowheads="1"/>
          </p:cNvSpPr>
          <p:nvPr/>
        </p:nvSpPr>
        <p:spPr bwMode="auto">
          <a:xfrm>
            <a:off x="323850" y="2286000"/>
            <a:ext cx="8496300" cy="240065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eaLnBrk="1" hangingPunct="1">
              <a:lnSpc>
                <a:spcPct val="150000"/>
              </a:lnSpc>
              <a:buFont typeface="Arial" charset="0"/>
              <a:buChar char="•"/>
            </a:pPr>
            <a:r>
              <a:rPr lang="zh-CN" altLang="en-US" sz="2000" dirty="0">
                <a:latin typeface="微软雅黑" pitchFamily="34" charset="-122"/>
                <a:ea typeface="微软雅黑" pitchFamily="34" charset="-122"/>
                <a:cs typeface="Arial Unicode MS" pitchFamily="34" charset="-122"/>
              </a:rPr>
              <a:t>   蒲丰投针</a:t>
            </a:r>
            <a:endParaRPr lang="en-US" altLang="zh-CN" sz="2000" dirty="0">
              <a:latin typeface="微软雅黑" pitchFamily="34" charset="-122"/>
              <a:ea typeface="微软雅黑" pitchFamily="34" charset="-122"/>
              <a:cs typeface="Arial Unicode MS" pitchFamily="34" charset="-122"/>
            </a:endParaRPr>
          </a:p>
          <a:p>
            <a:pPr lvl="1" eaLnBrk="1" hangingPunct="1">
              <a:lnSpc>
                <a:spcPct val="150000"/>
              </a:lnSpc>
              <a:buFont typeface="Arial" charset="0"/>
              <a:buChar char="•"/>
            </a:pPr>
            <a:r>
              <a:rPr lang="zh-CN" altLang="en-US" sz="2000" dirty="0">
                <a:latin typeface="微软雅黑" pitchFamily="34" charset="-122"/>
                <a:ea typeface="微软雅黑" pitchFamily="34" charset="-122"/>
                <a:cs typeface="Arial Unicode MS" pitchFamily="34" charset="-122"/>
              </a:rPr>
              <a:t>   高尔</a:t>
            </a:r>
            <a:r>
              <a:rPr lang="zh-CN" altLang="en-US" sz="2000" dirty="0" smtClean="0">
                <a:latin typeface="微软雅黑" pitchFamily="34" charset="-122"/>
                <a:ea typeface="微软雅黑" pitchFamily="34" charset="-122"/>
                <a:cs typeface="Arial Unicode MS" pitchFamily="34" charset="-122"/>
              </a:rPr>
              <a:t>顿</a:t>
            </a:r>
            <a:r>
              <a:rPr lang="zh-CN" altLang="en-US" sz="2000" dirty="0">
                <a:latin typeface="微软雅黑" pitchFamily="34" charset="-122"/>
                <a:ea typeface="微软雅黑" pitchFamily="34" charset="-122"/>
                <a:cs typeface="Arial Unicode MS" pitchFamily="34" charset="-122"/>
              </a:rPr>
              <a:t>板</a:t>
            </a:r>
            <a:endParaRPr lang="en-US" altLang="zh-CN" sz="2000" dirty="0">
              <a:latin typeface="微软雅黑" pitchFamily="34" charset="-122"/>
              <a:ea typeface="微软雅黑" pitchFamily="34" charset="-122"/>
              <a:cs typeface="Arial Unicode MS" pitchFamily="34" charset="-122"/>
            </a:endParaRPr>
          </a:p>
          <a:p>
            <a:pPr lvl="1" eaLnBrk="1" hangingPunct="1">
              <a:lnSpc>
                <a:spcPct val="150000"/>
              </a:lnSpc>
              <a:buFont typeface="Arial" charset="0"/>
              <a:buChar char="•"/>
            </a:pPr>
            <a:r>
              <a:rPr lang="zh-CN" altLang="en-US" sz="2000" dirty="0">
                <a:latin typeface="微软雅黑" pitchFamily="34" charset="-122"/>
                <a:ea typeface="微软雅黑" pitchFamily="34" charset="-122"/>
                <a:cs typeface="Arial Unicode MS" pitchFamily="34" charset="-122"/>
              </a:rPr>
              <a:t>   蒙特卡洛模拟与</a:t>
            </a:r>
            <a:r>
              <a:rPr lang="zh-CN" altLang="en-US" sz="2000" dirty="0" smtClean="0">
                <a:latin typeface="微软雅黑" pitchFamily="34" charset="-122"/>
                <a:ea typeface="微软雅黑" pitchFamily="34" charset="-122"/>
                <a:cs typeface="Arial Unicode MS" pitchFamily="34" charset="-122"/>
              </a:rPr>
              <a:t>定积分</a:t>
            </a:r>
            <a:endParaRPr lang="en-US" altLang="zh-CN" sz="2000" dirty="0" smtClean="0">
              <a:latin typeface="微软雅黑" pitchFamily="34" charset="-122"/>
              <a:ea typeface="微软雅黑" pitchFamily="34" charset="-122"/>
              <a:cs typeface="Arial Unicode MS" pitchFamily="34" charset="-122"/>
            </a:endParaRPr>
          </a:p>
          <a:p>
            <a:pPr lvl="1" eaLnBrk="1" hangingPunct="1">
              <a:lnSpc>
                <a:spcPct val="150000"/>
              </a:lnSpc>
              <a:buFont typeface="Arial" charset="0"/>
              <a:buChar char="•"/>
            </a:pPr>
            <a:endParaRPr lang="en-US" altLang="zh-CN" sz="2000" dirty="0">
              <a:latin typeface="微软雅黑" pitchFamily="34" charset="-122"/>
              <a:ea typeface="微软雅黑" pitchFamily="34" charset="-122"/>
              <a:cs typeface="Arial Unicode MS" pitchFamily="34" charset="-122"/>
            </a:endParaRPr>
          </a:p>
          <a:p>
            <a:pPr lvl="1" eaLnBrk="1" hangingPunct="1">
              <a:lnSpc>
                <a:spcPct val="150000"/>
              </a:lnSpc>
            </a:pPr>
            <a:r>
              <a:rPr lang="zh-CN" altLang="en-US" sz="2000" dirty="0" smtClean="0">
                <a:latin typeface="微软雅黑" pitchFamily="34" charset="-122"/>
                <a:ea typeface="微软雅黑" pitchFamily="34" charset="-122"/>
                <a:cs typeface="Arial Unicode MS" pitchFamily="34" charset="-122"/>
              </a:rPr>
              <a:t>参考 </a:t>
            </a:r>
            <a:r>
              <a:rPr lang="en-US" altLang="zh-CN" sz="2000" dirty="0" smtClean="0">
                <a:latin typeface="微软雅黑" pitchFamily="34" charset="-122"/>
                <a:ea typeface="微软雅黑" pitchFamily="34" charset="-122"/>
                <a:cs typeface="Arial Unicode MS" pitchFamily="34" charset="-122"/>
              </a:rPr>
              <a:t>animation </a:t>
            </a:r>
            <a:r>
              <a:rPr lang="zh-CN" altLang="en-US" sz="2000" dirty="0" smtClean="0">
                <a:latin typeface="微软雅黑" pitchFamily="34" charset="-122"/>
                <a:ea typeface="微软雅黑" pitchFamily="34" charset="-122"/>
                <a:cs typeface="Arial Unicode MS" pitchFamily="34" charset="-122"/>
              </a:rPr>
              <a:t>包</a:t>
            </a:r>
            <a:endParaRPr lang="en-US" altLang="zh-CN" sz="2000" dirty="0">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3170095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曼德布洛特集合</a:t>
            </a:r>
            <a:r>
              <a:rPr lang="en-US" altLang="zh-CN" dirty="0"/>
              <a:t>(Mandelbrot set)</a:t>
            </a:r>
            <a:endParaRPr lang="zh-CN" altLang="en-US" dirty="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88838"/>
            <a:ext cx="7360920" cy="2707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64461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89512" y="2700135"/>
            <a:ext cx="1584176" cy="830997"/>
          </a:xfrm>
          <a:prstGeom prst="rect">
            <a:avLst/>
          </a:prstGeom>
          <a:noFill/>
        </p:spPr>
        <p:txBody>
          <a:bodyPr wrap="square" rtlCol="0">
            <a:spAutoFit/>
          </a:bodyPr>
          <a:lstStyle/>
          <a:p>
            <a:r>
              <a:rPr lang="en-US" altLang="zh-CN" sz="4800" dirty="0" smtClean="0"/>
              <a:t>……</a:t>
            </a:r>
            <a:endParaRPr lang="zh-CN" altLang="en-US" sz="4800" dirty="0"/>
          </a:p>
        </p:txBody>
      </p:sp>
      <p:sp>
        <p:nvSpPr>
          <p:cNvPr id="4" name="标题 3"/>
          <p:cNvSpPr>
            <a:spLocks noGrp="1"/>
          </p:cNvSpPr>
          <p:nvPr>
            <p:ph type="title"/>
          </p:nvPr>
        </p:nvSpPr>
        <p:spPr/>
        <p:txBody>
          <a:bodyPr/>
          <a:lstStyle/>
          <a:p>
            <a:r>
              <a:rPr lang="zh-CN" altLang="en-US" dirty="0"/>
              <a:t>曼德布洛特集合</a:t>
            </a:r>
            <a:r>
              <a:rPr lang="en-US" altLang="zh-CN" dirty="0"/>
              <a:t>(Mandelbrot set)</a:t>
            </a:r>
            <a:endParaRPr lang="zh-CN" altLang="en-US" dirty="0"/>
          </a:p>
        </p:txBody>
      </p:sp>
      <p:pic>
        <p:nvPicPr>
          <p:cNvPr id="12296" name="Picture 8" descr="D:\doc\Mandelbrot\pic\scal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0"/>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2297" name="Picture 9" descr="D:\doc\Mandelbrot\pic\scale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295400"/>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D:\doc\Mandelbrot\pic\scale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447800"/>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2299" name="Picture 11" descr="D:\doc\Mandelbrot\pic\scale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600200"/>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descr="D:\doc\Mandelbrot\pic\scale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1752600"/>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2301" name="Picture 13" descr="D:\doc\Mandelbrot\pic\scale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1905000"/>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73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12301"/>
                                        </p:tgtEl>
                                      </p:cBhvr>
                                    </p:animEffect>
                                    <p:anim calcmode="lin" valueType="num">
                                      <p:cBhvr>
                                        <p:cTn id="7" dur="1000"/>
                                        <p:tgtEl>
                                          <p:spTgt spid="12301"/>
                                        </p:tgtEl>
                                        <p:attrNameLst>
                                          <p:attrName>ppt_x</p:attrName>
                                        </p:attrNameLst>
                                      </p:cBhvr>
                                      <p:tavLst>
                                        <p:tav tm="0">
                                          <p:val>
                                            <p:strVal val="ppt_x"/>
                                          </p:val>
                                        </p:tav>
                                        <p:tav tm="100000">
                                          <p:val>
                                            <p:strVal val="ppt_x"/>
                                          </p:val>
                                        </p:tav>
                                      </p:tavLst>
                                    </p:anim>
                                    <p:anim calcmode="lin" valueType="num">
                                      <p:cBhvr>
                                        <p:cTn id="8" dur="1000"/>
                                        <p:tgtEl>
                                          <p:spTgt spid="12301"/>
                                        </p:tgtEl>
                                        <p:attrNameLst>
                                          <p:attrName>ppt_y</p:attrName>
                                        </p:attrNameLst>
                                      </p:cBhvr>
                                      <p:tavLst>
                                        <p:tav tm="0">
                                          <p:val>
                                            <p:strVal val="ppt_y"/>
                                          </p:val>
                                        </p:tav>
                                        <p:tav tm="100000">
                                          <p:val>
                                            <p:strVal val="ppt_y+.1"/>
                                          </p:val>
                                        </p:tav>
                                      </p:tavLst>
                                    </p:anim>
                                    <p:set>
                                      <p:cBhvr>
                                        <p:cTn id="9" dur="1" fill="hold">
                                          <p:stCondLst>
                                            <p:cond delay="999"/>
                                          </p:stCondLst>
                                        </p:cTn>
                                        <p:tgtEl>
                                          <p:spTgt spid="1230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12300"/>
                                        </p:tgtEl>
                                      </p:cBhvr>
                                    </p:animEffect>
                                    <p:anim calcmode="lin" valueType="num">
                                      <p:cBhvr>
                                        <p:cTn id="14" dur="1000"/>
                                        <p:tgtEl>
                                          <p:spTgt spid="12300"/>
                                        </p:tgtEl>
                                        <p:attrNameLst>
                                          <p:attrName>ppt_x</p:attrName>
                                        </p:attrNameLst>
                                      </p:cBhvr>
                                      <p:tavLst>
                                        <p:tav tm="0">
                                          <p:val>
                                            <p:strVal val="ppt_x"/>
                                          </p:val>
                                        </p:tav>
                                        <p:tav tm="100000">
                                          <p:val>
                                            <p:strVal val="ppt_x"/>
                                          </p:val>
                                        </p:tav>
                                      </p:tavLst>
                                    </p:anim>
                                    <p:anim calcmode="lin" valueType="num">
                                      <p:cBhvr>
                                        <p:cTn id="15" dur="1000"/>
                                        <p:tgtEl>
                                          <p:spTgt spid="12300"/>
                                        </p:tgtEl>
                                        <p:attrNameLst>
                                          <p:attrName>ppt_y</p:attrName>
                                        </p:attrNameLst>
                                      </p:cBhvr>
                                      <p:tavLst>
                                        <p:tav tm="0">
                                          <p:val>
                                            <p:strVal val="ppt_y"/>
                                          </p:val>
                                        </p:tav>
                                        <p:tav tm="100000">
                                          <p:val>
                                            <p:strVal val="ppt_y+.1"/>
                                          </p:val>
                                        </p:tav>
                                      </p:tavLst>
                                    </p:anim>
                                    <p:set>
                                      <p:cBhvr>
                                        <p:cTn id="16" dur="1" fill="hold">
                                          <p:stCondLst>
                                            <p:cond delay="999"/>
                                          </p:stCondLst>
                                        </p:cTn>
                                        <p:tgtEl>
                                          <p:spTgt spid="1230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nodeType="clickEffect">
                                  <p:stCondLst>
                                    <p:cond delay="0"/>
                                  </p:stCondLst>
                                  <p:childTnLst>
                                    <p:animEffect transition="out" filter="fade">
                                      <p:cBhvr>
                                        <p:cTn id="20" dur="1000"/>
                                        <p:tgtEl>
                                          <p:spTgt spid="12299"/>
                                        </p:tgtEl>
                                      </p:cBhvr>
                                    </p:animEffect>
                                    <p:anim calcmode="lin" valueType="num">
                                      <p:cBhvr>
                                        <p:cTn id="21" dur="1000"/>
                                        <p:tgtEl>
                                          <p:spTgt spid="12299"/>
                                        </p:tgtEl>
                                        <p:attrNameLst>
                                          <p:attrName>ppt_x</p:attrName>
                                        </p:attrNameLst>
                                      </p:cBhvr>
                                      <p:tavLst>
                                        <p:tav tm="0">
                                          <p:val>
                                            <p:strVal val="ppt_x"/>
                                          </p:val>
                                        </p:tav>
                                        <p:tav tm="100000">
                                          <p:val>
                                            <p:strVal val="ppt_x"/>
                                          </p:val>
                                        </p:tav>
                                      </p:tavLst>
                                    </p:anim>
                                    <p:anim calcmode="lin" valueType="num">
                                      <p:cBhvr>
                                        <p:cTn id="22" dur="1000"/>
                                        <p:tgtEl>
                                          <p:spTgt spid="12299"/>
                                        </p:tgtEl>
                                        <p:attrNameLst>
                                          <p:attrName>ppt_y</p:attrName>
                                        </p:attrNameLst>
                                      </p:cBhvr>
                                      <p:tavLst>
                                        <p:tav tm="0">
                                          <p:val>
                                            <p:strVal val="ppt_y"/>
                                          </p:val>
                                        </p:tav>
                                        <p:tav tm="100000">
                                          <p:val>
                                            <p:strVal val="ppt_y+.1"/>
                                          </p:val>
                                        </p:tav>
                                      </p:tavLst>
                                    </p:anim>
                                    <p:set>
                                      <p:cBhvr>
                                        <p:cTn id="23" dur="1" fill="hold">
                                          <p:stCondLst>
                                            <p:cond delay="999"/>
                                          </p:stCondLst>
                                        </p:cTn>
                                        <p:tgtEl>
                                          <p:spTgt spid="1229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nodeType="clickEffect">
                                  <p:stCondLst>
                                    <p:cond delay="0"/>
                                  </p:stCondLst>
                                  <p:childTnLst>
                                    <p:animEffect transition="out" filter="fade">
                                      <p:cBhvr>
                                        <p:cTn id="27" dur="1000"/>
                                        <p:tgtEl>
                                          <p:spTgt spid="12298"/>
                                        </p:tgtEl>
                                      </p:cBhvr>
                                    </p:animEffect>
                                    <p:anim calcmode="lin" valueType="num">
                                      <p:cBhvr>
                                        <p:cTn id="28" dur="1000"/>
                                        <p:tgtEl>
                                          <p:spTgt spid="12298"/>
                                        </p:tgtEl>
                                        <p:attrNameLst>
                                          <p:attrName>ppt_x</p:attrName>
                                        </p:attrNameLst>
                                      </p:cBhvr>
                                      <p:tavLst>
                                        <p:tav tm="0">
                                          <p:val>
                                            <p:strVal val="ppt_x"/>
                                          </p:val>
                                        </p:tav>
                                        <p:tav tm="100000">
                                          <p:val>
                                            <p:strVal val="ppt_x"/>
                                          </p:val>
                                        </p:tav>
                                      </p:tavLst>
                                    </p:anim>
                                    <p:anim calcmode="lin" valueType="num">
                                      <p:cBhvr>
                                        <p:cTn id="29" dur="1000"/>
                                        <p:tgtEl>
                                          <p:spTgt spid="12298"/>
                                        </p:tgtEl>
                                        <p:attrNameLst>
                                          <p:attrName>ppt_y</p:attrName>
                                        </p:attrNameLst>
                                      </p:cBhvr>
                                      <p:tavLst>
                                        <p:tav tm="0">
                                          <p:val>
                                            <p:strVal val="ppt_y"/>
                                          </p:val>
                                        </p:tav>
                                        <p:tav tm="100000">
                                          <p:val>
                                            <p:strVal val="ppt_y+.1"/>
                                          </p:val>
                                        </p:tav>
                                      </p:tavLst>
                                    </p:anim>
                                    <p:set>
                                      <p:cBhvr>
                                        <p:cTn id="30" dur="1" fill="hold">
                                          <p:stCondLst>
                                            <p:cond delay="999"/>
                                          </p:stCondLst>
                                        </p:cTn>
                                        <p:tgtEl>
                                          <p:spTgt spid="1229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nodeType="clickEffect">
                                  <p:stCondLst>
                                    <p:cond delay="0"/>
                                  </p:stCondLst>
                                  <p:childTnLst>
                                    <p:animEffect transition="out" filter="fade">
                                      <p:cBhvr>
                                        <p:cTn id="34" dur="1000"/>
                                        <p:tgtEl>
                                          <p:spTgt spid="12297"/>
                                        </p:tgtEl>
                                      </p:cBhvr>
                                    </p:animEffect>
                                    <p:anim calcmode="lin" valueType="num">
                                      <p:cBhvr>
                                        <p:cTn id="35" dur="1000"/>
                                        <p:tgtEl>
                                          <p:spTgt spid="12297"/>
                                        </p:tgtEl>
                                        <p:attrNameLst>
                                          <p:attrName>ppt_x</p:attrName>
                                        </p:attrNameLst>
                                      </p:cBhvr>
                                      <p:tavLst>
                                        <p:tav tm="0">
                                          <p:val>
                                            <p:strVal val="ppt_x"/>
                                          </p:val>
                                        </p:tav>
                                        <p:tav tm="100000">
                                          <p:val>
                                            <p:strVal val="ppt_x"/>
                                          </p:val>
                                        </p:tav>
                                      </p:tavLst>
                                    </p:anim>
                                    <p:anim calcmode="lin" valueType="num">
                                      <p:cBhvr>
                                        <p:cTn id="36" dur="1000"/>
                                        <p:tgtEl>
                                          <p:spTgt spid="12297"/>
                                        </p:tgtEl>
                                        <p:attrNameLst>
                                          <p:attrName>ppt_y</p:attrName>
                                        </p:attrNameLst>
                                      </p:cBhvr>
                                      <p:tavLst>
                                        <p:tav tm="0">
                                          <p:val>
                                            <p:strVal val="ppt_y"/>
                                          </p:val>
                                        </p:tav>
                                        <p:tav tm="100000">
                                          <p:val>
                                            <p:strVal val="ppt_y+.1"/>
                                          </p:val>
                                        </p:tav>
                                      </p:tavLst>
                                    </p:anim>
                                    <p:set>
                                      <p:cBhvr>
                                        <p:cTn id="37" dur="1" fill="hold">
                                          <p:stCondLst>
                                            <p:cond delay="999"/>
                                          </p:stCondLst>
                                        </p:cTn>
                                        <p:tgtEl>
                                          <p:spTgt spid="1229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nodeType="clickEffect">
                                  <p:stCondLst>
                                    <p:cond delay="0"/>
                                  </p:stCondLst>
                                  <p:childTnLst>
                                    <p:animEffect transition="out" filter="fade">
                                      <p:cBhvr>
                                        <p:cTn id="41" dur="1000"/>
                                        <p:tgtEl>
                                          <p:spTgt spid="12296"/>
                                        </p:tgtEl>
                                      </p:cBhvr>
                                    </p:animEffect>
                                    <p:anim calcmode="lin" valueType="num">
                                      <p:cBhvr>
                                        <p:cTn id="42" dur="1000"/>
                                        <p:tgtEl>
                                          <p:spTgt spid="12296"/>
                                        </p:tgtEl>
                                        <p:attrNameLst>
                                          <p:attrName>ppt_x</p:attrName>
                                        </p:attrNameLst>
                                      </p:cBhvr>
                                      <p:tavLst>
                                        <p:tav tm="0">
                                          <p:val>
                                            <p:strVal val="ppt_x"/>
                                          </p:val>
                                        </p:tav>
                                        <p:tav tm="100000">
                                          <p:val>
                                            <p:strVal val="ppt_x"/>
                                          </p:val>
                                        </p:tav>
                                      </p:tavLst>
                                    </p:anim>
                                    <p:anim calcmode="lin" valueType="num">
                                      <p:cBhvr>
                                        <p:cTn id="43" dur="1000"/>
                                        <p:tgtEl>
                                          <p:spTgt spid="12296"/>
                                        </p:tgtEl>
                                        <p:attrNameLst>
                                          <p:attrName>ppt_y</p:attrName>
                                        </p:attrNameLst>
                                      </p:cBhvr>
                                      <p:tavLst>
                                        <p:tav tm="0">
                                          <p:val>
                                            <p:strVal val="ppt_y"/>
                                          </p:val>
                                        </p:tav>
                                        <p:tav tm="100000">
                                          <p:val>
                                            <p:strVal val="ppt_y+.1"/>
                                          </p:val>
                                        </p:tav>
                                      </p:tavLst>
                                    </p:anim>
                                    <p:set>
                                      <p:cBhvr>
                                        <p:cTn id="44" dur="1" fill="hold">
                                          <p:stCondLst>
                                            <p:cond delay="999"/>
                                          </p:stCondLst>
                                        </p:cTn>
                                        <p:tgtEl>
                                          <p:spTgt spid="122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31640" y="2204864"/>
            <a:ext cx="6912768" cy="2400657"/>
          </a:xfrm>
          <a:prstGeom prst="rect">
            <a:avLst/>
          </a:prstGeom>
          <a:noFill/>
        </p:spPr>
        <p:txBody>
          <a:bodyPr wrap="square" rtlCol="0">
            <a:spAutoFit/>
          </a:bodyPr>
          <a:lstStyle/>
          <a:p>
            <a:pPr>
              <a:lnSpc>
                <a:spcPct val="150000"/>
              </a:lnSpc>
            </a:pPr>
            <a:r>
              <a:rPr lang="zh-CN" altLang="en-US" sz="2000" dirty="0" smtClean="0">
                <a:latin typeface="微软雅黑" pitchFamily="34" charset="-122"/>
                <a:ea typeface="微软雅黑" pitchFamily="34" charset="-122"/>
              </a:rPr>
              <a:t>统计图形这部分内容非常庞大，几乎每个图形后面都要涉及一套统计理论。即便简单的叙述，也至少需要 </a:t>
            </a:r>
            <a:r>
              <a:rPr lang="en-US" altLang="zh-CN" sz="2000" dirty="0" smtClean="0">
                <a:latin typeface="微软雅黑" pitchFamily="34" charset="-122"/>
                <a:ea typeface="微软雅黑" pitchFamily="34" charset="-122"/>
              </a:rPr>
              <a:t>1 </a:t>
            </a:r>
            <a:r>
              <a:rPr lang="zh-CN" altLang="en-US" sz="2000" dirty="0" smtClean="0">
                <a:latin typeface="微软雅黑" pitchFamily="34" charset="-122"/>
                <a:ea typeface="微软雅黑" pitchFamily="34" charset="-122"/>
              </a:rPr>
              <a:t>天的时间，这个部分先暂时打住。</a:t>
            </a:r>
            <a:endParaRPr lang="en-US" altLang="zh-CN" sz="2000" dirty="0" smtClean="0">
              <a:latin typeface="微软雅黑" pitchFamily="34" charset="-122"/>
              <a:ea typeface="微软雅黑" pitchFamily="34" charset="-122"/>
            </a:endParaRPr>
          </a:p>
          <a:p>
            <a:pPr>
              <a:lnSpc>
                <a:spcPct val="150000"/>
              </a:lnSpc>
            </a:pPr>
            <a:endParaRPr lang="en-US" altLang="zh-CN" sz="2000" dirty="0" smtClean="0">
              <a:latin typeface="微软雅黑" pitchFamily="34" charset="-122"/>
              <a:ea typeface="微软雅黑" pitchFamily="34" charset="-122"/>
            </a:endParaRPr>
          </a:p>
          <a:p>
            <a:pPr>
              <a:lnSpc>
                <a:spcPct val="150000"/>
              </a:lnSpc>
            </a:pPr>
            <a:r>
              <a:rPr lang="zh-CN" altLang="en-US" sz="2000" dirty="0" smtClean="0">
                <a:latin typeface="微软雅黑" pitchFamily="34" charset="-122"/>
                <a:ea typeface="微软雅黑" pitchFamily="34" charset="-122"/>
              </a:rPr>
              <a:t>大家可以期待谢益辉的</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现代统计图形</a:t>
            </a:r>
            <a:r>
              <a:rPr lang="en-US" altLang="zh-CN" sz="2000" dirty="0" smtClean="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132901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3728" y="2998693"/>
            <a:ext cx="5328592" cy="646331"/>
          </a:xfrm>
          <a:prstGeom prst="rect">
            <a:avLst/>
          </a:prstGeom>
          <a:noFill/>
        </p:spPr>
        <p:txBody>
          <a:bodyPr wrap="square" rtlCol="0">
            <a:spAutoFit/>
          </a:bodyPr>
          <a:lstStyle/>
          <a:p>
            <a:r>
              <a:rPr lang="en-US" altLang="zh-CN" sz="3600" dirty="0" smtClean="0">
                <a:latin typeface="微软雅黑" pitchFamily="34" charset="-122"/>
                <a:ea typeface="微软雅黑" pitchFamily="34" charset="-122"/>
              </a:rPr>
              <a:t>Part 2</a:t>
            </a:r>
            <a:r>
              <a:rPr lang="zh-CN" altLang="en-US" sz="3600" dirty="0" smtClean="0">
                <a:latin typeface="微软雅黑" pitchFamily="34" charset="-122"/>
                <a:ea typeface="微软雅黑" pitchFamily="34" charset="-122"/>
              </a:rPr>
              <a:t>：</a:t>
            </a:r>
            <a:r>
              <a:rPr lang="en-US" altLang="zh-CN" sz="3600" dirty="0" smtClean="0">
                <a:latin typeface="微软雅黑" pitchFamily="34" charset="-122"/>
                <a:ea typeface="微软雅黑" pitchFamily="34" charset="-122"/>
              </a:rPr>
              <a:t>R </a:t>
            </a:r>
            <a:r>
              <a:rPr lang="zh-CN" altLang="en-US" sz="3600" dirty="0" smtClean="0">
                <a:latin typeface="微软雅黑" pitchFamily="34" charset="-122"/>
                <a:ea typeface="微软雅黑" pitchFamily="34" charset="-122"/>
              </a:rPr>
              <a:t>语言应用实例</a:t>
            </a:r>
            <a:endParaRPr lang="zh-CN" altLang="en-US" sz="3600" dirty="0">
              <a:latin typeface="微软雅黑" pitchFamily="34" charset="-122"/>
              <a:ea typeface="微软雅黑" pitchFamily="34" charset="-122"/>
            </a:endParaRPr>
          </a:p>
        </p:txBody>
      </p:sp>
    </p:spTree>
    <p:extLst>
      <p:ext uri="{BB962C8B-B14F-4D97-AF65-F5344CB8AC3E}">
        <p14:creationId xmlns:p14="http://schemas.microsoft.com/office/powerpoint/2010/main" val="608307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一些思考</a:t>
            </a:r>
            <a:endParaRPr lang="zh-CN" altLang="en-US" dirty="0"/>
          </a:p>
        </p:txBody>
      </p:sp>
      <p:sp>
        <p:nvSpPr>
          <p:cNvPr id="3" name="TextBox 2"/>
          <p:cNvSpPr txBox="1"/>
          <p:nvPr/>
        </p:nvSpPr>
        <p:spPr>
          <a:xfrm>
            <a:off x="683568" y="1052736"/>
            <a:ext cx="7848872" cy="2169825"/>
          </a:xfrm>
          <a:prstGeom prst="rect">
            <a:avLst/>
          </a:prstGeom>
          <a:noFill/>
        </p:spPr>
        <p:txBody>
          <a:bodyPr wrap="square" rtlCol="0">
            <a:spAutoFit/>
          </a:bodyPr>
          <a:lstStyle/>
          <a:p>
            <a:pPr>
              <a:lnSpc>
                <a:spcPct val="150000"/>
              </a:lnSpc>
            </a:pPr>
            <a:r>
              <a:rPr lang="zh-CN" altLang="en-US" b="1" dirty="0" smtClean="0">
                <a:latin typeface="微软雅黑" pitchFamily="34" charset="-122"/>
                <a:ea typeface="微软雅黑" pitchFamily="34" charset="-122"/>
              </a:rPr>
              <a:t>为什么学统计？</a:t>
            </a:r>
            <a:endParaRPr lang="en-US" altLang="zh-CN" b="1" dirty="0" smtClean="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“我们这一代最聪明的人竟然都在这里思考着怎样让人们去大量地点击广告，真衰。</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数学天才 </a:t>
            </a:r>
            <a:r>
              <a:rPr lang="en-US" altLang="zh-CN" dirty="0" smtClean="0">
                <a:latin typeface="微软雅黑" pitchFamily="34" charset="-122"/>
                <a:ea typeface="微软雅黑" pitchFamily="34" charset="-122"/>
              </a:rPr>
              <a:t>Jeff </a:t>
            </a:r>
            <a:r>
              <a:rPr lang="en-US" altLang="zh-CN" dirty="0" err="1">
                <a:latin typeface="微软雅黑" pitchFamily="34" charset="-122"/>
                <a:ea typeface="微软雅黑" pitchFamily="34" charset="-122"/>
              </a:rPr>
              <a:t>Hammerbacher</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2006</a:t>
            </a:r>
            <a:r>
              <a:rPr lang="zh-CN" altLang="en-US" dirty="0">
                <a:latin typeface="微软雅黑" pitchFamily="34" charset="-122"/>
                <a:ea typeface="微软雅黑" pitchFamily="34" charset="-122"/>
              </a:rPr>
              <a:t>年，从哈佛毕业一年后</a:t>
            </a:r>
            <a:r>
              <a:rPr lang="zh-CN" altLang="en-US" dirty="0" smtClean="0">
                <a:latin typeface="微软雅黑" pitchFamily="34" charset="-122"/>
                <a:ea typeface="微软雅黑" pitchFamily="34" charset="-122"/>
              </a:rPr>
              <a:t>加入 </a:t>
            </a:r>
            <a:r>
              <a:rPr lang="en-US" altLang="zh-CN" dirty="0" smtClean="0">
                <a:latin typeface="微软雅黑" pitchFamily="34" charset="-122"/>
                <a:ea typeface="微软雅黑" pitchFamily="34" charset="-122"/>
              </a:rPr>
              <a:t>Facebook</a:t>
            </a:r>
            <a:r>
              <a:rPr lang="zh-CN" altLang="en-US" dirty="0">
                <a:latin typeface="微软雅黑" pitchFamily="34" charset="-122"/>
                <a:ea typeface="微软雅黑" pitchFamily="34" charset="-122"/>
              </a:rPr>
              <a:t>，奠定</a:t>
            </a:r>
            <a:r>
              <a:rPr lang="zh-CN" altLang="en-US" dirty="0" smtClean="0">
                <a:latin typeface="微软雅黑" pitchFamily="34" charset="-122"/>
                <a:ea typeface="微软雅黑" pitchFamily="34" charset="-122"/>
              </a:rPr>
              <a:t>了 </a:t>
            </a:r>
            <a:r>
              <a:rPr lang="en-US" altLang="zh-CN" dirty="0" smtClean="0">
                <a:latin typeface="微软雅黑" pitchFamily="34" charset="-122"/>
                <a:ea typeface="微软雅黑" pitchFamily="34" charset="-122"/>
              </a:rPr>
              <a:t>Facebook </a:t>
            </a:r>
            <a:r>
              <a:rPr lang="zh-CN" altLang="en-US" dirty="0" smtClean="0">
                <a:latin typeface="微软雅黑" pitchFamily="34" charset="-122"/>
                <a:ea typeface="微软雅黑" pitchFamily="34" charset="-122"/>
              </a:rPr>
              <a:t>业务</a:t>
            </a:r>
            <a:r>
              <a:rPr lang="zh-CN" altLang="en-US" dirty="0">
                <a:latin typeface="微软雅黑" pitchFamily="34" charset="-122"/>
                <a:ea typeface="微软雅黑" pitchFamily="34" charset="-122"/>
              </a:rPr>
              <a:t>的基石─精准广告</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两年后</a:t>
            </a:r>
            <a:r>
              <a:rPr lang="zh-CN" altLang="en-US" dirty="0">
                <a:latin typeface="微软雅黑" pitchFamily="34" charset="-122"/>
                <a:ea typeface="微软雅黑" pitchFamily="34" charset="-122"/>
              </a:rPr>
              <a:t>，</a:t>
            </a:r>
            <a:r>
              <a:rPr lang="en-US" altLang="zh-CN" dirty="0" err="1" smtClean="0">
                <a:latin typeface="微软雅黑" pitchFamily="34" charset="-122"/>
                <a:ea typeface="微软雅黑" pitchFamily="34" charset="-122"/>
              </a:rPr>
              <a:t>Hammerbacher</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开始</a:t>
            </a:r>
            <a:r>
              <a:rPr lang="zh-CN" altLang="en-US" dirty="0">
                <a:latin typeface="微软雅黑" pitchFamily="34" charset="-122"/>
                <a:ea typeface="微软雅黑" pitchFamily="34" charset="-122"/>
              </a:rPr>
              <a:t>怀疑人生</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2008</a:t>
            </a:r>
            <a:r>
              <a:rPr lang="zh-CN" altLang="en-US" dirty="0">
                <a:latin typeface="微软雅黑" pitchFamily="34" charset="-122"/>
                <a:ea typeface="微软雅黑" pitchFamily="34" charset="-122"/>
              </a:rPr>
              <a:t>年，他从</a:t>
            </a:r>
            <a:r>
              <a:rPr lang="en-US" altLang="zh-CN" dirty="0">
                <a:latin typeface="微软雅黑" pitchFamily="34" charset="-122"/>
                <a:ea typeface="微软雅黑" pitchFamily="34" charset="-122"/>
              </a:rPr>
              <a:t>Facebook</a:t>
            </a:r>
            <a:r>
              <a:rPr lang="zh-CN" altLang="en-US" dirty="0">
                <a:latin typeface="微软雅黑" pitchFamily="34" charset="-122"/>
                <a:ea typeface="微软雅黑" pitchFamily="34" charset="-122"/>
              </a:rPr>
              <a:t>辞职</a:t>
            </a:r>
            <a:r>
              <a:rPr lang="zh-CN" altLang="en-US" dirty="0" smtClean="0">
                <a:latin typeface="微软雅黑" pitchFamily="34" charset="-122"/>
                <a:ea typeface="微软雅黑" pitchFamily="34" charset="-122"/>
              </a:rPr>
              <a:t>了。</a:t>
            </a:r>
            <a:endParaRPr lang="en-US" altLang="zh-CN" dirty="0" smtClean="0">
              <a:latin typeface="微软雅黑" pitchFamily="34" charset="-122"/>
              <a:ea typeface="微软雅黑" pitchFamily="34" charset="-122"/>
            </a:endParaRP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196" y="3364979"/>
            <a:ext cx="3613700" cy="121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27584" y="4859868"/>
            <a:ext cx="7580312" cy="369332"/>
          </a:xfrm>
          <a:prstGeom prst="rect">
            <a:avLst/>
          </a:prstGeom>
          <a:noFill/>
        </p:spPr>
        <p:txBody>
          <a:bodyPr wrap="square" rtlCol="0">
            <a:spAutoFit/>
          </a:bodyPr>
          <a:lstStyle/>
          <a:p>
            <a:r>
              <a:rPr lang="en-US" altLang="zh-CN" dirty="0" err="1" smtClean="0">
                <a:latin typeface="微软雅黑" pitchFamily="34" charset="-122"/>
                <a:ea typeface="微软雅黑" pitchFamily="34" charset="-122"/>
              </a:rPr>
              <a:t>Hammerbacher</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最早从事的职业是华尔街的“数量（统计）分析师”。</a:t>
            </a:r>
            <a:endParaRPr lang="zh-CN" altLang="en-US" dirty="0"/>
          </a:p>
        </p:txBody>
      </p:sp>
    </p:spTree>
    <p:extLst>
      <p:ext uri="{BB962C8B-B14F-4D97-AF65-F5344CB8AC3E}">
        <p14:creationId xmlns:p14="http://schemas.microsoft.com/office/powerpoint/2010/main" val="24086192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统计学习和机器学习（</a:t>
            </a:r>
            <a:r>
              <a:rPr lang="en-US" altLang="zh-CN" dirty="0"/>
              <a:t>Statistical and Machine Learning</a:t>
            </a:r>
            <a:r>
              <a:rPr lang="zh-CN" altLang="en-US" dirty="0" smtClean="0"/>
              <a:t>）</a:t>
            </a:r>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980728"/>
            <a:ext cx="5570168"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78508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实例</a:t>
            </a:r>
            <a:r>
              <a:rPr lang="en-US" altLang="zh-CN" dirty="0" smtClean="0"/>
              <a:t>——</a:t>
            </a:r>
            <a:r>
              <a:rPr lang="zh-CN" altLang="en-US" dirty="0" smtClean="0"/>
              <a:t>开机率的求解（</a:t>
            </a:r>
            <a:r>
              <a:rPr lang="en-US" altLang="zh-CN" dirty="0" smtClean="0"/>
              <a:t>I</a:t>
            </a:r>
            <a:r>
              <a:rPr lang="zh-CN" altLang="en-US" dirty="0" smtClean="0"/>
              <a:t>）</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80727"/>
            <a:ext cx="6469734" cy="3048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67544" y="4028871"/>
            <a:ext cx="8208912" cy="1289905"/>
          </a:xfrm>
          <a:prstGeom prst="rect">
            <a:avLst/>
          </a:prstGeom>
        </p:spPr>
        <p:txBody>
          <a:bodyPr wrap="square">
            <a:spAutoFit/>
          </a:bodyPr>
          <a:lstStyle/>
          <a:p>
            <a:pPr>
              <a:lnSpc>
                <a:spcPct val="150000"/>
              </a:lnSpc>
            </a:pPr>
            <a:r>
              <a:rPr lang="zh-CN" altLang="en-US" dirty="0">
                <a:latin typeface="微软雅黑" pitchFamily="34" charset="-122"/>
                <a:ea typeface="微软雅黑" pitchFamily="34" charset="-122"/>
              </a:rPr>
              <a:t>逻辑增长曲线具有以下性质：</a:t>
            </a:r>
            <a:r>
              <a:rPr lang="en-US" altLang="zh-CN" dirty="0">
                <a:latin typeface="微软雅黑" pitchFamily="34" charset="-122"/>
                <a:ea typeface="微软雅黑" pitchFamily="34" charset="-122"/>
              </a:rPr>
              <a:t>y </a:t>
            </a:r>
            <a:r>
              <a:rPr lang="zh-CN" altLang="en-US" dirty="0">
                <a:latin typeface="微软雅黑" pitchFamily="34" charset="-122"/>
                <a:ea typeface="微软雅黑" pitchFamily="34" charset="-122"/>
              </a:rPr>
              <a:t>随着时间</a:t>
            </a:r>
            <a:r>
              <a:rPr lang="en-US" altLang="zh-CN" dirty="0">
                <a:latin typeface="微软雅黑" pitchFamily="34" charset="-122"/>
                <a:ea typeface="微软雅黑" pitchFamily="34" charset="-122"/>
              </a:rPr>
              <a:t>t </a:t>
            </a:r>
            <a:r>
              <a:rPr lang="zh-CN" altLang="en-US" dirty="0">
                <a:latin typeface="微软雅黑" pitchFamily="34" charset="-122"/>
                <a:ea typeface="微软雅黑" pitchFamily="34" charset="-122"/>
              </a:rPr>
              <a:t>的增加（至</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∞），趋向于</a:t>
            </a:r>
            <a:r>
              <a:rPr lang="en-US" altLang="zh-CN" dirty="0">
                <a:latin typeface="微软雅黑" pitchFamily="34" charset="-122"/>
                <a:ea typeface="微软雅黑" pitchFamily="34" charset="-122"/>
              </a:rPr>
              <a:t>K</a:t>
            </a:r>
            <a:r>
              <a:rPr lang="zh-CN" altLang="en-US" dirty="0" smtClean="0">
                <a:latin typeface="微软雅黑" pitchFamily="34" charset="-122"/>
                <a:ea typeface="微软雅黑" pitchFamily="34" charset="-122"/>
              </a:rPr>
              <a:t>，即</a:t>
            </a:r>
            <a:r>
              <a:rPr lang="en-US" altLang="zh-CN" dirty="0">
                <a:latin typeface="微软雅黑" pitchFamily="34" charset="-122"/>
                <a:ea typeface="微软雅黑" pitchFamily="34" charset="-122"/>
              </a:rPr>
              <a:t>K </a:t>
            </a:r>
            <a:r>
              <a:rPr lang="zh-CN" altLang="en-US" dirty="0">
                <a:latin typeface="微软雅黑" pitchFamily="34" charset="-122"/>
                <a:ea typeface="微软雅黑" pitchFamily="34" charset="-122"/>
              </a:rPr>
              <a:t>为</a:t>
            </a:r>
            <a:r>
              <a:rPr lang="en-US" altLang="zh-CN" dirty="0">
                <a:latin typeface="微软雅黑" pitchFamily="34" charset="-122"/>
                <a:ea typeface="微软雅黑" pitchFamily="34" charset="-122"/>
              </a:rPr>
              <a:t>y </a:t>
            </a:r>
            <a:r>
              <a:rPr lang="zh-CN" altLang="en-US" dirty="0">
                <a:latin typeface="微软雅黑" pitchFamily="34" charset="-122"/>
                <a:ea typeface="微软雅黑" pitchFamily="34" charset="-122"/>
              </a:rPr>
              <a:t>的饱和值；</a:t>
            </a:r>
            <a:r>
              <a:rPr lang="en-US" altLang="zh-CN" dirty="0">
                <a:latin typeface="微软雅黑" pitchFamily="34" charset="-122"/>
                <a:ea typeface="微软雅黑" pitchFamily="34" charset="-122"/>
              </a:rPr>
              <a:t>y </a:t>
            </a:r>
            <a:r>
              <a:rPr lang="zh-CN" altLang="en-US" dirty="0">
                <a:latin typeface="微软雅黑" pitchFamily="34" charset="-122"/>
                <a:ea typeface="微软雅黑" pitchFamily="34" charset="-122"/>
              </a:rPr>
              <a:t>的增长有一个拐点，拐点之前</a:t>
            </a:r>
            <a:r>
              <a:rPr lang="en-US" altLang="zh-CN" dirty="0">
                <a:latin typeface="微软雅黑" pitchFamily="34" charset="-122"/>
                <a:ea typeface="微软雅黑" pitchFamily="34" charset="-122"/>
              </a:rPr>
              <a:t>y </a:t>
            </a:r>
            <a:r>
              <a:rPr lang="zh-CN" altLang="en-US" dirty="0">
                <a:latin typeface="微软雅黑" pitchFamily="34" charset="-122"/>
                <a:ea typeface="微软雅黑" pitchFamily="34" charset="-122"/>
              </a:rPr>
              <a:t>的增长速度越来越快，拐点</a:t>
            </a:r>
            <a:r>
              <a:rPr lang="zh-CN" altLang="en-US" dirty="0" smtClean="0">
                <a:latin typeface="微软雅黑" pitchFamily="34" charset="-122"/>
                <a:ea typeface="微软雅黑" pitchFamily="34" charset="-122"/>
              </a:rPr>
              <a:t>之后</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y </a:t>
            </a:r>
            <a:r>
              <a:rPr lang="zh-CN" altLang="en-US" dirty="0">
                <a:latin typeface="微软雅黑" pitchFamily="34" charset="-122"/>
                <a:ea typeface="微软雅黑" pitchFamily="34" charset="-122"/>
              </a:rPr>
              <a:t>的增长速度越来越慢，直至为</a:t>
            </a:r>
            <a:r>
              <a:rPr lang="en-US" altLang="zh-CN" dirty="0">
                <a:latin typeface="微软雅黑" pitchFamily="34" charset="-122"/>
                <a:ea typeface="微软雅黑" pitchFamily="34" charset="-122"/>
              </a:rPr>
              <a:t>0</a:t>
            </a:r>
            <a:r>
              <a:rPr lang="zh-CN" altLang="en-US"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506938"/>
            <a:ext cx="6840760" cy="53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0195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实例</a:t>
            </a:r>
            <a:r>
              <a:rPr lang="en-US" altLang="zh-CN" dirty="0"/>
              <a:t>——</a:t>
            </a:r>
            <a:r>
              <a:rPr lang="zh-CN" altLang="en-US" dirty="0"/>
              <a:t>开机率的</a:t>
            </a:r>
            <a:r>
              <a:rPr lang="zh-CN" altLang="en-US" dirty="0" smtClean="0"/>
              <a:t>求解（</a:t>
            </a:r>
            <a:r>
              <a:rPr lang="en-US" altLang="zh-CN" dirty="0" smtClean="0"/>
              <a:t>II</a:t>
            </a:r>
            <a:r>
              <a:rPr lang="zh-CN" altLang="en-US" dirty="0" smtClean="0"/>
              <a:t>）</a:t>
            </a:r>
            <a:endParaRPr lang="zh-CN" alt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786" y="1124442"/>
            <a:ext cx="4675478" cy="3456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39552" y="4676943"/>
            <a:ext cx="7992888" cy="1200329"/>
          </a:xfrm>
          <a:prstGeom prst="rect">
            <a:avLst/>
          </a:prstGeom>
        </p:spPr>
        <p:txBody>
          <a:bodyPr wrap="square">
            <a:spAutoFit/>
          </a:bodyPr>
          <a:lstStyle/>
          <a:p>
            <a:pPr>
              <a:lnSpc>
                <a:spcPct val="150000"/>
              </a:lnSpc>
            </a:pPr>
            <a:r>
              <a:rPr lang="zh-CN" altLang="en-US" sz="1600" dirty="0">
                <a:latin typeface="微软雅黑" pitchFamily="34" charset="-122"/>
                <a:ea typeface="微软雅黑" pitchFamily="34" charset="-122"/>
              </a:rPr>
              <a:t>红色标记的点表示终端机实际使用率变化，而通过逻辑增长曲线拟合的终端机</a:t>
            </a:r>
            <a:r>
              <a:rPr lang="zh-CN" altLang="en-US" sz="1600" dirty="0" smtClean="0">
                <a:latin typeface="微软雅黑" pitchFamily="34" charset="-122"/>
                <a:ea typeface="微软雅黑" pitchFamily="34" charset="-122"/>
              </a:rPr>
              <a:t>使用率</a:t>
            </a:r>
            <a:r>
              <a:rPr lang="zh-CN" altLang="en-US" sz="1600" dirty="0">
                <a:latin typeface="微软雅黑" pitchFamily="34" charset="-122"/>
                <a:ea typeface="微软雅黑" pitchFamily="34" charset="-122"/>
              </a:rPr>
              <a:t>，使用图中蓝色的曲线表示。从模型预测结果上看，最终终端机使用率将</a:t>
            </a:r>
            <a:r>
              <a:rPr lang="zh-CN" altLang="en-US" sz="1600" dirty="0" smtClean="0">
                <a:latin typeface="微软雅黑" pitchFamily="34" charset="-122"/>
                <a:ea typeface="微软雅黑" pitchFamily="34" charset="-122"/>
              </a:rPr>
              <a:t>在 </a:t>
            </a:r>
            <a:r>
              <a:rPr lang="en-US" altLang="zh-CN" sz="1600" dirty="0" smtClean="0">
                <a:latin typeface="微软雅黑" pitchFamily="34" charset="-122"/>
                <a:ea typeface="微软雅黑" pitchFamily="34" charset="-122"/>
              </a:rPr>
              <a:t>xx </a:t>
            </a:r>
            <a:r>
              <a:rPr lang="zh-CN" altLang="en-US" sz="1600" dirty="0" smtClean="0">
                <a:latin typeface="微软雅黑" pitchFamily="34" charset="-122"/>
                <a:ea typeface="微软雅黑" pitchFamily="34" charset="-122"/>
              </a:rPr>
              <a:t>天以后达到</a:t>
            </a:r>
            <a:r>
              <a:rPr lang="en-US" altLang="zh-CN" sz="1600" dirty="0" smtClean="0">
                <a:latin typeface="微软雅黑" pitchFamily="34" charset="-122"/>
                <a:ea typeface="微软雅黑" pitchFamily="34" charset="-122"/>
              </a:rPr>
              <a:t>64.86</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的理论峰值。</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6238855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旅行商问题（</a:t>
            </a:r>
            <a:r>
              <a:rPr lang="en-US" altLang="zh-CN" dirty="0" smtClean="0"/>
              <a:t>I</a:t>
            </a:r>
            <a:r>
              <a:rPr lang="zh-CN" altLang="en-US" dirty="0" smtClean="0"/>
              <a:t>）</a:t>
            </a:r>
            <a:endParaRPr lang="zh-CN" altLang="en-US" dirty="0"/>
          </a:p>
        </p:txBody>
      </p:sp>
      <p:sp>
        <p:nvSpPr>
          <p:cNvPr id="4" name="TextBox 3"/>
          <p:cNvSpPr txBox="1"/>
          <p:nvPr/>
        </p:nvSpPr>
        <p:spPr>
          <a:xfrm>
            <a:off x="611560" y="1268760"/>
            <a:ext cx="8064896" cy="3831818"/>
          </a:xfrm>
          <a:prstGeom prst="rect">
            <a:avLst/>
          </a:prstGeom>
          <a:noFill/>
        </p:spPr>
        <p:txBody>
          <a:bodyPr wrap="square" rtlCol="0">
            <a:spAutoFit/>
          </a:bodyPr>
          <a:lstStyle/>
          <a:p>
            <a:pPr>
              <a:lnSpc>
                <a:spcPct val="150000"/>
              </a:lnSpc>
            </a:pPr>
            <a:r>
              <a:rPr lang="zh-CN" altLang="en-US" dirty="0" smtClean="0">
                <a:latin typeface="微软雅黑" pitchFamily="34" charset="-122"/>
                <a:ea typeface="微软雅黑" pitchFamily="34" charset="-122"/>
              </a:rPr>
              <a:t>旅行商问题是图论和优化组合的经典问题，</a:t>
            </a:r>
            <a:r>
              <a:rPr lang="en-US" altLang="zh-CN" dirty="0" smtClean="0">
                <a:latin typeface="微软雅黑" pitchFamily="34" charset="-122"/>
                <a:ea typeface="微软雅黑" pitchFamily="34" charset="-122"/>
              </a:rPr>
              <a:t>TSP</a:t>
            </a:r>
            <a:r>
              <a:rPr lang="zh-CN" altLang="en-US" dirty="0" smtClean="0">
                <a:latin typeface="微软雅黑" pitchFamily="34" charset="-122"/>
                <a:ea typeface="微软雅黑" pitchFamily="34" charset="-122"/>
              </a:rPr>
              <a:t>包专门求解旅行商问题，其核心函数为</a:t>
            </a:r>
            <a:r>
              <a:rPr lang="en-US" altLang="zh-CN" dirty="0" err="1" smtClean="0">
                <a:latin typeface="微软雅黑" pitchFamily="34" charset="-122"/>
                <a:ea typeface="微软雅黑" pitchFamily="34" charset="-122"/>
              </a:rPr>
              <a:t>solve_TSP</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lnSpc>
                <a:spcPct val="150000"/>
              </a:lnSpc>
            </a:pPr>
            <a:endParaRPr lang="en-US" altLang="zh-CN" dirty="0" smtClean="0">
              <a:latin typeface="微软雅黑" pitchFamily="34" charset="-122"/>
              <a:ea typeface="微软雅黑" pitchFamily="34" charset="-122"/>
            </a:endParaRPr>
          </a:p>
          <a:p>
            <a:pPr>
              <a:lnSpc>
                <a:spcPct val="150000"/>
              </a:lnSpc>
            </a:pPr>
            <a:r>
              <a:rPr lang="en-US" altLang="zh-CN" dirty="0" err="1">
                <a:latin typeface="微软雅黑" pitchFamily="34" charset="-122"/>
                <a:ea typeface="微软雅黑" pitchFamily="34" charset="-122"/>
              </a:rPr>
              <a:t>solve_TSP</a:t>
            </a:r>
            <a:r>
              <a:rPr lang="en-US" altLang="zh-CN" dirty="0">
                <a:latin typeface="微软雅黑" pitchFamily="34" charset="-122"/>
                <a:ea typeface="微软雅黑" pitchFamily="34" charset="-122"/>
              </a:rPr>
              <a:t>(x, method, control</a:t>
            </a:r>
            <a:r>
              <a:rPr lang="en-US" altLang="zh-CN" dirty="0" smtClean="0">
                <a:latin typeface="微软雅黑" pitchFamily="34" charset="-122"/>
                <a:ea typeface="微软雅黑" pitchFamily="34" charset="-122"/>
              </a:rPr>
              <a:t>)</a:t>
            </a:r>
          </a:p>
          <a:p>
            <a:pPr>
              <a:lnSpc>
                <a:spcPct val="150000"/>
              </a:lnSpc>
            </a:pP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走遍中国问题：</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周游全中国，从北京出发，要游遍我国</a:t>
            </a:r>
            <a:r>
              <a:rPr lang="en-US" altLang="zh-CN" dirty="0" smtClean="0">
                <a:latin typeface="微软雅黑" pitchFamily="34" charset="-122"/>
                <a:ea typeface="微软雅黑" pitchFamily="34" charset="-122"/>
              </a:rPr>
              <a:t>34</a:t>
            </a:r>
            <a:r>
              <a:rPr lang="zh-CN" altLang="en-US" dirty="0" smtClean="0">
                <a:latin typeface="微软雅黑" pitchFamily="34" charset="-122"/>
                <a:ea typeface="微软雅黑" pitchFamily="34" charset="-122"/>
              </a:rPr>
              <a:t>个省级行政中心，最后回到北京，假设各个城市之间的距离为它们在地球上最短距离，请设计一条线路，是行程最短</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902643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r>
              <a:rPr lang="en-US" altLang="zh-CN" dirty="0" smtClean="0"/>
              <a:t>II</a:t>
            </a:r>
            <a:r>
              <a:rPr lang="zh-CN" altLang="en-US" dirty="0" smtClean="0"/>
              <a:t>）</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682" y="1124744"/>
            <a:ext cx="7135710" cy="5163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3511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1973-2010</a:t>
            </a:r>
            <a:r>
              <a:rPr lang="zh-CN" altLang="en-US" dirty="0" smtClean="0"/>
              <a:t>年 </a:t>
            </a:r>
            <a:r>
              <a:rPr lang="en-US" altLang="zh-CN" dirty="0" smtClean="0"/>
              <a:t>1 </a:t>
            </a:r>
            <a:r>
              <a:rPr lang="zh-CN" altLang="en-US" dirty="0" smtClean="0"/>
              <a:t>级以上地震及核电站分布</a:t>
            </a:r>
            <a:endParaRPr lang="zh-CN" altLang="en-US" dirty="0"/>
          </a:p>
        </p:txBody>
      </p:sp>
      <p:pic>
        <p:nvPicPr>
          <p:cNvPr id="11267" name="Picture 3" descr="D:\doc\earthquake\world\pic\n\earthquake_nuclear_plant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72816"/>
            <a:ext cx="8667750" cy="4080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8192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933" y="1017662"/>
            <a:ext cx="5430371" cy="3707482"/>
          </a:xfrm>
          <a:prstGeom prst="rect">
            <a:avLst/>
          </a:prstGeom>
          <a:noFill/>
          <a:ln>
            <a:noFill/>
          </a:ln>
          <a:effectLst>
            <a:outerShdw blurRad="304800" dist="76200" dir="2220000" algn="b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en-US" altLang="zh-CN" dirty="0" smtClean="0"/>
              <a:t>C4.5 </a:t>
            </a:r>
            <a:r>
              <a:rPr lang="zh-CN" altLang="en-US" dirty="0" smtClean="0"/>
              <a:t>决策树的应用</a:t>
            </a:r>
            <a:endParaRPr lang="zh-CN" altLang="en-US" dirty="0"/>
          </a:p>
        </p:txBody>
      </p:sp>
      <p:sp>
        <p:nvSpPr>
          <p:cNvPr id="4" name="矩形 3"/>
          <p:cNvSpPr/>
          <p:nvPr/>
        </p:nvSpPr>
        <p:spPr>
          <a:xfrm>
            <a:off x="611560" y="4855271"/>
            <a:ext cx="7992888" cy="1670073"/>
          </a:xfrm>
          <a:prstGeom prst="rect">
            <a:avLst/>
          </a:prstGeom>
        </p:spPr>
        <p:txBody>
          <a:bodyPr wrap="square">
            <a:spAutoFit/>
          </a:bodyPr>
          <a:lstStyle/>
          <a:p>
            <a:pPr>
              <a:lnSpc>
                <a:spcPct val="150000"/>
              </a:lnSpc>
            </a:pPr>
            <a:r>
              <a:rPr lang="zh-CN" altLang="en-US" sz="1400" dirty="0">
                <a:latin typeface="微软雅黑" pitchFamily="34" charset="-122"/>
                <a:ea typeface="微软雅黑" pitchFamily="34" charset="-122"/>
              </a:rPr>
              <a:t>美国男子职业篮球联赛</a:t>
            </a:r>
            <a:r>
              <a:rPr lang="en-US" altLang="zh-CN" sz="1400" dirty="0">
                <a:latin typeface="微软雅黑" pitchFamily="34" charset="-122"/>
                <a:ea typeface="微软雅黑" pitchFamily="34" charset="-122"/>
              </a:rPr>
              <a:t>2008-2009 </a:t>
            </a:r>
            <a:r>
              <a:rPr lang="zh-CN" altLang="en-US" sz="1400" dirty="0">
                <a:latin typeface="微软雅黑" pitchFamily="34" charset="-122"/>
                <a:ea typeface="微软雅黑" pitchFamily="34" charset="-122"/>
              </a:rPr>
              <a:t>赛季火箭队的赢球模式：同经验一致，得分</a:t>
            </a:r>
            <a:r>
              <a:rPr lang="en-US" altLang="zh-CN" sz="1400" dirty="0">
                <a:latin typeface="微软雅黑" pitchFamily="34" charset="-122"/>
                <a:ea typeface="微软雅黑" pitchFamily="34" charset="-122"/>
              </a:rPr>
              <a:t>(PTS) </a:t>
            </a:r>
            <a:r>
              <a:rPr lang="zh-CN" altLang="en-US" sz="1400" dirty="0">
                <a:latin typeface="微软雅黑" pitchFamily="34" charset="-122"/>
                <a:ea typeface="微软雅黑" pitchFamily="34" charset="-122"/>
              </a:rPr>
              <a:t>和篮板</a:t>
            </a:r>
            <a:r>
              <a:rPr lang="en-US" altLang="zh-CN" sz="1400" dirty="0">
                <a:latin typeface="微软雅黑" pitchFamily="34" charset="-122"/>
                <a:ea typeface="微软雅黑" pitchFamily="34" charset="-122"/>
              </a:rPr>
              <a:t>(DREB</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是</a:t>
            </a:r>
            <a:r>
              <a:rPr lang="zh-CN" altLang="en-US" sz="1400" dirty="0">
                <a:latin typeface="微软雅黑" pitchFamily="34" charset="-122"/>
                <a:ea typeface="微软雅黑" pitchFamily="34" charset="-122"/>
              </a:rPr>
              <a:t>火箭队赢球最重要的因素。当全队得分达到</a:t>
            </a:r>
            <a:r>
              <a:rPr lang="en-US" altLang="zh-CN" sz="1400" dirty="0">
                <a:latin typeface="微软雅黑" pitchFamily="34" charset="-122"/>
                <a:ea typeface="微软雅黑" pitchFamily="34" charset="-122"/>
              </a:rPr>
              <a:t>102 </a:t>
            </a:r>
            <a:r>
              <a:rPr lang="zh-CN" altLang="en-US" sz="1400" dirty="0">
                <a:latin typeface="微软雅黑" pitchFamily="34" charset="-122"/>
                <a:ea typeface="微软雅黑" pitchFamily="34" charset="-122"/>
              </a:rPr>
              <a:t>分以上时，火箭队进攻行云流水，势不可当；一旦球队</a:t>
            </a:r>
            <a:r>
              <a:rPr lang="zh-CN" altLang="en-US" sz="1400" dirty="0" smtClean="0">
                <a:latin typeface="微软雅黑" pitchFamily="34" charset="-122"/>
                <a:ea typeface="微软雅黑" pitchFamily="34" charset="-122"/>
              </a:rPr>
              <a:t>进攻不力</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得分低于</a:t>
            </a:r>
            <a:r>
              <a:rPr lang="en-US" altLang="zh-CN" sz="1400" dirty="0">
                <a:latin typeface="微软雅黑" pitchFamily="34" charset="-122"/>
                <a:ea typeface="微软雅黑" pitchFamily="34" charset="-122"/>
              </a:rPr>
              <a:t>102)</a:t>
            </a:r>
            <a:r>
              <a:rPr lang="zh-CN" altLang="en-US" sz="1400" dirty="0">
                <a:latin typeface="微软雅黑" pitchFamily="34" charset="-122"/>
                <a:ea typeface="微软雅黑" pitchFamily="34" charset="-122"/>
              </a:rPr>
              <a:t>，防守篮板成为主要因素，如果防守篮板数低于</a:t>
            </a:r>
            <a:r>
              <a:rPr lang="en-US" altLang="zh-CN" sz="1400" dirty="0">
                <a:latin typeface="微软雅黑" pitchFamily="34" charset="-122"/>
                <a:ea typeface="微软雅黑" pitchFamily="34" charset="-122"/>
              </a:rPr>
              <a:t>31 </a:t>
            </a:r>
            <a:r>
              <a:rPr lang="zh-CN" altLang="en-US" sz="1400" dirty="0">
                <a:latin typeface="微软雅黑" pitchFamily="34" charset="-122"/>
                <a:ea typeface="微软雅黑" pitchFamily="34" charset="-122"/>
              </a:rPr>
              <a:t>个，输球概率比较高，但抢断</a:t>
            </a:r>
            <a:r>
              <a:rPr lang="en-US" altLang="zh-CN" sz="1400" dirty="0">
                <a:latin typeface="微软雅黑" pitchFamily="34" charset="-122"/>
                <a:ea typeface="微软雅黑" pitchFamily="34" charset="-122"/>
              </a:rPr>
              <a:t>(STL</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大于</a:t>
            </a:r>
            <a:r>
              <a:rPr lang="en-US" altLang="zh-CN" sz="1400" dirty="0">
                <a:latin typeface="微软雅黑" pitchFamily="34" charset="-122"/>
                <a:ea typeface="微软雅黑" pitchFamily="34" charset="-122"/>
              </a:rPr>
              <a:t>10 </a:t>
            </a:r>
            <a:r>
              <a:rPr lang="zh-CN" altLang="en-US" sz="1400" dirty="0">
                <a:latin typeface="微软雅黑" pitchFamily="34" charset="-122"/>
                <a:ea typeface="微软雅黑" pitchFamily="34" charset="-122"/>
              </a:rPr>
              <a:t>次时，仍有希望；防守篮板高于</a:t>
            </a:r>
            <a:r>
              <a:rPr lang="en-US" altLang="zh-CN" sz="1400" dirty="0">
                <a:latin typeface="微软雅黑" pitchFamily="34" charset="-122"/>
                <a:ea typeface="微软雅黑" pitchFamily="34" charset="-122"/>
              </a:rPr>
              <a:t>31 </a:t>
            </a:r>
            <a:r>
              <a:rPr lang="zh-CN" altLang="en-US" sz="1400" dirty="0">
                <a:latin typeface="微软雅黑" pitchFamily="34" charset="-122"/>
                <a:ea typeface="微软雅黑" pitchFamily="34" charset="-122"/>
              </a:rPr>
              <a:t>时，三分试投数</a:t>
            </a:r>
            <a:r>
              <a:rPr lang="en-US" altLang="zh-CN" sz="1400" dirty="0">
                <a:latin typeface="微软雅黑" pitchFamily="34" charset="-122"/>
                <a:ea typeface="微软雅黑" pitchFamily="34" charset="-122"/>
              </a:rPr>
              <a:t>(3PA) </a:t>
            </a:r>
            <a:r>
              <a:rPr lang="zh-CN" altLang="en-US" sz="1400" dirty="0">
                <a:latin typeface="微软雅黑" pitchFamily="34" charset="-122"/>
                <a:ea typeface="微软雅黑" pitchFamily="34" charset="-122"/>
              </a:rPr>
              <a:t>成为关键，如果能够控制在</a:t>
            </a:r>
            <a:r>
              <a:rPr lang="en-US" altLang="zh-CN" sz="1400" dirty="0">
                <a:latin typeface="微软雅黑" pitchFamily="34" charset="-122"/>
                <a:ea typeface="微软雅黑" pitchFamily="34" charset="-122"/>
              </a:rPr>
              <a:t>19 </a:t>
            </a:r>
            <a:r>
              <a:rPr lang="zh-CN" altLang="en-US" sz="1400" dirty="0">
                <a:latin typeface="微软雅黑" pitchFamily="34" charset="-122"/>
                <a:ea typeface="微软雅黑" pitchFamily="34" charset="-122"/>
              </a:rPr>
              <a:t>次以内，</a:t>
            </a:r>
            <a:r>
              <a:rPr lang="zh-CN" altLang="en-US" sz="1400" dirty="0" smtClean="0">
                <a:latin typeface="微软雅黑" pitchFamily="34" charset="-122"/>
                <a:ea typeface="微软雅黑" pitchFamily="34" charset="-122"/>
              </a:rPr>
              <a:t>球队</a:t>
            </a:r>
            <a:r>
              <a:rPr lang="zh-CN" altLang="en-US" sz="1400" dirty="0">
                <a:latin typeface="微软雅黑" pitchFamily="34" charset="-122"/>
                <a:ea typeface="微软雅黑" pitchFamily="34" charset="-122"/>
              </a:rPr>
              <a:t>赢球的概率依旧较高</a:t>
            </a:r>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4484052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中国</a:t>
            </a:r>
            <a:r>
              <a:rPr lang="en-US" altLang="zh-CN" dirty="0" smtClean="0"/>
              <a:t>TOP200</a:t>
            </a:r>
            <a:r>
              <a:rPr lang="zh-CN" altLang="en-US" dirty="0" smtClean="0"/>
              <a:t>流行歌手关系</a:t>
            </a:r>
            <a:endParaRPr lang="zh-CN" altLang="en-US" dirty="0"/>
          </a:p>
        </p:txBody>
      </p:sp>
      <p:sp>
        <p:nvSpPr>
          <p:cNvPr id="9" name="TextBox 8"/>
          <p:cNvSpPr txBox="1"/>
          <p:nvPr/>
        </p:nvSpPr>
        <p:spPr>
          <a:xfrm>
            <a:off x="539552" y="1700808"/>
            <a:ext cx="8064896" cy="3277820"/>
          </a:xfrm>
          <a:prstGeom prst="rect">
            <a:avLst/>
          </a:prstGeom>
          <a:noFill/>
        </p:spPr>
        <p:txBody>
          <a:bodyPr wrap="square" rtlCol="0">
            <a:spAutoFit/>
          </a:bodyPr>
          <a:lstStyle/>
          <a:p>
            <a:pPr>
              <a:lnSpc>
                <a:spcPct val="150000"/>
              </a:lnSpc>
            </a:pPr>
            <a:r>
              <a:rPr lang="zh-CN" altLang="en-US" b="1" dirty="0" smtClean="0">
                <a:latin typeface="微软雅黑" pitchFamily="34" charset="-122"/>
                <a:ea typeface="微软雅黑" pitchFamily="34" charset="-122"/>
              </a:rPr>
              <a:t>问题：</a:t>
            </a:r>
            <a:endParaRPr lang="en-US" altLang="zh-CN" b="1" dirty="0" smtClean="0">
              <a:latin typeface="微软雅黑" pitchFamily="34" charset="-122"/>
              <a:ea typeface="微软雅黑" pitchFamily="34" charset="-122"/>
            </a:endParaRPr>
          </a:p>
          <a:p>
            <a:pPr>
              <a:lnSpc>
                <a:spcPct val="150000"/>
              </a:lnSpc>
            </a:pPr>
            <a:endParaRPr lang="en-US" altLang="zh-CN" b="1" dirty="0" smtClean="0">
              <a:latin typeface="微软雅黑" pitchFamily="34" charset="-122"/>
              <a:ea typeface="微软雅黑" pitchFamily="34" charset="-122"/>
            </a:endParaRPr>
          </a:p>
          <a:p>
            <a:pPr marL="342900" indent="-342900">
              <a:lnSpc>
                <a:spcPct val="150000"/>
              </a:lnSpc>
              <a:buFont typeface="+mj-ea"/>
              <a:buAutoNum type="circleNumDbPlain"/>
            </a:pPr>
            <a:r>
              <a:rPr lang="zh-CN" altLang="en-US" dirty="0">
                <a:latin typeface="微软雅黑" pitchFamily="34" charset="-122"/>
                <a:ea typeface="微软雅黑" pitchFamily="34" charset="-122"/>
              </a:rPr>
              <a:t>歌手的范围如何界定？是中文、英文、日文、韩文、法文等一起考虑，还是一个语种一个语种的考虑</a:t>
            </a:r>
            <a:r>
              <a:rPr lang="zh-CN" altLang="en-US" dirty="0" smtClean="0">
                <a:latin typeface="微软雅黑" pitchFamily="34" charset="-122"/>
                <a:ea typeface="微软雅黑" pitchFamily="34" charset="-122"/>
              </a:rPr>
              <a:t>？</a:t>
            </a:r>
            <a:r>
              <a:rPr lang="en-US" altLang="zh-CN" dirty="0" smtClean="0">
                <a:solidFill>
                  <a:srgbClr val="FF0000"/>
                </a:solidFill>
                <a:latin typeface="微软雅黑" pitchFamily="34" charset="-122"/>
                <a:ea typeface="微软雅黑" pitchFamily="34" charset="-122"/>
              </a:rPr>
              <a:t>—— </a:t>
            </a:r>
            <a:r>
              <a:rPr lang="zh-CN" altLang="en-US" dirty="0" smtClean="0">
                <a:solidFill>
                  <a:srgbClr val="FF0000"/>
                </a:solidFill>
                <a:latin typeface="微软雅黑" pitchFamily="34" charset="-122"/>
                <a:ea typeface="微软雅黑" pitchFamily="34" charset="-122"/>
              </a:rPr>
              <a:t>数据量</a:t>
            </a:r>
            <a:endParaRPr lang="zh-CN" altLang="en-US" dirty="0">
              <a:solidFill>
                <a:srgbClr val="FF0000"/>
              </a:solidFill>
              <a:latin typeface="微软雅黑" pitchFamily="34" charset="-122"/>
              <a:ea typeface="微软雅黑" pitchFamily="34" charset="-122"/>
            </a:endParaRPr>
          </a:p>
          <a:p>
            <a:pPr marL="342900" indent="-342900">
              <a:lnSpc>
                <a:spcPct val="150000"/>
              </a:lnSpc>
              <a:buFont typeface="+mj-ea"/>
              <a:buAutoNum type="circleNumDbPlain"/>
            </a:pPr>
            <a:r>
              <a:rPr lang="zh-CN" altLang="en-US" dirty="0">
                <a:latin typeface="微软雅黑" pitchFamily="34" charset="-122"/>
                <a:ea typeface="微软雅黑" pitchFamily="34" charset="-122"/>
              </a:rPr>
              <a:t>歌手列表如何获得</a:t>
            </a:r>
            <a:r>
              <a:rPr lang="zh-CN" altLang="en-US" dirty="0" smtClean="0">
                <a:latin typeface="微软雅黑" pitchFamily="34" charset="-122"/>
                <a:ea typeface="微软雅黑" pitchFamily="34" charset="-122"/>
              </a:rPr>
              <a:t>？</a:t>
            </a:r>
            <a:r>
              <a:rPr lang="en-US" altLang="zh-CN" dirty="0" smtClean="0">
                <a:solidFill>
                  <a:srgbClr val="FF0000"/>
                </a:solidFill>
                <a:latin typeface="微软雅黑" pitchFamily="34" charset="-122"/>
                <a:ea typeface="微软雅黑" pitchFamily="34" charset="-122"/>
              </a:rPr>
              <a:t>——</a:t>
            </a:r>
            <a:r>
              <a:rPr lang="zh-CN" altLang="en-US" dirty="0" smtClean="0">
                <a:solidFill>
                  <a:srgbClr val="FF0000"/>
                </a:solidFill>
                <a:latin typeface="微软雅黑" pitchFamily="34" charset="-122"/>
                <a:ea typeface="微软雅黑" pitchFamily="34" charset="-122"/>
              </a:rPr>
              <a:t>数据获取</a:t>
            </a:r>
            <a:endParaRPr lang="zh-CN" altLang="en-US" dirty="0">
              <a:solidFill>
                <a:srgbClr val="FF0000"/>
              </a:solidFill>
              <a:latin typeface="微软雅黑" pitchFamily="34" charset="-122"/>
              <a:ea typeface="微软雅黑" pitchFamily="34" charset="-122"/>
            </a:endParaRPr>
          </a:p>
          <a:p>
            <a:pPr marL="342900" indent="-342900">
              <a:lnSpc>
                <a:spcPct val="150000"/>
              </a:lnSpc>
              <a:buFont typeface="+mj-ea"/>
              <a:buAutoNum type="circleNumDbPlain"/>
            </a:pPr>
            <a:r>
              <a:rPr lang="zh-CN" altLang="en-US" dirty="0">
                <a:latin typeface="微软雅黑" pitchFamily="34" charset="-122"/>
                <a:ea typeface="微软雅黑" pitchFamily="34" charset="-122"/>
              </a:rPr>
              <a:t>歌手间的关系如何获得</a:t>
            </a:r>
            <a:r>
              <a:rPr lang="zh-CN" altLang="en-US" dirty="0" smtClean="0">
                <a:latin typeface="微软雅黑" pitchFamily="34" charset="-122"/>
                <a:ea typeface="微软雅黑" pitchFamily="34" charset="-122"/>
              </a:rPr>
              <a:t>？</a:t>
            </a:r>
            <a:r>
              <a:rPr lang="en-US" altLang="zh-CN" dirty="0" smtClean="0">
                <a:solidFill>
                  <a:srgbClr val="FF0000"/>
                </a:solidFill>
                <a:latin typeface="微软雅黑" pitchFamily="34" charset="-122"/>
                <a:ea typeface="微软雅黑" pitchFamily="34" charset="-122"/>
              </a:rPr>
              <a:t>——</a:t>
            </a:r>
            <a:r>
              <a:rPr lang="zh-CN" altLang="en-US" dirty="0" smtClean="0">
                <a:solidFill>
                  <a:srgbClr val="FF0000"/>
                </a:solidFill>
                <a:latin typeface="微软雅黑" pitchFamily="34" charset="-122"/>
                <a:ea typeface="微软雅黑" pitchFamily="34" charset="-122"/>
              </a:rPr>
              <a:t>依然是数据获取</a:t>
            </a:r>
            <a:endParaRPr lang="en-US" altLang="zh-CN" dirty="0" smtClean="0">
              <a:solidFill>
                <a:srgbClr val="FF0000"/>
              </a:solidFill>
              <a:latin typeface="微软雅黑" pitchFamily="34" charset="-122"/>
              <a:ea typeface="微软雅黑" pitchFamily="34" charset="-122"/>
            </a:endParaRPr>
          </a:p>
          <a:p>
            <a:pPr marL="342900" indent="-342900">
              <a:lnSpc>
                <a:spcPct val="150000"/>
              </a:lnSpc>
              <a:buFont typeface="+mj-ea"/>
              <a:buAutoNum type="circleNumDbPlain"/>
            </a:pPr>
            <a:r>
              <a:rPr lang="zh-CN" altLang="en-US" dirty="0" smtClean="0">
                <a:latin typeface="微软雅黑" pitchFamily="34" charset="-122"/>
                <a:ea typeface="微软雅黑" pitchFamily="34" charset="-122"/>
              </a:rPr>
              <a:t>如何</a:t>
            </a:r>
            <a:r>
              <a:rPr lang="zh-CN" altLang="en-US" dirty="0">
                <a:latin typeface="微软雅黑" pitchFamily="34" charset="-122"/>
                <a:ea typeface="微软雅黑" pitchFamily="34" charset="-122"/>
              </a:rPr>
              <a:t>衡量歌手的关系</a:t>
            </a:r>
            <a:r>
              <a:rPr lang="zh-CN" altLang="en-US" dirty="0" smtClean="0">
                <a:latin typeface="微软雅黑" pitchFamily="34" charset="-122"/>
                <a:ea typeface="微软雅黑" pitchFamily="34" charset="-122"/>
              </a:rPr>
              <a:t>？</a:t>
            </a:r>
            <a:r>
              <a:rPr lang="en-US" altLang="zh-CN" dirty="0" smtClean="0">
                <a:solidFill>
                  <a:srgbClr val="FF0000"/>
                </a:solidFill>
                <a:latin typeface="微软雅黑" pitchFamily="34" charset="-122"/>
                <a:ea typeface="微软雅黑" pitchFamily="34" charset="-122"/>
              </a:rPr>
              <a:t>——</a:t>
            </a:r>
            <a:r>
              <a:rPr lang="zh-CN" altLang="en-US" dirty="0" smtClean="0">
                <a:solidFill>
                  <a:srgbClr val="FF0000"/>
                </a:solidFill>
                <a:latin typeface="微软雅黑" pitchFamily="34" charset="-122"/>
                <a:ea typeface="微软雅黑" pitchFamily="34" charset="-122"/>
              </a:rPr>
              <a:t>最后才是“模型”</a:t>
            </a:r>
            <a:endParaRPr lang="zh-CN" altLang="en-US" dirty="0">
              <a:solidFill>
                <a:srgbClr val="FF0000"/>
              </a:solidFill>
              <a:latin typeface="微软雅黑" pitchFamily="34" charset="-122"/>
              <a:ea typeface="微软雅黑" pitchFamily="34" charset="-122"/>
            </a:endParaRPr>
          </a:p>
          <a:p>
            <a:endParaRPr lang="zh-CN" altLang="en-US" dirty="0"/>
          </a:p>
        </p:txBody>
      </p:sp>
    </p:spTree>
    <p:extLst>
      <p:ext uri="{BB962C8B-B14F-4D97-AF65-F5344CB8AC3E}">
        <p14:creationId xmlns:p14="http://schemas.microsoft.com/office/powerpoint/2010/main" val="1972198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D:\doc\singer\Rplot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622"/>
            <a:ext cx="8741396" cy="6857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270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1640" y="2998693"/>
            <a:ext cx="5976664" cy="646331"/>
          </a:xfrm>
          <a:prstGeom prst="rect">
            <a:avLst/>
          </a:prstGeom>
          <a:noFill/>
        </p:spPr>
        <p:txBody>
          <a:bodyPr wrap="square" rtlCol="0">
            <a:spAutoFit/>
          </a:bodyPr>
          <a:lstStyle/>
          <a:p>
            <a:r>
              <a:rPr lang="en-US" altLang="zh-CN" sz="3600" dirty="0" smtClean="0">
                <a:latin typeface="微软雅黑" pitchFamily="34" charset="-122"/>
                <a:ea typeface="微软雅黑" pitchFamily="34" charset="-122"/>
              </a:rPr>
              <a:t>Part 3</a:t>
            </a:r>
            <a:r>
              <a:rPr lang="zh-CN" altLang="en-US" sz="3600" dirty="0" smtClean="0">
                <a:latin typeface="微软雅黑" pitchFamily="34" charset="-122"/>
                <a:ea typeface="微软雅黑" pitchFamily="34" charset="-122"/>
              </a:rPr>
              <a:t>：</a:t>
            </a:r>
            <a:r>
              <a:rPr lang="zh-CN" altLang="en-US" sz="3600" dirty="0">
                <a:latin typeface="微软雅黑" pitchFamily="34" charset="-122"/>
                <a:ea typeface="微软雅黑" pitchFamily="34" charset="-122"/>
              </a:rPr>
              <a:t>统计之</a:t>
            </a:r>
            <a:r>
              <a:rPr lang="zh-CN" altLang="en-US" sz="3600" dirty="0" smtClean="0">
                <a:latin typeface="微软雅黑" pitchFamily="34" charset="-122"/>
                <a:ea typeface="微软雅黑" pitchFamily="34" charset="-122"/>
              </a:rPr>
              <a:t>都和 </a:t>
            </a:r>
            <a:r>
              <a:rPr lang="en-US" altLang="zh-CN" sz="3600" dirty="0" smtClean="0">
                <a:latin typeface="微软雅黑" pitchFamily="34" charset="-122"/>
                <a:ea typeface="微软雅黑" pitchFamily="34" charset="-122"/>
              </a:rPr>
              <a:t>R </a:t>
            </a:r>
            <a:r>
              <a:rPr lang="zh-CN" altLang="en-US" sz="3600" dirty="0" smtClean="0">
                <a:latin typeface="微软雅黑" pitchFamily="34" charset="-122"/>
                <a:ea typeface="微软雅黑" pitchFamily="34" charset="-122"/>
              </a:rPr>
              <a:t>语言</a:t>
            </a:r>
            <a:endParaRPr lang="zh-CN" altLang="en-US" sz="3600" dirty="0">
              <a:latin typeface="微软雅黑" pitchFamily="34" charset="-122"/>
              <a:ea typeface="微软雅黑" pitchFamily="34" charset="-122"/>
            </a:endParaRPr>
          </a:p>
        </p:txBody>
      </p:sp>
    </p:spTree>
    <p:extLst>
      <p:ext uri="{BB962C8B-B14F-4D97-AF65-F5344CB8AC3E}">
        <p14:creationId xmlns:p14="http://schemas.microsoft.com/office/powerpoint/2010/main" val="640746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统计分析</a:t>
            </a:r>
            <a:r>
              <a:rPr lang="zh-CN" altLang="en-US" dirty="0" smtClean="0"/>
              <a:t>师？</a:t>
            </a:r>
            <a:endParaRPr lang="zh-CN" altLang="en-US" dirty="0"/>
          </a:p>
        </p:txBody>
      </p:sp>
      <p:sp>
        <p:nvSpPr>
          <p:cNvPr id="3" name="矩形 2"/>
          <p:cNvSpPr/>
          <p:nvPr/>
        </p:nvSpPr>
        <p:spPr>
          <a:xfrm>
            <a:off x="899592" y="2272804"/>
            <a:ext cx="7488832" cy="2308324"/>
          </a:xfrm>
          <a:prstGeom prst="rect">
            <a:avLst/>
          </a:prstGeom>
        </p:spPr>
        <p:txBody>
          <a:bodyPr wrap="square">
            <a:spAutoFit/>
          </a:bodyPr>
          <a:lstStyle/>
          <a:p>
            <a:pPr>
              <a:lnSpc>
                <a:spcPct val="150000"/>
              </a:lnSpc>
            </a:pPr>
            <a:r>
              <a:rPr lang="zh-CN" altLang="en-US" b="1" dirty="0">
                <a:latin typeface="微软雅黑" pitchFamily="34" charset="-122"/>
                <a:ea typeface="微软雅黑" pitchFamily="34" charset="-122"/>
              </a:rPr>
              <a:t>一名合格的统计分析师需要什么条件？</a:t>
            </a:r>
            <a:endParaRPr lang="en-US" altLang="zh-CN" b="1" dirty="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a:latin typeface="微软雅黑" pitchFamily="34" charset="-122"/>
                <a:ea typeface="微软雅黑" pitchFamily="34" charset="-122"/>
              </a:rPr>
              <a:t>把握数据来源（抽样要懂一些，数据库要懂一些）</a:t>
            </a:r>
            <a:endParaRPr lang="en-US" altLang="zh-CN" dirty="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a:latin typeface="微软雅黑" pitchFamily="34" charset="-122"/>
                <a:ea typeface="微软雅黑" pitchFamily="34" charset="-122"/>
              </a:rPr>
              <a:t>数据分析方法（统计模型、统计图形、数据挖掘）</a:t>
            </a:r>
            <a:endParaRPr lang="en-US" altLang="zh-CN" dirty="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a:latin typeface="微软雅黑" pitchFamily="34" charset="-122"/>
                <a:ea typeface="微软雅黑" pitchFamily="34" charset="-122"/>
              </a:rPr>
              <a:t>业务知识理解（商业问题转化为统计问题）</a:t>
            </a:r>
            <a:endParaRPr lang="en-US" altLang="zh-CN" dirty="0">
              <a:latin typeface="微软雅黑" pitchFamily="34" charset="-122"/>
              <a:ea typeface="微软雅黑" pitchFamily="34" charset="-122"/>
            </a:endParaRPr>
          </a:p>
          <a:p>
            <a:endParaRPr lang="en-US" altLang="zh-CN" dirty="0"/>
          </a:p>
          <a:p>
            <a:r>
              <a:rPr lang="zh-CN" altLang="en-US" dirty="0">
                <a:latin typeface="微软雅黑" pitchFamily="34" charset="-122"/>
                <a:ea typeface="微软雅黑" pitchFamily="34" charset="-122"/>
              </a:rPr>
              <a:t>工具呢？</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9786187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统计之都</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71" y="2524428"/>
            <a:ext cx="4670301" cy="131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467544" y="1337576"/>
            <a:ext cx="8136904" cy="4570482"/>
          </a:xfrm>
          <a:prstGeom prst="rect">
            <a:avLst/>
          </a:prstGeom>
        </p:spPr>
        <p:txBody>
          <a:bodyPr wrap="square">
            <a:spAutoFit/>
          </a:bodyPr>
          <a:lstStyle/>
          <a:p>
            <a:pPr>
              <a:lnSpc>
                <a:spcPct val="150000"/>
              </a:lnSpc>
            </a:pPr>
            <a:r>
              <a:rPr lang="zh-CN" altLang="en-US" b="1" dirty="0">
                <a:latin typeface="微软雅黑" pitchFamily="34" charset="-122"/>
                <a:ea typeface="微软雅黑" pitchFamily="34" charset="-122"/>
              </a:rPr>
              <a:t>主站</a:t>
            </a:r>
            <a:r>
              <a:rPr lang="zh-CN" altLang="en-US" dirty="0">
                <a:latin typeface="微软雅黑" pitchFamily="34" charset="-122"/>
                <a:ea typeface="微软雅黑" pitchFamily="34" charset="-122"/>
              </a:rPr>
              <a:t>：看看大家都在研究什么</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lnSpc>
                <a:spcPct val="150000"/>
              </a:lnSpc>
            </a:pPr>
            <a:r>
              <a:rPr lang="en-US" altLang="zh-CN" sz="1400" dirty="0" smtClean="0">
                <a:latin typeface="微软雅黑" pitchFamily="34" charset="-122"/>
                <a:ea typeface="微软雅黑" pitchFamily="34" charset="-122"/>
              </a:rPr>
              <a:t>SNA</a:t>
            </a: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LARS</a:t>
            </a:r>
            <a:r>
              <a:rPr lang="zh-CN" altLang="en-US" sz="1400" dirty="0" smtClean="0">
                <a:latin typeface="微软雅黑" pitchFamily="34" charset="-122"/>
                <a:ea typeface="微软雅黑" pitchFamily="34" charset="-122"/>
              </a:rPr>
              <a:t>、</a:t>
            </a:r>
            <a:r>
              <a:rPr lang="en-US" altLang="zh-CN" sz="1400" dirty="0" err="1" smtClean="0">
                <a:latin typeface="微软雅黑" pitchFamily="34" charset="-122"/>
                <a:ea typeface="微软雅黑" pitchFamily="34" charset="-122"/>
              </a:rPr>
              <a:t>WinBUGS</a:t>
            </a: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LDA</a:t>
            </a:r>
            <a:r>
              <a:rPr lang="zh-CN" altLang="en-US" sz="1400" dirty="0" smtClean="0">
                <a:latin typeface="微软雅黑" pitchFamily="34" charset="-122"/>
                <a:ea typeface="微软雅黑" pitchFamily="34" charset="-122"/>
              </a:rPr>
              <a:t>、精算</a:t>
            </a:r>
            <a:r>
              <a:rPr lang="en-US" altLang="zh-CN" sz="1400" dirty="0" smtClean="0">
                <a:latin typeface="微软雅黑" pitchFamily="34" charset="-122"/>
                <a:ea typeface="微软雅黑" pitchFamily="34" charset="-122"/>
              </a:rPr>
              <a:t>……</a:t>
            </a:r>
            <a:endParaRPr lang="en-US" altLang="zh-CN" sz="1400" dirty="0">
              <a:latin typeface="微软雅黑" pitchFamily="34" charset="-122"/>
              <a:ea typeface="微软雅黑" pitchFamily="34" charset="-122"/>
            </a:endParaRPr>
          </a:p>
          <a:p>
            <a:pPr>
              <a:lnSpc>
                <a:spcPct val="150000"/>
              </a:lnSpc>
            </a:pPr>
            <a:r>
              <a:rPr lang="zh-CN" altLang="en-US" b="1" dirty="0" smtClean="0">
                <a:latin typeface="微软雅黑" pitchFamily="34" charset="-122"/>
                <a:ea typeface="微软雅黑" pitchFamily="34" charset="-122"/>
              </a:rPr>
              <a:t>论坛</a:t>
            </a:r>
            <a:r>
              <a:rPr lang="zh-CN" altLang="en-US" dirty="0">
                <a:latin typeface="微软雅黑" pitchFamily="34" charset="-122"/>
                <a:ea typeface="微软雅黑" pitchFamily="34" charset="-122"/>
              </a:rPr>
              <a:t>：今天的讲座没听懂</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lnSpc>
                <a:spcPct val="150000"/>
              </a:lnSpc>
            </a:pPr>
            <a:endParaRPr lang="en-US" altLang="zh-CN" dirty="0" smtClean="0">
              <a:latin typeface="微软雅黑" pitchFamily="34" charset="-122"/>
              <a:ea typeface="微软雅黑" pitchFamily="34" charset="-122"/>
            </a:endParaRPr>
          </a:p>
          <a:p>
            <a:pPr>
              <a:lnSpc>
                <a:spcPct val="150000"/>
              </a:lnSpc>
            </a:pPr>
            <a:endParaRPr lang="en-US" altLang="zh-CN" dirty="0" smtClean="0">
              <a:latin typeface="微软雅黑" pitchFamily="34" charset="-122"/>
              <a:ea typeface="微软雅黑" pitchFamily="34" charset="-122"/>
            </a:endParaRPr>
          </a:p>
          <a:p>
            <a:pPr>
              <a:lnSpc>
                <a:spcPct val="150000"/>
              </a:lnSpc>
            </a:pPr>
            <a:endParaRPr lang="en-US" altLang="zh-CN" dirty="0" smtClean="0">
              <a:latin typeface="微软雅黑" pitchFamily="34" charset="-122"/>
              <a:ea typeface="微软雅黑" pitchFamily="34" charset="-122"/>
            </a:endParaRPr>
          </a:p>
          <a:p>
            <a:pPr>
              <a:lnSpc>
                <a:spcPct val="150000"/>
              </a:lnSpc>
            </a:pPr>
            <a:r>
              <a:rPr lang="zh-CN" altLang="en-US" b="1" dirty="0" smtClean="0">
                <a:latin typeface="微软雅黑" pitchFamily="34" charset="-122"/>
                <a:ea typeface="微软雅黑" pitchFamily="34" charset="-122"/>
              </a:rPr>
              <a:t>维</a:t>
            </a:r>
            <a:r>
              <a:rPr lang="zh-CN" altLang="en-US" b="1" dirty="0">
                <a:latin typeface="微软雅黑" pitchFamily="34" charset="-122"/>
                <a:ea typeface="微软雅黑" pitchFamily="34" charset="-122"/>
              </a:rPr>
              <a:t>基</a:t>
            </a:r>
            <a:r>
              <a:rPr lang="zh-CN" altLang="en-US" dirty="0">
                <a:latin typeface="微软雅黑" pitchFamily="34" charset="-122"/>
                <a:ea typeface="微软雅黑" pitchFamily="34" charset="-122"/>
              </a:rPr>
              <a:t>：统计学百科全书</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lnSpc>
                <a:spcPct val="150000"/>
              </a:lnSpc>
            </a:pPr>
            <a:endParaRPr lang="en-US" altLang="zh-CN" dirty="0">
              <a:latin typeface="微软雅黑" pitchFamily="34" charset="-122"/>
              <a:ea typeface="微软雅黑" pitchFamily="34" charset="-122"/>
            </a:endParaRPr>
          </a:p>
          <a:p>
            <a:pPr>
              <a:lnSpc>
                <a:spcPct val="150000"/>
              </a:lnSpc>
            </a:pPr>
            <a:r>
              <a:rPr lang="zh-CN" altLang="en-US" b="1" dirty="0" smtClean="0">
                <a:latin typeface="微软雅黑" pitchFamily="34" charset="-122"/>
                <a:ea typeface="微软雅黑" pitchFamily="34" charset="-122"/>
              </a:rPr>
              <a:t>和统计之都相关的：</a:t>
            </a:r>
            <a:endParaRPr lang="en-US" altLang="zh-CN" b="1" dirty="0" smtClean="0">
              <a:latin typeface="微软雅黑" pitchFamily="34" charset="-122"/>
              <a:ea typeface="微软雅黑" pitchFamily="34" charset="-122"/>
            </a:endParaRPr>
          </a:p>
          <a:p>
            <a:pPr marL="285750" indent="-285750">
              <a:lnSpc>
                <a:spcPct val="150000"/>
              </a:lnSpc>
              <a:buFont typeface="Arial" pitchFamily="34" charset="0"/>
              <a:buChar char="•"/>
            </a:pPr>
            <a:r>
              <a:rPr lang="en-US" altLang="zh-CN" dirty="0">
                <a:latin typeface="微软雅黑" pitchFamily="34" charset="-122"/>
                <a:ea typeface="微软雅黑" pitchFamily="34" charset="-122"/>
              </a:rPr>
              <a:t>R</a:t>
            </a:r>
            <a:r>
              <a:rPr lang="zh-CN" altLang="en-US" dirty="0">
                <a:latin typeface="微软雅黑" pitchFamily="34" charset="-122"/>
                <a:ea typeface="微软雅黑" pitchFamily="34" charset="-122"/>
              </a:rPr>
              <a:t>语言会议</a:t>
            </a:r>
            <a:endParaRPr lang="en-US" altLang="zh-CN" dirty="0" smtClean="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smtClean="0">
                <a:latin typeface="微软雅黑" pitchFamily="34" charset="-122"/>
                <a:ea typeface="微软雅黑" pitchFamily="34" charset="-122"/>
              </a:rPr>
              <a:t>数据挖掘邀请赛</a:t>
            </a:r>
            <a:endParaRPr lang="en-US" altLang="zh-CN" dirty="0" smtClean="0">
              <a:latin typeface="微软雅黑" pitchFamily="34" charset="-122"/>
              <a:ea typeface="微软雅黑" pitchFamily="34" charset="-122"/>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673" y="4426738"/>
            <a:ext cx="4450804" cy="1454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6732240" y="1609055"/>
            <a:ext cx="1786508" cy="2002067"/>
            <a:chOff x="6817940" y="1609055"/>
            <a:chExt cx="1786508" cy="2002067"/>
          </a:xfrm>
        </p:grpSpPr>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948" y="1896622"/>
              <a:ext cx="17145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17940" y="1609055"/>
              <a:ext cx="1714500" cy="307777"/>
            </a:xfrm>
            <a:prstGeom prst="rect">
              <a:avLst/>
            </a:prstGeom>
            <a:noFill/>
          </p:spPr>
          <p:txBody>
            <a:bodyPr wrap="square" rtlCol="0">
              <a:spAutoFit/>
            </a:bodyPr>
            <a:lstStyle/>
            <a:p>
              <a:r>
                <a:rPr lang="en-US" altLang="zh-CN" sz="1400" dirty="0" smtClean="0">
                  <a:latin typeface="微软雅黑" pitchFamily="34" charset="-122"/>
                  <a:ea typeface="微软雅黑" pitchFamily="34" charset="-122"/>
                </a:rPr>
                <a:t>Logo</a:t>
              </a:r>
              <a:r>
                <a:rPr lang="zh-CN" altLang="en-US" sz="1400" dirty="0" smtClean="0">
                  <a:latin typeface="微软雅黑" pitchFamily="34" charset="-122"/>
                  <a:ea typeface="微软雅黑" pitchFamily="34" charset="-122"/>
                </a:rPr>
                <a:t>：统计印</a:t>
              </a:r>
              <a:endParaRPr lang="zh-CN" altLang="en-US" sz="1400" dirty="0">
                <a:latin typeface="微软雅黑" pitchFamily="34" charset="-122"/>
                <a:ea typeface="微软雅黑" pitchFamily="34" charset="-122"/>
              </a:endParaRPr>
            </a:p>
          </p:txBody>
        </p:sp>
      </p:grpSp>
    </p:spTree>
    <p:extLst>
      <p:ext uri="{BB962C8B-B14F-4D97-AF65-F5344CB8AC3E}">
        <p14:creationId xmlns:p14="http://schemas.microsoft.com/office/powerpoint/2010/main" val="8143249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致谢</a:t>
            </a:r>
            <a:endParaRPr lang="zh-CN" altLang="en-US" dirty="0"/>
          </a:p>
        </p:txBody>
      </p:sp>
      <p:sp>
        <p:nvSpPr>
          <p:cNvPr id="3" name="TextBox 2"/>
          <p:cNvSpPr txBox="1"/>
          <p:nvPr/>
        </p:nvSpPr>
        <p:spPr>
          <a:xfrm>
            <a:off x="611560" y="1340768"/>
            <a:ext cx="7920880" cy="4708981"/>
          </a:xfrm>
          <a:prstGeom prst="rect">
            <a:avLst/>
          </a:prstGeom>
          <a:noFill/>
        </p:spPr>
        <p:txBody>
          <a:bodyPr wrap="square" rtlCol="0">
            <a:spAutoFit/>
          </a:bodyPr>
          <a:lstStyle/>
          <a:p>
            <a:pPr>
              <a:lnSpc>
                <a:spcPct val="150000"/>
              </a:lnSpc>
            </a:pPr>
            <a:r>
              <a:rPr lang="zh-CN" altLang="en-US" sz="2000" dirty="0" smtClean="0">
                <a:latin typeface="微软雅黑" pitchFamily="34" charset="-122"/>
                <a:ea typeface="微软雅黑" pitchFamily="34" charset="-122"/>
              </a:rPr>
              <a:t>感谢首都经济贸易大学老师们组织的统计周活动</a:t>
            </a:r>
            <a:endParaRPr lang="en-US" altLang="zh-CN" sz="2000" dirty="0" smtClean="0">
              <a:latin typeface="微软雅黑" pitchFamily="34" charset="-122"/>
              <a:ea typeface="微软雅黑" pitchFamily="34" charset="-122"/>
            </a:endParaRPr>
          </a:p>
          <a:p>
            <a:pPr>
              <a:lnSpc>
                <a:spcPct val="150000"/>
              </a:lnSpc>
            </a:pPr>
            <a:r>
              <a:rPr lang="zh-CN" altLang="en-US" sz="2000" dirty="0" smtClean="0">
                <a:latin typeface="微软雅黑" pitchFamily="34" charset="-122"/>
                <a:ea typeface="微软雅黑" pitchFamily="34" charset="-122"/>
              </a:rPr>
              <a:t>感谢郑冰师妹的辛苦工作</a:t>
            </a:r>
            <a:endParaRPr lang="en-US" altLang="zh-CN" sz="2000" dirty="0" smtClean="0">
              <a:latin typeface="微软雅黑" pitchFamily="34" charset="-122"/>
              <a:ea typeface="微软雅黑" pitchFamily="34" charset="-122"/>
            </a:endParaRPr>
          </a:p>
          <a:p>
            <a:pPr>
              <a:lnSpc>
                <a:spcPct val="150000"/>
              </a:lnSpc>
            </a:pPr>
            <a:r>
              <a:rPr lang="zh-CN" altLang="en-US" sz="2000" dirty="0" smtClean="0">
                <a:latin typeface="微软雅黑" pitchFamily="34" charset="-122"/>
                <a:ea typeface="微软雅黑" pitchFamily="34" charset="-122"/>
              </a:rPr>
              <a:t>感谢</a:t>
            </a:r>
            <a:r>
              <a:rPr lang="en-US" altLang="zh-CN" sz="2000" dirty="0" smtClean="0">
                <a:latin typeface="微软雅黑" pitchFamily="34" charset="-122"/>
                <a:ea typeface="微软雅黑" pitchFamily="34" charset="-122"/>
              </a:rPr>
              <a:t>R</a:t>
            </a:r>
            <a:r>
              <a:rPr lang="zh-CN" altLang="en-US" sz="2000" dirty="0" smtClean="0">
                <a:latin typeface="微软雅黑" pitchFamily="34" charset="-122"/>
                <a:ea typeface="微软雅黑" pitchFamily="34" charset="-122"/>
              </a:rPr>
              <a:t>语言前辈们留下的宝贵财富</a:t>
            </a:r>
            <a:endParaRPr lang="en-US" altLang="zh-CN" sz="2000" dirty="0" smtClean="0">
              <a:latin typeface="微软雅黑" pitchFamily="34" charset="-122"/>
              <a:ea typeface="微软雅黑" pitchFamily="34" charset="-122"/>
            </a:endParaRPr>
          </a:p>
          <a:p>
            <a:pPr>
              <a:lnSpc>
                <a:spcPct val="150000"/>
              </a:lnSpc>
            </a:pPr>
            <a:r>
              <a:rPr lang="zh-CN" altLang="en-US" sz="2000" dirty="0" smtClean="0">
                <a:latin typeface="微软雅黑" pitchFamily="34" charset="-122"/>
                <a:ea typeface="微软雅黑" pitchFamily="34" charset="-122"/>
              </a:rPr>
              <a:t>感谢来听讲座的各位听众</a:t>
            </a:r>
            <a:endParaRPr lang="en-US" altLang="zh-CN" sz="2000" dirty="0" smtClean="0">
              <a:latin typeface="微软雅黑" pitchFamily="34" charset="-122"/>
              <a:ea typeface="微软雅黑" pitchFamily="34" charset="-122"/>
            </a:endParaRPr>
          </a:p>
          <a:p>
            <a:pPr>
              <a:lnSpc>
                <a:spcPct val="150000"/>
              </a:lnSpc>
            </a:pPr>
            <a:endParaRPr lang="en-US" altLang="zh-CN" sz="2000" dirty="0">
              <a:latin typeface="微软雅黑" pitchFamily="34" charset="-122"/>
              <a:ea typeface="微软雅黑" pitchFamily="34" charset="-122"/>
            </a:endParaRPr>
          </a:p>
          <a:p>
            <a:pPr>
              <a:lnSpc>
                <a:spcPct val="150000"/>
              </a:lnSpc>
            </a:pPr>
            <a:r>
              <a:rPr lang="zh-CN" altLang="en-US" sz="2000" dirty="0" smtClean="0">
                <a:latin typeface="微软雅黑" pitchFamily="34" charset="-122"/>
                <a:ea typeface="微软雅黑" pitchFamily="34" charset="-122"/>
              </a:rPr>
              <a:t>希望在以后的</a:t>
            </a:r>
            <a:r>
              <a:rPr lang="en-US" altLang="zh-CN" sz="2000" dirty="0" smtClean="0">
                <a:latin typeface="微软雅黑" pitchFamily="34" charset="-122"/>
                <a:ea typeface="微软雅黑" pitchFamily="34" charset="-122"/>
              </a:rPr>
              <a:t>R</a:t>
            </a:r>
            <a:r>
              <a:rPr lang="zh-CN" altLang="en-US" sz="2000" dirty="0" smtClean="0">
                <a:latin typeface="微软雅黑" pitchFamily="34" charset="-122"/>
                <a:ea typeface="微软雅黑" pitchFamily="34" charset="-122"/>
              </a:rPr>
              <a:t>语言学习应用过程中，大家同样体会到统计的乐趣</a:t>
            </a:r>
            <a:endParaRPr lang="en-US" altLang="zh-CN" sz="2000" dirty="0" smtClean="0">
              <a:latin typeface="微软雅黑" pitchFamily="34" charset="-122"/>
              <a:ea typeface="微软雅黑" pitchFamily="34" charset="-122"/>
            </a:endParaRPr>
          </a:p>
          <a:p>
            <a:pPr>
              <a:lnSpc>
                <a:spcPct val="150000"/>
              </a:lnSpc>
            </a:pPr>
            <a:endParaRPr lang="en-US" altLang="zh-CN" sz="2000" dirty="0" smtClean="0">
              <a:latin typeface="微软雅黑" pitchFamily="34" charset="-122"/>
              <a:ea typeface="微软雅黑" pitchFamily="34" charset="-122"/>
            </a:endParaRPr>
          </a:p>
          <a:p>
            <a:pPr>
              <a:lnSpc>
                <a:spcPct val="150000"/>
              </a:lnSpc>
            </a:pPr>
            <a:endParaRPr lang="en-US" altLang="zh-CN" sz="2000" dirty="0" smtClean="0">
              <a:latin typeface="微软雅黑" pitchFamily="34" charset="-122"/>
              <a:ea typeface="微软雅黑" pitchFamily="34" charset="-122"/>
            </a:endParaRPr>
          </a:p>
          <a:p>
            <a:pPr>
              <a:lnSpc>
                <a:spcPct val="150000"/>
              </a:lnSpc>
            </a:pPr>
            <a:r>
              <a:rPr lang="zh-CN" altLang="en-US" sz="2000" dirty="0">
                <a:latin typeface="微软雅黑" pitchFamily="34" charset="-122"/>
                <a:ea typeface="微软雅黑" pitchFamily="34" charset="-122"/>
              </a:rPr>
              <a:t>稍</a:t>
            </a:r>
            <a:r>
              <a:rPr lang="zh-CN" altLang="en-US" sz="2000" dirty="0" smtClean="0">
                <a:latin typeface="微软雅黑" pitchFamily="34" charset="-122"/>
                <a:ea typeface="微软雅黑" pitchFamily="34" charset="-122"/>
              </a:rPr>
              <a:t>等</a:t>
            </a:r>
            <a:r>
              <a:rPr lang="en-US" altLang="zh-CN" sz="2000" dirty="0" smtClean="0">
                <a:latin typeface="微软雅黑" pitchFamily="34" charset="-122"/>
                <a:ea typeface="微软雅黑" pitchFamily="34" charset="-122"/>
              </a:rPr>
              <a:t>……</a:t>
            </a:r>
          </a:p>
          <a:p>
            <a:pPr>
              <a:lnSpc>
                <a:spcPct val="150000"/>
              </a:lnSpc>
            </a:pPr>
            <a:r>
              <a:rPr lang="zh-CN" altLang="en-US" sz="2000" dirty="0" smtClean="0">
                <a:latin typeface="微软雅黑" pitchFamily="34" charset="-122"/>
                <a:ea typeface="微软雅黑" pitchFamily="34" charset="-122"/>
              </a:rPr>
              <a:t>还有范建宁师弟带来的 </a:t>
            </a:r>
            <a:r>
              <a:rPr lang="en-US" altLang="zh-CN" sz="2000" dirty="0" smtClean="0">
                <a:latin typeface="微软雅黑" pitchFamily="34" charset="-122"/>
                <a:ea typeface="微软雅黑" pitchFamily="34" charset="-122"/>
              </a:rPr>
              <a:t>SNA </a:t>
            </a:r>
            <a:r>
              <a:rPr lang="zh-CN" altLang="en-US" sz="2000" dirty="0" smtClean="0">
                <a:latin typeface="微软雅黑" pitchFamily="34" charset="-122"/>
                <a:ea typeface="微软雅黑" pitchFamily="34" charset="-122"/>
              </a:rPr>
              <a:t>方面的知识分享</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2339717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计算机时必须的，如果没有计算机，则</a:t>
            </a:r>
            <a:r>
              <a:rPr lang="en-US" altLang="zh-CN" dirty="0" smtClean="0"/>
              <a:t>……</a:t>
            </a:r>
            <a:endParaRPr lang="zh-CN" altLang="en-US" dirty="0"/>
          </a:p>
        </p:txBody>
      </p:sp>
      <p:pic>
        <p:nvPicPr>
          <p:cNvPr id="4" name="Picture 10" descr="D:\doc\beijing\lecture\Formul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84784"/>
            <a:ext cx="8555038"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0689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工具呢？</a:t>
            </a:r>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2421" y="1988840"/>
            <a:ext cx="212407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79512" y="1366680"/>
            <a:ext cx="6984776" cy="4654608"/>
          </a:xfrm>
          <a:prstGeom prst="rect">
            <a:avLst/>
          </a:prstGeom>
        </p:spPr>
        <p:txBody>
          <a:bodyPr wrap="square">
            <a:spAutoFit/>
          </a:bodyPr>
          <a:lstStyle/>
          <a:p>
            <a:pPr marL="342900" indent="-342900">
              <a:lnSpc>
                <a:spcPct val="150000"/>
              </a:lnSpc>
              <a:buFont typeface="Arial" pitchFamily="34" charset="0"/>
              <a:buChar char="•"/>
            </a:pPr>
            <a:r>
              <a:rPr lang="zh-CN" altLang="en-US" sz="2000" dirty="0">
                <a:latin typeface="微软雅黑" pitchFamily="34" charset="-122"/>
                <a:ea typeface="微软雅黑" pitchFamily="34" charset="-122"/>
              </a:rPr>
              <a:t>软件，我要智能的！</a:t>
            </a:r>
          </a:p>
          <a:p>
            <a:pPr marL="914400" lvl="1" indent="-457200">
              <a:lnSpc>
                <a:spcPct val="150000"/>
              </a:lnSpc>
              <a:buFont typeface="+mj-ea"/>
              <a:buAutoNum type="circleNumDbPlain"/>
            </a:pPr>
            <a:r>
              <a:rPr lang="zh-CN" altLang="en-US" sz="2000" dirty="0">
                <a:latin typeface="微软雅黑" pitchFamily="34" charset="-122"/>
                <a:ea typeface="微软雅黑" pitchFamily="34" charset="-122"/>
              </a:rPr>
              <a:t>选择灵活的，而不是“傻瓜”的</a:t>
            </a:r>
          </a:p>
          <a:p>
            <a:pPr marL="914400" lvl="1" indent="-457200">
              <a:lnSpc>
                <a:spcPct val="150000"/>
              </a:lnSpc>
              <a:buFont typeface="+mj-ea"/>
              <a:buAutoNum type="circleNumDbPlain"/>
            </a:pPr>
            <a:r>
              <a:rPr lang="zh-CN" altLang="en-US" sz="2000" dirty="0">
                <a:latin typeface="微软雅黑" pitchFamily="34" charset="-122"/>
                <a:ea typeface="微软雅黑" pitchFamily="34" charset="-122"/>
              </a:rPr>
              <a:t>能解决前沿的统计问题</a:t>
            </a:r>
          </a:p>
          <a:p>
            <a:pPr marL="914400" lvl="1" indent="-457200">
              <a:lnSpc>
                <a:spcPct val="150000"/>
              </a:lnSpc>
              <a:buFont typeface="+mj-ea"/>
              <a:buAutoNum type="circleNumDbPlain"/>
            </a:pPr>
            <a:r>
              <a:rPr lang="zh-CN" altLang="en-US" sz="2000" dirty="0">
                <a:latin typeface="微软雅黑" pitchFamily="34" charset="-122"/>
                <a:ea typeface="微软雅黑" pitchFamily="34" charset="-122"/>
              </a:rPr>
              <a:t>简单</a:t>
            </a:r>
            <a:r>
              <a:rPr lang="zh-CN" altLang="en-US" sz="2000" dirty="0" smtClean="0">
                <a:latin typeface="微软雅黑" pitchFamily="34" charset="-122"/>
                <a:ea typeface="微软雅黑" pitchFamily="34" charset="-122"/>
              </a:rPr>
              <a:t>易学</a:t>
            </a:r>
            <a:endParaRPr lang="en-US" altLang="zh-CN" sz="2000" dirty="0" smtClean="0">
              <a:latin typeface="微软雅黑" pitchFamily="34" charset="-122"/>
              <a:ea typeface="微软雅黑" pitchFamily="34" charset="-122"/>
            </a:endParaRPr>
          </a:p>
          <a:p>
            <a:pPr marL="914400" lvl="1" indent="-457200">
              <a:lnSpc>
                <a:spcPct val="150000"/>
              </a:lnSpc>
              <a:buFont typeface="+mj-ea"/>
              <a:buAutoNum type="circleNumDbPlain"/>
            </a:pPr>
            <a:endParaRPr lang="zh-CN" altLang="en-US" sz="2000" dirty="0">
              <a:latin typeface="微软雅黑" pitchFamily="34" charset="-122"/>
              <a:ea typeface="微软雅黑" pitchFamily="34" charset="-122"/>
            </a:endParaRPr>
          </a:p>
          <a:p>
            <a:pPr marL="342900" indent="-342900">
              <a:lnSpc>
                <a:spcPct val="150000"/>
              </a:lnSpc>
              <a:buFont typeface="Arial" pitchFamily="34" charset="0"/>
              <a:buChar char="•"/>
            </a:pPr>
            <a:r>
              <a:rPr lang="en-US" altLang="zh-CN" sz="2000" dirty="0">
                <a:latin typeface="微软雅黑" pitchFamily="34" charset="-122"/>
                <a:ea typeface="微软雅黑" pitchFamily="34" charset="-122"/>
              </a:rPr>
              <a:t>R </a:t>
            </a:r>
            <a:r>
              <a:rPr lang="zh-CN" altLang="en-US" sz="2000" dirty="0">
                <a:latin typeface="微软雅黑" pitchFamily="34" charset="-122"/>
                <a:ea typeface="微软雅黑" pitchFamily="34" charset="-122"/>
              </a:rPr>
              <a:t>语言不出，谁与争锋！</a:t>
            </a:r>
          </a:p>
          <a:p>
            <a:pPr marL="914400" lvl="1" indent="-457200">
              <a:lnSpc>
                <a:spcPct val="150000"/>
              </a:lnSpc>
              <a:buFont typeface="+mj-ea"/>
              <a:buAutoNum type="circleNumDbPlain"/>
            </a:pPr>
            <a:r>
              <a:rPr lang="zh-CN" altLang="en-US" sz="2000" dirty="0">
                <a:latin typeface="微软雅黑" pitchFamily="34" charset="-122"/>
                <a:ea typeface="微软雅黑" pitchFamily="34" charset="-122"/>
              </a:rPr>
              <a:t>跪</a:t>
            </a:r>
            <a:r>
              <a:rPr lang="zh-CN" altLang="en-US" sz="2000" dirty="0" smtClean="0">
                <a:latin typeface="微软雅黑" pitchFamily="34" charset="-122"/>
                <a:ea typeface="微软雅黑" pitchFamily="34" charset="-122"/>
              </a:rPr>
              <a:t>求 </a:t>
            </a:r>
            <a:r>
              <a:rPr lang="en-US" altLang="zh-CN" sz="2000" dirty="0" smtClean="0">
                <a:latin typeface="微软雅黑" pitchFamily="34" charset="-122"/>
                <a:ea typeface="微软雅黑" pitchFamily="34" charset="-122"/>
              </a:rPr>
              <a:t>XX </a:t>
            </a:r>
            <a:r>
              <a:rPr lang="zh-CN" altLang="en-US" sz="2000" dirty="0">
                <a:latin typeface="微软雅黑" pitchFamily="34" charset="-122"/>
                <a:ea typeface="微软雅黑" pitchFamily="34" charset="-122"/>
              </a:rPr>
              <a:t>软件注册码</a:t>
            </a:r>
            <a:r>
              <a:rPr lang="en-US" altLang="zh-CN" sz="2000" dirty="0">
                <a:latin typeface="微软雅黑" pitchFamily="34" charset="-122"/>
                <a:ea typeface="微软雅黑" pitchFamily="34" charset="-122"/>
              </a:rPr>
              <a:t>…… </a:t>
            </a:r>
            <a:r>
              <a:rPr lang="zh-CN" altLang="en-US" sz="2000" i="1" dirty="0">
                <a:latin typeface="微软雅黑" pitchFamily="34" charset="-122"/>
                <a:ea typeface="微软雅黑" pitchFamily="34" charset="-122"/>
              </a:rPr>
              <a:t>⇒ </a:t>
            </a:r>
            <a:r>
              <a:rPr lang="en-US" altLang="zh-CN" sz="2000" dirty="0">
                <a:latin typeface="微软雅黑" pitchFamily="34" charset="-122"/>
                <a:ea typeface="微软雅黑" pitchFamily="34" charset="-122"/>
              </a:rPr>
              <a:t>R </a:t>
            </a:r>
            <a:r>
              <a:rPr lang="zh-CN" altLang="en-US" sz="2000" dirty="0">
                <a:latin typeface="微软雅黑" pitchFamily="34" charset="-122"/>
                <a:ea typeface="微软雅黑" pitchFamily="34" charset="-122"/>
              </a:rPr>
              <a:t>完全免费！</a:t>
            </a:r>
          </a:p>
          <a:p>
            <a:pPr marL="914400" lvl="1" indent="-457200">
              <a:lnSpc>
                <a:spcPct val="150000"/>
              </a:lnSpc>
              <a:buFont typeface="+mj-ea"/>
              <a:buAutoNum type="circleNumDbPlain"/>
            </a:pPr>
            <a:r>
              <a:rPr lang="en-US" altLang="zh-CN" sz="2000" dirty="0">
                <a:latin typeface="微软雅黑" pitchFamily="34" charset="-122"/>
                <a:ea typeface="微软雅黑" pitchFamily="34" charset="-122"/>
              </a:rPr>
              <a:t>XX </a:t>
            </a:r>
            <a:r>
              <a:rPr lang="zh-CN" altLang="en-US" sz="2000" dirty="0">
                <a:latin typeface="微软雅黑" pitchFamily="34" charset="-122"/>
                <a:ea typeface="微软雅黑" pitchFamily="34" charset="-122"/>
              </a:rPr>
              <a:t>软件可以</a:t>
            </a:r>
            <a:r>
              <a:rPr lang="zh-CN" altLang="en-US" sz="2000" dirty="0" smtClean="0">
                <a:latin typeface="微软雅黑" pitchFamily="34" charset="-122"/>
                <a:ea typeface="微软雅黑" pitchFamily="34" charset="-122"/>
              </a:rPr>
              <a:t>做 </a:t>
            </a:r>
            <a:r>
              <a:rPr lang="en-US" altLang="zh-CN" sz="2000" dirty="0" smtClean="0">
                <a:latin typeface="微软雅黑" pitchFamily="34" charset="-122"/>
                <a:ea typeface="微软雅黑" pitchFamily="34" charset="-122"/>
              </a:rPr>
              <a:t>XX </a:t>
            </a:r>
            <a:r>
              <a:rPr lang="zh-CN" altLang="en-US" sz="2000" dirty="0">
                <a:latin typeface="微软雅黑" pitchFamily="34" charset="-122"/>
                <a:ea typeface="微软雅黑" pitchFamily="34" charset="-122"/>
              </a:rPr>
              <a:t>分析吗？ </a:t>
            </a:r>
            <a:r>
              <a:rPr lang="zh-CN" altLang="en-US" sz="2000" i="1" dirty="0">
                <a:latin typeface="微软雅黑" pitchFamily="34" charset="-122"/>
                <a:ea typeface="微软雅黑" pitchFamily="34" charset="-122"/>
              </a:rPr>
              <a:t>⇒ </a:t>
            </a:r>
            <a:r>
              <a:rPr lang="en-US" altLang="zh-CN" sz="2000" dirty="0">
                <a:latin typeface="微软雅黑" pitchFamily="34" charset="-122"/>
                <a:ea typeface="微软雅黑" pitchFamily="34" charset="-122"/>
              </a:rPr>
              <a:t>R </a:t>
            </a:r>
            <a:r>
              <a:rPr lang="zh-CN" altLang="en-US" sz="2000" dirty="0">
                <a:latin typeface="微软雅黑" pitchFamily="34" charset="-122"/>
                <a:ea typeface="微软雅黑" pitchFamily="34" charset="-122"/>
              </a:rPr>
              <a:t>不能做</a:t>
            </a:r>
            <a:r>
              <a:rPr lang="zh-CN" altLang="en-US" sz="2000" dirty="0" smtClean="0">
                <a:latin typeface="微软雅黑" pitchFamily="34" charset="-122"/>
                <a:ea typeface="微软雅黑" pitchFamily="34" charset="-122"/>
              </a:rPr>
              <a:t>什么？</a:t>
            </a:r>
            <a:endParaRPr lang="en-US" altLang="zh-CN" sz="2000" dirty="0" smtClean="0">
              <a:latin typeface="微软雅黑" pitchFamily="34" charset="-122"/>
              <a:ea typeface="微软雅黑" pitchFamily="34" charset="-122"/>
            </a:endParaRPr>
          </a:p>
          <a:p>
            <a:pPr marL="914400" lvl="1" indent="-457200">
              <a:lnSpc>
                <a:spcPct val="150000"/>
              </a:lnSpc>
              <a:buFont typeface="+mj-ea"/>
              <a:buAutoNum type="circleNumDbPlain"/>
            </a:pPr>
            <a:endParaRPr lang="zh-CN" altLang="en-US" sz="2000" dirty="0">
              <a:latin typeface="微软雅黑" pitchFamily="34" charset="-122"/>
              <a:ea typeface="微软雅黑" pitchFamily="34" charset="-122"/>
            </a:endParaRPr>
          </a:p>
          <a:p>
            <a:pPr>
              <a:lnSpc>
                <a:spcPct val="150000"/>
              </a:lnSpc>
            </a:pPr>
            <a:r>
              <a:rPr lang="zh-CN" altLang="en-US" sz="2000" dirty="0" smtClean="0">
                <a:latin typeface="微软雅黑" pitchFamily="34" charset="-122"/>
                <a:ea typeface="微软雅黑" pitchFamily="34" charset="-122"/>
              </a:rPr>
              <a:t>给</a:t>
            </a:r>
            <a:r>
              <a:rPr lang="zh-CN" altLang="en-US" sz="2000" dirty="0">
                <a:latin typeface="微软雅黑" pitchFamily="34" charset="-122"/>
                <a:ea typeface="微软雅黑" pitchFamily="34" charset="-122"/>
              </a:rPr>
              <a:t>个</a:t>
            </a:r>
            <a:r>
              <a:rPr lang="zh-CN" altLang="en-US" sz="2000" dirty="0" smtClean="0">
                <a:latin typeface="微软雅黑" pitchFamily="34" charset="-122"/>
                <a:ea typeface="微软雅黑" pitchFamily="34" charset="-122"/>
              </a:rPr>
              <a:t>学习 </a:t>
            </a:r>
            <a:r>
              <a:rPr lang="en-US" altLang="zh-CN" sz="2000" dirty="0" smtClean="0">
                <a:latin typeface="微软雅黑" pitchFamily="34" charset="-122"/>
                <a:ea typeface="微软雅黑" pitchFamily="34" charset="-122"/>
              </a:rPr>
              <a:t>R </a:t>
            </a:r>
            <a:r>
              <a:rPr lang="zh-CN" altLang="en-US" sz="2000" dirty="0">
                <a:latin typeface="微软雅黑" pitchFamily="34" charset="-122"/>
                <a:ea typeface="微软雅黑" pitchFamily="34" charset="-122"/>
              </a:rPr>
              <a:t>的理由？</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838902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a:t>
            </a:r>
            <a:r>
              <a:rPr lang="zh-CN" altLang="en-US" dirty="0" smtClean="0"/>
              <a:t>是什么？</a:t>
            </a:r>
            <a:endParaRPr lang="zh-CN" altLang="en-US" dirty="0"/>
          </a:p>
        </p:txBody>
      </p:sp>
      <p:pic>
        <p:nvPicPr>
          <p:cNvPr id="4" name="图片 7" descr="QQ截图2011052210030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060575"/>
            <a:ext cx="4319587"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13"/>
          <p:cNvGrpSpPr>
            <a:grpSpLocks/>
          </p:cNvGrpSpPr>
          <p:nvPr/>
        </p:nvGrpSpPr>
        <p:grpSpPr bwMode="auto">
          <a:xfrm>
            <a:off x="827088" y="2392363"/>
            <a:ext cx="1512887" cy="2746375"/>
            <a:chOff x="827584" y="2492896"/>
            <a:chExt cx="1512168" cy="2745596"/>
          </a:xfrm>
        </p:grpSpPr>
        <p:pic>
          <p:nvPicPr>
            <p:cNvPr id="6" name="图片 9" descr="什么是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4719" y="2492896"/>
              <a:ext cx="1441897" cy="214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0"/>
            <p:cNvSpPr txBox="1">
              <a:spLocks noChangeArrowheads="1"/>
            </p:cNvSpPr>
            <p:nvPr/>
          </p:nvSpPr>
          <p:spPr bwMode="auto">
            <a:xfrm>
              <a:off x="827584" y="4869160"/>
              <a:ext cx="15121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Calibri" pitchFamily="34" charset="0"/>
                </a:rPr>
                <a:t>  Ross Ihaka</a:t>
              </a:r>
              <a:endParaRPr lang="zh-CN" altLang="en-US">
                <a:latin typeface="Calibri" pitchFamily="34" charset="0"/>
              </a:endParaRPr>
            </a:p>
          </p:txBody>
        </p:sp>
      </p:grpSp>
      <p:grpSp>
        <p:nvGrpSpPr>
          <p:cNvPr id="8" name="组合 14"/>
          <p:cNvGrpSpPr>
            <a:grpSpLocks/>
          </p:cNvGrpSpPr>
          <p:nvPr/>
        </p:nvGrpSpPr>
        <p:grpSpPr bwMode="auto">
          <a:xfrm>
            <a:off x="6804025" y="2382838"/>
            <a:ext cx="1944688" cy="2755900"/>
            <a:chOff x="6804248" y="2483469"/>
            <a:chExt cx="1944216" cy="2755023"/>
          </a:xfrm>
        </p:grpSpPr>
        <p:pic>
          <p:nvPicPr>
            <p:cNvPr id="9" name="图片 8" descr="什么是R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2483469"/>
              <a:ext cx="1440160" cy="213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1"/>
            <p:cNvSpPr txBox="1">
              <a:spLocks noChangeArrowheads="1"/>
            </p:cNvSpPr>
            <p:nvPr/>
          </p:nvSpPr>
          <p:spPr bwMode="auto">
            <a:xfrm>
              <a:off x="6804248" y="4869160"/>
              <a:ext cx="19442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Calibri" pitchFamily="34" charset="0"/>
                </a:rPr>
                <a:t>Robert Gentleman</a:t>
              </a:r>
              <a:endParaRPr lang="zh-CN" altLang="en-US">
                <a:latin typeface="Calibri" pitchFamily="34" charset="0"/>
              </a:endParaRPr>
            </a:p>
          </p:txBody>
        </p:sp>
      </p:grpSp>
    </p:spTree>
    <p:extLst>
      <p:ext uri="{BB962C8B-B14F-4D97-AF65-F5344CB8AC3E}">
        <p14:creationId xmlns:p14="http://schemas.microsoft.com/office/powerpoint/2010/main" val="3366454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a:t>
            </a:r>
            <a:r>
              <a:rPr lang="zh-CN" altLang="en-US" dirty="0" smtClean="0"/>
              <a:t>的优势</a:t>
            </a:r>
            <a:endParaRPr lang="zh-CN" altLang="en-US" dirty="0"/>
          </a:p>
        </p:txBody>
      </p:sp>
      <p:pic>
        <p:nvPicPr>
          <p:cNvPr id="18" name="图片 15" descr="20090113163107658.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5738" y="1844675"/>
            <a:ext cx="7921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9" descr="sas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52725" y="2022475"/>
            <a:ext cx="106203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0" descr="2_eviews7.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10150" y="1938338"/>
            <a:ext cx="12795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1" descr="images.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45250" y="1828800"/>
            <a:ext cx="792163"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2" descr="Excel-ic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34288" y="1849438"/>
            <a:ext cx="7874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3" descr="Rlogo.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754188" y="1982788"/>
            <a:ext cx="7302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组合 39"/>
          <p:cNvGrpSpPr>
            <a:grpSpLocks/>
          </p:cNvGrpSpPr>
          <p:nvPr/>
        </p:nvGrpSpPr>
        <p:grpSpPr bwMode="auto">
          <a:xfrm>
            <a:off x="468313" y="2952750"/>
            <a:ext cx="935037" cy="2749550"/>
            <a:chOff x="467544" y="2953225"/>
            <a:chExt cx="936104" cy="2748342"/>
          </a:xfrm>
        </p:grpSpPr>
        <p:sp>
          <p:nvSpPr>
            <p:cNvPr id="25" name="五边形 24"/>
            <p:cNvSpPr/>
            <p:nvPr/>
          </p:nvSpPr>
          <p:spPr>
            <a:xfrm>
              <a:off x="467544" y="2953225"/>
              <a:ext cx="936104" cy="433198"/>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灵活</a:t>
              </a:r>
            </a:p>
          </p:txBody>
        </p:sp>
        <p:sp>
          <p:nvSpPr>
            <p:cNvPr id="26" name="五边形 25"/>
            <p:cNvSpPr/>
            <p:nvPr/>
          </p:nvSpPr>
          <p:spPr>
            <a:xfrm>
              <a:off x="467544" y="3553036"/>
              <a:ext cx="936104" cy="434784"/>
            </a:xfrm>
            <a:prstGeom prst="homePlate">
              <a:avLst/>
            </a:prstGeom>
            <a:solidFill>
              <a:srgbClr val="008BBC"/>
            </a:solidFill>
            <a:ln>
              <a:solidFill>
                <a:srgbClr val="008BB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易学</a:t>
              </a:r>
            </a:p>
          </p:txBody>
        </p:sp>
        <p:sp>
          <p:nvSpPr>
            <p:cNvPr id="27" name="五边形 26"/>
            <p:cNvSpPr/>
            <p:nvPr/>
          </p:nvSpPr>
          <p:spPr>
            <a:xfrm>
              <a:off x="467544" y="4116352"/>
              <a:ext cx="936104" cy="433197"/>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免费</a:t>
              </a:r>
            </a:p>
          </p:txBody>
        </p:sp>
        <p:sp>
          <p:nvSpPr>
            <p:cNvPr id="28" name="五边形 27"/>
            <p:cNvSpPr/>
            <p:nvPr/>
          </p:nvSpPr>
          <p:spPr>
            <a:xfrm>
              <a:off x="467544" y="4692361"/>
              <a:ext cx="936104" cy="433198"/>
            </a:xfrm>
            <a:prstGeom prst="homePlate">
              <a:avLst/>
            </a:prstGeom>
            <a:solidFill>
              <a:srgbClr val="008BBC"/>
            </a:solidFill>
            <a:ln>
              <a:solidFill>
                <a:srgbClr val="008BB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开源</a:t>
              </a:r>
            </a:p>
          </p:txBody>
        </p:sp>
        <p:sp>
          <p:nvSpPr>
            <p:cNvPr id="29" name="五边形 28"/>
            <p:cNvSpPr/>
            <p:nvPr/>
          </p:nvSpPr>
          <p:spPr>
            <a:xfrm>
              <a:off x="467544" y="5268370"/>
              <a:ext cx="936104" cy="433197"/>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600" dirty="0"/>
                <a:t>更新快</a:t>
              </a:r>
            </a:p>
          </p:txBody>
        </p:sp>
      </p:grpSp>
      <p:graphicFrame>
        <p:nvGraphicFramePr>
          <p:cNvPr id="30" name="表格 29"/>
          <p:cNvGraphicFramePr>
            <a:graphicFrameLocks noGrp="1"/>
          </p:cNvGraphicFramePr>
          <p:nvPr>
            <p:extLst>
              <p:ext uri="{D42A27DB-BD31-4B8C-83A1-F6EECF244321}">
                <p14:modId xmlns:p14="http://schemas.microsoft.com/office/powerpoint/2010/main" val="1780036413"/>
              </p:ext>
            </p:extLst>
          </p:nvPr>
        </p:nvGraphicFramePr>
        <p:xfrm>
          <a:off x="1524000" y="2932113"/>
          <a:ext cx="7080252" cy="3376614"/>
        </p:xfrm>
        <a:graphic>
          <a:graphicData uri="http://schemas.openxmlformats.org/drawingml/2006/table">
            <a:tbl>
              <a:tblPr firstRow="1" bandRow="1">
                <a:tableStyleId>{69CF1AB2-1976-4502-BF36-3FF5EA218861}</a:tableStyleId>
              </a:tblPr>
              <a:tblGrid>
                <a:gridCol w="1180042"/>
                <a:gridCol w="1180042"/>
                <a:gridCol w="1180042"/>
                <a:gridCol w="1180042"/>
                <a:gridCol w="1180042"/>
                <a:gridCol w="1180042"/>
              </a:tblGrid>
              <a:tr h="562769">
                <a:tc>
                  <a:txBody>
                    <a:bodyPr/>
                    <a:lstStyle/>
                    <a:p>
                      <a:pPr algn="ctr"/>
                      <a:r>
                        <a:rPr lang="zh-CN" altLang="en-US" sz="1800" b="1" kern="1200" dirty="0" smtClean="0"/>
                        <a:t>√</a:t>
                      </a:r>
                      <a:endParaRPr lang="zh-CN" altLang="en-US" sz="1800" b="1" kern="1200" dirty="0" smtClean="0">
                        <a:solidFill>
                          <a:schemeClr val="dk1"/>
                        </a:solidFill>
                        <a:latin typeface="+mn-lt"/>
                        <a:ea typeface="+mn-ea"/>
                        <a:cs typeface="+mn-cs"/>
                      </a:endParaRPr>
                    </a:p>
                  </a:txBody>
                  <a:tcPr marL="91437" marR="91437" marT="45712" marB="45712" anchor="ctr" anchorCtr="1"/>
                </a:tc>
                <a:tc>
                  <a:txBody>
                    <a:bodyPr/>
                    <a:lstStyle/>
                    <a:p>
                      <a:pPr algn="ctr"/>
                      <a:r>
                        <a:rPr lang="zh-CN" altLang="en-US" sz="1800" b="1" kern="1200" dirty="0" smtClean="0"/>
                        <a:t>√</a:t>
                      </a:r>
                      <a:endParaRPr lang="zh-CN" altLang="en-US" sz="1800" b="1" kern="1200" dirty="0" smtClean="0">
                        <a:solidFill>
                          <a:schemeClr val="dk1"/>
                        </a:solidFill>
                        <a:latin typeface="+mn-lt"/>
                        <a:ea typeface="+mn-ea"/>
                        <a:cs typeface="+mn-cs"/>
                      </a:endParaRPr>
                    </a:p>
                  </a:txBody>
                  <a:tcPr marL="91437" marR="91437" marT="45712" marB="45712" anchor="ctr" anchorCtr="1"/>
                </a:tc>
                <a:tc>
                  <a:txBody>
                    <a:bodyPr/>
                    <a:lstStyle/>
                    <a:p>
                      <a:pPr algn="ctr"/>
                      <a:r>
                        <a:rPr lang="en-US" altLang="zh-CN" sz="1800" b="1" kern="1200" dirty="0" smtClean="0"/>
                        <a:t>×</a:t>
                      </a:r>
                      <a:endParaRPr lang="zh-CN" altLang="en-US" sz="1800" b="1" kern="1200" dirty="0" smtClean="0">
                        <a:solidFill>
                          <a:schemeClr val="dk1"/>
                        </a:solidFill>
                        <a:latin typeface="+mn-lt"/>
                        <a:ea typeface="+mn-ea"/>
                        <a:cs typeface="+mn-cs"/>
                      </a:endParaRPr>
                    </a:p>
                  </a:txBody>
                  <a:tcPr marL="91437" marR="91437" marT="45712" marB="45712" anchor="ctr" anchorCtr="1"/>
                </a:tc>
                <a:tc>
                  <a:txBody>
                    <a:bodyPr/>
                    <a:lstStyle/>
                    <a:p>
                      <a:pPr algn="ctr"/>
                      <a:r>
                        <a:rPr lang="en-US" altLang="zh-CN" sz="1800" b="1" kern="1200" dirty="0" smtClean="0"/>
                        <a:t>×</a:t>
                      </a:r>
                      <a:endParaRPr lang="zh-CN" altLang="en-US" sz="1800" b="1" kern="1200" dirty="0" smtClean="0">
                        <a:solidFill>
                          <a:schemeClr val="dk1"/>
                        </a:solidFill>
                        <a:latin typeface="+mn-lt"/>
                        <a:ea typeface="+mn-ea"/>
                        <a:cs typeface="+mn-cs"/>
                      </a:endParaRPr>
                    </a:p>
                  </a:txBody>
                  <a:tcPr marL="91437" marR="91437" marT="45712" marB="45712" anchor="ctr" anchorCtr="1"/>
                </a:tc>
                <a:tc>
                  <a:txBody>
                    <a:bodyPr/>
                    <a:lstStyle/>
                    <a:p>
                      <a:pPr algn="ctr"/>
                      <a:r>
                        <a:rPr lang="zh-CN" altLang="en-US" sz="1800" b="1" kern="1200" dirty="0" smtClean="0"/>
                        <a:t>√</a:t>
                      </a:r>
                      <a:endParaRPr lang="zh-CN" altLang="en-US" sz="1800" b="1" kern="1200" dirty="0" smtClean="0">
                        <a:solidFill>
                          <a:schemeClr val="dk1"/>
                        </a:solidFill>
                        <a:latin typeface="+mn-lt"/>
                        <a:ea typeface="+mn-ea"/>
                        <a:cs typeface="+mn-cs"/>
                      </a:endParaRPr>
                    </a:p>
                  </a:txBody>
                  <a:tcPr marL="91437" marR="91437" marT="45712" marB="45712" anchor="ctr" anchorCtr="1"/>
                </a:tc>
                <a:tc>
                  <a:txBody>
                    <a:bodyPr/>
                    <a:lstStyle/>
                    <a:p>
                      <a:pPr algn="ctr"/>
                      <a:r>
                        <a:rPr lang="en-US" altLang="zh-CN" sz="1800" b="1" kern="1200" dirty="0" smtClean="0"/>
                        <a:t>×</a:t>
                      </a:r>
                      <a:endParaRPr lang="zh-CN" altLang="en-US" sz="1800" b="1" kern="1200" dirty="0" smtClean="0">
                        <a:solidFill>
                          <a:schemeClr val="dk1"/>
                        </a:solidFill>
                        <a:latin typeface="+mn-lt"/>
                        <a:ea typeface="+mn-ea"/>
                        <a:cs typeface="+mn-cs"/>
                      </a:endParaRPr>
                    </a:p>
                  </a:txBody>
                  <a:tcPr marL="91437" marR="91437" marT="45712" marB="45712" anchor="ctr" anchorCtr="1"/>
                </a:tc>
              </a:tr>
              <a:tr h="562769">
                <a:tc>
                  <a:txBody>
                    <a:bodyPr/>
                    <a:lstStyle/>
                    <a:p>
                      <a:pPr algn="ctr"/>
                      <a:r>
                        <a:rPr lang="zh-CN" altLang="en-US"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zh-CN" altLang="en-US" sz="1800" b="1" dirty="0" smtClean="0"/>
                        <a:t>√</a:t>
                      </a:r>
                      <a:endParaRPr lang="zh-CN" altLang="en-US" sz="1800" b="1" dirty="0"/>
                    </a:p>
                  </a:txBody>
                  <a:tcPr marL="91437" marR="91437" marT="45712" marB="45712" anchor="ctr" anchorCtr="1"/>
                </a:tc>
                <a:tc>
                  <a:txBody>
                    <a:bodyPr/>
                    <a:lstStyle/>
                    <a:p>
                      <a:pPr algn="ctr"/>
                      <a:r>
                        <a:rPr lang="zh-CN" altLang="en-US" sz="1800" b="1" dirty="0" smtClean="0"/>
                        <a:t>√</a:t>
                      </a:r>
                      <a:endParaRPr lang="zh-CN" altLang="en-US" sz="1800" b="1" dirty="0"/>
                    </a:p>
                  </a:txBody>
                  <a:tcPr marL="91437" marR="91437" marT="45712" marB="45712" anchor="ctr" anchorCtr="1"/>
                </a:tc>
                <a:tc>
                  <a:txBody>
                    <a:bodyPr/>
                    <a:lstStyle/>
                    <a:p>
                      <a:pPr algn="ctr"/>
                      <a:r>
                        <a:rPr lang="zh-CN" altLang="en-US" sz="1800" b="1" dirty="0" smtClean="0"/>
                        <a:t>√</a:t>
                      </a:r>
                      <a:endParaRPr lang="zh-CN" altLang="en-US" sz="1800" b="1" dirty="0"/>
                    </a:p>
                  </a:txBody>
                  <a:tcPr marL="91437" marR="91437" marT="45712" marB="45712" anchor="ctr" anchorCtr="1"/>
                </a:tc>
                <a:tc>
                  <a:txBody>
                    <a:bodyPr/>
                    <a:lstStyle/>
                    <a:p>
                      <a:pPr algn="ctr"/>
                      <a:r>
                        <a:rPr lang="zh-CN" altLang="en-US" sz="1800" b="1" dirty="0" smtClean="0"/>
                        <a:t>√</a:t>
                      </a:r>
                      <a:endParaRPr lang="zh-CN" altLang="en-US" sz="1800" b="1" dirty="0"/>
                    </a:p>
                  </a:txBody>
                  <a:tcPr marL="91437" marR="91437" marT="45712" marB="45712" anchor="ctr" anchorCtr="1"/>
                </a:tc>
              </a:tr>
              <a:tr h="562769">
                <a:tc>
                  <a:txBody>
                    <a:bodyPr/>
                    <a:lstStyle/>
                    <a:p>
                      <a:pPr algn="ctr"/>
                      <a:r>
                        <a:rPr lang="zh-CN" altLang="en-US"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r>
              <a:tr h="562769">
                <a:tc>
                  <a:txBody>
                    <a:bodyPr/>
                    <a:lstStyle/>
                    <a:p>
                      <a:pPr algn="ctr"/>
                      <a:r>
                        <a:rPr lang="zh-CN" altLang="en-US"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r>
              <a:tr h="562769">
                <a:tc>
                  <a:txBody>
                    <a:bodyPr/>
                    <a:lstStyle/>
                    <a:p>
                      <a:pPr algn="ctr"/>
                      <a:r>
                        <a:rPr lang="zh-CN" altLang="en-US"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r>
              <a:tr h="562769">
                <a:tc>
                  <a:txBody>
                    <a:bodyPr/>
                    <a:lstStyle/>
                    <a:p>
                      <a:pPr algn="ctr"/>
                      <a:r>
                        <a:rPr lang="zh-CN" altLang="en-US"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en-US" altLang="zh-CN" sz="1800" b="1" dirty="0" smtClean="0"/>
                        <a:t>×</a:t>
                      </a:r>
                      <a:endParaRPr lang="zh-CN" altLang="en-US" sz="1800" b="1" dirty="0"/>
                    </a:p>
                  </a:txBody>
                  <a:tcPr marL="91437" marR="91437" marT="45712" marB="45712" anchor="ctr" anchorCtr="1"/>
                </a:tc>
                <a:tc>
                  <a:txBody>
                    <a:bodyPr/>
                    <a:lstStyle/>
                    <a:p>
                      <a:pPr algn="ctr"/>
                      <a:r>
                        <a:rPr lang="zh-CN" altLang="en-US" sz="1800" b="1" dirty="0" smtClean="0"/>
                        <a:t>√</a:t>
                      </a:r>
                      <a:endParaRPr lang="zh-CN" altLang="en-US" sz="1800" b="1" dirty="0"/>
                    </a:p>
                  </a:txBody>
                  <a:tcPr marL="91437" marR="91437" marT="45712" marB="45712" anchor="ctr" anchorCtr="1"/>
                </a:tc>
              </a:tr>
            </a:tbl>
          </a:graphicData>
        </a:graphic>
      </p:graphicFrame>
      <p:sp>
        <p:nvSpPr>
          <p:cNvPr id="31" name="五边形 30"/>
          <p:cNvSpPr/>
          <p:nvPr/>
        </p:nvSpPr>
        <p:spPr>
          <a:xfrm>
            <a:off x="468313" y="5840413"/>
            <a:ext cx="935037" cy="433387"/>
          </a:xfrm>
          <a:prstGeom prst="homePlate">
            <a:avLst/>
          </a:prstGeom>
          <a:solidFill>
            <a:srgbClr val="008BBC"/>
          </a:solidFill>
          <a:ln>
            <a:solidFill>
              <a:srgbClr val="008BB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200" dirty="0"/>
              <a:t>求助方便</a:t>
            </a:r>
          </a:p>
        </p:txBody>
      </p:sp>
      <p:pic>
        <p:nvPicPr>
          <p:cNvPr id="32" name="图片 37" descr="索引.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89806" y="1301750"/>
            <a:ext cx="10858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7473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a:t>
            </a:r>
            <a:r>
              <a:rPr lang="zh-CN" altLang="en-US" dirty="0" smtClean="0"/>
              <a:t>的主页</a:t>
            </a:r>
            <a:endParaRPr lang="zh-CN" altLang="en-US" dirty="0"/>
          </a:p>
        </p:txBody>
      </p:sp>
      <p:pic>
        <p:nvPicPr>
          <p:cNvPr id="4" name="图片 24" descr="0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1788" y="1196975"/>
            <a:ext cx="8472487" cy="566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0617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1454</Words>
  <Application>Microsoft Office PowerPoint</Application>
  <PresentationFormat>全屏显示(4:3)</PresentationFormat>
  <Paragraphs>230</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PowerPoint 演示文稿</vt:lpstr>
      <vt:lpstr>PowerPoint 演示文稿</vt:lpstr>
      <vt:lpstr>一些思考</vt:lpstr>
      <vt:lpstr>统计分析师？</vt:lpstr>
      <vt:lpstr>计算机时必须的，如果没有计算机，则……</vt:lpstr>
      <vt:lpstr>工具呢？</vt:lpstr>
      <vt:lpstr>R是什么？</vt:lpstr>
      <vt:lpstr>R的优势</vt:lpstr>
      <vt:lpstr>R的主页</vt:lpstr>
      <vt:lpstr>CRAN（Comprehensive R Archive Networks）</vt:lpstr>
      <vt:lpstr>主流统计分析软件功能模块对照</vt:lpstr>
      <vt:lpstr>R相关项目（I）</vt:lpstr>
      <vt:lpstr>R相关项目（II）</vt:lpstr>
      <vt:lpstr>KDNuggets网站对数据挖掘（分析）工具的调查</vt:lpstr>
      <vt:lpstr>一些简单运算</vt:lpstr>
      <vt:lpstr>与MatLab相媲美的矩阵操作</vt:lpstr>
      <vt:lpstr>常用的 R 语言命令可以参考 R Reference Card </vt:lpstr>
      <vt:lpstr>极坐标图</vt:lpstr>
      <vt:lpstr>向日葵散点图</vt:lpstr>
      <vt:lpstr>平滑散点图</vt:lpstr>
      <vt:lpstr>散点图矩阵</vt:lpstr>
      <vt:lpstr>相关矩阵图</vt:lpstr>
      <vt:lpstr>脸谱图（I）</vt:lpstr>
      <vt:lpstr>脸谱图（II）</vt:lpstr>
      <vt:lpstr>统计模拟</vt:lpstr>
      <vt:lpstr>曼德布洛特集合(Mandelbrot set)</vt:lpstr>
      <vt:lpstr>曼德布洛特集合(Mandelbrot set)</vt:lpstr>
      <vt:lpstr>PowerPoint 演示文稿</vt:lpstr>
      <vt:lpstr>PowerPoint 演示文稿</vt:lpstr>
      <vt:lpstr>统计学习和机器学习（Statistical and Machine Learning）</vt:lpstr>
      <vt:lpstr>实例——开机率的求解（I）</vt:lpstr>
      <vt:lpstr>实例——开机率的求解（II）</vt:lpstr>
      <vt:lpstr>旅行商问题（I）</vt:lpstr>
      <vt:lpstr>旅行商问题（II）</vt:lpstr>
      <vt:lpstr>1973-2010年 1 级以上地震及核电站分布</vt:lpstr>
      <vt:lpstr>C4.5 决策树的应用</vt:lpstr>
      <vt:lpstr>中国TOP200流行歌手关系</vt:lpstr>
      <vt:lpstr>PowerPoint 演示文稿</vt:lpstr>
      <vt:lpstr>PowerPoint 演示文稿</vt:lpstr>
      <vt:lpstr>统计之都</vt:lpstr>
      <vt:lpstr>致谢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sunbjt</dc:creator>
  <cp:lastModifiedBy>刘思喆</cp:lastModifiedBy>
  <cp:revision>118</cp:revision>
  <dcterms:created xsi:type="dcterms:W3CDTF">2011-05-24T01:16:46Z</dcterms:created>
  <dcterms:modified xsi:type="dcterms:W3CDTF">2011-05-24T09:01:02Z</dcterms:modified>
</cp:coreProperties>
</file>