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93" r:id="rId3"/>
    <p:sldId id="402" r:id="rId4"/>
    <p:sldId id="408" r:id="rId5"/>
    <p:sldId id="409" r:id="rId6"/>
    <p:sldId id="410" r:id="rId7"/>
    <p:sldId id="428" r:id="rId8"/>
    <p:sldId id="440" r:id="rId9"/>
    <p:sldId id="441" r:id="rId10"/>
    <p:sldId id="411" r:id="rId11"/>
    <p:sldId id="442" r:id="rId12"/>
    <p:sldId id="412" r:id="rId13"/>
    <p:sldId id="430" r:id="rId14"/>
    <p:sldId id="437" r:id="rId15"/>
    <p:sldId id="434" r:id="rId16"/>
    <p:sldId id="438" r:id="rId17"/>
    <p:sldId id="435" r:id="rId18"/>
    <p:sldId id="443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39" r:id="rId29"/>
    <p:sldId id="436" r:id="rId30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533"/>
    <a:srgbClr val="CCECFF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66"/>
      </p:cViewPr>
      <p:guideLst>
        <p:guide orient="horz" pos="24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A7FFB-EF83-47FD-A7B0-6D7679C94D5C}" type="datetimeFigureOut">
              <a:rPr lang="zh-CN" altLang="en-US" smtClean="0"/>
              <a:pPr/>
              <a:t>2012/5/26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9597-7496-4A0B-848A-495206E604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Mango_Backdrop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731963"/>
            <a:ext cx="9144000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Mango_Bar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395288"/>
            <a:ext cx="57435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 descr="MangoSolutions_Logo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910263" y="374650"/>
            <a:ext cx="28797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4650" y="617538"/>
            <a:ext cx="5133975" cy="649287"/>
          </a:xfrm>
        </p:spPr>
        <p:txBody>
          <a:bodyPr/>
          <a:lstStyle>
            <a:lvl1pPr>
              <a:lnSpc>
                <a:spcPts val="36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74650" y="1311275"/>
            <a:ext cx="5133975" cy="1295400"/>
          </a:xfrm>
        </p:spPr>
        <p:txBody>
          <a:bodyPr/>
          <a:lstStyle>
            <a:lvl1pPr>
              <a:lnSpc>
                <a:spcPts val="2500"/>
              </a:lnSpc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700" y="1773238"/>
            <a:ext cx="1919288" cy="4381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250" y="1773238"/>
            <a:ext cx="5607050" cy="4381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1773238"/>
            <a:ext cx="7678738" cy="1065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1250" y="2930525"/>
            <a:ext cx="3762375" cy="3224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6025" y="2930525"/>
            <a:ext cx="3763963" cy="1535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6025" y="4618038"/>
            <a:ext cx="3763963" cy="153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1773238"/>
            <a:ext cx="7678738" cy="10652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1250" y="2930525"/>
            <a:ext cx="7678738" cy="3224213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1250" y="2930525"/>
            <a:ext cx="3762375" cy="322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2930525"/>
            <a:ext cx="3763963" cy="322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1250" y="1773238"/>
            <a:ext cx="7678738" cy="106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1250" y="2930525"/>
            <a:ext cx="7678738" cy="322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altLang="zh-CN" smtClean="0"/>
          </a:p>
        </p:txBody>
      </p:sp>
      <p:pic>
        <p:nvPicPr>
          <p:cNvPr id="1028" name="Picture 7" descr="MangoSolutions_Logo"/>
          <p:cNvPicPr>
            <a:picLocks noChangeAspect="1" noChangeArrowheads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5910263" y="374650"/>
            <a:ext cx="287972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0" descr="Mango_Footer_COL"/>
          <p:cNvPicPr>
            <a:picLocks noChangeAspect="1" noChangeArrowheads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/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Trebuchet MS" pitchFamily="34" charset="0"/>
          <a:cs typeface="Arial" charset="0"/>
        </a:defRPr>
      </a:lvl2pPr>
      <a:lvl3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Trebuchet MS" pitchFamily="34" charset="0"/>
          <a:cs typeface="Arial" charset="0"/>
        </a:defRPr>
      </a:lvl3pPr>
      <a:lvl4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Trebuchet MS" pitchFamily="34" charset="0"/>
          <a:cs typeface="Arial" charset="0"/>
        </a:defRPr>
      </a:lvl4pPr>
      <a:lvl5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Trebuchet MS" pitchFamily="34" charset="0"/>
          <a:cs typeface="Arial" charset="0"/>
        </a:defRPr>
      </a:lvl5pPr>
      <a:lvl6pPr marL="45720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Trebuchet MS" pitchFamily="34" charset="0"/>
          <a:cs typeface="Arial" charset="0"/>
        </a:defRPr>
      </a:lvl6pPr>
      <a:lvl7pPr marL="91440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Trebuchet MS" pitchFamily="34" charset="0"/>
          <a:cs typeface="Arial" charset="0"/>
        </a:defRPr>
      </a:lvl7pPr>
      <a:lvl8pPr marL="137160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Trebuchet MS" pitchFamily="34" charset="0"/>
          <a:cs typeface="Arial" charset="0"/>
        </a:defRPr>
      </a:lvl8pPr>
      <a:lvl9pPr marL="182880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500">
          <a:solidFill>
            <a:srgbClr val="F9A533"/>
          </a:solidFill>
          <a:latin typeface="Trebuchet MS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ts val="3000"/>
        </a:lnSpc>
        <a:spcBef>
          <a:spcPct val="0"/>
        </a:spcBef>
        <a:spcAft>
          <a:spcPct val="3000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7013" algn="l" rtl="0" eaLnBrk="0" fontAlgn="base" hangingPunct="0">
        <a:lnSpc>
          <a:spcPts val="2600"/>
        </a:lnSpc>
        <a:spcBef>
          <a:spcPct val="0"/>
        </a:spcBef>
        <a:spcAft>
          <a:spcPct val="30000"/>
        </a:spcAft>
        <a:buClr>
          <a:srgbClr val="F9A533"/>
        </a:buClr>
        <a:buChar char="•"/>
        <a:defRPr sz="2200">
          <a:solidFill>
            <a:schemeClr val="tx1"/>
          </a:solidFill>
          <a:latin typeface="+mn-lt"/>
          <a:cs typeface="+mn-cs"/>
        </a:defRPr>
      </a:lvl2pPr>
      <a:lvl3pPr marL="446088" indent="-215900" algn="l" rtl="0" eaLnBrk="0" fontAlgn="base" hangingPunct="0">
        <a:lnSpc>
          <a:spcPts val="2600"/>
        </a:lnSpc>
        <a:spcBef>
          <a:spcPct val="0"/>
        </a:spcBef>
        <a:spcAft>
          <a:spcPct val="30000"/>
        </a:spcAft>
        <a:buClr>
          <a:srgbClr val="F9A533"/>
        </a:buClr>
        <a:buChar char="•"/>
        <a:defRPr sz="2200">
          <a:solidFill>
            <a:schemeClr val="tx1"/>
          </a:solidFill>
          <a:latin typeface="+mn-lt"/>
          <a:cs typeface="+mn-cs"/>
        </a:defRPr>
      </a:lvl3pPr>
      <a:lvl4pPr marL="654050" indent="-206375" algn="l" rtl="0" eaLnBrk="0" fontAlgn="base" hangingPunct="0">
        <a:lnSpc>
          <a:spcPts val="2600"/>
        </a:lnSpc>
        <a:spcBef>
          <a:spcPct val="0"/>
        </a:spcBef>
        <a:spcAft>
          <a:spcPct val="30000"/>
        </a:spcAft>
        <a:buClr>
          <a:srgbClr val="F9A533"/>
        </a:buClr>
        <a:buChar char="•"/>
        <a:defRPr sz="2200">
          <a:solidFill>
            <a:schemeClr val="tx1"/>
          </a:solidFill>
          <a:latin typeface="+mn-lt"/>
          <a:cs typeface="+mn-cs"/>
        </a:defRPr>
      </a:lvl4pPr>
      <a:lvl5pPr marL="873125" indent="-217488" algn="l" rtl="0" eaLnBrk="0" fontAlgn="base" hangingPunct="0">
        <a:lnSpc>
          <a:spcPts val="2600"/>
        </a:lnSpc>
        <a:spcBef>
          <a:spcPct val="0"/>
        </a:spcBef>
        <a:spcAft>
          <a:spcPct val="30000"/>
        </a:spcAft>
        <a:buClr>
          <a:srgbClr val="F9A533"/>
        </a:buClr>
        <a:buChar char="•"/>
        <a:defRPr sz="2200">
          <a:solidFill>
            <a:schemeClr val="tx1"/>
          </a:solidFill>
          <a:latin typeface="+mn-lt"/>
          <a:cs typeface="+mn-cs"/>
        </a:defRPr>
      </a:lvl5pPr>
      <a:lvl6pPr marL="1330325" indent="-217488" algn="l" rtl="0" eaLnBrk="1" fontAlgn="base" hangingPunct="1">
        <a:lnSpc>
          <a:spcPts val="2600"/>
        </a:lnSpc>
        <a:spcBef>
          <a:spcPct val="0"/>
        </a:spcBef>
        <a:spcAft>
          <a:spcPct val="30000"/>
        </a:spcAft>
        <a:buClr>
          <a:srgbClr val="F9A533"/>
        </a:buClr>
        <a:buChar char="•"/>
        <a:defRPr sz="2200">
          <a:solidFill>
            <a:schemeClr val="tx1"/>
          </a:solidFill>
          <a:latin typeface="+mn-lt"/>
          <a:cs typeface="+mn-cs"/>
        </a:defRPr>
      </a:lvl6pPr>
      <a:lvl7pPr marL="1787525" indent="-217488" algn="l" rtl="0" eaLnBrk="1" fontAlgn="base" hangingPunct="1">
        <a:lnSpc>
          <a:spcPts val="2600"/>
        </a:lnSpc>
        <a:spcBef>
          <a:spcPct val="0"/>
        </a:spcBef>
        <a:spcAft>
          <a:spcPct val="30000"/>
        </a:spcAft>
        <a:buClr>
          <a:srgbClr val="F9A533"/>
        </a:buClr>
        <a:buChar char="•"/>
        <a:defRPr sz="2200">
          <a:solidFill>
            <a:schemeClr val="tx1"/>
          </a:solidFill>
          <a:latin typeface="+mn-lt"/>
          <a:cs typeface="+mn-cs"/>
        </a:defRPr>
      </a:lvl7pPr>
      <a:lvl8pPr marL="2244725" indent="-217488" algn="l" rtl="0" eaLnBrk="1" fontAlgn="base" hangingPunct="1">
        <a:lnSpc>
          <a:spcPts val="2600"/>
        </a:lnSpc>
        <a:spcBef>
          <a:spcPct val="0"/>
        </a:spcBef>
        <a:spcAft>
          <a:spcPct val="30000"/>
        </a:spcAft>
        <a:buClr>
          <a:srgbClr val="F9A533"/>
        </a:buClr>
        <a:buChar char="•"/>
        <a:defRPr sz="2200">
          <a:solidFill>
            <a:schemeClr val="tx1"/>
          </a:solidFill>
          <a:latin typeface="+mn-lt"/>
          <a:cs typeface="+mn-cs"/>
        </a:defRPr>
      </a:lvl8pPr>
      <a:lvl9pPr marL="2701925" indent="-217488" algn="l" rtl="0" eaLnBrk="1" fontAlgn="base" hangingPunct="1">
        <a:lnSpc>
          <a:spcPts val="2600"/>
        </a:lnSpc>
        <a:spcBef>
          <a:spcPct val="0"/>
        </a:spcBef>
        <a:spcAft>
          <a:spcPct val="30000"/>
        </a:spcAft>
        <a:buClr>
          <a:srgbClr val="F9A533"/>
        </a:buClr>
        <a:buChar char="•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ntaho.com/hadoo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hive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hipe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RevolutionAnalytics/RHadoo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apache.org/hama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496" y="908199"/>
            <a:ext cx="5617319" cy="936625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基于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和</a:t>
            </a:r>
            <a:r>
              <a:rPr lang="en-US" altLang="zh-CN" sz="3200" dirty="0" err="1" smtClean="0"/>
              <a:t>pentaho</a:t>
            </a:r>
            <a:r>
              <a:rPr lang="zh-CN" altLang="en-US" sz="3200" dirty="0" smtClean="0"/>
              <a:t>的全套开源</a:t>
            </a:r>
            <a:r>
              <a:rPr lang="en-US" altLang="zh-CN" sz="3200" dirty="0" smtClean="0"/>
              <a:t>BI</a:t>
            </a:r>
            <a:r>
              <a:rPr lang="zh-CN" altLang="en-US" sz="3200" dirty="0" smtClean="0"/>
              <a:t>平台的实现</a:t>
            </a:r>
            <a:endParaRPr lang="zh-CN" altLang="en-GB" sz="2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6381750"/>
            <a:ext cx="7632700" cy="35961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  <a:ea typeface="宋体" charset="-122"/>
              </a:rPr>
              <a:t>李舰  </a:t>
            </a:r>
            <a:r>
              <a:rPr lang="en-US" altLang="zh-CN" sz="1800" dirty="0" smtClean="0">
                <a:solidFill>
                  <a:schemeClr val="tx1"/>
                </a:solidFill>
                <a:ea typeface="宋体" charset="-122"/>
              </a:rPr>
              <a:t>Mango Solutions China</a:t>
            </a:r>
            <a:endParaRPr lang="en-GB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268760"/>
            <a:ext cx="7678738" cy="1065212"/>
          </a:xfrm>
        </p:spPr>
        <p:txBody>
          <a:bodyPr/>
          <a:lstStyle/>
          <a:p>
            <a:r>
              <a:rPr lang="en-US" altLang="zh-CN" dirty="0" smtClean="0"/>
              <a:t>Mondrian——</a:t>
            </a:r>
            <a:r>
              <a:rPr lang="zh-CN" altLang="en-US" dirty="0" smtClean="0"/>
              <a:t>强大的开源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引擎</a:t>
            </a:r>
            <a:endParaRPr lang="en-GB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75656" y="1844824"/>
            <a:ext cx="6172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268760"/>
            <a:ext cx="7966770" cy="1065212"/>
          </a:xfrm>
        </p:spPr>
        <p:txBody>
          <a:bodyPr/>
          <a:lstStyle/>
          <a:p>
            <a:r>
              <a:rPr lang="en-US" altLang="zh-CN" dirty="0" smtClean="0"/>
              <a:t>Schema Workbench——</a:t>
            </a:r>
            <a:r>
              <a:rPr lang="zh-CN" altLang="en-US" dirty="0" smtClean="0"/>
              <a:t>数据仓库的设计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164288" cy="402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268760"/>
            <a:ext cx="7678738" cy="792088"/>
          </a:xfrm>
        </p:spPr>
        <p:txBody>
          <a:bodyPr/>
          <a:lstStyle/>
          <a:p>
            <a:r>
              <a:rPr lang="en-US" altLang="zh-CN" dirty="0" smtClean="0"/>
              <a:t>WEKA——</a:t>
            </a:r>
            <a:r>
              <a:rPr lang="zh-CN" altLang="en-US" dirty="0" smtClean="0"/>
              <a:t>优秀的数据挖掘平台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43608" y="1927373"/>
            <a:ext cx="716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Pentaho</a:t>
            </a:r>
            <a:r>
              <a:rPr lang="zh-CN" altLang="en-US" dirty="0" smtClean="0"/>
              <a:t>套件的演示</a:t>
            </a:r>
            <a:endParaRPr lang="en-GB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</a:t>
            </a:r>
            <a:r>
              <a:rPr lang="zh-CN" altLang="en-US" dirty="0" smtClean="0"/>
              <a:t>和</a:t>
            </a:r>
            <a:r>
              <a:rPr lang="en-US" altLang="zh-CN" sz="2400" dirty="0" err="1" smtClean="0"/>
              <a:t>pentaho</a:t>
            </a:r>
            <a:r>
              <a:rPr lang="zh-CN" altLang="en-US" sz="2400" dirty="0" smtClean="0"/>
              <a:t>套件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pentaho</a:t>
            </a:r>
            <a:r>
              <a:rPr lang="zh-CN" altLang="en-US" dirty="0" smtClean="0"/>
              <a:t>的集成</a:t>
            </a:r>
            <a:endParaRPr lang="en-US" altLang="zh-CN" dirty="0" smtClean="0"/>
          </a:p>
          <a:p>
            <a:r>
              <a:rPr lang="en-US" dirty="0" err="1" smtClean="0"/>
              <a:t>Hadoop</a:t>
            </a:r>
            <a:r>
              <a:rPr lang="zh-CN" altLang="en-US" dirty="0" smtClean="0"/>
              <a:t>下的应用</a:t>
            </a:r>
            <a:endParaRPr lang="en-US" altLang="zh-CN" dirty="0" smtClean="0"/>
          </a:p>
          <a:p>
            <a:r>
              <a:rPr lang="zh-CN" altLang="en-US" dirty="0" smtClean="0"/>
              <a:t>系统选型的建议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331640" y="3429000"/>
            <a:ext cx="4680520" cy="432048"/>
          </a:xfrm>
          <a:prstGeom prst="round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包</a:t>
            </a:r>
            <a:r>
              <a:rPr lang="en-US" altLang="zh-CN" dirty="0" err="1" smtClean="0"/>
              <a:t>rpentaho</a:t>
            </a:r>
            <a:r>
              <a:rPr lang="zh-CN" altLang="en-US" dirty="0" smtClean="0"/>
              <a:t>的操作演示</a:t>
            </a:r>
            <a:endParaRPr lang="en-GB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</a:t>
            </a:r>
            <a:r>
              <a:rPr lang="zh-CN" altLang="en-US" dirty="0" smtClean="0"/>
              <a:t>和</a:t>
            </a:r>
            <a:r>
              <a:rPr lang="en-US" altLang="zh-CN" sz="2400" dirty="0" err="1" smtClean="0"/>
              <a:t>pentaho</a:t>
            </a:r>
            <a:r>
              <a:rPr lang="zh-CN" altLang="en-US" sz="2400" dirty="0" smtClean="0"/>
              <a:t>套件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pentaho</a:t>
            </a:r>
            <a:r>
              <a:rPr lang="zh-CN" altLang="en-US" dirty="0" smtClean="0"/>
              <a:t>的集成</a:t>
            </a:r>
            <a:endParaRPr lang="en-US" altLang="zh-CN" dirty="0" smtClean="0"/>
          </a:p>
          <a:p>
            <a:r>
              <a:rPr lang="en-US" dirty="0" err="1" smtClean="0"/>
              <a:t>Hadoop</a:t>
            </a:r>
            <a:r>
              <a:rPr lang="zh-CN" altLang="en-US" dirty="0" smtClean="0"/>
              <a:t>下的应用</a:t>
            </a:r>
            <a:endParaRPr lang="en-US" altLang="zh-CN" dirty="0" smtClean="0"/>
          </a:p>
          <a:p>
            <a:r>
              <a:rPr lang="zh-CN" altLang="en-US" dirty="0" smtClean="0"/>
              <a:t>系统选型的建议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331640" y="3861048"/>
            <a:ext cx="4680520" cy="432048"/>
          </a:xfrm>
          <a:prstGeom prst="round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1196752"/>
            <a:ext cx="7678738" cy="1065212"/>
          </a:xfrm>
        </p:spPr>
        <p:txBody>
          <a:bodyPr/>
          <a:lstStyle/>
          <a:p>
            <a:r>
              <a:rPr lang="en-US" altLang="zh-CN" dirty="0" err="1" smtClean="0"/>
              <a:t>Pentaho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的支持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0" y="2132857"/>
            <a:ext cx="7678738" cy="4021882"/>
          </a:xfrm>
        </p:spPr>
        <p:txBody>
          <a:bodyPr/>
          <a:lstStyle/>
          <a:p>
            <a:r>
              <a:rPr lang="en-GB" dirty="0" smtClean="0">
                <a:hlinkClick r:id="rId2"/>
              </a:rPr>
              <a:t>http://www.pentaho.com/hadoop/</a:t>
            </a:r>
            <a:endParaRPr lang="en-GB" dirty="0" smtClean="0"/>
          </a:p>
          <a:p>
            <a:r>
              <a:rPr lang="en-GB" altLang="zh-CN" dirty="0" err="1" smtClean="0"/>
              <a:t>Pentaho</a:t>
            </a:r>
            <a:r>
              <a:rPr lang="en-GB" altLang="zh-CN" dirty="0" smtClean="0"/>
              <a:t> Business Analytics</a:t>
            </a:r>
          </a:p>
          <a:p>
            <a:r>
              <a:rPr lang="en-GB" dirty="0" err="1" smtClean="0"/>
              <a:t>Pentaho</a:t>
            </a:r>
            <a:r>
              <a:rPr lang="en-GB" dirty="0" smtClean="0"/>
              <a:t> Data Integration</a:t>
            </a:r>
            <a:endParaRPr lang="en-GB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11250" y="1268413"/>
            <a:ext cx="7678738" cy="1065212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Hadoop</a:t>
            </a:r>
            <a:r>
              <a:rPr lang="zh-CN" altLang="en-US" smtClean="0">
                <a:ea typeface="宋体" charset="-122"/>
              </a:rPr>
              <a:t>简史</a:t>
            </a:r>
            <a:endParaRPr lang="en-GB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00113" y="2133600"/>
            <a:ext cx="7889875" cy="3887788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Apache Nutch</a:t>
            </a:r>
          </a:p>
          <a:p>
            <a:pPr lvl="2"/>
            <a:r>
              <a:rPr lang="en-US" altLang="zh-CN" sz="1600" smtClean="0">
                <a:ea typeface="宋体" charset="-122"/>
              </a:rPr>
              <a:t>2002</a:t>
            </a:r>
            <a:r>
              <a:rPr lang="zh-CN" altLang="en-US" sz="1600" smtClean="0">
                <a:ea typeface="宋体" charset="-122"/>
              </a:rPr>
              <a:t>年，</a:t>
            </a:r>
            <a:r>
              <a:rPr lang="en-US" altLang="zh-CN" sz="1600" smtClean="0">
                <a:ea typeface="宋体" charset="-122"/>
              </a:rPr>
              <a:t>Lucene</a:t>
            </a:r>
            <a:r>
              <a:rPr lang="zh-CN" altLang="en-US" sz="1600" smtClean="0">
                <a:ea typeface="宋体" charset="-122"/>
              </a:rPr>
              <a:t>的子项目。</a:t>
            </a:r>
            <a:endParaRPr lang="en-US" altLang="zh-CN" sz="1600" smtClean="0">
              <a:ea typeface="宋体" charset="-122"/>
            </a:endParaRPr>
          </a:p>
          <a:p>
            <a:pPr lvl="2"/>
            <a:r>
              <a:rPr lang="en-US" altLang="zh-CN" sz="1600" smtClean="0">
                <a:ea typeface="宋体" charset="-122"/>
              </a:rPr>
              <a:t>NDFS</a:t>
            </a:r>
            <a:r>
              <a:rPr lang="zh-CN" altLang="en-US" sz="1600" smtClean="0">
                <a:ea typeface="宋体" charset="-122"/>
              </a:rPr>
              <a:t> </a:t>
            </a:r>
            <a:r>
              <a:rPr lang="en-US" altLang="zh-CN" sz="1600" smtClean="0">
                <a:ea typeface="宋体" charset="-122"/>
              </a:rPr>
              <a:t>(Nutch Distributed File System)</a:t>
            </a:r>
          </a:p>
          <a:p>
            <a:r>
              <a:rPr lang="en-US" altLang="zh-CN" smtClean="0">
                <a:ea typeface="宋体" charset="-122"/>
              </a:rPr>
              <a:t>MapReduce</a:t>
            </a:r>
          </a:p>
          <a:p>
            <a:pPr lvl="2"/>
            <a:r>
              <a:rPr lang="en-US" altLang="zh-CN" sz="1600" smtClean="0">
                <a:ea typeface="宋体" charset="-122"/>
              </a:rPr>
              <a:t>MapReduce</a:t>
            </a:r>
            <a:r>
              <a:rPr lang="zh-CN" altLang="en-US" sz="1600" smtClean="0">
                <a:ea typeface="宋体" charset="-122"/>
              </a:rPr>
              <a:t>：大规模集群上的简单数据处理方式 （</a:t>
            </a:r>
            <a:r>
              <a:rPr lang="en-US" altLang="zh-CN" sz="1600" smtClean="0">
                <a:ea typeface="宋体" charset="-122"/>
              </a:rPr>
              <a:t>Google</a:t>
            </a:r>
            <a:r>
              <a:rPr lang="zh-CN" altLang="en-US" sz="1600" smtClean="0">
                <a:ea typeface="宋体" charset="-122"/>
              </a:rPr>
              <a:t>）</a:t>
            </a:r>
            <a:endParaRPr lang="en-US" altLang="zh-CN" sz="1600" smtClean="0">
              <a:ea typeface="宋体" charset="-122"/>
            </a:endParaRPr>
          </a:p>
          <a:p>
            <a:pPr lvl="2"/>
            <a:r>
              <a:rPr lang="en-US" altLang="zh-CN" sz="1600" smtClean="0">
                <a:ea typeface="宋体" charset="-122"/>
              </a:rPr>
              <a:t>MapReduce + NDFS</a:t>
            </a:r>
          </a:p>
          <a:p>
            <a:r>
              <a:rPr lang="en-US" altLang="zh-CN" smtClean="0">
                <a:ea typeface="宋体" charset="-122"/>
              </a:rPr>
              <a:t>Hadoop</a:t>
            </a:r>
          </a:p>
          <a:p>
            <a:pPr lvl="2"/>
            <a:r>
              <a:rPr lang="en-US" sz="1600" smtClean="0"/>
              <a:t>2006,</a:t>
            </a:r>
            <a:r>
              <a:rPr lang="zh-CN" altLang="en-US" sz="1600" smtClean="0">
                <a:ea typeface="宋体" charset="-122"/>
              </a:rPr>
              <a:t>命名为</a:t>
            </a:r>
            <a:r>
              <a:rPr lang="en-US" altLang="zh-CN" sz="1600" smtClean="0">
                <a:ea typeface="宋体" charset="-122"/>
              </a:rPr>
              <a:t>Hadoop</a:t>
            </a:r>
          </a:p>
          <a:p>
            <a:pPr lvl="2"/>
            <a:r>
              <a:rPr lang="en-US" altLang="zh-CN" sz="1600" smtClean="0">
                <a:ea typeface="宋体" charset="-122"/>
              </a:rPr>
              <a:t>2008</a:t>
            </a:r>
            <a:r>
              <a:rPr lang="zh-CN" altLang="en-US" sz="1600" smtClean="0">
                <a:ea typeface="宋体" charset="-122"/>
              </a:rPr>
              <a:t>，</a:t>
            </a:r>
            <a:r>
              <a:rPr lang="en-US" altLang="zh-CN" sz="1600" smtClean="0">
                <a:ea typeface="宋体" charset="-122"/>
              </a:rPr>
              <a:t>Apache</a:t>
            </a:r>
            <a:r>
              <a:rPr lang="zh-CN" altLang="en-US" sz="1600" smtClean="0">
                <a:ea typeface="宋体" charset="-122"/>
              </a:rPr>
              <a:t>顶级项目</a:t>
            </a:r>
            <a:endParaRPr lang="en-US" altLang="zh-CN" sz="1600" smtClean="0">
              <a:ea typeface="宋体" charset="-122"/>
            </a:endParaRPr>
          </a:p>
          <a:p>
            <a:pPr lvl="2"/>
            <a:r>
              <a:rPr lang="en-US" altLang="zh-CN" sz="1600" smtClean="0">
                <a:ea typeface="宋体" charset="-122"/>
              </a:rPr>
              <a:t>HDFS</a:t>
            </a:r>
            <a:r>
              <a:rPr lang="zh-CN" altLang="en-US" sz="1600" smtClean="0">
                <a:ea typeface="宋体" charset="-122"/>
              </a:rPr>
              <a:t>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GB" sz="1600" smtClean="0"/>
              <a:t>Hadoop Distributed File System)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Hadoop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Google</a:t>
            </a:r>
            <a:endParaRPr lang="en-GB" smtClean="0"/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14313" y="4572000"/>
            <a:ext cx="5870575" cy="2071688"/>
            <a:chOff x="2143108" y="4071942"/>
            <a:chExt cx="5500726" cy="2071702"/>
          </a:xfrm>
        </p:grpSpPr>
        <p:sp>
          <p:nvSpPr>
            <p:cNvPr id="5" name="圆角矩形 4"/>
            <p:cNvSpPr/>
            <p:nvPr/>
          </p:nvSpPr>
          <p:spPr>
            <a:xfrm>
              <a:off x="2143108" y="4071942"/>
              <a:ext cx="5500726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Google</a:t>
              </a:r>
              <a:r>
                <a:rPr lang="zh-CN" alt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云计算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143108" y="4786322"/>
              <a:ext cx="2000669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MapReduce</a:t>
              </a:r>
              <a:endPara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215177" y="4786322"/>
              <a:ext cx="1999182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BigTable</a:t>
              </a:r>
              <a:endPara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143108" y="5500702"/>
              <a:ext cx="4071251" cy="6429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GFS</a:t>
              </a:r>
              <a:endPara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287246" y="4786322"/>
              <a:ext cx="1356588" cy="1357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Chubby</a:t>
              </a:r>
              <a:endPara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endParaRPr>
            </a:p>
          </p:txBody>
        </p:sp>
      </p:grpSp>
      <p:sp>
        <p:nvSpPr>
          <p:cNvPr id="10" name="圆角右箭头 16"/>
          <p:cNvSpPr/>
          <p:nvPr/>
        </p:nvSpPr>
        <p:spPr>
          <a:xfrm>
            <a:off x="2894013" y="3500438"/>
            <a:ext cx="814387" cy="8683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19588" y="2508250"/>
            <a:ext cx="4500562" cy="1928813"/>
          </a:xfrm>
          <a:prstGeom prst="round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chemeClr val="tx2"/>
                </a:solidFill>
              </a:rPr>
              <a:t>GFS--&gt;HDFS </a:t>
            </a:r>
          </a:p>
          <a:p>
            <a:pPr>
              <a:defRPr/>
            </a:pPr>
            <a:r>
              <a:rPr lang="en-US" altLang="zh-CN" sz="2400" b="1" dirty="0" err="1">
                <a:solidFill>
                  <a:schemeClr val="tx2"/>
                </a:solidFill>
              </a:rPr>
              <a:t>MapReduce</a:t>
            </a:r>
            <a:r>
              <a:rPr lang="en-US" altLang="zh-CN" sz="2400" b="1" dirty="0">
                <a:solidFill>
                  <a:schemeClr val="tx2"/>
                </a:solidFill>
              </a:rPr>
              <a:t>--&gt;</a:t>
            </a:r>
            <a:r>
              <a:rPr lang="en-US" altLang="zh-CN" sz="2400" b="1" dirty="0" err="1">
                <a:solidFill>
                  <a:schemeClr val="tx2"/>
                </a:solidFill>
              </a:rPr>
              <a:t>Hadoop</a:t>
            </a:r>
            <a:r>
              <a:rPr lang="en-US" altLang="zh-CN" sz="2400" b="1" dirty="0">
                <a:solidFill>
                  <a:schemeClr val="tx2"/>
                </a:solidFill>
              </a:rPr>
              <a:t/>
            </a:r>
            <a:br>
              <a:rPr lang="en-US" altLang="zh-CN" sz="2400" b="1" dirty="0">
                <a:solidFill>
                  <a:schemeClr val="tx2"/>
                </a:solidFill>
              </a:rPr>
            </a:br>
            <a:r>
              <a:rPr lang="en-US" altLang="zh-CN" sz="2400" b="1" dirty="0" err="1">
                <a:solidFill>
                  <a:schemeClr val="tx2"/>
                </a:solidFill>
              </a:rPr>
              <a:t>BigTable</a:t>
            </a:r>
            <a:r>
              <a:rPr lang="en-US" altLang="zh-CN" sz="2400" b="1" dirty="0">
                <a:solidFill>
                  <a:schemeClr val="tx2"/>
                </a:solidFill>
              </a:rPr>
              <a:t>--&gt;</a:t>
            </a:r>
            <a:r>
              <a:rPr lang="en-US" altLang="zh-CN" sz="2400" b="1" dirty="0" err="1">
                <a:solidFill>
                  <a:schemeClr val="tx2"/>
                </a:solidFill>
              </a:rPr>
              <a:t>HBase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</a:t>
            </a:r>
            <a:r>
              <a:rPr lang="zh-CN" altLang="en-US" dirty="0" smtClean="0"/>
              <a:t>和</a:t>
            </a:r>
            <a:r>
              <a:rPr lang="en-US" altLang="zh-CN" sz="2400" dirty="0" err="1" smtClean="0"/>
              <a:t>pentaho</a:t>
            </a:r>
            <a:r>
              <a:rPr lang="zh-CN" altLang="en-US" sz="2400" dirty="0" smtClean="0"/>
              <a:t>套件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pentaho</a:t>
            </a:r>
            <a:r>
              <a:rPr lang="zh-CN" altLang="en-US" dirty="0" smtClean="0"/>
              <a:t>的集成</a:t>
            </a:r>
            <a:endParaRPr lang="en-US" altLang="zh-CN" dirty="0" smtClean="0"/>
          </a:p>
          <a:p>
            <a:r>
              <a:rPr lang="en-US" dirty="0" err="1" smtClean="0"/>
              <a:t>Hadoop</a:t>
            </a:r>
            <a:r>
              <a:rPr lang="zh-CN" altLang="en-US" dirty="0" smtClean="0"/>
              <a:t>下的应用</a:t>
            </a:r>
            <a:endParaRPr lang="en-US" altLang="zh-CN" dirty="0" smtClean="0"/>
          </a:p>
          <a:p>
            <a:r>
              <a:rPr lang="zh-CN" altLang="en-US" dirty="0" smtClean="0"/>
              <a:t>系统选型的建议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331640" y="2924944"/>
            <a:ext cx="4680520" cy="432048"/>
          </a:xfrm>
          <a:prstGeom prst="round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Hadoop</a:t>
            </a:r>
            <a:r>
              <a:rPr lang="zh-CN" altLang="en-US" smtClean="0">
                <a:ea typeface="宋体" charset="-122"/>
              </a:rPr>
              <a:t>项目结构</a:t>
            </a:r>
            <a:endParaRPr lang="en-GB" smtClean="0"/>
          </a:p>
        </p:txBody>
      </p:sp>
      <p:pic>
        <p:nvPicPr>
          <p:cNvPr id="7171" name="Picture 2" descr="http://images.51cto.com/files/uploadimg/20111020/19290248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141663"/>
            <a:ext cx="80645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HDFS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412875"/>
            <a:ext cx="662463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MapReduce</a:t>
            </a:r>
            <a:r>
              <a:rPr lang="zh-CN" altLang="en-US" smtClean="0">
                <a:ea typeface="宋体" charset="-122"/>
              </a:rPr>
              <a:t>流程</a:t>
            </a:r>
            <a:endParaRPr lang="en-GB" smtClean="0"/>
          </a:p>
        </p:txBody>
      </p:sp>
      <p:pic>
        <p:nvPicPr>
          <p:cNvPr id="9219" name="Picture 2" descr="http://images.51cto.com/files/uploadimg/20111020/1929481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3284538"/>
            <a:ext cx="876458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H</a:t>
            </a:r>
            <a:r>
              <a:rPr lang="en-GB" smtClean="0"/>
              <a:t>adoop </a:t>
            </a:r>
            <a:r>
              <a:rPr lang="en-US" altLang="zh-CN" smtClean="0">
                <a:ea typeface="宋体" charset="-122"/>
              </a:rPr>
              <a:t>S</a:t>
            </a:r>
            <a:r>
              <a:rPr lang="en-GB" smtClean="0"/>
              <a:t>treaming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Hadoop</a:t>
            </a:r>
            <a:r>
              <a:rPr lang="zh-CN" altLang="en-US" smtClean="0">
                <a:ea typeface="宋体" charset="-122"/>
              </a:rPr>
              <a:t>的工具，使用脚本文件当</a:t>
            </a:r>
            <a:r>
              <a:rPr lang="en-US" altLang="zh-CN" smtClean="0">
                <a:ea typeface="宋体" charset="-122"/>
              </a:rPr>
              <a:t>mapper</a:t>
            </a:r>
            <a:r>
              <a:rPr lang="zh-CN" altLang="en-US" smtClean="0">
                <a:ea typeface="宋体" charset="-122"/>
              </a:rPr>
              <a:t>或</a:t>
            </a:r>
            <a:r>
              <a:rPr lang="en-US" altLang="zh-CN" smtClean="0">
                <a:ea typeface="宋体" charset="-122"/>
              </a:rPr>
              <a:t>reducer</a:t>
            </a:r>
          </a:p>
          <a:p>
            <a:pPr lvl="2"/>
            <a:r>
              <a:rPr lang="en-GB" smtClean="0"/>
              <a:t>$ $HADOOP_HOME/bin/hadoop jar \</a:t>
            </a:r>
          </a:p>
          <a:p>
            <a:pPr lvl="2"/>
            <a:r>
              <a:rPr lang="en-GB" smtClean="0"/>
              <a:t>&gt; $HADOOP_HOME/contrib/streaming/hadoop-streaming-*.jar \</a:t>
            </a:r>
          </a:p>
          <a:p>
            <a:pPr lvl="2"/>
            <a:r>
              <a:rPr lang="en-GB" smtClean="0"/>
              <a:t>&gt; -input /data/airline/test.dat -output /dept-delay-month \</a:t>
            </a:r>
          </a:p>
          <a:p>
            <a:pPr lvl="2"/>
            <a:r>
              <a:rPr lang="en-GB" smtClean="0"/>
              <a:t>&gt; -mapper map.R -reducer reduce.R -file map.R -file reduce.R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hive</a:t>
            </a:r>
            <a:endParaRPr lang="en-GB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hlinkClick r:id="rId2"/>
              </a:rPr>
              <a:t>http://cran.r-project.org/web/packages/hive/index.html</a:t>
            </a:r>
            <a:endParaRPr lang="en-GB" smtClean="0"/>
          </a:p>
          <a:p>
            <a:r>
              <a:rPr lang="en-GB" b="1" smtClean="0"/>
              <a:t>Hadoop InteractiVE </a:t>
            </a:r>
            <a:r>
              <a:rPr lang="zh-CN" altLang="en-US" smtClean="0">
                <a:ea typeface="宋体" charset="-122"/>
              </a:rPr>
              <a:t>（和</a:t>
            </a:r>
            <a:r>
              <a:rPr lang="en-US" altLang="zh-CN" smtClean="0">
                <a:ea typeface="宋体" charset="-122"/>
              </a:rPr>
              <a:t>Hive</a:t>
            </a:r>
            <a:r>
              <a:rPr lang="zh-CN" altLang="en-US" smtClean="0">
                <a:ea typeface="宋体" charset="-122"/>
              </a:rPr>
              <a:t>没什么关系）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R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Hadoop</a:t>
            </a:r>
            <a:r>
              <a:rPr lang="zh-CN" altLang="en-US" smtClean="0">
                <a:ea typeface="宋体" charset="-122"/>
              </a:rPr>
              <a:t>的接口</a:t>
            </a:r>
            <a:endParaRPr lang="en-GB" smtClean="0"/>
          </a:p>
          <a:p>
            <a:pPr lvl="2"/>
            <a:r>
              <a:rPr lang="zh-CN" altLang="en-US" smtClean="0">
                <a:ea typeface="宋体" charset="-122"/>
              </a:rPr>
              <a:t>提供了存取</a:t>
            </a:r>
            <a:r>
              <a:rPr lang="en-GB" smtClean="0"/>
              <a:t>HDFS</a:t>
            </a:r>
            <a:r>
              <a:rPr lang="zh-CN" altLang="en-US" smtClean="0">
                <a:ea typeface="宋体" charset="-122"/>
              </a:rPr>
              <a:t>的函数</a:t>
            </a:r>
            <a:endParaRPr lang="en-GB" smtClean="0"/>
          </a:p>
          <a:p>
            <a:pPr lvl="2"/>
            <a:r>
              <a:rPr lang="zh-CN" altLang="en-US" smtClean="0">
                <a:ea typeface="宋体" charset="-122"/>
              </a:rPr>
              <a:t>对</a:t>
            </a:r>
            <a:r>
              <a:rPr lang="en-GB" smtClean="0"/>
              <a:t>Hadoop</a:t>
            </a:r>
            <a:r>
              <a:rPr lang="zh-CN" altLang="en-US" smtClean="0">
                <a:ea typeface="宋体" charset="-122"/>
              </a:rPr>
              <a:t>进行控制</a:t>
            </a:r>
            <a:endParaRPr lang="en-GB" smtClean="0"/>
          </a:p>
          <a:p>
            <a:pPr lvl="2"/>
            <a:r>
              <a:rPr lang="zh-CN" altLang="en-US" smtClean="0">
                <a:ea typeface="宋体" charset="-122"/>
              </a:rPr>
              <a:t>直接在</a:t>
            </a:r>
            <a:r>
              <a:rPr lang="en-US" altLang="zh-CN" smtClean="0">
                <a:ea typeface="宋体" charset="-122"/>
              </a:rPr>
              <a:t>R</a:t>
            </a:r>
            <a:r>
              <a:rPr lang="zh-CN" altLang="en-US" smtClean="0">
                <a:ea typeface="宋体" charset="-122"/>
              </a:rPr>
              <a:t>中运行</a:t>
            </a:r>
            <a:r>
              <a:rPr lang="en-GB" smtClean="0"/>
              <a:t>streaming jobs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Rhipe</a:t>
            </a:r>
            <a:endParaRPr lang="en-GB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hlinkClick r:id="rId2"/>
              </a:rPr>
              <a:t>http://www.rhipe.org/</a:t>
            </a:r>
            <a:endParaRPr lang="en-GB" smtClean="0"/>
          </a:p>
          <a:p>
            <a:r>
              <a:rPr lang="zh-CN" altLang="en-US" smtClean="0">
                <a:ea typeface="宋体" charset="-122"/>
              </a:rPr>
              <a:t>基于</a:t>
            </a:r>
            <a:r>
              <a:rPr lang="en-GB" smtClean="0"/>
              <a:t>Hadoop streaming</a:t>
            </a:r>
          </a:p>
          <a:p>
            <a:r>
              <a:rPr lang="zh-CN" altLang="en-US" smtClean="0">
                <a:ea typeface="宋体" charset="-122"/>
              </a:rPr>
              <a:t>可以完全在</a:t>
            </a:r>
            <a:r>
              <a:rPr lang="en-US" altLang="zh-CN" smtClean="0">
                <a:ea typeface="宋体" charset="-122"/>
              </a:rPr>
              <a:t>R</a:t>
            </a:r>
            <a:r>
              <a:rPr lang="zh-CN" altLang="en-US" smtClean="0">
                <a:ea typeface="宋体" charset="-122"/>
              </a:rPr>
              <a:t>中开发</a:t>
            </a:r>
            <a:r>
              <a:rPr lang="en-US" altLang="zh-CN" smtClean="0">
                <a:ea typeface="宋体" charset="-122"/>
              </a:rPr>
              <a:t>MapReduce </a:t>
            </a:r>
            <a:r>
              <a:rPr lang="zh-CN" altLang="en-US" smtClean="0">
                <a:ea typeface="宋体" charset="-122"/>
              </a:rPr>
              <a:t>中的</a:t>
            </a:r>
            <a:r>
              <a:rPr lang="en-US" altLang="zh-CN" smtClean="0">
                <a:ea typeface="宋体" charset="-122"/>
              </a:rPr>
              <a:t>Jobs</a:t>
            </a:r>
          </a:p>
          <a:p>
            <a:r>
              <a:rPr lang="zh-CN" altLang="en-US" smtClean="0">
                <a:ea typeface="宋体" charset="-122"/>
              </a:rPr>
              <a:t>工作在</a:t>
            </a:r>
            <a:r>
              <a:rPr lang="en-US" altLang="zh-CN" smtClean="0">
                <a:ea typeface="宋体" charset="-122"/>
              </a:rPr>
              <a:t>R</a:t>
            </a:r>
            <a:r>
              <a:rPr lang="zh-CN" altLang="en-US" smtClean="0">
                <a:ea typeface="宋体" charset="-122"/>
              </a:rPr>
              <a:t>环境</a:t>
            </a:r>
            <a:endParaRPr lang="en-GB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RHadoop</a:t>
            </a:r>
            <a:endParaRPr lang="en-GB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11250" y="2565400"/>
            <a:ext cx="7678738" cy="3517900"/>
          </a:xfrm>
        </p:spPr>
        <p:txBody>
          <a:bodyPr/>
          <a:lstStyle/>
          <a:p>
            <a:r>
              <a:rPr lang="en-GB" smtClean="0">
                <a:hlinkClick r:id="rId2"/>
              </a:rPr>
              <a:t>https://github.com/RevolutionAnalytics/RHadoop</a:t>
            </a:r>
            <a:endParaRPr lang="en-GB" smtClean="0"/>
          </a:p>
          <a:p>
            <a:r>
              <a:rPr lang="zh-CN" altLang="en-US" smtClean="0">
                <a:ea typeface="宋体" charset="-122"/>
              </a:rPr>
              <a:t>                       的开源项目</a:t>
            </a:r>
            <a:endParaRPr lang="en-US" altLang="zh-CN" smtClean="0">
              <a:ea typeface="宋体" charset="-122"/>
            </a:endParaRPr>
          </a:p>
          <a:p>
            <a:r>
              <a:rPr lang="en-US" smtClean="0"/>
              <a:t>rmr</a:t>
            </a:r>
          </a:p>
          <a:p>
            <a:pPr lvl="2"/>
            <a:r>
              <a:rPr lang="en-GB" sz="1600" smtClean="0"/>
              <a:t>R</a:t>
            </a:r>
            <a:r>
              <a:rPr lang="zh-CN" altLang="en-US" sz="1600" smtClean="0">
                <a:ea typeface="宋体" charset="-122"/>
              </a:rPr>
              <a:t>和</a:t>
            </a:r>
            <a:r>
              <a:rPr lang="en-GB" sz="1600" smtClean="0"/>
              <a:t>Hadoop</a:t>
            </a:r>
            <a:r>
              <a:rPr lang="zh-CN" altLang="en-US" sz="1600" smtClean="0">
                <a:ea typeface="宋体" charset="-122"/>
              </a:rPr>
              <a:t>的</a:t>
            </a:r>
            <a:r>
              <a:rPr lang="en-GB" sz="1600" smtClean="0"/>
              <a:t>Streaming</a:t>
            </a:r>
            <a:r>
              <a:rPr lang="zh-CN" altLang="en-US" sz="1600" smtClean="0">
                <a:ea typeface="宋体" charset="-122"/>
              </a:rPr>
              <a:t>连接器</a:t>
            </a:r>
            <a:endParaRPr lang="en-US" sz="1600" smtClean="0"/>
          </a:p>
          <a:p>
            <a:r>
              <a:rPr lang="en-US" smtClean="0"/>
              <a:t>Rhdfs</a:t>
            </a:r>
          </a:p>
          <a:p>
            <a:pPr lvl="2"/>
            <a:r>
              <a:rPr lang="zh-CN" altLang="en-US" sz="1600" smtClean="0">
                <a:ea typeface="宋体" charset="-122"/>
              </a:rPr>
              <a:t>处理</a:t>
            </a:r>
            <a:r>
              <a:rPr lang="en-GB" altLang="zh-CN" sz="1600" smtClean="0">
                <a:ea typeface="宋体" charset="-122"/>
              </a:rPr>
              <a:t>Hadoop Distributed File </a:t>
            </a:r>
            <a:r>
              <a:rPr lang="en-US" altLang="zh-CN" sz="1600" smtClean="0">
                <a:ea typeface="宋体" charset="-122"/>
              </a:rPr>
              <a:t>S</a:t>
            </a:r>
            <a:r>
              <a:rPr lang="en-GB" altLang="zh-CN" sz="1600" smtClean="0">
                <a:ea typeface="宋体" charset="-122"/>
              </a:rPr>
              <a:t>ystem</a:t>
            </a:r>
            <a:endParaRPr lang="en-US" sz="1600" smtClean="0"/>
          </a:p>
          <a:p>
            <a:r>
              <a:rPr lang="en-US" smtClean="0"/>
              <a:t>Rhbase</a:t>
            </a:r>
          </a:p>
          <a:p>
            <a:pPr lvl="2"/>
            <a:r>
              <a:rPr lang="en-US" altLang="zh-CN" sz="1600" smtClean="0">
                <a:ea typeface="宋体" charset="-122"/>
              </a:rPr>
              <a:t>R</a:t>
            </a:r>
            <a:r>
              <a:rPr lang="zh-CN" altLang="en-US" sz="1600" smtClean="0">
                <a:ea typeface="宋体" charset="-122"/>
              </a:rPr>
              <a:t>和</a:t>
            </a:r>
            <a:r>
              <a:rPr lang="en-US" sz="1600" smtClean="0"/>
              <a:t>Hbase</a:t>
            </a:r>
            <a:r>
              <a:rPr lang="zh-CN" altLang="en-US" sz="1600" smtClean="0">
                <a:ea typeface="宋体" charset="-122"/>
              </a:rPr>
              <a:t>的连接器</a:t>
            </a:r>
            <a:endParaRPr lang="en-US" sz="1600" smtClean="0"/>
          </a:p>
          <a:p>
            <a:endParaRPr lang="en-GB" smtClean="0"/>
          </a:p>
        </p:txBody>
      </p:sp>
      <p:pic>
        <p:nvPicPr>
          <p:cNvPr id="13316" name="Picture 2" descr="Revolution Analytics Enterprise Statistical Computing &amp; Predictive Analysis using Open Source 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3068638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展望</a:t>
            </a:r>
            <a:endParaRPr lang="en-GB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Hama </a:t>
            </a:r>
            <a:r>
              <a:rPr lang="zh-CN" altLang="en-US" dirty="0" smtClean="0">
                <a:ea typeface="宋体" charset="-122"/>
              </a:rPr>
              <a:t>（</a:t>
            </a:r>
            <a:r>
              <a:rPr lang="en-GB" dirty="0" smtClean="0">
                <a:hlinkClick r:id="rId2"/>
              </a:rPr>
              <a:t> http://wiki.apache.org/hama/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矩阵运算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R</a:t>
            </a:r>
            <a:r>
              <a:rPr lang="zh-CN" altLang="en-US" dirty="0" smtClean="0">
                <a:ea typeface="宋体" charset="-122"/>
              </a:rPr>
              <a:t>函数的分布式开发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K-Means</a:t>
            </a:r>
          </a:p>
          <a:p>
            <a:pPr lvl="2"/>
            <a:r>
              <a:rPr lang="en-US" dirty="0" smtClean="0"/>
              <a:t>lm</a:t>
            </a:r>
          </a:p>
          <a:p>
            <a:pPr lvl="2"/>
            <a:r>
              <a:rPr lang="en-US" altLang="zh-CN" dirty="0" smtClean="0">
                <a:ea typeface="宋体" charset="-122"/>
              </a:rPr>
              <a:t>……</a:t>
            </a:r>
            <a:endParaRPr lang="en-GB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</a:t>
            </a:r>
            <a:r>
              <a:rPr lang="zh-CN" altLang="en-US" dirty="0" smtClean="0"/>
              <a:t>和</a:t>
            </a:r>
            <a:r>
              <a:rPr lang="en-US" altLang="zh-CN" sz="2400" dirty="0" err="1" smtClean="0"/>
              <a:t>pentaho</a:t>
            </a:r>
            <a:r>
              <a:rPr lang="zh-CN" altLang="en-US" sz="2400" dirty="0" smtClean="0"/>
              <a:t>套件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pentaho</a:t>
            </a:r>
            <a:r>
              <a:rPr lang="zh-CN" altLang="en-US" dirty="0" smtClean="0"/>
              <a:t>的集成</a:t>
            </a:r>
            <a:endParaRPr lang="en-US" altLang="zh-CN" dirty="0" smtClean="0"/>
          </a:p>
          <a:p>
            <a:r>
              <a:rPr lang="en-US" dirty="0" err="1" smtClean="0"/>
              <a:t>Hadoop</a:t>
            </a:r>
            <a:r>
              <a:rPr lang="zh-CN" altLang="en-US" dirty="0" smtClean="0"/>
              <a:t>下的应用</a:t>
            </a:r>
            <a:endParaRPr lang="en-US" altLang="zh-CN" dirty="0" smtClean="0"/>
          </a:p>
          <a:p>
            <a:r>
              <a:rPr lang="zh-CN" altLang="en-US" dirty="0" smtClean="0"/>
              <a:t>系统选型的建议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331640" y="4365104"/>
            <a:ext cx="4680520" cy="432048"/>
          </a:xfrm>
          <a:prstGeom prst="roundRect">
            <a:avLst/>
          </a:prstGeom>
          <a:solidFill>
            <a:schemeClr val="tx2">
              <a:alpha val="50000"/>
            </a:schemeClr>
          </a:solidFill>
          <a:ln>
            <a:solidFill>
              <a:schemeClr val="tx2">
                <a:alpha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建议和讨论</a:t>
            </a:r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5256584" cy="720080"/>
          </a:xfrm>
        </p:spPr>
        <p:txBody>
          <a:bodyPr/>
          <a:lstStyle/>
          <a:p>
            <a:r>
              <a:rPr lang="en-US" altLang="zh-CN" dirty="0" smtClean="0"/>
              <a:t>BI</a:t>
            </a:r>
            <a:r>
              <a:rPr lang="zh-CN" altLang="en-US" dirty="0" smtClean="0"/>
              <a:t>系统的框架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gray">
          <a:xfrm>
            <a:off x="1127175" y="3265959"/>
            <a:ext cx="6154737" cy="568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marL="114300" indent="-114300" algn="ctr" eaLnBrk="0" hangingPunct="0"/>
            <a:endParaRPr lang="en-US" sz="1200" b="1">
              <a:latin typeface="Futura Hv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1127175" y="3861271"/>
            <a:ext cx="6153150" cy="568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marL="114300" indent="-114300" algn="ctr" eaLnBrk="0" hangingPunct="0"/>
            <a:endParaRPr lang="en-US" sz="1200" b="1">
              <a:latin typeface="Futura Hv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1124000" y="5296371"/>
            <a:ext cx="6146800" cy="1022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125587" y="2337271"/>
            <a:ext cx="6135688" cy="541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marL="114300" indent="-114300" algn="ctr" eaLnBrk="0" hangingPunct="0"/>
            <a:endParaRPr lang="en-US" sz="1200" b="1">
              <a:latin typeface="Futura Hv" pitchFamily="34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gray">
          <a:xfrm>
            <a:off x="1487537" y="5590059"/>
            <a:ext cx="882650" cy="71755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/>
            <a:endParaRPr lang="en-US" sz="1000">
              <a:solidFill>
                <a:schemeClr val="tx2"/>
              </a:solidFill>
              <a:latin typeface="Futura Hv" pitchFamily="34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gray">
          <a:xfrm>
            <a:off x="1414512" y="5777384"/>
            <a:ext cx="10477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000" b="1" dirty="0" smtClean="0">
                <a:solidFill>
                  <a:schemeClr val="tx2"/>
                </a:solidFill>
                <a:latin typeface="Century Gothic" pitchFamily="34" charset="0"/>
              </a:rPr>
              <a:t>业务系统</a:t>
            </a:r>
            <a:endParaRPr lang="en-US" altLang="zh-CN" sz="1000" b="1" dirty="0">
              <a:solidFill>
                <a:schemeClr val="tx2"/>
              </a:solidFill>
              <a:latin typeface="Century Gothic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gray">
          <a:xfrm>
            <a:off x="2567037" y="5590059"/>
            <a:ext cx="812800" cy="71755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gray">
          <a:xfrm>
            <a:off x="2422575" y="5805959"/>
            <a:ext cx="11350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000" b="1" dirty="0" smtClean="0">
                <a:solidFill>
                  <a:schemeClr val="tx2"/>
                </a:solidFill>
                <a:latin typeface="Futura Hv" pitchFamily="34" charset="0"/>
              </a:rPr>
              <a:t>财务系统</a:t>
            </a:r>
            <a:endParaRPr lang="en-US" altLang="zh-CN" sz="1000" b="1" dirty="0">
              <a:solidFill>
                <a:schemeClr val="tx2"/>
              </a:solidFill>
              <a:latin typeface="Futura Hv" pitchFamily="34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gray">
          <a:xfrm>
            <a:off x="3575100" y="5590059"/>
            <a:ext cx="812800" cy="71755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gray">
          <a:xfrm>
            <a:off x="3359200" y="5805959"/>
            <a:ext cx="1265237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000" b="1" dirty="0" smtClean="0">
                <a:solidFill>
                  <a:schemeClr val="tx2"/>
                </a:solidFill>
                <a:latin typeface="Futura Hv" pitchFamily="34" charset="0"/>
              </a:rPr>
              <a:t>HR</a:t>
            </a:r>
            <a:r>
              <a:rPr lang="zh-CN" altLang="en-US" sz="1000" b="1" dirty="0" smtClean="0">
                <a:solidFill>
                  <a:schemeClr val="tx2"/>
                </a:solidFill>
                <a:latin typeface="Futura Hv" pitchFamily="34" charset="0"/>
              </a:rPr>
              <a:t>系统</a:t>
            </a:r>
            <a:endParaRPr lang="en-US" altLang="zh-CN" sz="1000" b="1" dirty="0">
              <a:solidFill>
                <a:schemeClr val="tx2"/>
              </a:solidFill>
              <a:latin typeface="Futura Hv" pitchFamily="34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gray">
          <a:xfrm>
            <a:off x="4654600" y="5590059"/>
            <a:ext cx="812800" cy="71755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228600" tIns="228600" rIns="228600" bIns="0" anchor="ctr"/>
          <a:lstStyle/>
          <a:p>
            <a:pPr marL="917575" indent="-349250" algn="ctr" eaLnBrk="0" hangingPunct="0">
              <a:lnSpc>
                <a:spcPct val="12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None/>
            </a:pPr>
            <a:endParaRPr lang="en-US" sz="2400">
              <a:latin typeface="Futura Hv" pitchFamily="34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gray">
          <a:xfrm>
            <a:off x="4511725" y="5805959"/>
            <a:ext cx="11350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000" b="1" dirty="0" smtClean="0">
                <a:solidFill>
                  <a:schemeClr val="tx2"/>
                </a:solidFill>
                <a:latin typeface="Futura Hv" pitchFamily="34" charset="0"/>
              </a:rPr>
              <a:t>Office</a:t>
            </a:r>
            <a:r>
              <a:rPr lang="zh-CN" altLang="en-US" sz="1000" b="1" dirty="0" smtClean="0">
                <a:solidFill>
                  <a:schemeClr val="tx2"/>
                </a:solidFill>
                <a:latin typeface="Futura Hv" pitchFamily="34" charset="0"/>
              </a:rPr>
              <a:t>文件</a:t>
            </a:r>
            <a:endParaRPr lang="en-US" altLang="zh-CN" sz="1000" b="1" dirty="0">
              <a:solidFill>
                <a:schemeClr val="tx2"/>
              </a:solidFill>
              <a:latin typeface="Futura Hv" pitchFamily="34" charset="0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gray">
          <a:xfrm>
            <a:off x="5807125" y="5590059"/>
            <a:ext cx="812800" cy="717550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gray">
          <a:xfrm>
            <a:off x="5662662" y="5805959"/>
            <a:ext cx="113506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000" b="1" dirty="0" smtClean="0">
                <a:solidFill>
                  <a:schemeClr val="tx2"/>
                </a:solidFill>
                <a:latin typeface="Futura Hv" pitchFamily="34" charset="0"/>
              </a:rPr>
              <a:t>其他格式的数据</a:t>
            </a:r>
            <a:endParaRPr lang="en-US" altLang="zh-CN" sz="1000" b="1" dirty="0">
              <a:solidFill>
                <a:schemeClr val="tx2"/>
              </a:solidFill>
              <a:latin typeface="Futura Hv" pitchFamily="34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gray">
          <a:xfrm>
            <a:off x="3049637" y="5299546"/>
            <a:ext cx="263048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200" b="1">
                <a:latin typeface="Century Gothic" pitchFamily="34" charset="0"/>
              </a:rPr>
              <a:t>数据源</a:t>
            </a:r>
            <a:endParaRPr lang="zh-CN" altLang="en-US" sz="2800">
              <a:latin typeface="Century Gothic" pitchFamily="34" charset="0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7058075" y="1533996"/>
            <a:ext cx="1471612" cy="419100"/>
            <a:chOff x="95" y="896"/>
            <a:chExt cx="881" cy="264"/>
          </a:xfrm>
        </p:grpSpPr>
        <p:sp>
          <p:nvSpPr>
            <p:cNvPr id="20" name="Oval 21"/>
            <p:cNvSpPr>
              <a:spLocks noChangeArrowheads="1"/>
            </p:cNvSpPr>
            <p:nvPr/>
          </p:nvSpPr>
          <p:spPr bwMode="gray">
            <a:xfrm>
              <a:off x="247" y="896"/>
              <a:ext cx="573" cy="26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228600" tIns="228600" rIns="228600" bIns="0" anchor="ctr"/>
            <a:lstStyle/>
            <a:p>
              <a:pPr algn="ctr" eaLnBrk="0" hangingPunct="0"/>
              <a:endParaRPr lang="en-US" sz="28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gray">
            <a:xfrm>
              <a:off x="95" y="959"/>
              <a:ext cx="881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28600" tIns="228600" rIns="228600" bIns="2286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>
                  <a:latin typeface="Century Gothic" pitchFamily="34" charset="0"/>
                </a:rPr>
                <a:t>决策支持</a:t>
              </a:r>
            </a:p>
          </p:txBody>
        </p:sp>
      </p:grpSp>
      <p:grpSp>
        <p:nvGrpSpPr>
          <p:cNvPr id="22" name="Group 26"/>
          <p:cNvGrpSpPr>
            <a:grpSpLocks/>
          </p:cNvGrpSpPr>
          <p:nvPr/>
        </p:nvGrpSpPr>
        <p:grpSpPr bwMode="auto">
          <a:xfrm>
            <a:off x="7058075" y="2397596"/>
            <a:ext cx="1504950" cy="419100"/>
            <a:chOff x="72" y="1766"/>
            <a:chExt cx="902" cy="264"/>
          </a:xfrm>
        </p:grpSpPr>
        <p:sp>
          <p:nvSpPr>
            <p:cNvPr id="23" name="Oval 27"/>
            <p:cNvSpPr>
              <a:spLocks noChangeArrowheads="1"/>
            </p:cNvSpPr>
            <p:nvPr/>
          </p:nvSpPr>
          <p:spPr bwMode="gray">
            <a:xfrm>
              <a:off x="230" y="1766"/>
              <a:ext cx="573" cy="26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228600" tIns="228600" rIns="228600" bIns="0" anchor="ctr"/>
            <a:lstStyle/>
            <a:p>
              <a:pPr algn="ctr" eaLnBrk="0" hangingPunct="0"/>
              <a:endParaRPr lang="en-US" sz="28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gray">
            <a:xfrm>
              <a:off x="72" y="1832"/>
              <a:ext cx="90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28600" tIns="228600" rIns="228600" bIns="2286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>
                  <a:latin typeface="Century Gothic" pitchFamily="34" charset="0"/>
                </a:rPr>
                <a:t>功能</a:t>
              </a:r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6986637" y="4053359"/>
            <a:ext cx="1612900" cy="419100"/>
            <a:chOff x="6" y="2484"/>
            <a:chExt cx="1016" cy="264"/>
          </a:xfrm>
        </p:grpSpPr>
        <p:sp>
          <p:nvSpPr>
            <p:cNvPr id="26" name="Oval 30"/>
            <p:cNvSpPr>
              <a:spLocks noChangeArrowheads="1"/>
            </p:cNvSpPr>
            <p:nvPr/>
          </p:nvSpPr>
          <p:spPr bwMode="gray">
            <a:xfrm>
              <a:off x="173" y="2484"/>
              <a:ext cx="672" cy="26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228600" tIns="228600" rIns="228600" bIns="0" anchor="ctr"/>
            <a:lstStyle/>
            <a:p>
              <a:pPr algn="ctr" eaLnBrk="0" hangingPunct="0"/>
              <a:endParaRPr lang="en-US" sz="28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gray">
            <a:xfrm>
              <a:off x="6" y="2546"/>
              <a:ext cx="1016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28600" tIns="228600" rIns="228600" bIns="2286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>
                  <a:latin typeface="Century Gothic" pitchFamily="34" charset="0"/>
                </a:rPr>
                <a:t>基础架构</a:t>
              </a:r>
            </a:p>
          </p:txBody>
        </p:sp>
      </p:grp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986637" y="5637684"/>
            <a:ext cx="1612900" cy="419100"/>
            <a:chOff x="6" y="3400"/>
            <a:chExt cx="1016" cy="264"/>
          </a:xfrm>
        </p:grpSpPr>
        <p:sp>
          <p:nvSpPr>
            <p:cNvPr id="29" name="Oval 33"/>
            <p:cNvSpPr>
              <a:spLocks noChangeArrowheads="1"/>
            </p:cNvSpPr>
            <p:nvPr/>
          </p:nvSpPr>
          <p:spPr bwMode="gray">
            <a:xfrm>
              <a:off x="177" y="3400"/>
              <a:ext cx="672" cy="264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228600" tIns="228600" rIns="228600" bIns="0" anchor="ctr"/>
            <a:lstStyle/>
            <a:p>
              <a:pPr algn="ctr" eaLnBrk="0" hangingPunct="0"/>
              <a:endParaRPr lang="en-US" sz="280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gray">
            <a:xfrm>
              <a:off x="6" y="3462"/>
              <a:ext cx="1016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28600" tIns="228600" rIns="228600" bIns="2286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200" b="1">
                  <a:latin typeface="Century Gothic" pitchFamily="34" charset="0"/>
                </a:rPr>
                <a:t>数据</a:t>
              </a:r>
            </a:p>
          </p:txBody>
        </p:sp>
      </p:grpSp>
      <p:sp>
        <p:nvSpPr>
          <p:cNvPr id="31" name="Line 35"/>
          <p:cNvSpPr>
            <a:spLocks noChangeShapeType="1"/>
          </p:cNvSpPr>
          <p:nvPr/>
        </p:nvSpPr>
        <p:spPr bwMode="gray">
          <a:xfrm flipH="1">
            <a:off x="7296200" y="1557809"/>
            <a:ext cx="0" cy="13684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gray">
          <a:xfrm flipH="1">
            <a:off x="7296200" y="2997671"/>
            <a:ext cx="11112" cy="223202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gray">
          <a:xfrm flipH="1">
            <a:off x="7296200" y="5301134"/>
            <a:ext cx="1587" cy="10239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gray">
          <a:xfrm>
            <a:off x="1414512" y="3451696"/>
            <a:ext cx="2388493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b="1" dirty="0">
                <a:latin typeface="Futura Hv" pitchFamily="34" charset="0"/>
              </a:rPr>
              <a:t>模型和算法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gray">
          <a:xfrm>
            <a:off x="1642765" y="3200871"/>
            <a:ext cx="18875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200" b="1" dirty="0">
                <a:latin typeface="Century Gothic" pitchFamily="34" charset="0"/>
              </a:rPr>
              <a:t>运算引擎</a:t>
            </a:r>
          </a:p>
        </p:txBody>
      </p:sp>
      <p:sp>
        <p:nvSpPr>
          <p:cNvPr id="36" name="AutoShape 40"/>
          <p:cNvSpPr>
            <a:spLocks noChangeArrowheads="1"/>
          </p:cNvSpPr>
          <p:nvPr/>
        </p:nvSpPr>
        <p:spPr bwMode="gray">
          <a:xfrm>
            <a:off x="1308150" y="2492846"/>
            <a:ext cx="882650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dirty="0" smtClean="0">
                <a:latin typeface="Futura Hv" pitchFamily="34" charset="0"/>
              </a:rPr>
              <a:t>财务分析</a:t>
            </a:r>
            <a:endParaRPr lang="en-US" altLang="zh-CN" sz="1200" dirty="0">
              <a:latin typeface="Futura Hv" pitchFamily="34" charset="0"/>
            </a:endParaRPr>
          </a:p>
        </p:txBody>
      </p:sp>
      <p:sp>
        <p:nvSpPr>
          <p:cNvPr id="37" name="AutoShape 41"/>
          <p:cNvSpPr>
            <a:spLocks noChangeArrowheads="1"/>
          </p:cNvSpPr>
          <p:nvPr/>
        </p:nvSpPr>
        <p:spPr bwMode="gray">
          <a:xfrm>
            <a:off x="2573387" y="2505546"/>
            <a:ext cx="912813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dirty="0" smtClean="0">
                <a:latin typeface="Futura Hv" pitchFamily="34" charset="0"/>
              </a:rPr>
              <a:t>数据挖掘</a:t>
            </a:r>
            <a:endParaRPr lang="en-US" altLang="zh-CN" sz="1200" dirty="0">
              <a:latin typeface="Futura Hv" pitchFamily="34" charset="0"/>
            </a:endParaRPr>
          </a:p>
        </p:txBody>
      </p:sp>
      <p:sp>
        <p:nvSpPr>
          <p:cNvPr id="38" name="AutoShape 42"/>
          <p:cNvSpPr>
            <a:spLocks noChangeArrowheads="1"/>
          </p:cNvSpPr>
          <p:nvPr/>
        </p:nvSpPr>
        <p:spPr bwMode="gray">
          <a:xfrm>
            <a:off x="5141962" y="2510309"/>
            <a:ext cx="935038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dirty="0" smtClean="0">
                <a:latin typeface="Futura Hv" pitchFamily="34" charset="0"/>
              </a:rPr>
              <a:t>预测</a:t>
            </a:r>
            <a:endParaRPr lang="en-US" altLang="zh-CN" sz="1200" dirty="0">
              <a:latin typeface="Futura Hv" pitchFamily="34" charset="0"/>
            </a:endParaRPr>
          </a:p>
        </p:txBody>
      </p:sp>
      <p:sp>
        <p:nvSpPr>
          <p:cNvPr id="39" name="AutoShape 43"/>
          <p:cNvSpPr>
            <a:spLocks/>
          </p:cNvSpPr>
          <p:nvPr/>
        </p:nvSpPr>
        <p:spPr bwMode="gray">
          <a:xfrm rot="16200000">
            <a:off x="4035475" y="1529234"/>
            <a:ext cx="288925" cy="6105525"/>
          </a:xfrm>
          <a:prstGeom prst="rightBrace">
            <a:avLst>
              <a:gd name="adj1" fmla="val 69755"/>
              <a:gd name="adj2" fmla="val 50153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40" name="AutoShape 44"/>
          <p:cNvSpPr>
            <a:spLocks/>
          </p:cNvSpPr>
          <p:nvPr/>
        </p:nvSpPr>
        <p:spPr bwMode="gray">
          <a:xfrm rot="16200000">
            <a:off x="4107706" y="17140"/>
            <a:ext cx="287337" cy="6105525"/>
          </a:xfrm>
          <a:prstGeom prst="rightBrace">
            <a:avLst>
              <a:gd name="adj1" fmla="val 47416"/>
              <a:gd name="adj2" fmla="val 49931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gray">
          <a:xfrm>
            <a:off x="1141462" y="1546696"/>
            <a:ext cx="6135688" cy="541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marL="114300" indent="-114300" algn="ctr" eaLnBrk="0" hangingPunct="0"/>
            <a:endParaRPr lang="en-US" sz="1200" b="1">
              <a:latin typeface="Futura Hv" pitchFamily="34" charset="0"/>
            </a:endParaRPr>
          </a:p>
        </p:txBody>
      </p:sp>
      <p:sp>
        <p:nvSpPr>
          <p:cNvPr id="42" name="AutoShape 46"/>
          <p:cNvSpPr>
            <a:spLocks noChangeArrowheads="1"/>
          </p:cNvSpPr>
          <p:nvPr/>
        </p:nvSpPr>
        <p:spPr bwMode="gray">
          <a:xfrm>
            <a:off x="2609900" y="1719734"/>
            <a:ext cx="715962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dirty="0">
                <a:latin typeface="Futura Hv" pitchFamily="34" charset="0"/>
              </a:rPr>
              <a:t>仪表盘</a:t>
            </a:r>
          </a:p>
        </p:txBody>
      </p:sp>
      <p:sp>
        <p:nvSpPr>
          <p:cNvPr id="43" name="AutoShape 47"/>
          <p:cNvSpPr>
            <a:spLocks noChangeArrowheads="1"/>
          </p:cNvSpPr>
          <p:nvPr/>
        </p:nvSpPr>
        <p:spPr bwMode="gray">
          <a:xfrm>
            <a:off x="3856087" y="1722909"/>
            <a:ext cx="715963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dirty="0" smtClean="0">
                <a:latin typeface="Futura Hv" pitchFamily="34" charset="0"/>
              </a:rPr>
              <a:t>统计图形</a:t>
            </a:r>
            <a:endParaRPr lang="zh-CN" altLang="en-US" sz="1200" dirty="0">
              <a:latin typeface="Futura Hv" pitchFamily="34" charset="0"/>
            </a:endParaRPr>
          </a:p>
        </p:txBody>
      </p:sp>
      <p:sp>
        <p:nvSpPr>
          <p:cNvPr id="44" name="AutoShape 48"/>
          <p:cNvSpPr>
            <a:spLocks noChangeArrowheads="1"/>
          </p:cNvSpPr>
          <p:nvPr/>
        </p:nvSpPr>
        <p:spPr bwMode="gray">
          <a:xfrm>
            <a:off x="5224512" y="1718146"/>
            <a:ext cx="715963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en-US" altLang="zh-CN" sz="1200" dirty="0" smtClean="0">
                <a:latin typeface="Futura Hv" pitchFamily="34" charset="0"/>
              </a:rPr>
              <a:t>OLAP</a:t>
            </a:r>
            <a:r>
              <a:rPr lang="zh-CN" altLang="en-US" sz="1200" dirty="0" smtClean="0">
                <a:latin typeface="Futura Hv" pitchFamily="34" charset="0"/>
              </a:rPr>
              <a:t>展现</a:t>
            </a:r>
            <a:endParaRPr lang="zh-CN" altLang="en-US" sz="1200" dirty="0">
              <a:latin typeface="Futura Hv" pitchFamily="34" charset="0"/>
            </a:endParaRPr>
          </a:p>
        </p:txBody>
      </p:sp>
      <p:sp>
        <p:nvSpPr>
          <p:cNvPr id="45" name="AutoShape 49"/>
          <p:cNvSpPr>
            <a:spLocks noChangeArrowheads="1"/>
          </p:cNvSpPr>
          <p:nvPr/>
        </p:nvSpPr>
        <p:spPr bwMode="gray">
          <a:xfrm>
            <a:off x="6397675" y="1719734"/>
            <a:ext cx="715962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dirty="0" smtClean="0">
                <a:latin typeface="Futura Hv" pitchFamily="34" charset="0"/>
              </a:rPr>
              <a:t>动态图形</a:t>
            </a:r>
            <a:endParaRPr lang="zh-CN" altLang="en-US" sz="1200" dirty="0">
              <a:latin typeface="Futura Hv" pitchFamily="34" charset="0"/>
            </a:endParaRPr>
          </a:p>
        </p:txBody>
      </p:sp>
      <p:sp>
        <p:nvSpPr>
          <p:cNvPr id="46" name="Text Box 50"/>
          <p:cNvSpPr txBox="1">
            <a:spLocks noChangeArrowheads="1"/>
          </p:cNvSpPr>
          <p:nvPr/>
        </p:nvSpPr>
        <p:spPr bwMode="gray">
          <a:xfrm>
            <a:off x="2278112" y="2276946"/>
            <a:ext cx="3724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200" b="1">
                <a:latin typeface="Century Gothic" pitchFamily="34" charset="0"/>
              </a:rPr>
              <a:t>业务应用平台</a:t>
            </a: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gray">
          <a:xfrm>
            <a:off x="1127175" y="4726459"/>
            <a:ext cx="6137275" cy="568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marL="114300" indent="-114300" algn="ctr" eaLnBrk="0" hangingPunct="0"/>
            <a:endParaRPr lang="en-US" sz="1200" b="1">
              <a:latin typeface="Futura Hv" pitchFamily="34" charset="0"/>
            </a:endParaRPr>
          </a:p>
        </p:txBody>
      </p:sp>
      <p:sp>
        <p:nvSpPr>
          <p:cNvPr id="48" name="AutoShape 52"/>
          <p:cNvSpPr>
            <a:spLocks noChangeArrowheads="1"/>
          </p:cNvSpPr>
          <p:nvPr/>
        </p:nvSpPr>
        <p:spPr bwMode="gray">
          <a:xfrm>
            <a:off x="1924100" y="4912196"/>
            <a:ext cx="984250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en-US" altLang="zh-CN" sz="800">
                <a:latin typeface="Futura Hv" pitchFamily="34" charset="0"/>
              </a:rPr>
              <a:t>Extraction</a:t>
            </a: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gray">
          <a:xfrm>
            <a:off x="3257600" y="4680421"/>
            <a:ext cx="2057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>
                <a:latin typeface="Century Gothic" pitchFamily="34" charset="0"/>
              </a:rPr>
              <a:t>ETL</a:t>
            </a:r>
            <a:r>
              <a:rPr lang="zh-CN" altLang="en-US" sz="1200" b="1">
                <a:latin typeface="Century Gothic" pitchFamily="34" charset="0"/>
              </a:rPr>
              <a:t>数据获取和交换平台</a:t>
            </a:r>
          </a:p>
        </p:txBody>
      </p:sp>
      <p:sp>
        <p:nvSpPr>
          <p:cNvPr id="50" name="AutoShape 54"/>
          <p:cNvSpPr>
            <a:spLocks noChangeArrowheads="1"/>
          </p:cNvSpPr>
          <p:nvPr/>
        </p:nvSpPr>
        <p:spPr bwMode="gray">
          <a:xfrm>
            <a:off x="3514775" y="4916959"/>
            <a:ext cx="1247775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en-US" altLang="zh-CN" sz="800">
                <a:latin typeface="Futura Hv" pitchFamily="34" charset="0"/>
              </a:rPr>
              <a:t>Transformation</a:t>
            </a:r>
          </a:p>
        </p:txBody>
      </p:sp>
      <p:sp>
        <p:nvSpPr>
          <p:cNvPr id="51" name="Text Box 55"/>
          <p:cNvSpPr txBox="1">
            <a:spLocks noChangeArrowheads="1"/>
          </p:cNvSpPr>
          <p:nvPr/>
        </p:nvSpPr>
        <p:spPr bwMode="gray">
          <a:xfrm>
            <a:off x="2351137" y="1484784"/>
            <a:ext cx="37242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200" b="1">
                <a:latin typeface="Century Gothic" pitchFamily="34" charset="0"/>
              </a:rPr>
              <a:t>展现层</a:t>
            </a:r>
          </a:p>
        </p:txBody>
      </p:sp>
      <p:sp>
        <p:nvSpPr>
          <p:cNvPr id="52" name="AutoShape 56"/>
          <p:cNvSpPr>
            <a:spLocks noChangeArrowheads="1"/>
          </p:cNvSpPr>
          <p:nvPr/>
        </p:nvSpPr>
        <p:spPr bwMode="gray">
          <a:xfrm>
            <a:off x="5407075" y="4916959"/>
            <a:ext cx="984250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en-US" altLang="zh-CN" sz="800">
                <a:latin typeface="Futura Hv" pitchFamily="34" charset="0"/>
              </a:rPr>
              <a:t>Load</a:t>
            </a:r>
          </a:p>
        </p:txBody>
      </p:sp>
      <p:sp>
        <p:nvSpPr>
          <p:cNvPr id="53" name="AutoShape 57"/>
          <p:cNvSpPr>
            <a:spLocks noChangeArrowheads="1"/>
          </p:cNvSpPr>
          <p:nvPr/>
        </p:nvSpPr>
        <p:spPr bwMode="gray">
          <a:xfrm>
            <a:off x="1338312" y="1714971"/>
            <a:ext cx="715963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>
                <a:latin typeface="Futura Hv" pitchFamily="34" charset="0"/>
              </a:rPr>
              <a:t>报表</a:t>
            </a:r>
          </a:p>
        </p:txBody>
      </p:sp>
      <p:sp>
        <p:nvSpPr>
          <p:cNvPr id="54" name="AutoShape 58"/>
          <p:cNvSpPr>
            <a:spLocks noChangeArrowheads="1"/>
          </p:cNvSpPr>
          <p:nvPr/>
        </p:nvSpPr>
        <p:spPr bwMode="gray">
          <a:xfrm>
            <a:off x="6380212" y="2513484"/>
            <a:ext cx="715963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dirty="0" smtClean="0">
                <a:latin typeface="Futura Hv" pitchFamily="34" charset="0"/>
              </a:rPr>
              <a:t>模拟</a:t>
            </a:r>
            <a:endParaRPr lang="en-US" altLang="zh-CN" sz="1200" dirty="0">
              <a:latin typeface="Futura Hv" pitchFamily="34" charset="0"/>
            </a:endParaRPr>
          </a:p>
        </p:txBody>
      </p:sp>
      <p:sp>
        <p:nvSpPr>
          <p:cNvPr id="55" name="AutoShape 59"/>
          <p:cNvSpPr>
            <a:spLocks noChangeArrowheads="1"/>
          </p:cNvSpPr>
          <p:nvPr/>
        </p:nvSpPr>
        <p:spPr bwMode="gray">
          <a:xfrm>
            <a:off x="3802112" y="2513484"/>
            <a:ext cx="979488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dirty="0" smtClean="0">
                <a:latin typeface="Futura Hv" pitchFamily="34" charset="0"/>
              </a:rPr>
              <a:t>管理报表</a:t>
            </a:r>
            <a:endParaRPr lang="en-US" altLang="zh-CN" sz="1200" dirty="0">
              <a:latin typeface="Futura Hv" pitchFamily="34" charset="0"/>
            </a:endParaRPr>
          </a:p>
        </p:txBody>
      </p:sp>
      <p:sp>
        <p:nvSpPr>
          <p:cNvPr id="56" name="AutoShape 60"/>
          <p:cNvSpPr>
            <a:spLocks/>
          </p:cNvSpPr>
          <p:nvPr/>
        </p:nvSpPr>
        <p:spPr bwMode="gray">
          <a:xfrm rot="16200000">
            <a:off x="4106912" y="-847254"/>
            <a:ext cx="288925" cy="6105525"/>
          </a:xfrm>
          <a:prstGeom prst="rightBrace">
            <a:avLst>
              <a:gd name="adj1" fmla="val 60363"/>
              <a:gd name="adj2" fmla="val 49713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228600" tIns="228600" rIns="228600" bIns="0" anchor="ctr"/>
          <a:lstStyle/>
          <a:p>
            <a:endParaRPr lang="en-GB"/>
          </a:p>
        </p:txBody>
      </p:sp>
      <p:sp>
        <p:nvSpPr>
          <p:cNvPr id="57" name="Rectangle 69"/>
          <p:cNvSpPr>
            <a:spLocks noChangeArrowheads="1"/>
          </p:cNvSpPr>
          <p:nvPr/>
        </p:nvSpPr>
        <p:spPr bwMode="auto">
          <a:xfrm>
            <a:off x="971600" y="4505796"/>
            <a:ext cx="6553200" cy="99060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8" name="AutoShape 70"/>
          <p:cNvSpPr>
            <a:spLocks noChangeArrowheads="1"/>
          </p:cNvSpPr>
          <p:nvPr/>
        </p:nvSpPr>
        <p:spPr bwMode="auto">
          <a:xfrm>
            <a:off x="3070275" y="3877146"/>
            <a:ext cx="2305050" cy="576263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1200" b="1">
                <a:latin typeface="Times New Roman" pitchFamily="18" charset="0"/>
              </a:rPr>
              <a:t>数据仓库</a:t>
            </a:r>
            <a:endParaRPr kumimoji="1" lang="en-US" altLang="zh-CN" sz="1200" b="1">
              <a:latin typeface="Times New Roman" pitchFamily="18" charset="0"/>
            </a:endParaRPr>
          </a:p>
        </p:txBody>
      </p:sp>
      <p:sp>
        <p:nvSpPr>
          <p:cNvPr id="59" name="Rectangle 75"/>
          <p:cNvSpPr>
            <a:spLocks noChangeArrowheads="1"/>
          </p:cNvSpPr>
          <p:nvPr/>
        </p:nvSpPr>
        <p:spPr bwMode="auto">
          <a:xfrm>
            <a:off x="1054150" y="3227859"/>
            <a:ext cx="6553200" cy="649287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Rectangle 76"/>
          <p:cNvSpPr>
            <a:spLocks noChangeArrowheads="1"/>
          </p:cNvSpPr>
          <p:nvPr/>
        </p:nvSpPr>
        <p:spPr bwMode="auto">
          <a:xfrm>
            <a:off x="1054150" y="2292821"/>
            <a:ext cx="6553200" cy="649288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" name="Rectangle 77"/>
          <p:cNvSpPr>
            <a:spLocks noChangeArrowheads="1"/>
          </p:cNvSpPr>
          <p:nvPr/>
        </p:nvSpPr>
        <p:spPr bwMode="auto">
          <a:xfrm>
            <a:off x="1054150" y="1500659"/>
            <a:ext cx="6553200" cy="649287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6" name="AutoShape 38"/>
          <p:cNvSpPr>
            <a:spLocks noChangeArrowheads="1"/>
          </p:cNvSpPr>
          <p:nvPr/>
        </p:nvSpPr>
        <p:spPr bwMode="gray">
          <a:xfrm>
            <a:off x="4510856" y="3451696"/>
            <a:ext cx="2388493" cy="34925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228600" tIns="228600" rIns="228600" bIns="228600" anchor="ctr"/>
          <a:lstStyle/>
          <a:p>
            <a:pPr algn="ctr" eaLnBrk="0" hangingPunct="0"/>
            <a:r>
              <a:rPr lang="zh-CN" altLang="en-US" sz="1200" b="1" dirty="0" smtClean="0">
                <a:latin typeface="Futura Hv" pitchFamily="34" charset="0"/>
              </a:rPr>
              <a:t>多维分析</a:t>
            </a:r>
            <a:endParaRPr lang="zh-CN" altLang="en-US" sz="1200" b="1" dirty="0">
              <a:latin typeface="Futura Hv" pitchFamily="34" charset="0"/>
            </a:endParaRPr>
          </a:p>
        </p:txBody>
      </p:sp>
      <p:sp>
        <p:nvSpPr>
          <p:cNvPr id="67" name="Text Box 39"/>
          <p:cNvSpPr txBox="1">
            <a:spLocks noChangeArrowheads="1"/>
          </p:cNvSpPr>
          <p:nvPr/>
        </p:nvSpPr>
        <p:spPr bwMode="gray">
          <a:xfrm>
            <a:off x="4739109" y="3200871"/>
            <a:ext cx="18875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28600" tIns="228600" rIns="228600" bIns="228600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200" b="1" dirty="0" smtClean="0">
                <a:latin typeface="Century Gothic" pitchFamily="34" charset="0"/>
              </a:rPr>
              <a:t>OLAP</a:t>
            </a:r>
            <a:r>
              <a:rPr lang="zh-CN" altLang="en-US" sz="1200" b="1" dirty="0" smtClean="0">
                <a:latin typeface="Century Gothic" pitchFamily="34" charset="0"/>
              </a:rPr>
              <a:t>引擎</a:t>
            </a:r>
            <a:endParaRPr lang="zh-CN" altLang="en-US" sz="1200" b="1" dirty="0">
              <a:latin typeface="Century Gothic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0" y="1196752"/>
            <a:ext cx="7678738" cy="1065212"/>
          </a:xfrm>
        </p:spPr>
        <p:txBody>
          <a:bodyPr/>
          <a:lstStyle/>
          <a:p>
            <a:r>
              <a:rPr lang="en-US" dirty="0" err="1" smtClean="0"/>
              <a:t>Pentaho</a:t>
            </a:r>
            <a:r>
              <a:rPr lang="zh-CN" altLang="en-US" dirty="0" smtClean="0"/>
              <a:t>套件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87624" y="1849915"/>
            <a:ext cx="6408712" cy="453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7678738" cy="720080"/>
          </a:xfrm>
        </p:spPr>
        <p:txBody>
          <a:bodyPr/>
          <a:lstStyle/>
          <a:p>
            <a:r>
              <a:rPr lang="en-US" altLang="zh-CN" dirty="0" err="1" smtClean="0"/>
              <a:t>Pentaho</a:t>
            </a:r>
            <a:r>
              <a:rPr lang="zh-CN" altLang="en-US" dirty="0" smtClean="0"/>
              <a:t>架构</a:t>
            </a:r>
            <a:endParaRPr lang="en-GB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1475656" y="1268760"/>
            <a:ext cx="6120680" cy="541274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398818" cy="720080"/>
          </a:xfrm>
        </p:spPr>
        <p:txBody>
          <a:bodyPr/>
          <a:lstStyle/>
          <a:p>
            <a:r>
              <a:rPr lang="en-US" altLang="zh-CN" dirty="0" err="1" smtClean="0"/>
              <a:t>Pentaho</a:t>
            </a:r>
            <a:r>
              <a:rPr lang="en-US" altLang="zh-CN" dirty="0" smtClean="0"/>
              <a:t> BI Server——</a:t>
            </a:r>
            <a:r>
              <a:rPr lang="zh-CN" altLang="en-US" dirty="0" smtClean="0"/>
              <a:t>自由而灵活的平台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67544" y="2060848"/>
            <a:ext cx="8352928" cy="397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268760"/>
            <a:ext cx="7678738" cy="1065212"/>
          </a:xfrm>
        </p:spPr>
        <p:txBody>
          <a:bodyPr/>
          <a:lstStyle/>
          <a:p>
            <a:r>
              <a:rPr lang="en-US" altLang="zh-CN" dirty="0" smtClean="0"/>
              <a:t>Kettle——</a:t>
            </a:r>
            <a:r>
              <a:rPr lang="zh-CN" altLang="en-US" dirty="0" smtClean="0"/>
              <a:t>数据整合的利器</a:t>
            </a:r>
            <a:endParaRPr lang="en-GB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1331640" y="2060848"/>
            <a:ext cx="6480720" cy="4403301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268760"/>
            <a:ext cx="7678738" cy="1065212"/>
          </a:xfrm>
        </p:spPr>
        <p:txBody>
          <a:bodyPr/>
          <a:lstStyle/>
          <a:p>
            <a:r>
              <a:rPr lang="en-US" altLang="zh-CN" dirty="0" smtClean="0"/>
              <a:t>Metadata Editor——</a:t>
            </a:r>
            <a:r>
              <a:rPr lang="zh-CN" altLang="en-US" dirty="0" smtClean="0"/>
              <a:t>元数据管理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2060848"/>
            <a:ext cx="717229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268760"/>
            <a:ext cx="7894762" cy="1065212"/>
          </a:xfrm>
        </p:spPr>
        <p:txBody>
          <a:bodyPr/>
          <a:lstStyle/>
          <a:p>
            <a:r>
              <a:rPr lang="en-US" altLang="zh-CN" dirty="0" smtClean="0"/>
              <a:t>Report Designer——</a:t>
            </a:r>
            <a:r>
              <a:rPr lang="zh-CN" altLang="en-US" dirty="0" smtClean="0"/>
              <a:t>方便的报表设计工具</a:t>
            </a:r>
            <a:endParaRPr lang="en-GB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011401"/>
            <a:ext cx="7344816" cy="4129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goSolutions_Presentation">
  <a:themeElements>
    <a:clrScheme name="Default Design 1">
      <a:dk1>
        <a:srgbClr val="000000"/>
      </a:dk1>
      <a:lt1>
        <a:srgbClr val="FFFFFF"/>
      </a:lt1>
      <a:dk2>
        <a:srgbClr val="F9A533"/>
      </a:dk2>
      <a:lt2>
        <a:srgbClr val="DDDDDD"/>
      </a:lt2>
      <a:accent1>
        <a:srgbClr val="F9A533"/>
      </a:accent1>
      <a:accent2>
        <a:srgbClr val="969696"/>
      </a:accent2>
      <a:accent3>
        <a:srgbClr val="FFFFFF"/>
      </a:accent3>
      <a:accent4>
        <a:srgbClr val="000000"/>
      </a:accent4>
      <a:accent5>
        <a:srgbClr val="FBCFAD"/>
      </a:accent5>
      <a:accent6>
        <a:srgbClr val="878787"/>
      </a:accent6>
      <a:hlink>
        <a:srgbClr val="F9A533"/>
      </a:hlink>
      <a:folHlink>
        <a:srgbClr val="969696"/>
      </a:folHlink>
    </a:clrScheme>
    <a:fontScheme name="Default 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 anchorCtr="1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F9A533"/>
        </a:dk2>
        <a:lt2>
          <a:srgbClr val="DDDDDD"/>
        </a:lt2>
        <a:accent1>
          <a:srgbClr val="F9A533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CFAD"/>
        </a:accent5>
        <a:accent6>
          <a:srgbClr val="878787"/>
        </a:accent6>
        <a:hlink>
          <a:srgbClr val="F9A5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MangoSolutions_Presentation</Template>
  <TotalTime>8496</TotalTime>
  <Words>635</Words>
  <Application>Microsoft Office PowerPoint</Application>
  <PresentationFormat>On-screen Show (4:3)</PresentationFormat>
  <Paragraphs>125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MangoSolutions_Presentation</vt:lpstr>
      <vt:lpstr>基于R和pentaho的全套开源BI平台的实现</vt:lpstr>
      <vt:lpstr>目录</vt:lpstr>
      <vt:lpstr>BI系统的框架</vt:lpstr>
      <vt:lpstr>Pentaho套件</vt:lpstr>
      <vt:lpstr>Pentaho架构</vt:lpstr>
      <vt:lpstr>Pentaho BI Server——自由而灵活的平台</vt:lpstr>
      <vt:lpstr>Kettle——数据整合的利器</vt:lpstr>
      <vt:lpstr>Metadata Editor——元数据管理</vt:lpstr>
      <vt:lpstr>Report Designer——方便的报表设计工具</vt:lpstr>
      <vt:lpstr>Mondrian——强大的开源OLAP引擎</vt:lpstr>
      <vt:lpstr>Schema Workbench——数据仓库的设计</vt:lpstr>
      <vt:lpstr>WEKA——优秀的数据挖掘平台</vt:lpstr>
      <vt:lpstr>Pentaho套件的演示</vt:lpstr>
      <vt:lpstr>目录</vt:lpstr>
      <vt:lpstr>R包rpentaho的操作演示</vt:lpstr>
      <vt:lpstr>目录</vt:lpstr>
      <vt:lpstr>Pentaho对Hadoop的支持</vt:lpstr>
      <vt:lpstr>Hadoop简史</vt:lpstr>
      <vt:lpstr>Hadoop和Google</vt:lpstr>
      <vt:lpstr>Hadoop项目结构</vt:lpstr>
      <vt:lpstr>Slide 21</vt:lpstr>
      <vt:lpstr>MapReduce流程</vt:lpstr>
      <vt:lpstr>Hadoop Streaming</vt:lpstr>
      <vt:lpstr>hive</vt:lpstr>
      <vt:lpstr>Rhipe</vt:lpstr>
      <vt:lpstr>RHadoop</vt:lpstr>
      <vt:lpstr>展望</vt:lpstr>
      <vt:lpstr>目录</vt:lpstr>
      <vt:lpstr>建议和讨论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Liz Matthews</dc:creator>
  <dc:description>Developed by Julea Hardy 06/2010.</dc:description>
  <cp:lastModifiedBy>Jian Li</cp:lastModifiedBy>
  <cp:revision>440</cp:revision>
  <dcterms:created xsi:type="dcterms:W3CDTF">2010-06-04T12:11:37Z</dcterms:created>
  <dcterms:modified xsi:type="dcterms:W3CDTF">2012-05-26T01:15:12Z</dcterms:modified>
</cp:coreProperties>
</file>