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60" r:id="rId4"/>
    <p:sldId id="262" r:id="rId5"/>
    <p:sldId id="263" r:id="rId6"/>
    <p:sldId id="264" r:id="rId7"/>
    <p:sldId id="265" r:id="rId8"/>
    <p:sldId id="271" r:id="rId9"/>
    <p:sldId id="272" r:id="rId10"/>
    <p:sldId id="273" r:id="rId11"/>
    <p:sldId id="282" r:id="rId12"/>
    <p:sldId id="274" r:id="rId13"/>
    <p:sldId id="275" r:id="rId14"/>
    <p:sldId id="276" r:id="rId15"/>
    <p:sldId id="277" r:id="rId16"/>
    <p:sldId id="283" r:id="rId17"/>
    <p:sldId id="284" r:id="rId18"/>
    <p:sldId id="285" r:id="rId19"/>
    <p:sldId id="278" r:id="rId20"/>
    <p:sldId id="279" r:id="rId21"/>
    <p:sldId id="280" r:id="rId22"/>
    <p:sldId id="281" r:id="rId23"/>
    <p:sldId id="266" r:id="rId24"/>
    <p:sldId id="287" r:id="rId25"/>
    <p:sldId id="267" r:id="rId26"/>
    <p:sldId id="268" r:id="rId27"/>
    <p:sldId id="269" r:id="rId28"/>
    <p:sldId id="270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displayHTS-manual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../../Books/OptimalRNAiHTS/coverHTS.zhang.jp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-project.org/mirror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236076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displayHTS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/>
              <a:t>A</a:t>
            </a:r>
            <a:r>
              <a:rPr lang="en-US" sz="3600" dirty="0" smtClean="0"/>
              <a:t>n </a:t>
            </a:r>
            <a:r>
              <a:rPr lang="en-US" sz="3600" dirty="0"/>
              <a:t>R package for displaying data and results from high-throughput screening experiments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4200"/>
            <a:ext cx="6400800" cy="2743200"/>
          </a:xfrm>
        </p:spPr>
        <p:txBody>
          <a:bodyPr/>
          <a:lstStyle/>
          <a:p>
            <a:r>
              <a:rPr lang="en-US" dirty="0" smtClean="0"/>
              <a:t>Xiaohua Douglas Zhang</a:t>
            </a:r>
          </a:p>
          <a:p>
            <a:r>
              <a:rPr lang="en-US" sz="2400" dirty="0" smtClean="0"/>
              <a:t>Head, Early Development Statistics – Asian Pacific</a:t>
            </a:r>
          </a:p>
          <a:p>
            <a:r>
              <a:rPr lang="en-US" sz="2400" dirty="0" smtClean="0"/>
              <a:t>BARDS</a:t>
            </a:r>
          </a:p>
          <a:p>
            <a:r>
              <a:rPr lang="en-US" sz="2400" dirty="0" smtClean="0"/>
              <a:t>Merck Research Laboratories </a:t>
            </a:r>
          </a:p>
          <a:p>
            <a:r>
              <a:rPr lang="en-US" dirty="0" smtClean="0"/>
              <a:t>May 18,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DC19-206D-4DCE-8B8F-D80C1D215D0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2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14" y="236279"/>
            <a:ext cx="8540372" cy="638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88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 descr="fig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91400" cy="344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5" descr="fig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49638"/>
            <a:ext cx="7315200" cy="340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7086600" y="6488113"/>
            <a:ext cx="165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solidFill>
                  <a:srgbClr val="0066FF"/>
                </a:solidFill>
              </a:rPr>
              <a:t>Zhang’s Book </a:t>
            </a:r>
          </a:p>
        </p:txBody>
      </p:sp>
    </p:spTree>
    <p:extLst>
      <p:ext uri="{BB962C8B-B14F-4D97-AF65-F5344CB8AC3E}">
        <p14:creationId xmlns:p14="http://schemas.microsoft.com/office/powerpoint/2010/main" val="160620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imageDesign.fn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6510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i="1" dirty="0"/>
              <a:t>data(</a:t>
            </a:r>
            <a:r>
              <a:rPr lang="en-US" i="1" dirty="0" err="1"/>
              <a:t>HTSresults</a:t>
            </a:r>
            <a:r>
              <a:rPr lang="en-US" i="1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i="1" dirty="0" err="1"/>
              <a:t>condtSample</a:t>
            </a:r>
            <a:r>
              <a:rPr lang="en-US" i="1" dirty="0"/>
              <a:t> = </a:t>
            </a:r>
            <a:r>
              <a:rPr lang="en-US" i="1" dirty="0" err="1"/>
              <a:t>HTSresults</a:t>
            </a:r>
            <a:r>
              <a:rPr lang="en-US" i="1" dirty="0"/>
              <a:t>[, "WELL_USAGE"] == "Sample"</a:t>
            </a:r>
            <a:endParaRPr lang="en-US" dirty="0"/>
          </a:p>
          <a:p>
            <a:pPr marL="0" indent="0">
              <a:buNone/>
            </a:pPr>
            <a:r>
              <a:rPr lang="en-US" i="1" dirty="0" err="1"/>
              <a:t>condtUp</a:t>
            </a:r>
            <a:r>
              <a:rPr lang="en-US" i="1" dirty="0"/>
              <a:t> = </a:t>
            </a:r>
            <a:r>
              <a:rPr lang="en-US" i="1" dirty="0" err="1"/>
              <a:t>HTSresults</a:t>
            </a:r>
            <a:r>
              <a:rPr lang="en-US" i="1" dirty="0"/>
              <a:t>[,"</a:t>
            </a:r>
            <a:r>
              <a:rPr lang="en-US" i="1" dirty="0" err="1"/>
              <a:t>ssmd</a:t>
            </a:r>
            <a:r>
              <a:rPr lang="en-US" i="1" dirty="0"/>
              <a:t>"] &gt;= 1 &amp; </a:t>
            </a:r>
            <a:r>
              <a:rPr lang="en-US" i="1" dirty="0" err="1"/>
              <a:t>HTSresults</a:t>
            </a:r>
            <a:r>
              <a:rPr lang="en-US" i="1" dirty="0"/>
              <a:t>[,"mean"] &gt;= log2(1.2)</a:t>
            </a:r>
            <a:endParaRPr lang="en-US" dirty="0"/>
          </a:p>
          <a:p>
            <a:pPr marL="0" indent="0">
              <a:buNone/>
            </a:pPr>
            <a:r>
              <a:rPr lang="en-US" i="1" dirty="0" err="1"/>
              <a:t>condtDown</a:t>
            </a:r>
            <a:r>
              <a:rPr lang="en-US" i="1" dirty="0"/>
              <a:t> = </a:t>
            </a:r>
            <a:r>
              <a:rPr lang="en-US" i="1" dirty="0" err="1"/>
              <a:t>HTSresults</a:t>
            </a:r>
            <a:r>
              <a:rPr lang="en-US" i="1" dirty="0"/>
              <a:t>[,"</a:t>
            </a:r>
            <a:r>
              <a:rPr lang="en-US" i="1" dirty="0" err="1"/>
              <a:t>ssmd</a:t>
            </a:r>
            <a:r>
              <a:rPr lang="en-US" i="1" dirty="0"/>
              <a:t>"] &lt;= -1 &amp; </a:t>
            </a:r>
            <a:r>
              <a:rPr lang="en-US" i="1" dirty="0" err="1"/>
              <a:t>HTSresults</a:t>
            </a:r>
            <a:r>
              <a:rPr lang="en-US" i="1" dirty="0"/>
              <a:t>[,"mean"] &lt;= -log2(1.2)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sum(</a:t>
            </a:r>
            <a:r>
              <a:rPr lang="en-US" i="1" dirty="0" err="1"/>
              <a:t>condtSample</a:t>
            </a:r>
            <a:r>
              <a:rPr lang="en-US" i="1" dirty="0"/>
              <a:t> &amp; (</a:t>
            </a:r>
            <a:r>
              <a:rPr lang="en-US" i="1" dirty="0" err="1"/>
              <a:t>condtUp</a:t>
            </a:r>
            <a:r>
              <a:rPr lang="en-US" i="1" dirty="0"/>
              <a:t> | </a:t>
            </a:r>
            <a:r>
              <a:rPr lang="en-US" i="1" dirty="0" err="1"/>
              <a:t>condtDown</a:t>
            </a:r>
            <a:r>
              <a:rPr lang="en-US" i="1" dirty="0"/>
              <a:t>) )/sum(</a:t>
            </a:r>
            <a:r>
              <a:rPr lang="en-US" i="1" dirty="0" err="1"/>
              <a:t>condtSample</a:t>
            </a:r>
            <a:r>
              <a:rPr lang="en-US" i="1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i="1" dirty="0" err="1"/>
              <a:t>hit.vec</a:t>
            </a:r>
            <a:r>
              <a:rPr lang="en-US" i="1" dirty="0"/>
              <a:t> = </a:t>
            </a:r>
            <a:r>
              <a:rPr lang="en-US" i="1" dirty="0" err="1"/>
              <a:t>as.character</a:t>
            </a:r>
            <a:r>
              <a:rPr lang="en-US" i="1" dirty="0"/>
              <a:t>(</a:t>
            </a:r>
            <a:r>
              <a:rPr lang="en-US" i="1" dirty="0" err="1"/>
              <a:t>HTSresults</a:t>
            </a:r>
            <a:r>
              <a:rPr lang="en-US" i="1" dirty="0"/>
              <a:t>[, "WELL_USAGE"])</a:t>
            </a:r>
            <a:endParaRPr lang="en-US" dirty="0"/>
          </a:p>
          <a:p>
            <a:pPr marL="0" indent="0">
              <a:buNone/>
            </a:pPr>
            <a:r>
              <a:rPr lang="en-US" i="1" dirty="0" err="1"/>
              <a:t>hit.vec</a:t>
            </a:r>
            <a:r>
              <a:rPr lang="en-US" i="1" dirty="0"/>
              <a:t>[ </a:t>
            </a:r>
            <a:r>
              <a:rPr lang="en-US" i="1" dirty="0" err="1"/>
              <a:t>condtSample</a:t>
            </a:r>
            <a:r>
              <a:rPr lang="en-US" i="1" dirty="0"/>
              <a:t> &amp; </a:t>
            </a:r>
            <a:r>
              <a:rPr lang="en-US" i="1" dirty="0" err="1"/>
              <a:t>condtUp</a:t>
            </a:r>
            <a:r>
              <a:rPr lang="en-US" i="1" dirty="0"/>
              <a:t> ] = "up-hit"</a:t>
            </a:r>
            <a:endParaRPr lang="en-US" dirty="0"/>
          </a:p>
          <a:p>
            <a:pPr marL="0" indent="0">
              <a:buNone/>
            </a:pPr>
            <a:r>
              <a:rPr lang="en-US" i="1" dirty="0" err="1"/>
              <a:t>hit.vec</a:t>
            </a:r>
            <a:r>
              <a:rPr lang="en-US" i="1" dirty="0"/>
              <a:t>[ </a:t>
            </a:r>
            <a:r>
              <a:rPr lang="en-US" i="1" dirty="0" err="1"/>
              <a:t>condtSample</a:t>
            </a:r>
            <a:r>
              <a:rPr lang="en-US" i="1" dirty="0"/>
              <a:t> &amp; </a:t>
            </a:r>
            <a:r>
              <a:rPr lang="en-US" i="1" dirty="0" err="1"/>
              <a:t>condtDown</a:t>
            </a:r>
            <a:r>
              <a:rPr lang="en-US" i="1" dirty="0"/>
              <a:t> ] = "down-hit"</a:t>
            </a:r>
            <a:endParaRPr lang="en-US" dirty="0"/>
          </a:p>
          <a:p>
            <a:pPr marL="0" indent="0">
              <a:buNone/>
            </a:pPr>
            <a:r>
              <a:rPr lang="en-US" i="1" dirty="0" err="1"/>
              <a:t>hit.vec</a:t>
            </a:r>
            <a:r>
              <a:rPr lang="en-US" i="1" dirty="0"/>
              <a:t>[ </a:t>
            </a:r>
            <a:r>
              <a:rPr lang="en-US" i="1" dirty="0" err="1"/>
              <a:t>condtSample</a:t>
            </a:r>
            <a:r>
              <a:rPr lang="en-US" i="1" dirty="0"/>
              <a:t> &amp; !</a:t>
            </a:r>
            <a:r>
              <a:rPr lang="en-US" i="1" dirty="0" err="1"/>
              <a:t>condtUp</a:t>
            </a:r>
            <a:r>
              <a:rPr lang="en-US" i="1" dirty="0"/>
              <a:t> &amp; !</a:t>
            </a:r>
            <a:r>
              <a:rPr lang="en-US" i="1" dirty="0" err="1"/>
              <a:t>condtDown</a:t>
            </a:r>
            <a:r>
              <a:rPr lang="en-US" i="1" dirty="0"/>
              <a:t>] = "non-hit"</a:t>
            </a:r>
            <a:endParaRPr lang="en-US" dirty="0"/>
          </a:p>
          <a:p>
            <a:pPr marL="0" indent="0">
              <a:buNone/>
            </a:pPr>
            <a:r>
              <a:rPr lang="en-US" i="1" dirty="0" err="1"/>
              <a:t>result.df</a:t>
            </a:r>
            <a:r>
              <a:rPr lang="en-US" i="1" dirty="0"/>
              <a:t> = </a:t>
            </a:r>
            <a:r>
              <a:rPr lang="en-US" i="1" dirty="0" err="1"/>
              <a:t>cbind</a:t>
            </a:r>
            <a:r>
              <a:rPr lang="en-US" i="1" dirty="0"/>
              <a:t>(</a:t>
            </a:r>
            <a:r>
              <a:rPr lang="en-US" i="1" dirty="0" err="1"/>
              <a:t>HTSresults</a:t>
            </a:r>
            <a:r>
              <a:rPr lang="en-US" i="1" dirty="0"/>
              <a:t>, "</a:t>
            </a:r>
            <a:r>
              <a:rPr lang="en-US" i="1" dirty="0" err="1"/>
              <a:t>hitResult</a:t>
            </a:r>
            <a:r>
              <a:rPr lang="en-US" i="1" dirty="0"/>
              <a:t>"=</a:t>
            </a:r>
            <a:r>
              <a:rPr lang="en-US" i="1" dirty="0" err="1"/>
              <a:t>hit.vec</a:t>
            </a:r>
            <a:r>
              <a:rPr lang="en-US" i="1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wells = </a:t>
            </a:r>
            <a:r>
              <a:rPr lang="en-US" i="1" dirty="0" err="1"/>
              <a:t>as.character</a:t>
            </a:r>
            <a:r>
              <a:rPr lang="en-US" i="1" dirty="0"/>
              <a:t>(unique(</a:t>
            </a:r>
            <a:r>
              <a:rPr lang="en-US" i="1" dirty="0" err="1"/>
              <a:t>result.df</a:t>
            </a:r>
            <a:r>
              <a:rPr lang="en-US" i="1" dirty="0"/>
              <a:t>[, "</a:t>
            </a:r>
            <a:r>
              <a:rPr lang="en-US" i="1" dirty="0" err="1"/>
              <a:t>hitResult</a:t>
            </a:r>
            <a:r>
              <a:rPr lang="en-US" i="1" dirty="0"/>
              <a:t>"])); wells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colors = c("black",  "green", "white", "grey", "red", "purple1", "purple2", "pink", "purple3")  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par( </a:t>
            </a:r>
            <a:r>
              <a:rPr lang="en-US" i="1" dirty="0" err="1"/>
              <a:t>mfrow</a:t>
            </a:r>
            <a:r>
              <a:rPr lang="en-US" i="1" dirty="0"/>
              <a:t>=c(1,1) )</a:t>
            </a:r>
            <a:endParaRPr lang="en-US" dirty="0"/>
          </a:p>
          <a:p>
            <a:pPr marL="0" indent="0">
              <a:buNone/>
            </a:pPr>
            <a:r>
              <a:rPr lang="en-US" i="1" dirty="0" err="1"/>
              <a:t>imageDesign.fn</a:t>
            </a:r>
            <a:r>
              <a:rPr lang="en-US" i="1" dirty="0"/>
              <a:t>(</a:t>
            </a:r>
            <a:r>
              <a:rPr lang="en-US" i="1" dirty="0" err="1"/>
              <a:t>result.df</a:t>
            </a:r>
            <a:r>
              <a:rPr lang="en-US" i="1" dirty="0"/>
              <a:t>[1:384,], </a:t>
            </a:r>
            <a:r>
              <a:rPr lang="en-US" i="1" dirty="0" err="1"/>
              <a:t>wellName</a:t>
            </a:r>
            <a:r>
              <a:rPr lang="en-US" i="1" dirty="0"/>
              <a:t>="</a:t>
            </a:r>
            <a:r>
              <a:rPr lang="en-US" i="1" dirty="0" err="1"/>
              <a:t>hitResult</a:t>
            </a:r>
            <a:r>
              <a:rPr lang="en-US" i="1" dirty="0"/>
              <a:t>", </a:t>
            </a:r>
            <a:r>
              <a:rPr lang="en-US" i="1" dirty="0" err="1"/>
              <a:t>rowName</a:t>
            </a:r>
            <a:r>
              <a:rPr lang="en-US" i="1" dirty="0"/>
              <a:t>="XPOS",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           </a:t>
            </a:r>
            <a:r>
              <a:rPr lang="en-US" i="1" dirty="0" err="1"/>
              <a:t>colName</a:t>
            </a:r>
            <a:r>
              <a:rPr lang="en-US" i="1" dirty="0"/>
              <a:t>="YPOS", wells=wells, colors=colors,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           title="B: Image of hits and controls")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4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14" y="236279"/>
            <a:ext cx="8540372" cy="638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03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imageIntensity.fn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err="1"/>
              <a:t>imageIntensity.fn</a:t>
            </a:r>
            <a:r>
              <a:rPr lang="en-US" sz="2400" i="1" dirty="0"/>
              <a:t>(</a:t>
            </a:r>
            <a:r>
              <a:rPr lang="en-US" sz="2400" i="1" dirty="0" err="1"/>
              <a:t>HTSdataSort</a:t>
            </a:r>
            <a:r>
              <a:rPr lang="en-US" sz="2400" i="1" dirty="0"/>
              <a:t>[1:384,], </a:t>
            </a:r>
            <a:r>
              <a:rPr lang="en-US" sz="2400" i="1" dirty="0" err="1" smtClean="0"/>
              <a:t>intensityName</a:t>
            </a:r>
            <a:r>
              <a:rPr lang="en-US" sz="2400" i="1" dirty="0"/>
              <a:t>="log2Intensity",</a:t>
            </a:r>
            <a:endParaRPr lang="en-US" sz="2400" dirty="0"/>
          </a:p>
          <a:p>
            <a:pPr marL="0" indent="0">
              <a:buNone/>
            </a:pPr>
            <a:r>
              <a:rPr lang="en-US" sz="2400" i="1" dirty="0" smtClean="0"/>
              <a:t>                  </a:t>
            </a:r>
            <a:r>
              <a:rPr lang="en-US" sz="2400" i="1" dirty="0" err="1"/>
              <a:t>plateName</a:t>
            </a:r>
            <a:r>
              <a:rPr lang="en-US" sz="2400" i="1" dirty="0"/>
              <a:t>="BARCODE", </a:t>
            </a:r>
            <a:r>
              <a:rPr lang="en-US" sz="2400" i="1" dirty="0" err="1"/>
              <a:t>wellName</a:t>
            </a:r>
            <a:r>
              <a:rPr lang="en-US" sz="2400" i="1" dirty="0"/>
              <a:t>="WELL_USAGE",</a:t>
            </a:r>
            <a:endParaRPr lang="en-US" sz="2400" dirty="0"/>
          </a:p>
          <a:p>
            <a:pPr marL="0" indent="0">
              <a:buNone/>
            </a:pPr>
            <a:r>
              <a:rPr lang="en-US" sz="2400" i="1" dirty="0" smtClean="0"/>
              <a:t>                  </a:t>
            </a:r>
            <a:r>
              <a:rPr lang="en-US" sz="2400" i="1" dirty="0" err="1"/>
              <a:t>rowName</a:t>
            </a:r>
            <a:r>
              <a:rPr lang="en-US" sz="2400" i="1" dirty="0"/>
              <a:t>="XPOS", </a:t>
            </a:r>
            <a:r>
              <a:rPr lang="en-US" sz="2400" i="1" dirty="0" err="1"/>
              <a:t>colName</a:t>
            </a:r>
            <a:r>
              <a:rPr lang="en-US" sz="2400" i="1" dirty="0"/>
              <a:t>="YPOS", </a:t>
            </a:r>
            <a:r>
              <a:rPr lang="en-US" sz="2400" i="1" dirty="0" err="1"/>
              <a:t>sampleName</a:t>
            </a:r>
            <a:r>
              <a:rPr lang="en-US" sz="2400" i="1" dirty="0"/>
              <a:t>="Sample", </a:t>
            </a:r>
            <a:endParaRPr lang="en-US" sz="2400" dirty="0"/>
          </a:p>
          <a:p>
            <a:pPr marL="0" indent="0">
              <a:buNone/>
            </a:pPr>
            <a:r>
              <a:rPr lang="en-US" sz="2400" i="1" dirty="0" smtClean="0"/>
              <a:t>               </a:t>
            </a:r>
            <a:r>
              <a:rPr lang="en-US" sz="2400" i="1" dirty="0" err="1"/>
              <a:t>sourcePlateName</a:t>
            </a:r>
            <a:r>
              <a:rPr lang="en-US" sz="2400" i="1" dirty="0"/>
              <a:t>="SOBARCODE</a:t>
            </a:r>
            <a:r>
              <a:rPr lang="en-US" sz="2400" i="1" dirty="0" smtClean="0"/>
              <a:t>")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3234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40" y="1"/>
            <a:ext cx="86705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2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BMCgenomicsFig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 descr="BMCgenomicsFi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9144000" cy="312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600200" y="0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/>
              <a:t>An ApoA1 siRNA Confirmatory Screen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718050" y="6491288"/>
            <a:ext cx="3765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solidFill>
                  <a:srgbClr val="0066FF"/>
                </a:solidFill>
              </a:rPr>
              <a:t>J. Biomol. Screen 2008 13:378-389</a:t>
            </a: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6172200" y="838200"/>
            <a:ext cx="2819400" cy="2362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5"/>
          <p:cNvSpPr>
            <a:spLocks noChangeArrowheads="1"/>
          </p:cNvSpPr>
          <p:nvPr/>
        </p:nvSpPr>
        <p:spPr bwMode="auto">
          <a:xfrm>
            <a:off x="0" y="3276600"/>
            <a:ext cx="9144000" cy="3200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99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BMCgenomicsFig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 descr="BMCgenomicsFi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9144000" cy="312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600200" y="0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/>
              <a:t>An ApoA1 siRNA Confirmatory Screen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718050" y="6491288"/>
            <a:ext cx="3765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solidFill>
                  <a:srgbClr val="0066FF"/>
                </a:solidFill>
              </a:rPr>
              <a:t>J. Biomol. Screen 2008 13:378-389</a:t>
            </a: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6172200" y="838200"/>
            <a:ext cx="2819400" cy="2362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4495800" y="3276600"/>
            <a:ext cx="4648200" cy="3200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74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BMCgenomicsFig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 descr="BMCgenomicsFi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9144000" cy="312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600200" y="0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/>
              <a:t>An ApoA1 siRNA Confirmatory Screen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718050" y="6491288"/>
            <a:ext cx="3765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solidFill>
                  <a:srgbClr val="0066FF"/>
                </a:solidFill>
              </a:rPr>
              <a:t>J. Biomol. Screen 2008 13:378-389</a:t>
            </a:r>
          </a:p>
        </p:txBody>
      </p:sp>
    </p:spTree>
    <p:extLst>
      <p:ext uri="{BB962C8B-B14F-4D97-AF65-F5344CB8AC3E}">
        <p14:creationId xmlns:p14="http://schemas.microsoft.com/office/powerpoint/2010/main" val="3554415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dualFlashlight.fn</a:t>
            </a:r>
            <a:r>
              <a:rPr lang="en-US" dirty="0" smtClean="0"/>
              <a:t>() for Generating </a:t>
            </a:r>
            <a:br>
              <a:rPr lang="en-US" dirty="0" smtClean="0"/>
            </a:br>
            <a:r>
              <a:rPr lang="en-US" dirty="0" smtClean="0"/>
              <a:t>a Dual-Flashlight </a:t>
            </a:r>
            <a:r>
              <a:rPr lang="en-US" dirty="0"/>
              <a:t>P</a:t>
            </a:r>
            <a:r>
              <a:rPr lang="en-US" dirty="0" smtClean="0"/>
              <a:t>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866" y="1916832"/>
            <a:ext cx="91440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i="1" dirty="0"/>
              <a:t>par( </a:t>
            </a:r>
            <a:r>
              <a:rPr lang="en-US" i="1" dirty="0" err="1"/>
              <a:t>mfrow</a:t>
            </a:r>
            <a:r>
              <a:rPr lang="en-US" i="1" dirty="0"/>
              <a:t>=c(1, 1) )</a:t>
            </a:r>
            <a:endParaRPr lang="en-US" dirty="0"/>
          </a:p>
          <a:p>
            <a:pPr marL="0" indent="0">
              <a:buNone/>
            </a:pPr>
            <a:r>
              <a:rPr lang="en-US" i="1" dirty="0" err="1"/>
              <a:t>dualFlashlight.fn</a:t>
            </a:r>
            <a:r>
              <a:rPr lang="en-US" i="1" dirty="0"/>
              <a:t>(</a:t>
            </a:r>
            <a:r>
              <a:rPr lang="en-US" i="1" dirty="0" err="1"/>
              <a:t>HTSresults</a:t>
            </a:r>
            <a:r>
              <a:rPr lang="en-US" i="1" dirty="0"/>
              <a:t>, </a:t>
            </a:r>
            <a:r>
              <a:rPr lang="en-US" i="1" dirty="0" err="1"/>
              <a:t>wellName</a:t>
            </a:r>
            <a:r>
              <a:rPr lang="en-US" i="1" dirty="0"/>
              <a:t>="WELL_USAGE", x.name="mean",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             y.name="</a:t>
            </a:r>
            <a:r>
              <a:rPr lang="en-US" i="1" dirty="0" err="1"/>
              <a:t>ssmd</a:t>
            </a:r>
            <a:r>
              <a:rPr lang="en-US" i="1" dirty="0"/>
              <a:t>", </a:t>
            </a:r>
            <a:r>
              <a:rPr lang="en-US" i="1" dirty="0" err="1"/>
              <a:t>sampleName</a:t>
            </a:r>
            <a:r>
              <a:rPr lang="en-US" i="1" dirty="0"/>
              <a:t>="Sample", </a:t>
            </a:r>
            <a:r>
              <a:rPr lang="en-US" i="1" dirty="0" err="1"/>
              <a:t>sampleColor</a:t>
            </a:r>
            <a:r>
              <a:rPr lang="en-US" i="1" dirty="0"/>
              <a:t>="black", 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             controls = c("</a:t>
            </a:r>
            <a:r>
              <a:rPr lang="en-US" i="1" dirty="0" err="1"/>
              <a:t>negCTRL</a:t>
            </a:r>
            <a:r>
              <a:rPr lang="en-US" i="1" dirty="0"/>
              <a:t>", "posCTRL1", "mock1"),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             </a:t>
            </a:r>
            <a:r>
              <a:rPr lang="en-US" i="1" dirty="0" err="1"/>
              <a:t>controlColors</a:t>
            </a:r>
            <a:r>
              <a:rPr lang="en-US" i="1" dirty="0"/>
              <a:t> = c("green", "red", "</a:t>
            </a:r>
            <a:r>
              <a:rPr lang="en-US" i="1" dirty="0" err="1"/>
              <a:t>lightblue</a:t>
            </a:r>
            <a:r>
              <a:rPr lang="en-US" i="1" dirty="0"/>
              <a:t>"), 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             </a:t>
            </a:r>
            <a:r>
              <a:rPr lang="en-US" i="1" dirty="0" err="1"/>
              <a:t>xlab</a:t>
            </a:r>
            <a:r>
              <a:rPr lang="en-US" i="1" dirty="0"/>
              <a:t>="Average Fold Change", </a:t>
            </a:r>
            <a:r>
              <a:rPr lang="en-US" i="1" dirty="0" err="1"/>
              <a:t>ylab</a:t>
            </a:r>
            <a:r>
              <a:rPr lang="en-US" i="1" dirty="0"/>
              <a:t>="SSMD",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             main="C: Dual-Flashlight Plot", </a:t>
            </a:r>
            <a:r>
              <a:rPr lang="en-US" i="1" dirty="0" err="1"/>
              <a:t>x.legend</a:t>
            </a:r>
            <a:r>
              <a:rPr lang="en-US" i="1" dirty="0"/>
              <a:t>=0.1, </a:t>
            </a:r>
            <a:r>
              <a:rPr lang="en-US" i="1" dirty="0" err="1"/>
              <a:t>y.legend</a:t>
            </a:r>
            <a:r>
              <a:rPr lang="en-US" i="1" dirty="0"/>
              <a:t>= -12, 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             </a:t>
            </a:r>
            <a:r>
              <a:rPr lang="en-US" i="1" dirty="0" err="1"/>
              <a:t>cex.point</a:t>
            </a:r>
            <a:r>
              <a:rPr lang="en-US" i="1" dirty="0"/>
              <a:t>=1, </a:t>
            </a:r>
            <a:r>
              <a:rPr lang="en-US" i="1" dirty="0" err="1" smtClean="0"/>
              <a:t>cex.legend</a:t>
            </a:r>
            <a:r>
              <a:rPr lang="en-US" i="1" dirty="0" smtClean="0"/>
              <a:t>=0.8</a:t>
            </a:r>
            <a:r>
              <a:rPr lang="en-US" i="1" dirty="0"/>
              <a:t>, </a:t>
            </a:r>
            <a:r>
              <a:rPr lang="en-US" i="1" dirty="0" err="1"/>
              <a:t>xat</a:t>
            </a:r>
            <a:r>
              <a:rPr lang="en-US" i="1" dirty="0"/>
              <a:t>=log2( c(1/4, 1/2, 1/1.2, </a:t>
            </a:r>
            <a:r>
              <a:rPr lang="en-US" i="1" dirty="0" smtClean="0"/>
              <a:t>1,1.2,2,4</a:t>
            </a:r>
            <a:r>
              <a:rPr lang="en-US" i="1" dirty="0"/>
              <a:t>) ), 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             </a:t>
            </a:r>
            <a:r>
              <a:rPr lang="en-US" i="1" dirty="0" err="1"/>
              <a:t>xMark</a:t>
            </a:r>
            <a:r>
              <a:rPr lang="en-US" i="1" dirty="0"/>
              <a:t>=c("1/4", "1/2", "1/1.2","1", "1.2", "2", "4"),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             </a:t>
            </a:r>
            <a:r>
              <a:rPr lang="en-US" i="1" dirty="0" err="1"/>
              <a:t>xLines</a:t>
            </a:r>
            <a:r>
              <a:rPr lang="en-US" i="1" dirty="0"/>
              <a:t>=log2( c(1/4, 1/2, 1/1.2, 1, 1.2, 2, 4) ),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             </a:t>
            </a:r>
            <a:r>
              <a:rPr lang="en-US" i="1" dirty="0" err="1"/>
              <a:t>yLines</a:t>
            </a:r>
            <a:r>
              <a:rPr lang="en-US" i="1" dirty="0"/>
              <a:t>=c(-5, -3, -2, -1, 0, 1, 2, 3, 5 ) 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6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568952" cy="478112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Background knowledge for the R package</a:t>
            </a:r>
          </a:p>
          <a:p>
            <a:pPr lvl="1"/>
            <a:r>
              <a:rPr lang="en-US" dirty="0" smtClean="0"/>
              <a:t>Basic drug discovery &amp; development process</a:t>
            </a:r>
          </a:p>
          <a:p>
            <a:pPr lvl="1"/>
            <a:r>
              <a:rPr lang="en-US" dirty="0" smtClean="0"/>
              <a:t>High-throughput screening</a:t>
            </a:r>
          </a:p>
          <a:p>
            <a:r>
              <a:rPr lang="en-US" dirty="0" smtClean="0"/>
              <a:t>Brief </a:t>
            </a:r>
            <a:r>
              <a:rPr lang="en-US" dirty="0" smtClean="0">
                <a:hlinkClick r:id="rId2" action="ppaction://hlinkfile"/>
              </a:rPr>
              <a:t>description</a:t>
            </a:r>
            <a:r>
              <a:rPr lang="en-US" dirty="0" smtClean="0"/>
              <a:t> of our R-package “</a:t>
            </a:r>
            <a:r>
              <a:rPr lang="en-US" dirty="0" err="1" smtClean="0"/>
              <a:t>displayHTS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Main functions in the package</a:t>
            </a:r>
          </a:p>
          <a:p>
            <a:pPr lvl="1"/>
            <a:r>
              <a:rPr lang="en-US" dirty="0" err="1"/>
              <a:t>plateWellSeries.fn</a:t>
            </a:r>
            <a:endParaRPr lang="en-US" dirty="0"/>
          </a:p>
          <a:p>
            <a:pPr lvl="1"/>
            <a:r>
              <a:rPr lang="en-US" dirty="0" err="1"/>
              <a:t>image.design.fn</a:t>
            </a:r>
            <a:endParaRPr lang="en-US" dirty="0"/>
          </a:p>
          <a:p>
            <a:pPr lvl="1"/>
            <a:r>
              <a:rPr lang="en-US" dirty="0" err="1"/>
              <a:t>image.intensity.fn</a:t>
            </a:r>
            <a:endParaRPr lang="en-US" dirty="0"/>
          </a:p>
          <a:p>
            <a:pPr lvl="1"/>
            <a:r>
              <a:rPr lang="en-US" dirty="0" err="1" smtClean="0"/>
              <a:t>dualFlashlight.fn</a:t>
            </a:r>
            <a:endParaRPr lang="en-US" dirty="0" smtClean="0"/>
          </a:p>
          <a:p>
            <a:r>
              <a:rPr lang="en-US" dirty="0" smtClean="0"/>
              <a:t>An Example</a:t>
            </a:r>
          </a:p>
          <a:p>
            <a:r>
              <a:rPr lang="en-US" dirty="0" smtClean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3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64" y="287159"/>
            <a:ext cx="6890671" cy="628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76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dualFlashlight.fn</a:t>
            </a:r>
            <a:r>
              <a:rPr lang="en-US" dirty="0"/>
              <a:t>() for Generating 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 smtClean="0"/>
              <a:t>Volcano </a:t>
            </a:r>
            <a:r>
              <a:rPr lang="en-US" dirty="0"/>
              <a:t>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i="1" dirty="0" err="1"/>
              <a:t>result.df</a:t>
            </a:r>
            <a:r>
              <a:rPr lang="en-US" i="1" dirty="0"/>
              <a:t> = </a:t>
            </a:r>
            <a:r>
              <a:rPr lang="en-US" i="1" dirty="0" err="1"/>
              <a:t>cbind</a:t>
            </a:r>
            <a:r>
              <a:rPr lang="en-US" i="1" dirty="0"/>
              <a:t>(</a:t>
            </a:r>
            <a:r>
              <a:rPr lang="en-US" i="1" dirty="0" err="1"/>
              <a:t>HTSresults</a:t>
            </a:r>
            <a:r>
              <a:rPr lang="en-US" i="1" dirty="0"/>
              <a:t>, "neg.log10.pval" = -log10(</a:t>
            </a:r>
            <a:r>
              <a:rPr lang="en-US" i="1" dirty="0" err="1"/>
              <a:t>HTSresults</a:t>
            </a:r>
            <a:r>
              <a:rPr lang="en-US" i="1" dirty="0"/>
              <a:t>[,"</a:t>
            </a:r>
            <a:r>
              <a:rPr lang="en-US" i="1" dirty="0" err="1"/>
              <a:t>p.value</a:t>
            </a:r>
            <a:r>
              <a:rPr lang="en-US" i="1" dirty="0"/>
              <a:t>"]))</a:t>
            </a:r>
            <a:endParaRPr lang="en-US" dirty="0"/>
          </a:p>
          <a:p>
            <a:pPr marL="0" indent="0">
              <a:buNone/>
            </a:pPr>
            <a:r>
              <a:rPr lang="en-US" i="1" dirty="0" err="1"/>
              <a:t>dualFlashlight.fn</a:t>
            </a:r>
            <a:r>
              <a:rPr lang="en-US" i="1" dirty="0"/>
              <a:t>(</a:t>
            </a:r>
            <a:r>
              <a:rPr lang="en-US" i="1" dirty="0" err="1"/>
              <a:t>result.df</a:t>
            </a:r>
            <a:r>
              <a:rPr lang="en-US" i="1" dirty="0"/>
              <a:t>, </a:t>
            </a:r>
            <a:r>
              <a:rPr lang="en-US" i="1" dirty="0" err="1"/>
              <a:t>wellName</a:t>
            </a:r>
            <a:r>
              <a:rPr lang="en-US" i="1" dirty="0"/>
              <a:t>="WELL_USAGE", x.name="mean",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             y.name="neg.log10.pval", </a:t>
            </a:r>
            <a:r>
              <a:rPr lang="en-US" i="1" dirty="0" err="1"/>
              <a:t>sampleName</a:t>
            </a:r>
            <a:r>
              <a:rPr lang="en-US" i="1" dirty="0"/>
              <a:t>="Sample", </a:t>
            </a:r>
            <a:r>
              <a:rPr lang="en-US" i="1" dirty="0" err="1"/>
              <a:t>sampleColor</a:t>
            </a:r>
            <a:r>
              <a:rPr lang="en-US" i="1" dirty="0"/>
              <a:t>="black", 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             controls = c("</a:t>
            </a:r>
            <a:r>
              <a:rPr lang="en-US" i="1" dirty="0" err="1"/>
              <a:t>negCTRL</a:t>
            </a:r>
            <a:r>
              <a:rPr lang="en-US" i="1" dirty="0"/>
              <a:t>", "posCTRL1", "mock1"),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             </a:t>
            </a:r>
            <a:r>
              <a:rPr lang="en-US" i="1" dirty="0" err="1"/>
              <a:t>controlColors</a:t>
            </a:r>
            <a:r>
              <a:rPr lang="en-US" i="1" dirty="0"/>
              <a:t> = c("green", "red", "</a:t>
            </a:r>
            <a:r>
              <a:rPr lang="en-US" i="1" dirty="0" err="1"/>
              <a:t>lightblue</a:t>
            </a:r>
            <a:r>
              <a:rPr lang="en-US" i="1" dirty="0"/>
              <a:t>"), 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             </a:t>
            </a:r>
            <a:r>
              <a:rPr lang="en-US" i="1" dirty="0" err="1"/>
              <a:t>xlab</a:t>
            </a:r>
            <a:r>
              <a:rPr lang="en-US" i="1" dirty="0"/>
              <a:t>="Average Fold Change", </a:t>
            </a:r>
            <a:r>
              <a:rPr lang="en-US" i="1" dirty="0" err="1"/>
              <a:t>ylab</a:t>
            </a:r>
            <a:r>
              <a:rPr lang="en-US" i="1" dirty="0"/>
              <a:t>="p-value in -log10 scale",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             main="D: Volcano Plot", </a:t>
            </a:r>
            <a:r>
              <a:rPr lang="en-US" i="1" dirty="0" err="1"/>
              <a:t>x.legend</a:t>
            </a:r>
            <a:r>
              <a:rPr lang="en-US" i="1" dirty="0"/>
              <a:t>=NA, </a:t>
            </a:r>
            <a:r>
              <a:rPr lang="en-US" i="1" dirty="0" err="1"/>
              <a:t>y.legend</a:t>
            </a:r>
            <a:r>
              <a:rPr lang="en-US" i="1" dirty="0"/>
              <a:t>=-log10(0.006), 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             </a:t>
            </a:r>
            <a:r>
              <a:rPr lang="en-US" i="1" dirty="0" err="1"/>
              <a:t>cex.point</a:t>
            </a:r>
            <a:r>
              <a:rPr lang="en-US" i="1" dirty="0"/>
              <a:t>=1, </a:t>
            </a:r>
            <a:r>
              <a:rPr lang="en-US" i="1" dirty="0" err="1" smtClean="0"/>
              <a:t>cex.legend</a:t>
            </a:r>
            <a:r>
              <a:rPr lang="en-US" i="1" dirty="0" smtClean="0"/>
              <a:t>=0.8</a:t>
            </a:r>
            <a:r>
              <a:rPr lang="en-US" i="1" dirty="0"/>
              <a:t>, </a:t>
            </a:r>
            <a:r>
              <a:rPr lang="en-US" i="1" dirty="0" err="1"/>
              <a:t>xat</a:t>
            </a:r>
            <a:r>
              <a:rPr lang="en-US" i="1" dirty="0"/>
              <a:t>=log2( c(1/4, </a:t>
            </a:r>
            <a:r>
              <a:rPr lang="en-US" i="1" dirty="0" smtClean="0"/>
              <a:t>1/2,1/1.2,1,1.2,2</a:t>
            </a:r>
            <a:r>
              <a:rPr lang="en-US" i="1" dirty="0"/>
              <a:t>, 4) ), 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             </a:t>
            </a:r>
            <a:r>
              <a:rPr lang="en-US" i="1" dirty="0" err="1"/>
              <a:t>xMark</a:t>
            </a:r>
            <a:r>
              <a:rPr lang="en-US" i="1" dirty="0"/>
              <a:t>=c("1/4", "1/2", "1/1.2","1", "1.2", "2", "4"),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             </a:t>
            </a:r>
            <a:r>
              <a:rPr lang="en-US" i="1" dirty="0" err="1"/>
              <a:t>xLines</a:t>
            </a:r>
            <a:r>
              <a:rPr lang="en-US" i="1" dirty="0"/>
              <a:t>=log2( c(1/4, 1/2, 1/1.2, 1, 1.2, 2, 4) ),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             </a:t>
            </a:r>
            <a:r>
              <a:rPr lang="en-US" i="1" dirty="0" err="1"/>
              <a:t>yLines</a:t>
            </a:r>
            <a:r>
              <a:rPr lang="en-US" i="1" dirty="0"/>
              <a:t>=c(-5, -3, -2, -1, 0, 1, 2, 3, 5 ) 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53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64" y="287159"/>
            <a:ext cx="6890671" cy="628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58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in Drug Discovery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New Technology for drug discovery: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          RNA interference high-throughput screening</a:t>
            </a:r>
          </a:p>
          <a:p>
            <a:pPr>
              <a:lnSpc>
                <a:spcPct val="90000"/>
              </a:lnSpc>
            </a:pPr>
            <a:r>
              <a:rPr lang="en-US" sz="2800"/>
              <a:t>RNAi HTS for HIV: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   Zhou H, Xu M, Huang Q, Gates AT, </a:t>
            </a:r>
            <a:r>
              <a:rPr lang="en-US" sz="2800" b="1"/>
              <a:t>Zhang XHD</a:t>
            </a:r>
            <a:r>
              <a:rPr lang="en-US" sz="2800"/>
              <a:t>, Stec EM, Ferrer M, Hazuda DJ, Espeseth AS. 2008. Genome-scale RNAi screen for host factors required for HIV replication. </a:t>
            </a:r>
            <a:r>
              <a:rPr lang="en-US" altLang="zh-CN" sz="2800" i="1">
                <a:ea typeface="宋体" pitchFamily="2" charset="-122"/>
              </a:rPr>
              <a:t>Cell Host &amp; Microbe </a:t>
            </a:r>
            <a:r>
              <a:rPr lang="en-US" altLang="zh-CN" sz="2800">
                <a:ea typeface="宋体" pitchFamily="2" charset="-122"/>
              </a:rPr>
              <a:t>4(5):495-504</a:t>
            </a:r>
          </a:p>
          <a:p>
            <a:pPr>
              <a:lnSpc>
                <a:spcPct val="90000"/>
              </a:lnSpc>
            </a:pPr>
            <a:r>
              <a:rPr lang="en-US" altLang="zh-CN" sz="2800" b="1">
                <a:ea typeface="宋体" pitchFamily="2" charset="-122"/>
              </a:rPr>
              <a:t>listed by Nature Medicine in their year end review on Notable advances in 2008</a:t>
            </a:r>
            <a:r>
              <a:rPr lang="en-US" altLang="zh-CN" sz="2800">
                <a:ea typeface="宋体" pitchFamily="2" charset="-122"/>
              </a:rPr>
              <a:t>  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20115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Knowledge about drug R&amp;D is important</a:t>
            </a:r>
          </a:p>
          <a:p>
            <a:r>
              <a:rPr lang="en-US" dirty="0" smtClean="0"/>
              <a:t>HTS is a critical biotechnology for drug R&amp;D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displayHTS</a:t>
            </a:r>
            <a:r>
              <a:rPr lang="en-US" dirty="0" smtClean="0"/>
              <a:t>” can display HTS data and results</a:t>
            </a:r>
          </a:p>
          <a:p>
            <a:pPr lvl="1"/>
            <a:r>
              <a:rPr lang="en-US" i="1" dirty="0" err="1" smtClean="0"/>
              <a:t>plateWellSeries.fn</a:t>
            </a:r>
            <a:r>
              <a:rPr lang="en-US" i="1" dirty="0" smtClean="0"/>
              <a:t>()</a:t>
            </a:r>
            <a:r>
              <a:rPr lang="en-US" dirty="0" smtClean="0"/>
              <a:t>: display data and results plate-by plate and well-by-well</a:t>
            </a:r>
            <a:endParaRPr lang="en-US" dirty="0"/>
          </a:p>
          <a:p>
            <a:pPr lvl="1"/>
            <a:r>
              <a:rPr lang="en-US" i="1" dirty="0" err="1" smtClean="0"/>
              <a:t>image.design.fn</a:t>
            </a:r>
            <a:r>
              <a:rPr lang="en-US" i="1" dirty="0" smtClean="0"/>
              <a:t>()</a:t>
            </a:r>
            <a:r>
              <a:rPr lang="en-US" dirty="0" smtClean="0"/>
              <a:t>: display the position of control types and result categories</a:t>
            </a:r>
            <a:endParaRPr lang="en-US" dirty="0"/>
          </a:p>
          <a:p>
            <a:pPr lvl="1"/>
            <a:r>
              <a:rPr lang="en-US" i="1" dirty="0" err="1" smtClean="0"/>
              <a:t>image.intensity.fn</a:t>
            </a:r>
            <a:r>
              <a:rPr lang="en-US" i="1" dirty="0" smtClean="0"/>
              <a:t>()</a:t>
            </a:r>
            <a:r>
              <a:rPr lang="en-US" dirty="0" smtClean="0"/>
              <a:t>: display data and results by imaging</a:t>
            </a:r>
            <a:endParaRPr lang="en-US" dirty="0"/>
          </a:p>
          <a:p>
            <a:pPr lvl="1"/>
            <a:r>
              <a:rPr lang="en-US" i="1" dirty="0" err="1" smtClean="0"/>
              <a:t>dualFlashlight.fn</a:t>
            </a:r>
            <a:r>
              <a:rPr lang="en-US" i="1" dirty="0" smtClean="0"/>
              <a:t>()</a:t>
            </a:r>
            <a:r>
              <a:rPr lang="en-US" dirty="0" smtClean="0"/>
              <a:t>: display calculated results such as SSMD and p-value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67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1371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References for </a:t>
            </a:r>
            <a:r>
              <a:rPr lang="en-US" sz="4000" dirty="0"/>
              <a:t>Data Analysis </a:t>
            </a:r>
            <a:r>
              <a:rPr lang="en-US" sz="4000" dirty="0" smtClean="0"/>
              <a:t>in HTS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(2006 – 2007)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ko-KR" sz="1600" b="1" dirty="0">
                <a:ea typeface="Gulim" pitchFamily="34" charset="-127"/>
              </a:rPr>
              <a:t>Zhang XHD</a:t>
            </a:r>
            <a:r>
              <a:rPr lang="en-US" altLang="ko-KR" sz="1600" dirty="0">
                <a:ea typeface="Gulim" pitchFamily="34" charset="-127"/>
              </a:rPr>
              <a:t>, Yang XC, Chung N, Gates AT, </a:t>
            </a:r>
            <a:r>
              <a:rPr lang="en-US" altLang="ko-KR" sz="1600" dirty="0" err="1">
                <a:ea typeface="Gulim" pitchFamily="34" charset="-127"/>
              </a:rPr>
              <a:t>Stec</a:t>
            </a:r>
            <a:r>
              <a:rPr lang="en-US" altLang="ko-KR" sz="1600" dirty="0">
                <a:ea typeface="Gulim" pitchFamily="34" charset="-127"/>
              </a:rPr>
              <a:t> EM, </a:t>
            </a:r>
            <a:r>
              <a:rPr lang="en-US" altLang="ko-KR" sz="1600" dirty="0" err="1">
                <a:ea typeface="Gulim" pitchFamily="34" charset="-127"/>
              </a:rPr>
              <a:t>Kunapuli</a:t>
            </a:r>
            <a:r>
              <a:rPr lang="en-US" altLang="ko-KR" sz="1600" dirty="0">
                <a:ea typeface="Gulim" pitchFamily="34" charset="-127"/>
              </a:rPr>
              <a:t> P, Holder DJ, </a:t>
            </a:r>
            <a:r>
              <a:rPr lang="en-US" altLang="ko-KR" sz="1600" dirty="0" err="1">
                <a:ea typeface="Gulim" pitchFamily="34" charset="-127"/>
              </a:rPr>
              <a:t>Ferrer</a:t>
            </a:r>
            <a:r>
              <a:rPr lang="en-US" altLang="ko-KR" sz="1600" dirty="0">
                <a:ea typeface="Gulim" pitchFamily="34" charset="-127"/>
              </a:rPr>
              <a:t> M, </a:t>
            </a:r>
            <a:r>
              <a:rPr lang="en-US" altLang="ko-KR" sz="1600" dirty="0" err="1">
                <a:ea typeface="Gulim" pitchFamily="34" charset="-127"/>
              </a:rPr>
              <a:t>Espeseth</a:t>
            </a:r>
            <a:r>
              <a:rPr lang="en-US" altLang="ko-KR" sz="1600" dirty="0">
                <a:ea typeface="Gulim" pitchFamily="34" charset="-127"/>
              </a:rPr>
              <a:t> AS. 2006. Robust statistical methods for hit selection in RNA interference high throughput screening experiments. </a:t>
            </a:r>
            <a:r>
              <a:rPr lang="en-US" altLang="ko-KR" sz="1600" i="1" dirty="0">
                <a:ea typeface="Gulim" pitchFamily="34" charset="-127"/>
              </a:rPr>
              <a:t>Pharmacogenomics </a:t>
            </a:r>
            <a:r>
              <a:rPr lang="en-US" altLang="ko-KR" sz="1600" b="1" dirty="0">
                <a:ea typeface="Gulim" pitchFamily="34" charset="-127"/>
              </a:rPr>
              <a:t>7</a:t>
            </a:r>
            <a:r>
              <a:rPr lang="en-US" altLang="ko-KR" sz="1600" dirty="0">
                <a:ea typeface="Gulim" pitchFamily="34" charset="-127"/>
              </a:rPr>
              <a:t> (3) 299-309 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ko-KR" sz="1600" dirty="0" err="1">
                <a:ea typeface="Gulim" pitchFamily="34" charset="-127"/>
              </a:rPr>
              <a:t>Espeseth</a:t>
            </a:r>
            <a:r>
              <a:rPr lang="en-US" altLang="ko-KR" sz="1600" dirty="0">
                <a:ea typeface="Gulim" pitchFamily="34" charset="-127"/>
              </a:rPr>
              <a:t> AS, Huang Q, Gates AT, </a:t>
            </a:r>
            <a:r>
              <a:rPr lang="en-US" altLang="ko-KR" sz="1600" dirty="0" err="1">
                <a:ea typeface="Gulim" pitchFamily="34" charset="-127"/>
              </a:rPr>
              <a:t>Xu</a:t>
            </a:r>
            <a:r>
              <a:rPr lang="en-US" altLang="ko-KR" sz="1600" dirty="0">
                <a:ea typeface="Gulim" pitchFamily="34" charset="-127"/>
              </a:rPr>
              <a:t> M, Yu Y, Simon AJ, Shi X, </a:t>
            </a:r>
            <a:r>
              <a:rPr lang="en-US" altLang="ko-KR" sz="1600" b="1" dirty="0">
                <a:ea typeface="Gulim" pitchFamily="34" charset="-127"/>
              </a:rPr>
              <a:t>Zhang XHD</a:t>
            </a:r>
            <a:r>
              <a:rPr lang="en-US" altLang="ko-KR" sz="1600" dirty="0">
                <a:ea typeface="Gulim" pitchFamily="34" charset="-127"/>
              </a:rPr>
              <a:t>, </a:t>
            </a:r>
            <a:r>
              <a:rPr lang="en-US" altLang="ko-KR" sz="1600" dirty="0" err="1">
                <a:ea typeface="Gulim" pitchFamily="34" charset="-127"/>
              </a:rPr>
              <a:t>Hodor</a:t>
            </a:r>
            <a:r>
              <a:rPr lang="en-US" altLang="ko-KR" sz="1600" dirty="0">
                <a:ea typeface="Gulim" pitchFamily="34" charset="-127"/>
              </a:rPr>
              <a:t> PG, Stone D, </a:t>
            </a:r>
            <a:r>
              <a:rPr lang="en-US" altLang="ko-KR" sz="1600" dirty="0" err="1">
                <a:ea typeface="Gulim" pitchFamily="34" charset="-127"/>
              </a:rPr>
              <a:t>Burchard</a:t>
            </a:r>
            <a:r>
              <a:rPr lang="en-US" altLang="ko-KR" sz="1600" dirty="0">
                <a:ea typeface="Gulim" pitchFamily="34" charset="-127"/>
              </a:rPr>
              <a:t> J, </a:t>
            </a:r>
            <a:r>
              <a:rPr lang="en-US" altLang="ko-KR" sz="1600" dirty="0" err="1">
                <a:ea typeface="Gulim" pitchFamily="34" charset="-127"/>
              </a:rPr>
              <a:t>Cavet</a:t>
            </a:r>
            <a:r>
              <a:rPr lang="en-US" altLang="ko-KR" sz="1600" dirty="0">
                <a:ea typeface="Gulim" pitchFamily="34" charset="-127"/>
              </a:rPr>
              <a:t> GL, </a:t>
            </a:r>
            <a:r>
              <a:rPr lang="en-US" altLang="ko-KR" sz="1600" dirty="0" err="1">
                <a:ea typeface="Gulim" pitchFamily="34" charset="-127"/>
              </a:rPr>
              <a:t>Bartz</a:t>
            </a:r>
            <a:r>
              <a:rPr lang="en-US" altLang="ko-KR" sz="1600" dirty="0">
                <a:ea typeface="Gulim" pitchFamily="34" charset="-127"/>
              </a:rPr>
              <a:t> S, </a:t>
            </a:r>
            <a:r>
              <a:rPr lang="en-US" altLang="ko-KR" sz="1600" dirty="0" err="1">
                <a:ea typeface="Gulim" pitchFamily="34" charset="-127"/>
              </a:rPr>
              <a:t>Linsley</a:t>
            </a:r>
            <a:r>
              <a:rPr lang="en-US" altLang="ko-KR" sz="1600" dirty="0">
                <a:ea typeface="Gulim" pitchFamily="34" charset="-127"/>
              </a:rPr>
              <a:t> PS, Ray WJ, </a:t>
            </a:r>
            <a:r>
              <a:rPr lang="en-US" altLang="ko-KR" sz="1600" dirty="0" err="1">
                <a:ea typeface="Gulim" pitchFamily="34" charset="-127"/>
              </a:rPr>
              <a:t>Hazuda</a:t>
            </a:r>
            <a:r>
              <a:rPr lang="en-US" altLang="ko-KR" sz="1600" dirty="0">
                <a:ea typeface="Gulim" pitchFamily="34" charset="-127"/>
              </a:rPr>
              <a:t> DJ. 2006. A genome wide analysis of ubiquitin ligases in APP processing identifies a novel regulator of BACE1 mRNA levels. </a:t>
            </a:r>
            <a:r>
              <a:rPr lang="en-US" altLang="ko-KR" sz="1600" i="1" dirty="0">
                <a:ea typeface="Gulim" pitchFamily="34" charset="-127"/>
              </a:rPr>
              <a:t>Molecular and Cellular Neuroscience</a:t>
            </a:r>
            <a:r>
              <a:rPr lang="en-US" altLang="ko-KR" sz="1600" dirty="0">
                <a:ea typeface="Gulim" pitchFamily="34" charset="-127"/>
              </a:rPr>
              <a:t> 33(3): 227-235.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pt-BR" altLang="ko-KR" sz="1600" b="1" dirty="0">
                <a:ea typeface="Gulim" pitchFamily="34" charset="-127"/>
              </a:rPr>
              <a:t>Zhang XHD</a:t>
            </a:r>
            <a:r>
              <a:rPr lang="pt-BR" altLang="ko-KR" sz="1600" dirty="0">
                <a:ea typeface="Gulim" pitchFamily="34" charset="-127"/>
              </a:rPr>
              <a:t>, Espeseth AS, Chung N, Holder DJ, Ferrer M. 2006. </a:t>
            </a:r>
            <a:r>
              <a:rPr lang="en-US" altLang="ko-KR" sz="1600" dirty="0">
                <a:ea typeface="Gulim" pitchFamily="34" charset="-127"/>
              </a:rPr>
              <a:t>The use of strictly standardized mean difference for quality control in RNA interference high throughput screening experiments. </a:t>
            </a:r>
            <a:r>
              <a:rPr lang="en-US" altLang="ko-KR" sz="1600" i="1" dirty="0">
                <a:ea typeface="Gulim" pitchFamily="34" charset="-127"/>
              </a:rPr>
              <a:t>The 2006 American Statistical Association Proceedings</a:t>
            </a:r>
            <a:r>
              <a:rPr lang="en-US" altLang="ko-KR" sz="1600" dirty="0">
                <a:ea typeface="Gulim" pitchFamily="34" charset="-127"/>
              </a:rPr>
              <a:t>, Alexandria, VA: American Statistical Association: 882-886 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pt-BR" altLang="ko-KR" sz="1600" b="1" dirty="0">
                <a:ea typeface="Gulim" pitchFamily="34" charset="-127"/>
              </a:rPr>
              <a:t>Zhang XHD, </a:t>
            </a:r>
            <a:r>
              <a:rPr lang="pt-BR" altLang="ko-KR" sz="1600" dirty="0">
                <a:ea typeface="Gulim" pitchFamily="34" charset="-127"/>
              </a:rPr>
              <a:t>Espeseth AS, Chung N, Ferrer M. 2006. </a:t>
            </a:r>
            <a:r>
              <a:rPr lang="en-US" altLang="ko-KR" sz="1600" dirty="0">
                <a:ea typeface="Gulim" pitchFamily="34" charset="-127"/>
              </a:rPr>
              <a:t>Evaluation of a novel metric for quality control in an RNA interference high throughput screening assay. </a:t>
            </a:r>
            <a:r>
              <a:rPr lang="en-US" altLang="ko-KR" sz="1600" i="1" dirty="0">
                <a:ea typeface="Gulim" pitchFamily="34" charset="-127"/>
              </a:rPr>
              <a:t>BIOCOMP:385-390</a:t>
            </a:r>
            <a:r>
              <a:rPr lang="en-US" altLang="ko-KR" sz="1600" dirty="0">
                <a:ea typeface="Gulim" pitchFamily="34" charset="-127"/>
              </a:rPr>
              <a:t>.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ko-KR" sz="1600" b="1" dirty="0">
                <a:ea typeface="Gulim" pitchFamily="34" charset="-127"/>
              </a:rPr>
              <a:t>Zhang XHD</a:t>
            </a:r>
            <a:r>
              <a:rPr lang="en-US" altLang="ko-KR" sz="1600" dirty="0">
                <a:ea typeface="Gulim" pitchFamily="34" charset="-127"/>
              </a:rPr>
              <a:t>. 2007. Threshold determination of strictly standardized mean difference in RNA interference high throughput screening assays.</a:t>
            </a:r>
            <a:r>
              <a:rPr lang="en-US" altLang="ko-KR" sz="1600" i="1" dirty="0">
                <a:ea typeface="Gulim" pitchFamily="34" charset="-127"/>
              </a:rPr>
              <a:t> IMECS Proceeding</a:t>
            </a:r>
            <a:r>
              <a:rPr lang="en-US" altLang="ko-KR" sz="1600" dirty="0">
                <a:ea typeface="Gulim" pitchFamily="34" charset="-127"/>
              </a:rPr>
              <a:t>: 261-266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ko-KR" sz="1600" b="1" dirty="0">
                <a:ea typeface="Gulim" pitchFamily="34" charset="-127"/>
              </a:rPr>
              <a:t>Zhang XHD</a:t>
            </a:r>
            <a:r>
              <a:rPr lang="en-US" altLang="ko-KR" sz="1600" dirty="0">
                <a:ea typeface="Gulim" pitchFamily="34" charset="-127"/>
              </a:rPr>
              <a:t>, </a:t>
            </a:r>
            <a:r>
              <a:rPr lang="en-US" altLang="ko-KR" sz="1600" dirty="0" err="1">
                <a:ea typeface="Gulim" pitchFamily="34" charset="-127"/>
              </a:rPr>
              <a:t>Ferrer</a:t>
            </a:r>
            <a:r>
              <a:rPr lang="en-US" altLang="ko-KR" sz="1600" dirty="0">
                <a:ea typeface="Gulim" pitchFamily="34" charset="-127"/>
              </a:rPr>
              <a:t> M, </a:t>
            </a:r>
            <a:r>
              <a:rPr lang="en-US" altLang="ko-KR" sz="1600" dirty="0" err="1">
                <a:ea typeface="Gulim" pitchFamily="34" charset="-127"/>
              </a:rPr>
              <a:t>Espeseth</a:t>
            </a:r>
            <a:r>
              <a:rPr lang="en-US" altLang="ko-KR" sz="1600" dirty="0">
                <a:ea typeface="Gulim" pitchFamily="34" charset="-127"/>
              </a:rPr>
              <a:t> AS, Marine SD, </a:t>
            </a:r>
            <a:r>
              <a:rPr lang="en-US" altLang="ko-KR" sz="1600" dirty="0" err="1">
                <a:ea typeface="Gulim" pitchFamily="34" charset="-127"/>
              </a:rPr>
              <a:t>Stec</a:t>
            </a:r>
            <a:r>
              <a:rPr lang="en-US" altLang="ko-KR" sz="1600" dirty="0">
                <a:ea typeface="Gulim" pitchFamily="34" charset="-127"/>
              </a:rPr>
              <a:t> EM, </a:t>
            </a:r>
            <a:r>
              <a:rPr lang="en-US" altLang="ko-KR" sz="1600" dirty="0" err="1">
                <a:ea typeface="Gulim" pitchFamily="34" charset="-127"/>
              </a:rPr>
              <a:t>Crackower</a:t>
            </a:r>
            <a:r>
              <a:rPr lang="en-US" altLang="ko-KR" sz="1600" dirty="0">
                <a:ea typeface="Gulim" pitchFamily="34" charset="-127"/>
              </a:rPr>
              <a:t> MA, Holder DJ, Heyse JF, </a:t>
            </a:r>
            <a:r>
              <a:rPr lang="en-US" altLang="ko-KR" sz="1600" dirty="0" err="1">
                <a:ea typeface="Gulim" pitchFamily="34" charset="-127"/>
              </a:rPr>
              <a:t>Strulovici</a:t>
            </a:r>
            <a:r>
              <a:rPr lang="en-US" altLang="ko-KR" sz="1600" dirty="0">
                <a:ea typeface="Gulim" pitchFamily="34" charset="-127"/>
              </a:rPr>
              <a:t> B. 2007. The use of strictly standardized mean difference for hit selection in primary RNA interference high throughput screening experiments</a:t>
            </a:r>
            <a:r>
              <a:rPr lang="en-US" altLang="ko-KR" sz="1600" dirty="0" smtClean="0">
                <a:ea typeface="Gulim" pitchFamily="34" charset="-127"/>
              </a:rPr>
              <a:t>. </a:t>
            </a:r>
            <a:r>
              <a:rPr lang="en-US" altLang="ko-KR" sz="1600" i="1" dirty="0">
                <a:ea typeface="Gulim" pitchFamily="34" charset="-127"/>
              </a:rPr>
              <a:t>Journal of </a:t>
            </a:r>
            <a:r>
              <a:rPr lang="en-US" altLang="ko-KR" sz="1600" i="1" dirty="0" err="1">
                <a:ea typeface="Gulim" pitchFamily="34" charset="-127"/>
              </a:rPr>
              <a:t>Biomolecular</a:t>
            </a:r>
            <a:r>
              <a:rPr lang="en-US" altLang="ko-KR" sz="1600" i="1" dirty="0">
                <a:ea typeface="Gulim" pitchFamily="34" charset="-127"/>
              </a:rPr>
              <a:t> Screening</a:t>
            </a:r>
            <a:r>
              <a:rPr lang="en-US" altLang="ko-KR" sz="1600" dirty="0">
                <a:ea typeface="Gulim" pitchFamily="34" charset="-127"/>
              </a:rPr>
              <a:t> 12 (4): 497-509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ko-KR" sz="1600" b="1" dirty="0">
                <a:ea typeface="Gulim" pitchFamily="34" charset="-127"/>
              </a:rPr>
              <a:t>Zhang XHD</a:t>
            </a:r>
            <a:r>
              <a:rPr lang="en-US" altLang="ko-KR" sz="1600" dirty="0">
                <a:ea typeface="Gulim" pitchFamily="34" charset="-127"/>
              </a:rPr>
              <a:t>. 2007. A new method with flexible and balanced control of false negatives and false positives for hit selection in RNA interference high throughput screening assays.</a:t>
            </a:r>
            <a:r>
              <a:rPr lang="en-US" altLang="ko-KR" sz="1600" i="1" dirty="0">
                <a:ea typeface="Gulim" pitchFamily="34" charset="-127"/>
              </a:rPr>
              <a:t> Journal of </a:t>
            </a:r>
            <a:r>
              <a:rPr lang="en-US" altLang="ko-KR" sz="1600" i="1" dirty="0" err="1">
                <a:ea typeface="Gulim" pitchFamily="34" charset="-127"/>
              </a:rPr>
              <a:t>Biomolecular</a:t>
            </a:r>
            <a:r>
              <a:rPr lang="en-US" altLang="ko-KR" sz="1600" i="1" dirty="0">
                <a:ea typeface="Gulim" pitchFamily="34" charset="-127"/>
              </a:rPr>
              <a:t> Screening</a:t>
            </a:r>
            <a:r>
              <a:rPr lang="en-US" altLang="ko-KR" sz="1600" dirty="0">
                <a:ea typeface="Gulim" pitchFamily="34" charset="-127"/>
              </a:rPr>
              <a:t> 12 (5): 645-655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ko-KR" sz="1600" b="1" dirty="0">
                <a:ea typeface="Gulim" pitchFamily="34" charset="-127"/>
              </a:rPr>
              <a:t>Zhang XHD</a:t>
            </a:r>
            <a:r>
              <a:rPr lang="en-US" altLang="ko-KR" sz="1600" dirty="0">
                <a:ea typeface="Gulim" pitchFamily="34" charset="-127"/>
              </a:rPr>
              <a:t>. 2007. A pair of new statistical parameters for quality control in RNA interference high throughput screening assays. </a:t>
            </a:r>
            <a:r>
              <a:rPr lang="en-US" altLang="ko-KR" sz="1600" i="1" dirty="0">
                <a:ea typeface="Gulim" pitchFamily="34" charset="-127"/>
              </a:rPr>
              <a:t>Genomics </a:t>
            </a:r>
            <a:r>
              <a:rPr lang="en-US" altLang="ko-KR" sz="1600" dirty="0">
                <a:ea typeface="Gulim" pitchFamily="34" charset="-127"/>
              </a:rPr>
              <a:t>39: 552-561.</a:t>
            </a:r>
          </a:p>
        </p:txBody>
      </p:sp>
    </p:spTree>
    <p:extLst>
      <p:ext uri="{BB962C8B-B14F-4D97-AF65-F5344CB8AC3E}">
        <p14:creationId xmlns:p14="http://schemas.microsoft.com/office/powerpoint/2010/main" val="2012877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/>
              <a:t>References (2008 - 2009)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AutoNum type="arabicPeriod" startAt="9"/>
            </a:pPr>
            <a:r>
              <a:rPr lang="en-US" altLang="zh-CN" sz="1600" b="1" dirty="0">
                <a:ea typeface="宋体" pitchFamily="2" charset="-122"/>
              </a:rPr>
              <a:t>Zhang XHD</a:t>
            </a:r>
            <a:r>
              <a:rPr lang="en-US" altLang="zh-CN" sz="1600" dirty="0">
                <a:ea typeface="宋体" pitchFamily="2" charset="-122"/>
              </a:rPr>
              <a:t>, </a:t>
            </a:r>
            <a:r>
              <a:rPr lang="en-US" altLang="zh-CN" sz="1600" dirty="0" err="1">
                <a:ea typeface="宋体" pitchFamily="2" charset="-122"/>
              </a:rPr>
              <a:t>Kuan</a:t>
            </a:r>
            <a:r>
              <a:rPr lang="en-US" altLang="zh-CN" sz="1600" dirty="0">
                <a:ea typeface="宋体" pitchFamily="2" charset="-122"/>
              </a:rPr>
              <a:t> PF, </a:t>
            </a:r>
            <a:r>
              <a:rPr lang="en-US" altLang="zh-CN" sz="1600" dirty="0" err="1">
                <a:ea typeface="宋体" pitchFamily="2" charset="-122"/>
              </a:rPr>
              <a:t>Ferrer</a:t>
            </a:r>
            <a:r>
              <a:rPr lang="en-US" altLang="zh-CN" sz="1600" dirty="0">
                <a:ea typeface="宋体" pitchFamily="2" charset="-122"/>
              </a:rPr>
              <a:t> M, Shu X, Liu YC, Gates AT, </a:t>
            </a:r>
            <a:r>
              <a:rPr lang="en-US" altLang="zh-CN" sz="1600" dirty="0" err="1">
                <a:ea typeface="宋体" pitchFamily="2" charset="-122"/>
              </a:rPr>
              <a:t>Kunapuli</a:t>
            </a:r>
            <a:r>
              <a:rPr lang="en-US" altLang="zh-CN" sz="1600" dirty="0">
                <a:ea typeface="宋体" pitchFamily="2" charset="-122"/>
              </a:rPr>
              <a:t> P, </a:t>
            </a:r>
            <a:r>
              <a:rPr lang="en-US" altLang="zh-CN" sz="1600" dirty="0" err="1">
                <a:ea typeface="宋体" pitchFamily="2" charset="-122"/>
              </a:rPr>
              <a:t>Stec</a:t>
            </a:r>
            <a:r>
              <a:rPr lang="en-US" altLang="zh-CN" sz="1600" dirty="0">
                <a:ea typeface="宋体" pitchFamily="2" charset="-122"/>
              </a:rPr>
              <a:t> EM, </a:t>
            </a:r>
            <a:r>
              <a:rPr lang="en-US" altLang="zh-CN" sz="1600" dirty="0" err="1">
                <a:ea typeface="宋体" pitchFamily="2" charset="-122"/>
              </a:rPr>
              <a:t>Xu</a:t>
            </a:r>
            <a:r>
              <a:rPr lang="en-US" altLang="zh-CN" sz="1600" dirty="0">
                <a:ea typeface="宋体" pitchFamily="2" charset="-122"/>
              </a:rPr>
              <a:t> M, Marine SD, Holder DJ, </a:t>
            </a:r>
            <a:r>
              <a:rPr lang="en-US" altLang="zh-CN" sz="1600" dirty="0" err="1">
                <a:ea typeface="宋体" pitchFamily="2" charset="-122"/>
              </a:rPr>
              <a:t>Stulovici</a:t>
            </a:r>
            <a:r>
              <a:rPr lang="en-US" altLang="zh-CN" sz="1600" dirty="0">
                <a:ea typeface="宋体" pitchFamily="2" charset="-122"/>
              </a:rPr>
              <a:t> B, Heyse JF, </a:t>
            </a:r>
            <a:r>
              <a:rPr lang="en-US" altLang="zh-CN" sz="1600" dirty="0" err="1">
                <a:ea typeface="宋体" pitchFamily="2" charset="-122"/>
              </a:rPr>
              <a:t>Espeseth</a:t>
            </a:r>
            <a:r>
              <a:rPr lang="en-US" altLang="zh-CN" sz="1600" dirty="0">
                <a:ea typeface="宋体" pitchFamily="2" charset="-122"/>
              </a:rPr>
              <a:t> AS. 2008. Hit selection with false discovery rate control in genome-scale </a:t>
            </a:r>
            <a:r>
              <a:rPr lang="en-US" altLang="zh-CN" sz="1600" dirty="0" err="1">
                <a:ea typeface="宋体" pitchFamily="2" charset="-122"/>
              </a:rPr>
              <a:t>RNAi</a:t>
            </a:r>
            <a:r>
              <a:rPr lang="en-US" altLang="zh-CN" sz="1600" dirty="0">
                <a:ea typeface="宋体" pitchFamily="2" charset="-122"/>
              </a:rPr>
              <a:t> screens. </a:t>
            </a:r>
            <a:r>
              <a:rPr lang="en-US" altLang="zh-CN" sz="1600" dirty="0" smtClean="0">
                <a:ea typeface="宋体" pitchFamily="2" charset="-122"/>
              </a:rPr>
              <a:t> </a:t>
            </a:r>
            <a:r>
              <a:rPr lang="en-US" altLang="zh-CN" sz="1600" i="1" dirty="0">
                <a:ea typeface="宋体" pitchFamily="2" charset="-122"/>
              </a:rPr>
              <a:t>Nucleic Acids Research </a:t>
            </a:r>
            <a:r>
              <a:rPr lang="en-US" altLang="zh-CN" sz="1600" dirty="0">
                <a:ea typeface="宋体" pitchFamily="2" charset="-122"/>
              </a:rPr>
              <a:t>36 (14):4667-4679. </a:t>
            </a:r>
          </a:p>
          <a:p>
            <a:pPr marL="609600" indent="-609600">
              <a:lnSpc>
                <a:spcPct val="80000"/>
              </a:lnSpc>
              <a:buFontTx/>
              <a:buAutoNum type="arabicPeriod" startAt="9"/>
            </a:pPr>
            <a:r>
              <a:rPr lang="en-US" altLang="zh-CN" sz="1600" b="1" dirty="0">
                <a:ea typeface="宋体" pitchFamily="2" charset="-122"/>
              </a:rPr>
              <a:t>Zhang XHD</a:t>
            </a:r>
            <a:r>
              <a:rPr lang="en-US" altLang="zh-CN" sz="1600" dirty="0">
                <a:ea typeface="宋体" pitchFamily="2" charset="-122"/>
              </a:rPr>
              <a:t>, </a:t>
            </a:r>
            <a:r>
              <a:rPr lang="en-US" altLang="zh-CN" sz="1600" dirty="0" err="1">
                <a:ea typeface="宋体" pitchFamily="2" charset="-122"/>
              </a:rPr>
              <a:t>Espeseth</a:t>
            </a:r>
            <a:r>
              <a:rPr lang="en-US" altLang="zh-CN" sz="1600" dirty="0">
                <a:ea typeface="宋体" pitchFamily="2" charset="-122"/>
              </a:rPr>
              <a:t> AS, Johnson E, Chin J, Gates A, </a:t>
            </a:r>
            <a:r>
              <a:rPr lang="en-US" altLang="zh-CN" sz="1600" dirty="0" err="1">
                <a:ea typeface="宋体" pitchFamily="2" charset="-122"/>
              </a:rPr>
              <a:t>Mitnaul</a:t>
            </a:r>
            <a:r>
              <a:rPr lang="en-US" altLang="zh-CN" sz="1600" dirty="0">
                <a:ea typeface="宋体" pitchFamily="2" charset="-122"/>
              </a:rPr>
              <a:t> L, Marine SD, </a:t>
            </a:r>
            <a:r>
              <a:rPr lang="en-US" altLang="zh-CN" sz="1600" dirty="0" err="1">
                <a:ea typeface="宋体" pitchFamily="2" charset="-122"/>
              </a:rPr>
              <a:t>Tian</a:t>
            </a:r>
            <a:r>
              <a:rPr lang="en-US" altLang="zh-CN" sz="1600" dirty="0">
                <a:ea typeface="宋体" pitchFamily="2" charset="-122"/>
              </a:rPr>
              <a:t> J, </a:t>
            </a:r>
            <a:r>
              <a:rPr lang="en-US" altLang="zh-CN" sz="1600" dirty="0" err="1">
                <a:ea typeface="宋体" pitchFamily="2" charset="-122"/>
              </a:rPr>
              <a:t>Stec</a:t>
            </a:r>
            <a:r>
              <a:rPr lang="en-US" altLang="zh-CN" sz="1600" dirty="0">
                <a:ea typeface="宋体" pitchFamily="2" charset="-122"/>
              </a:rPr>
              <a:t> EM, </a:t>
            </a:r>
            <a:r>
              <a:rPr lang="en-US" altLang="zh-CN" sz="1600" dirty="0" err="1">
                <a:ea typeface="宋体" pitchFamily="2" charset="-122"/>
              </a:rPr>
              <a:t>Kunapuli</a:t>
            </a:r>
            <a:r>
              <a:rPr lang="en-US" altLang="zh-CN" sz="1600" dirty="0">
                <a:ea typeface="宋体" pitchFamily="2" charset="-122"/>
              </a:rPr>
              <a:t> P, Holder DJ, Heyse JF, </a:t>
            </a:r>
            <a:r>
              <a:rPr lang="en-US" altLang="zh-CN" sz="1600" dirty="0" err="1">
                <a:ea typeface="宋体" pitchFamily="2" charset="-122"/>
              </a:rPr>
              <a:t>Stulovici</a:t>
            </a:r>
            <a:r>
              <a:rPr lang="en-US" altLang="zh-CN" sz="1600" dirty="0">
                <a:ea typeface="宋体" pitchFamily="2" charset="-122"/>
              </a:rPr>
              <a:t> B, </a:t>
            </a:r>
            <a:r>
              <a:rPr lang="en-US" altLang="zh-CN" sz="1600" dirty="0" smtClean="0">
                <a:ea typeface="宋体" pitchFamily="2" charset="-122"/>
              </a:rPr>
              <a:t> </a:t>
            </a:r>
            <a:r>
              <a:rPr lang="en-US" altLang="zh-CN" sz="1600" dirty="0" err="1" smtClean="0">
                <a:ea typeface="宋体" pitchFamily="2" charset="-122"/>
              </a:rPr>
              <a:t>Ferrer</a:t>
            </a:r>
            <a:r>
              <a:rPr lang="en-US" altLang="zh-CN" sz="1600" dirty="0" smtClean="0">
                <a:ea typeface="宋体" pitchFamily="2" charset="-122"/>
              </a:rPr>
              <a:t> </a:t>
            </a:r>
            <a:r>
              <a:rPr lang="en-US" altLang="zh-CN" sz="1600" dirty="0">
                <a:ea typeface="宋体" pitchFamily="2" charset="-122"/>
              </a:rPr>
              <a:t>M. 2008. Integrating experimental and analytic approaches to improve data quality in genome-wide </a:t>
            </a:r>
            <a:r>
              <a:rPr lang="en-US" altLang="zh-CN" sz="1600" dirty="0" err="1">
                <a:ea typeface="宋体" pitchFamily="2" charset="-122"/>
              </a:rPr>
              <a:t>RNAi</a:t>
            </a:r>
            <a:r>
              <a:rPr lang="en-US" altLang="zh-CN" sz="1600" dirty="0">
                <a:ea typeface="宋体" pitchFamily="2" charset="-122"/>
              </a:rPr>
              <a:t> screens. </a:t>
            </a:r>
            <a:r>
              <a:rPr lang="en-US" altLang="zh-CN" sz="1600" dirty="0" smtClean="0">
                <a:ea typeface="宋体" pitchFamily="2" charset="-122"/>
              </a:rPr>
              <a:t> </a:t>
            </a:r>
            <a:r>
              <a:rPr lang="en-US" altLang="zh-CN" sz="1600" i="1" dirty="0">
                <a:ea typeface="宋体" pitchFamily="2" charset="-122"/>
              </a:rPr>
              <a:t>Journal of </a:t>
            </a:r>
            <a:r>
              <a:rPr lang="en-US" altLang="zh-CN" sz="1600" i="1" dirty="0" err="1">
                <a:ea typeface="宋体" pitchFamily="2" charset="-122"/>
              </a:rPr>
              <a:t>Biomolecular</a:t>
            </a:r>
            <a:r>
              <a:rPr lang="en-US" altLang="zh-CN" sz="1600" i="1" dirty="0">
                <a:ea typeface="宋体" pitchFamily="2" charset="-122"/>
              </a:rPr>
              <a:t> Screening </a:t>
            </a:r>
            <a:r>
              <a:rPr lang="en-US" altLang="zh-CN" sz="1600" dirty="0">
                <a:ea typeface="宋体" pitchFamily="2" charset="-122"/>
              </a:rPr>
              <a:t>13(5): 378-389.</a:t>
            </a:r>
          </a:p>
          <a:p>
            <a:pPr marL="609600" indent="-609600">
              <a:lnSpc>
                <a:spcPct val="80000"/>
              </a:lnSpc>
              <a:buFontTx/>
              <a:buAutoNum type="arabicPeriod" startAt="9"/>
            </a:pPr>
            <a:r>
              <a:rPr lang="en-US" altLang="zh-CN" sz="1600" b="1" dirty="0">
                <a:ea typeface="宋体" pitchFamily="2" charset="-122"/>
              </a:rPr>
              <a:t>Zhang XHD</a:t>
            </a:r>
            <a:r>
              <a:rPr lang="en-US" altLang="zh-CN" sz="1600" dirty="0">
                <a:ea typeface="宋体" pitchFamily="2" charset="-122"/>
              </a:rPr>
              <a:t>, 2008. Novel analytic criteria and effective plate designs for quality control in genome-wide </a:t>
            </a:r>
            <a:r>
              <a:rPr lang="en-US" altLang="zh-CN" sz="1600" dirty="0" err="1">
                <a:ea typeface="宋体" pitchFamily="2" charset="-122"/>
              </a:rPr>
              <a:t>RNAi</a:t>
            </a:r>
            <a:r>
              <a:rPr lang="en-US" altLang="zh-CN" sz="1600" dirty="0">
                <a:ea typeface="宋体" pitchFamily="2" charset="-122"/>
              </a:rPr>
              <a:t> screens. </a:t>
            </a:r>
            <a:r>
              <a:rPr lang="en-US" altLang="zh-CN" sz="1600" i="1" dirty="0">
                <a:ea typeface="宋体" pitchFamily="2" charset="-122"/>
              </a:rPr>
              <a:t>Journal of </a:t>
            </a:r>
            <a:r>
              <a:rPr lang="en-US" altLang="zh-CN" sz="1600" i="1" dirty="0" err="1">
                <a:ea typeface="宋体" pitchFamily="2" charset="-122"/>
              </a:rPr>
              <a:t>Biomolecular</a:t>
            </a:r>
            <a:r>
              <a:rPr lang="en-US" altLang="zh-CN" sz="1600" i="1" dirty="0">
                <a:ea typeface="宋体" pitchFamily="2" charset="-122"/>
              </a:rPr>
              <a:t> Screening </a:t>
            </a:r>
            <a:r>
              <a:rPr lang="en-US" altLang="zh-CN" sz="1600" dirty="0">
                <a:ea typeface="宋体" pitchFamily="2" charset="-122"/>
              </a:rPr>
              <a:t>13(5): 363-377.</a:t>
            </a:r>
          </a:p>
          <a:p>
            <a:pPr marL="609600" indent="-609600">
              <a:lnSpc>
                <a:spcPct val="80000"/>
              </a:lnSpc>
              <a:buFontTx/>
              <a:buAutoNum type="arabicPeriod" startAt="9"/>
            </a:pPr>
            <a:r>
              <a:rPr lang="en-US" altLang="zh-CN" sz="1600" b="1" dirty="0">
                <a:ea typeface="宋体" pitchFamily="2" charset="-122"/>
              </a:rPr>
              <a:t>Zhang XHD</a:t>
            </a:r>
            <a:r>
              <a:rPr lang="en-US" altLang="zh-CN" sz="1600" dirty="0">
                <a:ea typeface="宋体" pitchFamily="2" charset="-122"/>
              </a:rPr>
              <a:t>. 2008. Genome-wide screens for effective </a:t>
            </a:r>
            <a:r>
              <a:rPr lang="en-US" altLang="zh-CN" sz="1600" dirty="0" err="1">
                <a:ea typeface="宋体" pitchFamily="2" charset="-122"/>
              </a:rPr>
              <a:t>siRNAs</a:t>
            </a:r>
            <a:r>
              <a:rPr lang="en-US" altLang="zh-CN" sz="1600" dirty="0">
                <a:ea typeface="宋体" pitchFamily="2" charset="-122"/>
              </a:rPr>
              <a:t> through assessing the size of </a:t>
            </a:r>
            <a:r>
              <a:rPr lang="en-US" altLang="zh-CN" sz="1600" dirty="0" err="1">
                <a:ea typeface="宋体" pitchFamily="2" charset="-122"/>
              </a:rPr>
              <a:t>siRNA</a:t>
            </a:r>
            <a:r>
              <a:rPr lang="en-US" altLang="zh-CN" sz="1600" dirty="0">
                <a:ea typeface="宋体" pitchFamily="2" charset="-122"/>
              </a:rPr>
              <a:t> effects. </a:t>
            </a:r>
            <a:r>
              <a:rPr lang="en-US" altLang="zh-CN" sz="1600" i="1" dirty="0">
                <a:ea typeface="宋体" pitchFamily="2" charset="-122"/>
              </a:rPr>
              <a:t>BMC Research Notes </a:t>
            </a:r>
            <a:r>
              <a:rPr lang="en-US" altLang="zh-CN" sz="1600" dirty="0">
                <a:ea typeface="宋体" pitchFamily="2" charset="-122"/>
              </a:rPr>
              <a:t>1:33.</a:t>
            </a:r>
          </a:p>
          <a:p>
            <a:pPr marL="609600" indent="-609600">
              <a:lnSpc>
                <a:spcPct val="80000"/>
              </a:lnSpc>
              <a:buFontTx/>
              <a:buAutoNum type="arabicPeriod" startAt="9"/>
            </a:pPr>
            <a:r>
              <a:rPr lang="en-US" altLang="zh-CN" sz="1600" dirty="0">
                <a:ea typeface="宋体" pitchFamily="2" charset="-122"/>
              </a:rPr>
              <a:t>Chung K, </a:t>
            </a:r>
            <a:r>
              <a:rPr lang="en-US" altLang="zh-CN" sz="1600" b="1" dirty="0">
                <a:ea typeface="宋体" pitchFamily="2" charset="-122"/>
              </a:rPr>
              <a:t>Zhang XHD</a:t>
            </a:r>
            <a:r>
              <a:rPr lang="en-US" altLang="zh-CN" sz="1600" dirty="0">
                <a:ea typeface="宋体" pitchFamily="2" charset="-122"/>
              </a:rPr>
              <a:t>, </a:t>
            </a:r>
            <a:r>
              <a:rPr lang="en-US" altLang="zh-CN" sz="1600" dirty="0" err="1">
                <a:ea typeface="宋体" pitchFamily="2" charset="-122"/>
              </a:rPr>
              <a:t>Kreamer</a:t>
            </a:r>
            <a:r>
              <a:rPr lang="en-US" altLang="zh-CN" sz="1600" dirty="0">
                <a:ea typeface="宋体" pitchFamily="2" charset="-122"/>
              </a:rPr>
              <a:t> A, </a:t>
            </a:r>
            <a:r>
              <a:rPr lang="en-US" altLang="zh-CN" sz="1600" dirty="0" err="1">
                <a:ea typeface="宋体" pitchFamily="2" charset="-122"/>
              </a:rPr>
              <a:t>Locco</a:t>
            </a:r>
            <a:r>
              <a:rPr lang="en-US" altLang="zh-CN" sz="1600" dirty="0">
                <a:ea typeface="宋体" pitchFamily="2" charset="-122"/>
              </a:rPr>
              <a:t> L</a:t>
            </a:r>
            <a:r>
              <a:rPr lang="en-US" altLang="ko-KR" sz="1600" dirty="0">
                <a:ea typeface="Gulim" pitchFamily="34" charset="-127"/>
              </a:rPr>
              <a:t>, </a:t>
            </a:r>
            <a:r>
              <a:rPr lang="en-US" altLang="ko-KR" sz="1600" dirty="0" err="1">
                <a:ea typeface="Gulim" pitchFamily="34" charset="-127"/>
              </a:rPr>
              <a:t>Kuan</a:t>
            </a:r>
            <a:r>
              <a:rPr lang="en-US" altLang="ko-KR" sz="1600" dirty="0">
                <a:ea typeface="Gulim" pitchFamily="34" charset="-127"/>
              </a:rPr>
              <a:t> PF, </a:t>
            </a:r>
            <a:r>
              <a:rPr lang="en-US" altLang="ko-KR" sz="1600" dirty="0" err="1">
                <a:ea typeface="Gulim" pitchFamily="34" charset="-127"/>
              </a:rPr>
              <a:t>Bartz</a:t>
            </a:r>
            <a:r>
              <a:rPr lang="en-US" altLang="ko-KR" sz="1600" dirty="0">
                <a:ea typeface="Gulim" pitchFamily="34" charset="-127"/>
              </a:rPr>
              <a:t> S, </a:t>
            </a:r>
            <a:r>
              <a:rPr lang="en-US" altLang="ko-KR" sz="1600" dirty="0" err="1">
                <a:ea typeface="Gulim" pitchFamily="34" charset="-127"/>
              </a:rPr>
              <a:t>Linsley</a:t>
            </a:r>
            <a:r>
              <a:rPr lang="en-US" altLang="ko-KR" sz="1600" dirty="0">
                <a:ea typeface="Gulim" pitchFamily="34" charset="-127"/>
              </a:rPr>
              <a:t> PS, </a:t>
            </a:r>
            <a:r>
              <a:rPr lang="en-US" altLang="ko-KR" sz="1600" dirty="0" err="1">
                <a:ea typeface="Gulim" pitchFamily="34" charset="-127"/>
              </a:rPr>
              <a:t>Ferrer</a:t>
            </a:r>
            <a:r>
              <a:rPr lang="en-US" altLang="ko-KR" sz="1600" dirty="0">
                <a:ea typeface="Gulim" pitchFamily="34" charset="-127"/>
              </a:rPr>
              <a:t> M, </a:t>
            </a:r>
            <a:r>
              <a:rPr lang="en-US" altLang="ko-KR" sz="1600" dirty="0" err="1">
                <a:ea typeface="Gulim" pitchFamily="34" charset="-127"/>
              </a:rPr>
              <a:t>Strulovici</a:t>
            </a:r>
            <a:r>
              <a:rPr lang="en-US" altLang="ko-KR" sz="1600" dirty="0">
                <a:ea typeface="Gulim" pitchFamily="34" charset="-127"/>
              </a:rPr>
              <a:t> B. 2008. Median absolute deviation to improve hit selection for genome-scale </a:t>
            </a:r>
            <a:r>
              <a:rPr lang="en-US" altLang="ko-KR" sz="1600" dirty="0" err="1">
                <a:ea typeface="Gulim" pitchFamily="34" charset="-127"/>
              </a:rPr>
              <a:t>RNAi</a:t>
            </a:r>
            <a:r>
              <a:rPr lang="en-US" altLang="ko-KR" sz="1600" dirty="0">
                <a:ea typeface="Gulim" pitchFamily="34" charset="-127"/>
              </a:rPr>
              <a:t> screens. </a:t>
            </a:r>
            <a:r>
              <a:rPr lang="en-US" altLang="ko-KR" sz="1600" i="1" dirty="0">
                <a:ea typeface="Gulim" pitchFamily="34" charset="-127"/>
              </a:rPr>
              <a:t>Journal of </a:t>
            </a:r>
            <a:r>
              <a:rPr lang="en-US" altLang="ko-KR" sz="1600" i="1" dirty="0" err="1">
                <a:ea typeface="Gulim" pitchFamily="34" charset="-127"/>
              </a:rPr>
              <a:t>Biomolecular</a:t>
            </a:r>
            <a:r>
              <a:rPr lang="en-US" altLang="ko-KR" sz="1600" i="1" dirty="0">
                <a:ea typeface="Gulim" pitchFamily="34" charset="-127"/>
              </a:rPr>
              <a:t> Screening </a:t>
            </a:r>
            <a:r>
              <a:rPr lang="en-US" altLang="ko-KR" sz="1600" dirty="0">
                <a:ea typeface="Gulim" pitchFamily="34" charset="-127"/>
              </a:rPr>
              <a:t>13: 149-158.</a:t>
            </a:r>
          </a:p>
          <a:p>
            <a:pPr marL="609600" indent="-609600">
              <a:lnSpc>
                <a:spcPct val="80000"/>
              </a:lnSpc>
              <a:buFontTx/>
              <a:buAutoNum type="arabicPeriod" startAt="9"/>
            </a:pPr>
            <a:r>
              <a:rPr lang="pt-BR" sz="1600" dirty="0"/>
              <a:t>Zhou H, Xu M, Huang Q, Gates AT, </a:t>
            </a:r>
            <a:r>
              <a:rPr lang="pt-BR" sz="1600" b="1" dirty="0"/>
              <a:t>Zhang XHD</a:t>
            </a:r>
            <a:r>
              <a:rPr lang="pt-BR" sz="1600" dirty="0"/>
              <a:t>, Stec EM, Ferrer M, Hazuda DJ, Espeseth AS. 2008. </a:t>
            </a:r>
            <a:r>
              <a:rPr lang="en-US" sz="1600" dirty="0"/>
              <a:t>Genome-scale </a:t>
            </a:r>
            <a:r>
              <a:rPr lang="en-US" sz="1600" dirty="0" err="1"/>
              <a:t>RNAi</a:t>
            </a:r>
            <a:r>
              <a:rPr lang="en-US" sz="1600" dirty="0"/>
              <a:t> screen for host factors required for HIV replication</a:t>
            </a:r>
            <a:r>
              <a:rPr lang="en-US" sz="1600" dirty="0" smtClean="0"/>
              <a:t>. </a:t>
            </a:r>
            <a:r>
              <a:rPr lang="en-US" altLang="zh-CN" sz="1600" i="1" dirty="0">
                <a:ea typeface="宋体" pitchFamily="2" charset="-122"/>
              </a:rPr>
              <a:t>Cell Host &amp; Microbe</a:t>
            </a:r>
            <a:r>
              <a:rPr lang="en-US" altLang="zh-CN" sz="1600" dirty="0">
                <a:ea typeface="宋体" pitchFamily="2" charset="-122"/>
              </a:rPr>
              <a:t> 4(5):495-504. </a:t>
            </a:r>
          </a:p>
          <a:p>
            <a:pPr marL="609600" indent="-609600">
              <a:lnSpc>
                <a:spcPct val="80000"/>
              </a:lnSpc>
              <a:buFontTx/>
              <a:buAutoNum type="arabicPeriod" startAt="9"/>
            </a:pPr>
            <a:r>
              <a:rPr lang="en-US" sz="1600" b="1" dirty="0"/>
              <a:t>Zhang XHD</a:t>
            </a:r>
            <a:r>
              <a:rPr lang="en-US" sz="1600" dirty="0"/>
              <a:t>, Shane SD, </a:t>
            </a:r>
            <a:r>
              <a:rPr lang="en-US" sz="1600" dirty="0" err="1"/>
              <a:t>Ferrer</a:t>
            </a:r>
            <a:r>
              <a:rPr lang="en-US" sz="1600" dirty="0"/>
              <a:t> M. 2009. Error rates and power in genome-scale </a:t>
            </a:r>
            <a:r>
              <a:rPr lang="en-US" sz="1600" dirty="0" err="1"/>
              <a:t>RNAi</a:t>
            </a:r>
            <a:r>
              <a:rPr lang="en-US" sz="1600" dirty="0"/>
              <a:t> screens </a:t>
            </a:r>
            <a:r>
              <a:rPr lang="en-US" sz="1600" i="1" dirty="0"/>
              <a:t>Journal of </a:t>
            </a:r>
            <a:r>
              <a:rPr lang="en-US" sz="1600" i="1" dirty="0" err="1"/>
              <a:t>Biomolecular</a:t>
            </a:r>
            <a:r>
              <a:rPr lang="en-US" sz="1600" i="1" dirty="0"/>
              <a:t> Screening </a:t>
            </a:r>
            <a:r>
              <a:rPr lang="en-US" sz="1600" dirty="0"/>
              <a:t>14: 230-238. </a:t>
            </a:r>
          </a:p>
          <a:p>
            <a:pPr marL="609600" indent="-609600">
              <a:lnSpc>
                <a:spcPct val="80000"/>
              </a:lnSpc>
              <a:buFontTx/>
              <a:buAutoNum type="arabicPeriod" startAt="9"/>
            </a:pPr>
            <a:r>
              <a:rPr lang="en-US" sz="1600" b="1" dirty="0"/>
              <a:t>Zhang XHD</a:t>
            </a:r>
            <a:r>
              <a:rPr lang="en-US" sz="1600" dirty="0"/>
              <a:t>. 2009.</a:t>
            </a:r>
            <a:r>
              <a:rPr lang="en-US" sz="1600" b="1" dirty="0"/>
              <a:t> </a:t>
            </a:r>
            <a:r>
              <a:rPr lang="en-US" sz="1600" dirty="0"/>
              <a:t>A method effectively comparing gene effects in multiple conditions in </a:t>
            </a:r>
            <a:r>
              <a:rPr lang="en-US" sz="1600" dirty="0" err="1"/>
              <a:t>RNAi</a:t>
            </a:r>
            <a:r>
              <a:rPr lang="en-US" sz="1600" dirty="0"/>
              <a:t> and expression profiling research. </a:t>
            </a:r>
            <a:r>
              <a:rPr lang="en-US" sz="1600" i="1" dirty="0"/>
              <a:t>Pharmacogenomics</a:t>
            </a:r>
            <a:r>
              <a:rPr lang="en-US" sz="1600" dirty="0"/>
              <a:t> 10: 345-358</a:t>
            </a:r>
            <a:endParaRPr lang="en-US" altLang="ko-KR" sz="1600" dirty="0">
              <a:ea typeface="Gulim" pitchFamily="34" charset="-127"/>
            </a:endParaRPr>
          </a:p>
          <a:p>
            <a:pPr marL="609600" indent="-609600">
              <a:lnSpc>
                <a:spcPct val="80000"/>
              </a:lnSpc>
              <a:buFontTx/>
              <a:buAutoNum type="arabicPeriod" startAt="9"/>
            </a:pPr>
            <a:r>
              <a:rPr lang="en-US" sz="1600" b="1" dirty="0"/>
              <a:t>Zhang XHD</a:t>
            </a:r>
            <a:r>
              <a:rPr lang="en-US" sz="1600" dirty="0"/>
              <a:t>, Heyse JF. 2009. Determination of sample size in genome-scale </a:t>
            </a:r>
            <a:r>
              <a:rPr lang="en-US" sz="1600" dirty="0" err="1"/>
              <a:t>RNAi</a:t>
            </a:r>
            <a:r>
              <a:rPr lang="en-US" sz="1600" dirty="0"/>
              <a:t> screens. </a:t>
            </a:r>
            <a:r>
              <a:rPr lang="en-US" sz="1600" i="1" dirty="0"/>
              <a:t>Bioinformatics</a:t>
            </a:r>
            <a:r>
              <a:rPr lang="en-US" sz="1600" dirty="0"/>
              <a:t> 25:841-844</a:t>
            </a:r>
          </a:p>
          <a:p>
            <a:pPr marL="609600" indent="-609600">
              <a:lnSpc>
                <a:spcPct val="80000"/>
              </a:lnSpc>
              <a:buFontTx/>
              <a:buAutoNum type="arabicPeriod" startAt="9"/>
            </a:pPr>
            <a:r>
              <a:rPr lang="en-US" sz="1600" dirty="0"/>
              <a:t>Klinghoffer RA, Frazier J, </a:t>
            </a:r>
            <a:r>
              <a:rPr lang="en-US" sz="1600" dirty="0" err="1"/>
              <a:t>Annis</a:t>
            </a:r>
            <a:r>
              <a:rPr lang="en-US" sz="1600" dirty="0"/>
              <a:t> J, Berndt JD, Roberts BS, Arthur WT, </a:t>
            </a:r>
            <a:r>
              <a:rPr lang="en-US" sz="1600" dirty="0" err="1"/>
              <a:t>Lacson</a:t>
            </a:r>
            <a:r>
              <a:rPr lang="en-US" sz="1600" dirty="0"/>
              <a:t> R,</a:t>
            </a:r>
            <a:r>
              <a:rPr lang="en-US" sz="1600" b="1" dirty="0"/>
              <a:t> </a:t>
            </a:r>
            <a:r>
              <a:rPr lang="en-US" sz="1600" b="1" dirty="0" smtClean="0"/>
              <a:t> Zhang </a:t>
            </a:r>
            <a:r>
              <a:rPr lang="en-US" sz="1600" b="1" dirty="0"/>
              <a:t>XHD</a:t>
            </a:r>
            <a:r>
              <a:rPr lang="en-US" sz="1600" dirty="0"/>
              <a:t>, </a:t>
            </a:r>
            <a:r>
              <a:rPr lang="en-US" sz="1600" dirty="0" err="1"/>
              <a:t>Ferrer</a:t>
            </a:r>
            <a:r>
              <a:rPr lang="en-US" sz="1600" dirty="0"/>
              <a:t> M, Moon, RT, Cleary MA. 2009. A </a:t>
            </a:r>
            <a:r>
              <a:rPr lang="en-US" sz="1600" dirty="0" err="1"/>
              <a:t>lentivirus</a:t>
            </a:r>
            <a:r>
              <a:rPr lang="en-US" sz="1600" dirty="0"/>
              <a:t>-mediated genetic screen identifies </a:t>
            </a:r>
            <a:r>
              <a:rPr lang="en-US" sz="1600" dirty="0" err="1"/>
              <a:t>dihydrofolaste</a:t>
            </a:r>
            <a:r>
              <a:rPr lang="en-US" sz="1600" dirty="0"/>
              <a:t> </a:t>
            </a:r>
            <a:r>
              <a:rPr lang="en-US" sz="1600" dirty="0" err="1"/>
              <a:t>reductase</a:t>
            </a:r>
            <a:r>
              <a:rPr lang="en-US" sz="1600" dirty="0"/>
              <a:t> (DHFR) as a modulator of -</a:t>
            </a:r>
            <a:r>
              <a:rPr lang="en-US" sz="1600" dirty="0" err="1"/>
              <a:t>actenin</a:t>
            </a:r>
            <a:r>
              <a:rPr lang="en-US" sz="1600" dirty="0"/>
              <a:t>/GSK3 signaling.  </a:t>
            </a:r>
            <a:r>
              <a:rPr lang="en-US" sz="1600" i="1" dirty="0" err="1"/>
              <a:t>PLoS</a:t>
            </a:r>
            <a:r>
              <a:rPr lang="en-US" sz="1600" i="1" dirty="0"/>
              <a:t> ONE</a:t>
            </a:r>
            <a:r>
              <a:rPr lang="en-US" sz="1600" dirty="0"/>
              <a:t> 4(9): e6892</a:t>
            </a:r>
            <a:endParaRPr lang="en-US" altLang="zh-CN" sz="1600" dirty="0">
              <a:ea typeface="宋体" pitchFamily="2" charset="-122"/>
            </a:endParaRPr>
          </a:p>
          <a:p>
            <a:pPr marL="609600" indent="-609600">
              <a:lnSpc>
                <a:spcPct val="80000"/>
              </a:lnSpc>
              <a:buFontTx/>
              <a:buAutoNum type="arabicPeriod" startAt="9"/>
            </a:pPr>
            <a:endParaRPr lang="en-US" altLang="ko-KR" sz="1600" dirty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9087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/>
              <a:t>References (2010)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AutoNum type="arabicPeriod" startAt="19"/>
            </a:pPr>
            <a:r>
              <a:rPr lang="en-US" sz="2000" b="1"/>
              <a:t>Zhang XHD</a:t>
            </a:r>
            <a:r>
              <a:rPr lang="en-US" sz="2000"/>
              <a:t>. 2010. Assessing the size of gene or RNAi effects in multi-factor high-throughput experiments. </a:t>
            </a:r>
            <a:r>
              <a:rPr lang="en-US" sz="2000" i="1"/>
              <a:t>Pharmacogenomics </a:t>
            </a:r>
            <a:r>
              <a:rPr lang="en-US" sz="2000"/>
              <a:t>11(2): 199 - 213 </a:t>
            </a:r>
          </a:p>
          <a:p>
            <a:pPr marL="609600" indent="-609600">
              <a:lnSpc>
                <a:spcPct val="80000"/>
              </a:lnSpc>
              <a:buFontTx/>
              <a:buAutoNum type="arabicPeriod" startAt="19"/>
            </a:pPr>
            <a:r>
              <a:rPr lang="en-US" sz="2000" b="1"/>
              <a:t>Zhang XHD</a:t>
            </a:r>
            <a:r>
              <a:rPr lang="en-US" sz="2000"/>
              <a:t>. 2010. Strictly standardized mean difference, standardized mean difference and classical t-test for the comparison of two groups.                                   </a:t>
            </a:r>
            <a:r>
              <a:rPr lang="en-US" sz="2000" i="1"/>
              <a:t>Statistics in Biopharmaceutical Research</a:t>
            </a:r>
            <a:r>
              <a:rPr lang="en-US" sz="2000"/>
              <a:t> 2(2): 292-299</a:t>
            </a:r>
          </a:p>
          <a:p>
            <a:pPr marL="609600" indent="-609600">
              <a:lnSpc>
                <a:spcPct val="80000"/>
              </a:lnSpc>
              <a:buFontTx/>
              <a:buAutoNum type="arabicPeriod" startAt="19"/>
            </a:pPr>
            <a:r>
              <a:rPr lang="en-US" sz="2000" b="1"/>
              <a:t>Zhang XHD</a:t>
            </a:r>
            <a:r>
              <a:rPr lang="en-US" sz="2000"/>
              <a:t>. 2010. A statistical method assessing collective activity of multiple siRNAs targeting a gene in RNAi screens. </a:t>
            </a:r>
            <a:r>
              <a:rPr lang="en-US" sz="2000" i="1"/>
              <a:t>The 2010 American Statistical Association Proceedings </a:t>
            </a:r>
            <a:r>
              <a:rPr lang="en-US" sz="2000"/>
              <a:t>[CD-ROM], Alexandria, VA: American Statistical Association. </a:t>
            </a:r>
          </a:p>
          <a:p>
            <a:pPr marL="609600" indent="-609600">
              <a:lnSpc>
                <a:spcPct val="80000"/>
              </a:lnSpc>
              <a:buFontTx/>
              <a:buAutoNum type="arabicPeriod" startAt="19"/>
            </a:pPr>
            <a:r>
              <a:rPr lang="en-US" sz="2000" b="1"/>
              <a:t>Zhang XHD</a:t>
            </a:r>
            <a:r>
              <a:rPr lang="en-US" sz="2000"/>
              <a:t>. 2010. An effective method controlling false discoveries and false non-discoveries in genome-scale RNAi screens. </a:t>
            </a:r>
            <a:r>
              <a:rPr lang="en-US" sz="2000" i="1"/>
              <a:t>Journal of Biomolecular Screening</a:t>
            </a:r>
            <a:r>
              <a:rPr lang="en-US" sz="2000"/>
              <a:t> 15: 1116 – 1122 .</a:t>
            </a:r>
          </a:p>
          <a:p>
            <a:pPr marL="609600" indent="-609600">
              <a:lnSpc>
                <a:spcPct val="80000"/>
              </a:lnSpc>
              <a:buFontTx/>
              <a:buAutoNum type="arabicPeriod" startAt="19"/>
            </a:pPr>
            <a:r>
              <a:rPr lang="en-US" sz="2000" b="1"/>
              <a:t>Zhang XHD</a:t>
            </a:r>
            <a:r>
              <a:rPr lang="en-US" sz="2000"/>
              <a:t>, Lacson R, Yang R, Marine SD, McCampbell, Toolan DM, Hare TR, Kajdas J, Holder DJ, Heyse JF, Ferrer M. 2010. The use of SSMD-based false discovery and false non-discovery rates in genome-scale RNAi screens </a:t>
            </a:r>
            <a:r>
              <a:rPr lang="en-US" sz="2000" i="1"/>
              <a:t>Journal of Biomolecular Screening</a:t>
            </a:r>
            <a:r>
              <a:rPr lang="en-US" sz="2000"/>
              <a:t> 15: 1123 – 1131.</a:t>
            </a:r>
          </a:p>
          <a:p>
            <a:pPr marL="609600" indent="-609600">
              <a:lnSpc>
                <a:spcPct val="80000"/>
              </a:lnSpc>
              <a:buFontTx/>
              <a:buAutoNum type="arabicPeriod" startAt="19"/>
            </a:pPr>
            <a:r>
              <a:rPr lang="en-US" sz="2000" b="1"/>
              <a:t>Zhang XHD</a:t>
            </a:r>
            <a:r>
              <a:rPr lang="en-US" sz="2000"/>
              <a:t>, 2010. Contrast variable potentially providing a consistent interpretation to effect sizes. </a:t>
            </a:r>
            <a:r>
              <a:rPr lang="en-US" sz="2000" i="1"/>
              <a:t>Journal of Biometrics &amp; Biostatitics</a:t>
            </a:r>
            <a:r>
              <a:rPr lang="en-US" sz="2000"/>
              <a:t> 1:108  </a:t>
            </a:r>
          </a:p>
          <a:p>
            <a:pPr marL="609600" indent="-609600">
              <a:lnSpc>
                <a:spcPct val="80000"/>
              </a:lnSpc>
              <a:buFontTx/>
              <a:buAutoNum type="arabicPeriod" startAt="19"/>
            </a:pPr>
            <a:r>
              <a:rPr lang="en-US" sz="2000"/>
              <a:t>Zhao WQ, Santini F, Breese R, Ross D, </a:t>
            </a:r>
            <a:r>
              <a:rPr lang="en-US" sz="2000" b="1"/>
              <a:t>Zhang XHD</a:t>
            </a:r>
            <a:r>
              <a:rPr lang="en-US" sz="2000"/>
              <a:t>, Stone DJ, Ferrer M, Townsend M, Wolfe AL, Seager MA, Kinney GG, Shughrue PJ, Ray WJ. 2010. Inhibition of calcineurin-mediated endocytosis and AMPA receptor prevent amyloid   oligomer-induced synaptic disruption. </a:t>
            </a:r>
            <a:r>
              <a:rPr lang="en-US" sz="2000" i="1"/>
              <a:t>Journal of Biological Chemistry</a:t>
            </a:r>
            <a:r>
              <a:rPr lang="en-US" sz="2000"/>
              <a:t> </a:t>
            </a:r>
            <a:r>
              <a:rPr lang="en-US" altLang="zh-CN" sz="2000">
                <a:ea typeface="宋体" pitchFamily="2" charset="-122"/>
              </a:rPr>
              <a:t>285(10): 7619-7632 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65474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dirty="0"/>
              <a:t>References (</a:t>
            </a:r>
            <a:r>
              <a:rPr lang="en-US" dirty="0" smtClean="0"/>
              <a:t>2011-2013)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>
            <a:normAutofit fontScale="62500" lnSpcReduction="20000"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endParaRPr lang="en-US" sz="2800" dirty="0"/>
          </a:p>
          <a:p>
            <a:pPr marL="609600" indent="-609600">
              <a:lnSpc>
                <a:spcPct val="90000"/>
              </a:lnSpc>
              <a:buFontTx/>
              <a:buAutoNum type="arabicPeriod" startAt="26"/>
            </a:pPr>
            <a:r>
              <a:rPr lang="en-US" sz="3000" b="1" dirty="0" smtClean="0"/>
              <a:t>Zhang </a:t>
            </a:r>
            <a:r>
              <a:rPr lang="en-US" sz="3000" b="1" dirty="0"/>
              <a:t>XHD</a:t>
            </a:r>
            <a:r>
              <a:rPr lang="en-US" sz="3000" dirty="0"/>
              <a:t>. 2011. Illustration of SSMD, z-score, SSMD*, z*-score and t-statistic for hit selection in high-throughput screens. </a:t>
            </a:r>
            <a:r>
              <a:rPr lang="en-US" sz="3000" i="1" dirty="0"/>
              <a:t>Journal of </a:t>
            </a:r>
            <a:r>
              <a:rPr lang="en-US" sz="3000" i="1" dirty="0" err="1"/>
              <a:t>Biomolecular</a:t>
            </a:r>
            <a:r>
              <a:rPr lang="en-US" sz="3000" i="1" dirty="0"/>
              <a:t> Screening</a:t>
            </a:r>
            <a:r>
              <a:rPr lang="en-US" sz="3000" dirty="0"/>
              <a:t> 16 (7): 775 - 785 </a:t>
            </a:r>
            <a:r>
              <a:rPr lang="en-US" sz="3000" dirty="0" smtClean="0"/>
              <a:t>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26"/>
            </a:pPr>
            <a:r>
              <a:rPr lang="en-US" sz="3000" b="1" dirty="0"/>
              <a:t>Zhang XHD</a:t>
            </a:r>
            <a:r>
              <a:rPr lang="en-US" sz="3000" dirty="0"/>
              <a:t>, Santini</a:t>
            </a:r>
            <a:r>
              <a:rPr lang="en-US" sz="3000" baseline="30000" dirty="0"/>
              <a:t> </a:t>
            </a:r>
            <a:r>
              <a:rPr lang="en-US" sz="3000" dirty="0"/>
              <a:t>F, </a:t>
            </a:r>
            <a:r>
              <a:rPr lang="en-US" sz="3000" dirty="0" err="1"/>
              <a:t>Lacson</a:t>
            </a:r>
            <a:r>
              <a:rPr lang="en-US" sz="3000" dirty="0"/>
              <a:t> R, Marine</a:t>
            </a:r>
            <a:r>
              <a:rPr lang="en-US" sz="3000" baseline="30000" dirty="0"/>
              <a:t> </a:t>
            </a:r>
            <a:r>
              <a:rPr lang="en-US" sz="3000" dirty="0"/>
              <a:t>SD, Wu</a:t>
            </a:r>
            <a:r>
              <a:rPr lang="en-US" sz="3000" baseline="30000" dirty="0"/>
              <a:t> </a:t>
            </a:r>
            <a:r>
              <a:rPr lang="en-US" sz="3000" dirty="0"/>
              <a:t>Q, </a:t>
            </a:r>
            <a:r>
              <a:rPr lang="en-US" sz="3000" dirty="0" err="1"/>
              <a:t>Benetti</a:t>
            </a:r>
            <a:r>
              <a:rPr lang="en-US" sz="3000" dirty="0"/>
              <a:t> L, Yang</a:t>
            </a:r>
            <a:r>
              <a:rPr lang="en-US" sz="3000" baseline="30000" dirty="0"/>
              <a:t> </a:t>
            </a:r>
            <a:r>
              <a:rPr lang="en-US" sz="3000" dirty="0"/>
              <a:t>R, </a:t>
            </a:r>
            <a:r>
              <a:rPr lang="en-US" sz="3000" dirty="0" err="1"/>
              <a:t>McCampbell</a:t>
            </a:r>
            <a:r>
              <a:rPr lang="en-US" sz="3000" dirty="0"/>
              <a:t> A, Berger JP, </a:t>
            </a:r>
            <a:r>
              <a:rPr lang="en-US" sz="3000" dirty="0" err="1"/>
              <a:t>Toolan</a:t>
            </a:r>
            <a:r>
              <a:rPr lang="en-US" sz="3000" baseline="30000" dirty="0"/>
              <a:t> </a:t>
            </a:r>
            <a:r>
              <a:rPr lang="en-US" sz="3000" dirty="0"/>
              <a:t>DM, </a:t>
            </a:r>
            <a:r>
              <a:rPr lang="en-US" sz="3000" dirty="0" err="1"/>
              <a:t>Stec</a:t>
            </a:r>
            <a:r>
              <a:rPr lang="en-US" sz="3000" baseline="30000" dirty="0"/>
              <a:t> </a:t>
            </a:r>
            <a:r>
              <a:rPr lang="en-US" sz="3000" dirty="0"/>
              <a:t>EM, Holder DJ, Soper KA, Heyse JF and </a:t>
            </a:r>
            <a:r>
              <a:rPr lang="en-US" sz="3000" dirty="0" err="1"/>
              <a:t>Ferrer</a:t>
            </a:r>
            <a:r>
              <a:rPr lang="en-US" sz="3000" dirty="0"/>
              <a:t> M. 2011. </a:t>
            </a:r>
            <a:r>
              <a:rPr lang="en-US" sz="3000" dirty="0" err="1"/>
              <a:t>cSSMD</a:t>
            </a:r>
            <a:r>
              <a:rPr lang="en-US" sz="3000" dirty="0"/>
              <a:t>: Assessing collective activity of multiple </a:t>
            </a:r>
            <a:r>
              <a:rPr lang="en-US" sz="3000" dirty="0" err="1"/>
              <a:t>siRNAs</a:t>
            </a:r>
            <a:r>
              <a:rPr lang="en-US" sz="3000" dirty="0"/>
              <a:t> in genome-scale </a:t>
            </a:r>
            <a:r>
              <a:rPr lang="en-US" sz="3000" dirty="0" err="1"/>
              <a:t>RNAi</a:t>
            </a:r>
            <a:r>
              <a:rPr lang="en-US" sz="3000" dirty="0"/>
              <a:t> screens. </a:t>
            </a:r>
            <a:r>
              <a:rPr lang="en-US" sz="3000" i="1" dirty="0"/>
              <a:t>Bioinformatics</a:t>
            </a:r>
            <a:r>
              <a:rPr lang="en-US" sz="3000" dirty="0"/>
              <a:t> </a:t>
            </a:r>
            <a:r>
              <a:rPr lang="en-US" sz="3000" i="1" dirty="0"/>
              <a:t>27(20): </a:t>
            </a:r>
            <a:r>
              <a:rPr lang="en-US" sz="3000" i="1" dirty="0" smtClean="0"/>
              <a:t>2775-2781.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26"/>
            </a:pPr>
            <a:r>
              <a:rPr lang="en-US" sz="3000" b="1" dirty="0"/>
              <a:t>Zhang XHD</a:t>
            </a:r>
            <a:r>
              <a:rPr lang="en-US" sz="3000" dirty="0"/>
              <a:t>, Heyse JF. 2012. Contrast variable for comparing groups in biopharmaceutical research. </a:t>
            </a:r>
            <a:r>
              <a:rPr lang="en-US" sz="3000" i="1" dirty="0"/>
              <a:t>Statistics in Biopharmaceutical Research</a:t>
            </a:r>
            <a:r>
              <a:rPr lang="en-US" sz="3000" dirty="0"/>
              <a:t> 4 (3): 228 – </a:t>
            </a:r>
            <a:r>
              <a:rPr lang="en-US" sz="3000" dirty="0" smtClean="0"/>
              <a:t>239.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26"/>
            </a:pPr>
            <a:r>
              <a:rPr lang="en-US" sz="3000" dirty="0" smtClean="0"/>
              <a:t>Huang W, </a:t>
            </a:r>
            <a:r>
              <a:rPr lang="en-US" sz="3000" b="1" dirty="0"/>
              <a:t>Zhang XHD</a:t>
            </a:r>
            <a:r>
              <a:rPr lang="en-US" sz="3000" dirty="0"/>
              <a:t>, Yong Li, William W Wang, Keith Soper. 2012. Standardized median difference for quality control in high-throughput screening. </a:t>
            </a:r>
            <a:r>
              <a:rPr lang="en-US" sz="3000" i="1" dirty="0"/>
              <a:t> Proceedings of 2012 International Symposium on Information Technologies in Medicine and Education (ITME): </a:t>
            </a:r>
            <a:r>
              <a:rPr lang="en-US" sz="3000" dirty="0"/>
              <a:t>515 – 518. </a:t>
            </a:r>
            <a:endParaRPr lang="en-US" sz="3000" dirty="0" smtClean="0"/>
          </a:p>
          <a:p>
            <a:pPr marL="609600" indent="-609600">
              <a:lnSpc>
                <a:spcPct val="90000"/>
              </a:lnSpc>
              <a:buFontTx/>
              <a:buAutoNum type="arabicPeriod" startAt="26"/>
            </a:pPr>
            <a:r>
              <a:rPr lang="en-US" sz="3000" dirty="0"/>
              <a:t>Yang</a:t>
            </a:r>
            <a:r>
              <a:rPr lang="en-US" sz="3000" baseline="30000" dirty="0"/>
              <a:t> </a:t>
            </a:r>
            <a:r>
              <a:rPr lang="en-US" sz="3000" dirty="0"/>
              <a:t>R, </a:t>
            </a:r>
            <a:r>
              <a:rPr lang="en-US" sz="3000" dirty="0" err="1"/>
              <a:t>Lacson</a:t>
            </a:r>
            <a:r>
              <a:rPr lang="en-US" sz="3000" baseline="30000" dirty="0"/>
              <a:t> </a:t>
            </a:r>
            <a:r>
              <a:rPr lang="en-US" sz="3000" dirty="0"/>
              <a:t>RG, </a:t>
            </a:r>
            <a:r>
              <a:rPr lang="en-US" sz="3000" dirty="0" err="1"/>
              <a:t>Castriota</a:t>
            </a:r>
            <a:r>
              <a:rPr lang="en-US" sz="3000" baseline="30000" dirty="0"/>
              <a:t> </a:t>
            </a:r>
            <a:r>
              <a:rPr lang="en-US" sz="3000" dirty="0"/>
              <a:t>G, </a:t>
            </a:r>
            <a:r>
              <a:rPr lang="en-US" sz="3000" b="1" dirty="0"/>
              <a:t>Zhang XHD</a:t>
            </a:r>
            <a:r>
              <a:rPr lang="en-US" sz="3000" dirty="0"/>
              <a:t>, Liu</a:t>
            </a:r>
            <a:r>
              <a:rPr lang="en-US" sz="3000" baseline="30000" dirty="0"/>
              <a:t> </a:t>
            </a:r>
            <a:r>
              <a:rPr lang="en-US" sz="3000" dirty="0"/>
              <a:t>Y, Zhao</a:t>
            </a:r>
            <a:r>
              <a:rPr lang="en-US" sz="3000" baseline="30000" dirty="0"/>
              <a:t> </a:t>
            </a:r>
            <a:r>
              <a:rPr lang="en-US" sz="3000" dirty="0"/>
              <a:t>WQ, Einstein</a:t>
            </a:r>
            <a:r>
              <a:rPr lang="en-US" sz="3000" baseline="30000" dirty="0"/>
              <a:t> </a:t>
            </a:r>
            <a:r>
              <a:rPr lang="en-US" sz="3000" dirty="0"/>
              <a:t>M; Camargo, Luiz CM, </a:t>
            </a:r>
            <a:r>
              <a:rPr lang="en-US" sz="3000" dirty="0" err="1"/>
              <a:t>Qureshi</a:t>
            </a:r>
            <a:r>
              <a:rPr lang="en-US" sz="3000" dirty="0"/>
              <a:t> S, Wong KK,  Zhang BB, </a:t>
            </a:r>
            <a:r>
              <a:rPr lang="en-US" sz="3000" dirty="0" err="1"/>
              <a:t>Ferrer</a:t>
            </a:r>
            <a:r>
              <a:rPr lang="en-US" sz="3000" baseline="30000" dirty="0"/>
              <a:t> </a:t>
            </a:r>
            <a:r>
              <a:rPr lang="en-US" sz="3000" dirty="0"/>
              <a:t>M, Berger JP. 2012. A genome-wide </a:t>
            </a:r>
            <a:r>
              <a:rPr lang="en-US" sz="3000" dirty="0" err="1"/>
              <a:t>siRNA</a:t>
            </a:r>
            <a:r>
              <a:rPr lang="en-US" sz="3000" dirty="0"/>
              <a:t> screen to identify modulators of insulin sensitivity and gluconeogenesis. </a:t>
            </a:r>
            <a:r>
              <a:rPr lang="en-US" sz="3000" i="1" dirty="0" err="1"/>
              <a:t>PLoS</a:t>
            </a:r>
            <a:r>
              <a:rPr lang="en-US" sz="3000" i="1" dirty="0"/>
              <a:t> ONE</a:t>
            </a:r>
            <a:r>
              <a:rPr lang="en-US" sz="3000" dirty="0"/>
              <a:t> </a:t>
            </a:r>
            <a:r>
              <a:rPr lang="es-ES_tradnl" sz="3000" dirty="0"/>
              <a:t>7(5): e36384</a:t>
            </a:r>
            <a:r>
              <a:rPr lang="en-US" sz="3000" dirty="0" smtClean="0"/>
              <a:t>.</a:t>
            </a:r>
            <a:endParaRPr lang="en-US" sz="3000" dirty="0"/>
          </a:p>
          <a:p>
            <a:pPr marL="609600" indent="-609600">
              <a:lnSpc>
                <a:spcPct val="90000"/>
              </a:lnSpc>
              <a:buFontTx/>
              <a:buAutoNum type="arabicPeriod" startAt="26"/>
            </a:pPr>
            <a:r>
              <a:rPr lang="en-US" sz="3000" b="1" dirty="0" smtClean="0">
                <a:solidFill>
                  <a:srgbClr val="00B050"/>
                </a:solidFill>
              </a:rPr>
              <a:t>Zhang </a:t>
            </a:r>
            <a:r>
              <a:rPr lang="en-US" sz="3000" b="1" dirty="0">
                <a:solidFill>
                  <a:srgbClr val="00B050"/>
                </a:solidFill>
              </a:rPr>
              <a:t>XHD</a:t>
            </a:r>
            <a:r>
              <a:rPr lang="en-US" sz="3000" dirty="0">
                <a:solidFill>
                  <a:srgbClr val="00B050"/>
                </a:solidFill>
              </a:rPr>
              <a:t>, Zhang ZZ. 2013. </a:t>
            </a:r>
            <a:r>
              <a:rPr lang="en-US" sz="3000" dirty="0" err="1">
                <a:solidFill>
                  <a:srgbClr val="00B050"/>
                </a:solidFill>
              </a:rPr>
              <a:t>displayHTS</a:t>
            </a:r>
            <a:r>
              <a:rPr lang="en-US" sz="3000" dirty="0">
                <a:solidFill>
                  <a:srgbClr val="00B050"/>
                </a:solidFill>
              </a:rPr>
              <a:t>: a R package for displaying data and results from high-throughput screening experiments. </a:t>
            </a:r>
            <a:r>
              <a:rPr lang="en-US" sz="3000" i="1" dirty="0">
                <a:solidFill>
                  <a:srgbClr val="00B050"/>
                </a:solidFill>
              </a:rPr>
              <a:t>Bioinformatics</a:t>
            </a:r>
            <a:r>
              <a:rPr lang="en-US" sz="3000" dirty="0">
                <a:solidFill>
                  <a:srgbClr val="00B050"/>
                </a:solidFill>
              </a:rPr>
              <a:t> 29 (6): </a:t>
            </a:r>
            <a:r>
              <a:rPr lang="en-US" sz="3000" dirty="0" smtClean="0">
                <a:solidFill>
                  <a:srgbClr val="00B050"/>
                </a:solidFill>
              </a:rPr>
              <a:t>794–796.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26"/>
            </a:pPr>
            <a:r>
              <a:rPr lang="en-US" sz="3000" b="1" dirty="0" smtClean="0"/>
              <a:t>BOOK 1:                  Zhang XHD</a:t>
            </a:r>
            <a:r>
              <a:rPr lang="en-US" sz="3000" dirty="0"/>
              <a:t>.</a:t>
            </a:r>
            <a:r>
              <a:rPr lang="en-US" sz="3000" b="1" dirty="0" smtClean="0"/>
              <a:t> </a:t>
            </a:r>
            <a:r>
              <a:rPr lang="en-US" sz="3000" i="1" dirty="0">
                <a:hlinkClick r:id="rId2" action="ppaction://hlinkfile"/>
              </a:rPr>
              <a:t>Optimal High-Throughput Screening</a:t>
            </a:r>
            <a:r>
              <a:rPr lang="en-US" sz="3000" i="1" dirty="0"/>
              <a:t>: Practical Experimental Design and Data Analysis for Genome-scale </a:t>
            </a:r>
            <a:r>
              <a:rPr lang="en-US" sz="3000" i="1" dirty="0" err="1"/>
              <a:t>RNAi</a:t>
            </a:r>
            <a:r>
              <a:rPr lang="en-US" sz="3000" i="1" dirty="0"/>
              <a:t> Research. </a:t>
            </a:r>
            <a:r>
              <a:rPr lang="en-US" sz="3000" dirty="0"/>
              <a:t>2011. Cambridge University Press, Cambridge, UK </a:t>
            </a:r>
            <a:r>
              <a:rPr lang="en-US" sz="3000" b="1" dirty="0"/>
              <a:t>(ISBN: </a:t>
            </a:r>
            <a:r>
              <a:rPr lang="en-US" sz="3000" b="1" dirty="0" smtClean="0"/>
              <a:t>9780521734448)</a:t>
            </a:r>
            <a:r>
              <a:rPr lang="en-US" sz="3000" dirty="0" smtClean="0"/>
              <a:t>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26"/>
            </a:pPr>
            <a:r>
              <a:rPr lang="en-US" sz="3000" b="1" dirty="0" smtClean="0"/>
              <a:t>BOOK 2:                  Zhang XHD</a:t>
            </a:r>
            <a:r>
              <a:rPr lang="en-US" sz="3000" dirty="0" smtClean="0"/>
              <a:t>, </a:t>
            </a:r>
            <a:r>
              <a:rPr lang="en-US" sz="3000" dirty="0"/>
              <a:t>Heyse </a:t>
            </a:r>
            <a:r>
              <a:rPr lang="en-US" sz="3000" dirty="0" smtClean="0"/>
              <a:t>JF (editors). </a:t>
            </a:r>
            <a:r>
              <a:rPr lang="en-US" sz="3000" i="1" dirty="0"/>
              <a:t>Statistics </a:t>
            </a:r>
            <a:r>
              <a:rPr lang="en-US" sz="3000" i="1" dirty="0" err="1"/>
              <a:t>Omics</a:t>
            </a:r>
            <a:r>
              <a:rPr lang="en-US" sz="3000" dirty="0"/>
              <a:t>. </a:t>
            </a:r>
            <a:r>
              <a:rPr lang="en-US" sz="3000" dirty="0" smtClean="0"/>
              <a:t>Under preparation to come out in 2014. Chapman </a:t>
            </a:r>
            <a:r>
              <a:rPr lang="en-US" sz="3000" dirty="0"/>
              <a:t>&amp; Hall/CRC Press, California, </a:t>
            </a:r>
            <a:r>
              <a:rPr lang="en-US" sz="3000" dirty="0" smtClean="0"/>
              <a:t>USA.</a:t>
            </a:r>
            <a:endParaRPr lang="en-US" altLang="ko-KR" sz="3000" dirty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805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020763"/>
          </a:xfrm>
        </p:spPr>
        <p:txBody>
          <a:bodyPr/>
          <a:lstStyle/>
          <a:p>
            <a:r>
              <a:rPr lang="en-US" sz="3600"/>
              <a:t>Drug Discovery &amp; Development Process</a:t>
            </a: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 flipH="1">
            <a:off x="1524000" y="2511425"/>
            <a:ext cx="731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 rot="5400000">
            <a:off x="3467100" y="4225925"/>
            <a:ext cx="1143000" cy="2438400"/>
          </a:xfrm>
          <a:prstGeom prst="can">
            <a:avLst>
              <a:gd name="adj" fmla="val 5333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 rot="5400000">
            <a:off x="6819900" y="4225925"/>
            <a:ext cx="1143000" cy="2438400"/>
          </a:xfrm>
          <a:prstGeom prst="can">
            <a:avLst>
              <a:gd name="adj" fmla="val 5333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2971800" y="5178425"/>
            <a:ext cx="12266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Phase III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6324600" y="5102225"/>
            <a:ext cx="1868488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Phase IV</a:t>
            </a:r>
          </a:p>
          <a:p>
            <a:r>
              <a:rPr lang="en-US" sz="1400" dirty="0">
                <a:solidFill>
                  <a:schemeClr val="bg1"/>
                </a:solidFill>
              </a:rPr>
              <a:t>(Registration &amp;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Pharmacovigilance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2133600" y="5407025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4951413" y="5407025"/>
            <a:ext cx="1068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8380413" y="5407025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AutoShape 15"/>
          <p:cNvSpPr>
            <a:spLocks noChangeArrowheads="1"/>
          </p:cNvSpPr>
          <p:nvPr/>
        </p:nvSpPr>
        <p:spPr bwMode="auto">
          <a:xfrm rot="5400000">
            <a:off x="1115219" y="567531"/>
            <a:ext cx="990600" cy="2154238"/>
          </a:xfrm>
          <a:prstGeom prst="can">
            <a:avLst>
              <a:gd name="adj" fmla="val 543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/>
          </a:p>
        </p:txBody>
      </p:sp>
      <p:sp>
        <p:nvSpPr>
          <p:cNvPr id="9232" name="AutoShape 16"/>
          <p:cNvSpPr>
            <a:spLocks noChangeArrowheads="1"/>
          </p:cNvSpPr>
          <p:nvPr/>
        </p:nvSpPr>
        <p:spPr bwMode="auto">
          <a:xfrm rot="5400000">
            <a:off x="3995341" y="440927"/>
            <a:ext cx="990600" cy="2407446"/>
          </a:xfrm>
          <a:prstGeom prst="can">
            <a:avLst>
              <a:gd name="adj" fmla="val 5717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AutoShape 17"/>
          <p:cNvSpPr>
            <a:spLocks noChangeArrowheads="1"/>
          </p:cNvSpPr>
          <p:nvPr/>
        </p:nvSpPr>
        <p:spPr bwMode="auto">
          <a:xfrm rot="5400000">
            <a:off x="7023496" y="440134"/>
            <a:ext cx="990600" cy="2409032"/>
          </a:xfrm>
          <a:prstGeom prst="can">
            <a:avLst>
              <a:gd name="adj" fmla="val 5520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609600" y="1371600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3597289" y="1046753"/>
            <a:ext cx="1600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Target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Discovery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altLang="zh-CN" sz="2400" dirty="0" smtClean="0">
                <a:solidFill>
                  <a:schemeClr val="bg1"/>
                </a:solidFill>
              </a:rPr>
              <a:t>e.g.,</a:t>
            </a:r>
            <a:r>
              <a:rPr lang="zh-CN" altLang="en-US" sz="2400" dirty="0" smtClean="0">
                <a:solidFill>
                  <a:schemeClr val="bg1"/>
                </a:solidFill>
              </a:rPr>
              <a:t>受体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6553200" y="1044484"/>
            <a:ext cx="182626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Drug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Discovery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 smtClean="0">
                <a:solidFill>
                  <a:schemeClr val="bg1"/>
                </a:solidFill>
              </a:rPr>
              <a:t>e.g.,</a:t>
            </a:r>
            <a:r>
              <a:rPr lang="zh-CN" altLang="en-US" sz="2400" dirty="0" smtClean="0">
                <a:solidFill>
                  <a:schemeClr val="bg1"/>
                </a:solidFill>
              </a:rPr>
              <a:t>作用体</a:t>
            </a:r>
            <a:r>
              <a:rPr lang="en-US" altLang="zh-CN" sz="2400" dirty="0" smtClean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 flipV="1">
            <a:off x="2492375" y="1673225"/>
            <a:ext cx="784225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 flipV="1">
            <a:off x="5387975" y="1673225"/>
            <a:ext cx="936625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 flipV="1">
            <a:off x="8483599" y="1673225"/>
            <a:ext cx="479425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 flipH="1">
            <a:off x="8941253" y="1749425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 flipH="1">
            <a:off x="1524000" y="2663825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>
            <a:off x="2133600" y="4568825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5" name="Line 29"/>
          <p:cNvSpPr>
            <a:spLocks noChangeShapeType="1"/>
          </p:cNvSpPr>
          <p:nvPr/>
        </p:nvSpPr>
        <p:spPr bwMode="auto">
          <a:xfrm flipH="1">
            <a:off x="2133600" y="4495800"/>
            <a:ext cx="586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7" name="Line 31"/>
          <p:cNvSpPr>
            <a:spLocks noChangeShapeType="1"/>
          </p:cNvSpPr>
          <p:nvPr/>
        </p:nvSpPr>
        <p:spPr bwMode="auto">
          <a:xfrm flipH="1">
            <a:off x="8001000" y="35814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8" name="AutoShape 32"/>
          <p:cNvSpPr>
            <a:spLocks noChangeArrowheads="1"/>
          </p:cNvSpPr>
          <p:nvPr/>
        </p:nvSpPr>
        <p:spPr bwMode="auto">
          <a:xfrm rot="5400000">
            <a:off x="2758281" y="2429669"/>
            <a:ext cx="1057275" cy="2306638"/>
          </a:xfrm>
          <a:prstGeom prst="can">
            <a:avLst>
              <a:gd name="adj" fmla="val 5454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/>
          </a:p>
        </p:txBody>
      </p:sp>
      <p:sp>
        <p:nvSpPr>
          <p:cNvPr id="9249" name="AutoShape 33"/>
          <p:cNvSpPr>
            <a:spLocks noChangeArrowheads="1"/>
          </p:cNvSpPr>
          <p:nvPr/>
        </p:nvSpPr>
        <p:spPr bwMode="auto">
          <a:xfrm rot="5400000">
            <a:off x="5785644" y="2450306"/>
            <a:ext cx="1057275" cy="2265363"/>
          </a:xfrm>
          <a:prstGeom prst="can">
            <a:avLst>
              <a:gd name="adj" fmla="val 5356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2209800" y="3121025"/>
            <a:ext cx="2133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Pre-clinical</a:t>
            </a:r>
          </a:p>
          <a:p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sz="1400" dirty="0">
                <a:solidFill>
                  <a:schemeClr val="bg1"/>
                </a:solidFill>
              </a:rPr>
              <a:t>safety &amp; </a:t>
            </a:r>
          </a:p>
          <a:p>
            <a:r>
              <a:rPr lang="en-US" sz="1400" dirty="0">
                <a:solidFill>
                  <a:schemeClr val="bg1"/>
                </a:solidFill>
              </a:rPr>
              <a:t>drug metabolism)</a:t>
            </a:r>
          </a:p>
        </p:txBody>
      </p:sp>
      <p:sp>
        <p:nvSpPr>
          <p:cNvPr id="9251" name="Text Box 35"/>
          <p:cNvSpPr txBox="1">
            <a:spLocks noChangeArrowheads="1"/>
          </p:cNvSpPr>
          <p:nvPr/>
        </p:nvSpPr>
        <p:spPr bwMode="auto">
          <a:xfrm>
            <a:off x="5334000" y="3200400"/>
            <a:ext cx="14830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Phase I / II</a:t>
            </a:r>
          </a:p>
        </p:txBody>
      </p:sp>
      <p:sp>
        <p:nvSpPr>
          <p:cNvPr id="9252" name="Line 36"/>
          <p:cNvSpPr>
            <a:spLocks noChangeShapeType="1"/>
          </p:cNvSpPr>
          <p:nvPr/>
        </p:nvSpPr>
        <p:spPr bwMode="auto">
          <a:xfrm flipV="1">
            <a:off x="4244975" y="3578225"/>
            <a:ext cx="860425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3" name="Line 37"/>
          <p:cNvSpPr>
            <a:spLocks noChangeShapeType="1"/>
          </p:cNvSpPr>
          <p:nvPr/>
        </p:nvSpPr>
        <p:spPr bwMode="auto">
          <a:xfrm>
            <a:off x="1524000" y="3578225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5" name="Text Box 39"/>
          <p:cNvSpPr txBox="1">
            <a:spLocks noChangeArrowheads="1"/>
          </p:cNvSpPr>
          <p:nvPr/>
        </p:nvSpPr>
        <p:spPr bwMode="auto">
          <a:xfrm>
            <a:off x="47244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FDA Approval</a:t>
            </a:r>
          </a:p>
        </p:txBody>
      </p:sp>
      <p:sp>
        <p:nvSpPr>
          <p:cNvPr id="9256" name="Line 40"/>
          <p:cNvSpPr>
            <a:spLocks noChangeShapeType="1"/>
          </p:cNvSpPr>
          <p:nvPr/>
        </p:nvSpPr>
        <p:spPr bwMode="auto">
          <a:xfrm flipV="1">
            <a:off x="5638800" y="5486400"/>
            <a:ext cx="0" cy="6858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6" name="Line 30"/>
          <p:cNvSpPr>
            <a:spLocks noChangeShapeType="1"/>
          </p:cNvSpPr>
          <p:nvPr/>
        </p:nvSpPr>
        <p:spPr bwMode="auto">
          <a:xfrm>
            <a:off x="7239000" y="3581400"/>
            <a:ext cx="6858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6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  <p:bldP spid="9222" grpId="0" animBg="1"/>
      <p:bldP spid="9223" grpId="0" animBg="1"/>
      <p:bldP spid="9225" grpId="0"/>
      <p:bldP spid="9226" grpId="0"/>
      <p:bldP spid="9227" grpId="0" animBg="1"/>
      <p:bldP spid="9228" grpId="0" animBg="1"/>
      <p:bldP spid="9229" grpId="0" animBg="1"/>
      <p:bldP spid="9231" grpId="0" animBg="1"/>
      <p:bldP spid="9232" grpId="0" animBg="1"/>
      <p:bldP spid="9233" grpId="0" animBg="1"/>
      <p:bldP spid="9234" grpId="0"/>
      <p:bldP spid="9235" grpId="0"/>
      <p:bldP spid="9237" grpId="0" animBg="1"/>
      <p:bldP spid="9238" grpId="0" animBg="1"/>
      <p:bldP spid="9239" grpId="0" animBg="1"/>
      <p:bldP spid="9240" grpId="0" animBg="1"/>
      <p:bldP spid="9241" grpId="0" animBg="1"/>
      <p:bldP spid="9242" grpId="0" animBg="1"/>
      <p:bldP spid="9245" grpId="0" animBg="1"/>
      <p:bldP spid="9247" grpId="0" animBg="1"/>
      <p:bldP spid="9248" grpId="0" animBg="1"/>
      <p:bldP spid="9249" grpId="0" animBg="1"/>
      <p:bldP spid="9250" grpId="0"/>
      <p:bldP spid="9251" grpId="0"/>
      <p:bldP spid="9252" grpId="0" animBg="1"/>
      <p:bldP spid="9253" grpId="0" animBg="1"/>
      <p:bldP spid="9255" grpId="0"/>
      <p:bldP spid="9256" grpId="0" animBg="1"/>
      <p:bldP spid="92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Drug Discovery Using High-Throughput Biotechnologies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High-throughput biotechnologies</a:t>
            </a:r>
          </a:p>
          <a:p>
            <a:pPr lvl="1"/>
            <a:r>
              <a:rPr lang="en-US" dirty="0" smtClean="0"/>
              <a:t>High-throughput screening (HTS)</a:t>
            </a:r>
          </a:p>
          <a:p>
            <a:r>
              <a:rPr lang="en-US" dirty="0" smtClean="0"/>
              <a:t>A book having already been published for HTS</a:t>
            </a:r>
          </a:p>
          <a:p>
            <a:r>
              <a:rPr lang="en-US" dirty="0" smtClean="0"/>
              <a:t>A book “Statistical </a:t>
            </a:r>
            <a:r>
              <a:rPr lang="en-US" dirty="0" err="1" smtClean="0"/>
              <a:t>Omics</a:t>
            </a:r>
            <a:r>
              <a:rPr lang="en-US" dirty="0" smtClean="0"/>
              <a:t>” to be under contract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1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5" descr="coverH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52400"/>
            <a:ext cx="4549775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04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BD1029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657600"/>
            <a:ext cx="30480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7391400" y="0"/>
            <a:ext cx="1752600" cy="533400"/>
            <a:chOff x="514" y="2233"/>
            <a:chExt cx="1070" cy="311"/>
          </a:xfrm>
        </p:grpSpPr>
        <p:sp>
          <p:nvSpPr>
            <p:cNvPr id="18436" name="Oval 4"/>
            <p:cNvSpPr>
              <a:spLocks noChangeArrowheads="1"/>
            </p:cNvSpPr>
            <p:nvPr/>
          </p:nvSpPr>
          <p:spPr bwMode="auto">
            <a:xfrm>
              <a:off x="514" y="2233"/>
              <a:ext cx="1070" cy="311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7" name="Text Box 5"/>
            <p:cNvSpPr txBox="1">
              <a:spLocks noChangeArrowheads="1"/>
            </p:cNvSpPr>
            <p:nvPr/>
          </p:nvSpPr>
          <p:spPr bwMode="auto">
            <a:xfrm>
              <a:off x="533" y="2293"/>
              <a:ext cx="1037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  <a:latin typeface="Verdana" pitchFamily="34" charset="0"/>
                </a:rPr>
                <a:t>Cell of Interest</a:t>
              </a:r>
            </a:p>
          </p:txBody>
        </p:sp>
      </p:grp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733800" y="838200"/>
            <a:ext cx="1433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Arial Narrow" pitchFamily="34" charset="0"/>
              </a:rPr>
              <a:t>Transfection</a:t>
            </a:r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2743200" y="5715000"/>
            <a:ext cx="3429000" cy="11430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rgbClr val="FF0000"/>
                </a:solidFill>
                <a:latin typeface="Verdana" pitchFamily="34" charset="0"/>
              </a:rPr>
              <a:t>Genes Identification</a:t>
            </a:r>
          </a:p>
          <a:p>
            <a:pPr algn="ctr" eaLnBrk="0" hangingPunct="0"/>
            <a:r>
              <a:rPr lang="en-US" b="1">
                <a:solidFill>
                  <a:srgbClr val="FF0000"/>
                </a:solidFill>
                <a:latin typeface="Verdana" pitchFamily="34" charset="0"/>
              </a:rPr>
              <a:t>Or Therapeutic Target</a:t>
            </a:r>
          </a:p>
        </p:txBody>
      </p:sp>
      <p:grpSp>
        <p:nvGrpSpPr>
          <p:cNvPr id="18440" name="Group 8"/>
          <p:cNvGrpSpPr>
            <a:grpSpLocks/>
          </p:cNvGrpSpPr>
          <p:nvPr/>
        </p:nvGrpSpPr>
        <p:grpSpPr bwMode="auto">
          <a:xfrm>
            <a:off x="0" y="0"/>
            <a:ext cx="1905000" cy="706120"/>
            <a:chOff x="96" y="631"/>
            <a:chExt cx="1216" cy="556"/>
          </a:xfrm>
        </p:grpSpPr>
        <p:sp>
          <p:nvSpPr>
            <p:cNvPr id="18441" name="Oval 9"/>
            <p:cNvSpPr>
              <a:spLocks noChangeArrowheads="1"/>
            </p:cNvSpPr>
            <p:nvPr/>
          </p:nvSpPr>
          <p:spPr bwMode="auto">
            <a:xfrm>
              <a:off x="96" y="631"/>
              <a:ext cx="1216" cy="480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Text Box 10"/>
            <p:cNvSpPr txBox="1">
              <a:spLocks noChangeArrowheads="1"/>
            </p:cNvSpPr>
            <p:nvPr/>
          </p:nvSpPr>
          <p:spPr bwMode="auto">
            <a:xfrm>
              <a:off x="144" y="727"/>
              <a:ext cx="1108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  <a:latin typeface="Verdana" pitchFamily="34" charset="0"/>
                </a:rPr>
                <a:t>Library</a:t>
              </a:r>
              <a:endParaRPr lang="en-US" sz="2000" b="1" dirty="0">
                <a:solidFill>
                  <a:srgbClr val="FF0000"/>
                </a:solidFill>
                <a:latin typeface="Verdana" pitchFamily="34" charset="0"/>
              </a:endParaRPr>
            </a:p>
            <a:p>
              <a:pPr algn="ctr"/>
              <a:endParaRPr lang="en-US" sz="1200" b="1" dirty="0">
                <a:solidFill>
                  <a:srgbClr val="FF0000"/>
                </a:solidFill>
                <a:latin typeface="Verdana" pitchFamily="34" charset="0"/>
              </a:endParaRPr>
            </a:p>
          </p:txBody>
        </p:sp>
      </p:grp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5105400" y="2667000"/>
            <a:ext cx="1192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>
                <a:latin typeface="Arial Narrow" pitchFamily="34" charset="0"/>
              </a:rPr>
              <a:t>Treatment</a:t>
            </a:r>
          </a:p>
        </p:txBody>
      </p:sp>
      <p:sp>
        <p:nvSpPr>
          <p:cNvPr id="18444" name="AutoShape 12"/>
          <p:cNvSpPr>
            <a:spLocks noChangeArrowheads="1"/>
          </p:cNvSpPr>
          <p:nvPr/>
        </p:nvSpPr>
        <p:spPr bwMode="auto">
          <a:xfrm rot="5580767">
            <a:off x="4648200" y="2667000"/>
            <a:ext cx="457200" cy="304800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4727575" y="4181475"/>
            <a:ext cx="1120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Arial Narrow" pitchFamily="34" charset="0"/>
              </a:rPr>
              <a:t>Scanning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3429000" y="4648200"/>
            <a:ext cx="2020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33CC"/>
                </a:solidFill>
                <a:latin typeface="Times New Roman" pitchFamily="18" charset="0"/>
              </a:rPr>
              <a:t>Numeric Data</a:t>
            </a:r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>
            <a:off x="3048000" y="838200"/>
            <a:ext cx="533400" cy="609600"/>
          </a:xfrm>
          <a:prstGeom prst="line">
            <a:avLst/>
          </a:prstGeom>
          <a:noFill/>
          <a:ln w="889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 flipH="1">
            <a:off x="5181600" y="838200"/>
            <a:ext cx="609600" cy="609600"/>
          </a:xfrm>
          <a:prstGeom prst="line">
            <a:avLst/>
          </a:prstGeom>
          <a:noFill/>
          <a:ln w="889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4419600" y="2590800"/>
            <a:ext cx="0" cy="533400"/>
          </a:xfrm>
          <a:prstGeom prst="line">
            <a:avLst/>
          </a:prstGeom>
          <a:noFill/>
          <a:ln w="889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>
            <a:off x="4343400" y="4267200"/>
            <a:ext cx="3175" cy="523875"/>
          </a:xfrm>
          <a:prstGeom prst="line">
            <a:avLst/>
          </a:prstGeom>
          <a:noFill/>
          <a:ln w="889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 flipH="1">
            <a:off x="4343400" y="5105400"/>
            <a:ext cx="3175" cy="542925"/>
          </a:xfrm>
          <a:prstGeom prst="line">
            <a:avLst/>
          </a:prstGeom>
          <a:noFill/>
          <a:ln w="889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4724400" y="5105400"/>
            <a:ext cx="2081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Arial Narrow" pitchFamily="34" charset="0"/>
              </a:rPr>
              <a:t>Statistical Analysis</a:t>
            </a:r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>
            <a:off x="2286000" y="76200"/>
            <a:ext cx="152400" cy="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>
            <a:off x="2133600" y="228600"/>
            <a:ext cx="152400" cy="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>
            <a:off x="1981200" y="381000"/>
            <a:ext cx="152400" cy="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>
            <a:off x="1828800" y="533400"/>
            <a:ext cx="152400" cy="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>
            <a:off x="1676400" y="685800"/>
            <a:ext cx="152400" cy="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>
            <a:off x="2590800" y="76200"/>
            <a:ext cx="152400" cy="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9" name="Line 27"/>
          <p:cNvSpPr>
            <a:spLocks noChangeShapeType="1"/>
          </p:cNvSpPr>
          <p:nvPr/>
        </p:nvSpPr>
        <p:spPr bwMode="auto">
          <a:xfrm>
            <a:off x="2438400" y="228600"/>
            <a:ext cx="152400" cy="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0" name="Line 28"/>
          <p:cNvSpPr>
            <a:spLocks noChangeShapeType="1"/>
          </p:cNvSpPr>
          <p:nvPr/>
        </p:nvSpPr>
        <p:spPr bwMode="auto">
          <a:xfrm>
            <a:off x="2286000" y="381000"/>
            <a:ext cx="152400" cy="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1" name="Line 29"/>
          <p:cNvSpPr>
            <a:spLocks noChangeShapeType="1"/>
          </p:cNvSpPr>
          <p:nvPr/>
        </p:nvSpPr>
        <p:spPr bwMode="auto">
          <a:xfrm>
            <a:off x="2133600" y="533400"/>
            <a:ext cx="152400" cy="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2" name="Line 30"/>
          <p:cNvSpPr>
            <a:spLocks noChangeShapeType="1"/>
          </p:cNvSpPr>
          <p:nvPr/>
        </p:nvSpPr>
        <p:spPr bwMode="auto">
          <a:xfrm>
            <a:off x="1981200" y="685800"/>
            <a:ext cx="152400" cy="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3" name="Line 31"/>
          <p:cNvSpPr>
            <a:spLocks noChangeShapeType="1"/>
          </p:cNvSpPr>
          <p:nvPr/>
        </p:nvSpPr>
        <p:spPr bwMode="auto">
          <a:xfrm>
            <a:off x="2895600" y="76200"/>
            <a:ext cx="152400" cy="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4" name="Line 32"/>
          <p:cNvSpPr>
            <a:spLocks noChangeShapeType="1"/>
          </p:cNvSpPr>
          <p:nvPr/>
        </p:nvSpPr>
        <p:spPr bwMode="auto">
          <a:xfrm>
            <a:off x="2743200" y="228600"/>
            <a:ext cx="152400" cy="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5" name="Line 33"/>
          <p:cNvSpPr>
            <a:spLocks noChangeShapeType="1"/>
          </p:cNvSpPr>
          <p:nvPr/>
        </p:nvSpPr>
        <p:spPr bwMode="auto">
          <a:xfrm>
            <a:off x="2590800" y="381000"/>
            <a:ext cx="152400" cy="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6" name="Line 34"/>
          <p:cNvSpPr>
            <a:spLocks noChangeShapeType="1"/>
          </p:cNvSpPr>
          <p:nvPr/>
        </p:nvSpPr>
        <p:spPr bwMode="auto">
          <a:xfrm>
            <a:off x="2438400" y="533400"/>
            <a:ext cx="152400" cy="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>
            <a:off x="2286000" y="685800"/>
            <a:ext cx="152400" cy="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8" name="Line 36"/>
          <p:cNvSpPr>
            <a:spLocks noChangeShapeType="1"/>
          </p:cNvSpPr>
          <p:nvPr/>
        </p:nvSpPr>
        <p:spPr bwMode="auto">
          <a:xfrm>
            <a:off x="3200400" y="76200"/>
            <a:ext cx="152400" cy="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9" name="Line 37"/>
          <p:cNvSpPr>
            <a:spLocks noChangeShapeType="1"/>
          </p:cNvSpPr>
          <p:nvPr/>
        </p:nvSpPr>
        <p:spPr bwMode="auto">
          <a:xfrm>
            <a:off x="3048000" y="228600"/>
            <a:ext cx="152400" cy="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0" name="Line 38"/>
          <p:cNvSpPr>
            <a:spLocks noChangeShapeType="1"/>
          </p:cNvSpPr>
          <p:nvPr/>
        </p:nvSpPr>
        <p:spPr bwMode="auto">
          <a:xfrm>
            <a:off x="2895600" y="381000"/>
            <a:ext cx="152400" cy="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1" name="Line 39"/>
          <p:cNvSpPr>
            <a:spLocks noChangeShapeType="1"/>
          </p:cNvSpPr>
          <p:nvPr/>
        </p:nvSpPr>
        <p:spPr bwMode="auto">
          <a:xfrm>
            <a:off x="2743200" y="533400"/>
            <a:ext cx="152400" cy="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2" name="Line 40"/>
          <p:cNvSpPr>
            <a:spLocks noChangeShapeType="1"/>
          </p:cNvSpPr>
          <p:nvPr/>
        </p:nvSpPr>
        <p:spPr bwMode="auto">
          <a:xfrm>
            <a:off x="2590800" y="685800"/>
            <a:ext cx="152400" cy="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3" name="Line 41"/>
          <p:cNvSpPr>
            <a:spLocks noChangeShapeType="1"/>
          </p:cNvSpPr>
          <p:nvPr/>
        </p:nvSpPr>
        <p:spPr bwMode="auto">
          <a:xfrm>
            <a:off x="3505200" y="76200"/>
            <a:ext cx="152400" cy="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4" name="Line 42"/>
          <p:cNvSpPr>
            <a:spLocks noChangeShapeType="1"/>
          </p:cNvSpPr>
          <p:nvPr/>
        </p:nvSpPr>
        <p:spPr bwMode="auto">
          <a:xfrm>
            <a:off x="3352800" y="228600"/>
            <a:ext cx="152400" cy="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5" name="Line 43"/>
          <p:cNvSpPr>
            <a:spLocks noChangeShapeType="1"/>
          </p:cNvSpPr>
          <p:nvPr/>
        </p:nvSpPr>
        <p:spPr bwMode="auto">
          <a:xfrm>
            <a:off x="3200400" y="381000"/>
            <a:ext cx="152400" cy="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6" name="Line 44"/>
          <p:cNvSpPr>
            <a:spLocks noChangeShapeType="1"/>
          </p:cNvSpPr>
          <p:nvPr/>
        </p:nvSpPr>
        <p:spPr bwMode="auto">
          <a:xfrm>
            <a:off x="3048000" y="533400"/>
            <a:ext cx="152400" cy="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7" name="Line 45"/>
          <p:cNvSpPr>
            <a:spLocks noChangeShapeType="1"/>
          </p:cNvSpPr>
          <p:nvPr/>
        </p:nvSpPr>
        <p:spPr bwMode="auto">
          <a:xfrm>
            <a:off x="2895600" y="685800"/>
            <a:ext cx="152400" cy="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8" name="Line 46"/>
          <p:cNvSpPr>
            <a:spLocks noChangeShapeType="1"/>
          </p:cNvSpPr>
          <p:nvPr/>
        </p:nvSpPr>
        <p:spPr bwMode="auto">
          <a:xfrm>
            <a:off x="3810000" y="76200"/>
            <a:ext cx="152400" cy="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9" name="Line 47"/>
          <p:cNvSpPr>
            <a:spLocks noChangeShapeType="1"/>
          </p:cNvSpPr>
          <p:nvPr/>
        </p:nvSpPr>
        <p:spPr bwMode="auto">
          <a:xfrm>
            <a:off x="3657600" y="228600"/>
            <a:ext cx="152400" cy="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0" name="Line 48"/>
          <p:cNvSpPr>
            <a:spLocks noChangeShapeType="1"/>
          </p:cNvSpPr>
          <p:nvPr/>
        </p:nvSpPr>
        <p:spPr bwMode="auto">
          <a:xfrm>
            <a:off x="3505200" y="381000"/>
            <a:ext cx="152400" cy="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1" name="Line 49"/>
          <p:cNvSpPr>
            <a:spLocks noChangeShapeType="1"/>
          </p:cNvSpPr>
          <p:nvPr/>
        </p:nvSpPr>
        <p:spPr bwMode="auto">
          <a:xfrm>
            <a:off x="3352800" y="533400"/>
            <a:ext cx="152400" cy="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2" name="Line 50"/>
          <p:cNvSpPr>
            <a:spLocks noChangeShapeType="1"/>
          </p:cNvSpPr>
          <p:nvPr/>
        </p:nvSpPr>
        <p:spPr bwMode="auto">
          <a:xfrm>
            <a:off x="3200400" y="685800"/>
            <a:ext cx="152400" cy="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8483" name="Picture 51" descr="BD1479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524000"/>
            <a:ext cx="381000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84" name="Line 52"/>
          <p:cNvSpPr>
            <a:spLocks noChangeShapeType="1"/>
          </p:cNvSpPr>
          <p:nvPr/>
        </p:nvSpPr>
        <p:spPr bwMode="auto">
          <a:xfrm>
            <a:off x="3657600" y="1676400"/>
            <a:ext cx="152400" cy="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8485" name="Picture 53" descr="BD1479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0"/>
            <a:ext cx="381000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86" name="Picture 54" descr="BD1479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762000"/>
            <a:ext cx="381000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87" name="Picture 55" descr="BD1479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0"/>
            <a:ext cx="381000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88" name="Picture 56" descr="BD1479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81000"/>
            <a:ext cx="381000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89" name="Picture 57" descr="BD1479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1000"/>
            <a:ext cx="381000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90" name="Picture 58" descr="BD1479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81000"/>
            <a:ext cx="381000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91" name="Picture 59" descr="BD1479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524000"/>
            <a:ext cx="381000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92" name="Line 60"/>
          <p:cNvSpPr>
            <a:spLocks noChangeShapeType="1"/>
          </p:cNvSpPr>
          <p:nvPr/>
        </p:nvSpPr>
        <p:spPr bwMode="auto">
          <a:xfrm>
            <a:off x="4114800" y="1676400"/>
            <a:ext cx="152400" cy="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8493" name="Picture 61" descr="BD1479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524000"/>
            <a:ext cx="381000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94" name="Line 62"/>
          <p:cNvSpPr>
            <a:spLocks noChangeShapeType="1"/>
          </p:cNvSpPr>
          <p:nvPr/>
        </p:nvSpPr>
        <p:spPr bwMode="auto">
          <a:xfrm>
            <a:off x="4572000" y="1676400"/>
            <a:ext cx="152400" cy="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8495" name="Picture 63" descr="BD1479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828800"/>
            <a:ext cx="381000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96" name="Line 64"/>
          <p:cNvSpPr>
            <a:spLocks noChangeShapeType="1"/>
          </p:cNvSpPr>
          <p:nvPr/>
        </p:nvSpPr>
        <p:spPr bwMode="auto">
          <a:xfrm>
            <a:off x="3429000" y="1981200"/>
            <a:ext cx="152400" cy="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8497" name="Picture 65" descr="BD1479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828800"/>
            <a:ext cx="381000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98" name="Line 66"/>
          <p:cNvSpPr>
            <a:spLocks noChangeShapeType="1"/>
          </p:cNvSpPr>
          <p:nvPr/>
        </p:nvSpPr>
        <p:spPr bwMode="auto">
          <a:xfrm>
            <a:off x="3886200" y="1981200"/>
            <a:ext cx="152400" cy="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8499" name="Picture 67" descr="BD1479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828800"/>
            <a:ext cx="381000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00" name="Line 68"/>
          <p:cNvSpPr>
            <a:spLocks noChangeShapeType="1"/>
          </p:cNvSpPr>
          <p:nvPr/>
        </p:nvSpPr>
        <p:spPr bwMode="auto">
          <a:xfrm>
            <a:off x="4343400" y="1981200"/>
            <a:ext cx="152400" cy="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8501" name="Picture 69" descr="BD1479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76600"/>
            <a:ext cx="381000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02" name="Line 70"/>
          <p:cNvSpPr>
            <a:spLocks noChangeShapeType="1"/>
          </p:cNvSpPr>
          <p:nvPr/>
        </p:nvSpPr>
        <p:spPr bwMode="auto">
          <a:xfrm>
            <a:off x="4114800" y="3429000"/>
            <a:ext cx="152400" cy="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8503" name="Picture 71" descr="BD1479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276600"/>
            <a:ext cx="381000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04" name="Line 72"/>
          <p:cNvSpPr>
            <a:spLocks noChangeShapeType="1"/>
          </p:cNvSpPr>
          <p:nvPr/>
        </p:nvSpPr>
        <p:spPr bwMode="auto">
          <a:xfrm>
            <a:off x="4572000" y="3429000"/>
            <a:ext cx="152400" cy="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8505" name="Picture 73" descr="BD1479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276600"/>
            <a:ext cx="381000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06" name="Line 74"/>
          <p:cNvSpPr>
            <a:spLocks noChangeShapeType="1"/>
          </p:cNvSpPr>
          <p:nvPr/>
        </p:nvSpPr>
        <p:spPr bwMode="auto">
          <a:xfrm>
            <a:off x="5029200" y="3429000"/>
            <a:ext cx="152400" cy="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8507" name="Picture 75" descr="BD1479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581400"/>
            <a:ext cx="381000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08" name="Line 76"/>
          <p:cNvSpPr>
            <a:spLocks noChangeShapeType="1"/>
          </p:cNvSpPr>
          <p:nvPr/>
        </p:nvSpPr>
        <p:spPr bwMode="auto">
          <a:xfrm>
            <a:off x="3886200" y="3733800"/>
            <a:ext cx="152400" cy="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8509" name="Picture 77" descr="BD1479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81400"/>
            <a:ext cx="381000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10" name="Line 78"/>
          <p:cNvSpPr>
            <a:spLocks noChangeShapeType="1"/>
          </p:cNvSpPr>
          <p:nvPr/>
        </p:nvSpPr>
        <p:spPr bwMode="auto">
          <a:xfrm>
            <a:off x="4800600" y="3733800"/>
            <a:ext cx="152400" cy="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1" name="Line 79"/>
          <p:cNvSpPr>
            <a:spLocks noChangeShapeType="1"/>
          </p:cNvSpPr>
          <p:nvPr/>
        </p:nvSpPr>
        <p:spPr bwMode="auto">
          <a:xfrm>
            <a:off x="4419600" y="3733800"/>
            <a:ext cx="152400" cy="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8512" name="Picture 80" descr="BD1479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762000"/>
            <a:ext cx="381000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13" name="Picture 81" descr="BD1479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62000"/>
            <a:ext cx="381000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14" name="Picture 82" descr="BD1479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24000"/>
            <a:ext cx="381000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15" name="Line 83"/>
          <p:cNvSpPr>
            <a:spLocks noChangeShapeType="1"/>
          </p:cNvSpPr>
          <p:nvPr/>
        </p:nvSpPr>
        <p:spPr bwMode="auto">
          <a:xfrm>
            <a:off x="5029200" y="1676400"/>
            <a:ext cx="152400" cy="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8516" name="Picture 84" descr="BD1479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28800"/>
            <a:ext cx="381000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17" name="Line 85"/>
          <p:cNvSpPr>
            <a:spLocks noChangeShapeType="1"/>
          </p:cNvSpPr>
          <p:nvPr/>
        </p:nvSpPr>
        <p:spPr bwMode="auto">
          <a:xfrm>
            <a:off x="4800600" y="1981200"/>
            <a:ext cx="152400" cy="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8518" name="Picture 86" descr="BD1479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276600"/>
            <a:ext cx="381000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19" name="Line 87"/>
          <p:cNvSpPr>
            <a:spLocks noChangeShapeType="1"/>
          </p:cNvSpPr>
          <p:nvPr/>
        </p:nvSpPr>
        <p:spPr bwMode="auto">
          <a:xfrm>
            <a:off x="3657600" y="3429000"/>
            <a:ext cx="152400" cy="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8520" name="Picture 88" descr="BD1479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581400"/>
            <a:ext cx="381000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21" name="Line 89"/>
          <p:cNvSpPr>
            <a:spLocks noChangeShapeType="1"/>
          </p:cNvSpPr>
          <p:nvPr/>
        </p:nvSpPr>
        <p:spPr bwMode="auto">
          <a:xfrm>
            <a:off x="3429000" y="3733800"/>
            <a:ext cx="152400" cy="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22" name="Text Box 90"/>
          <p:cNvSpPr txBox="1">
            <a:spLocks noChangeArrowheads="1"/>
          </p:cNvSpPr>
          <p:nvPr/>
        </p:nvSpPr>
        <p:spPr bwMode="auto">
          <a:xfrm>
            <a:off x="75197" y="2247037"/>
            <a:ext cx="238777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 smtClean="0"/>
              <a:t>High</a:t>
            </a:r>
          </a:p>
          <a:p>
            <a:r>
              <a:rPr lang="en-US" sz="3600" dirty="0" smtClean="0"/>
              <a:t>Throughput</a:t>
            </a:r>
          </a:p>
          <a:p>
            <a:r>
              <a:rPr lang="en-US" sz="3600" dirty="0" smtClean="0"/>
              <a:t>Screen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8725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8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8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8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8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8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8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8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8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8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8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8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8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8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8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8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8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8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8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8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8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8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8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8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8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8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8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8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8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8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8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8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8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8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8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8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8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8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8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8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8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8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8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8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8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8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8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8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8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8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8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8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8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8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8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8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8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18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8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8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8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8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18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18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18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18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18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18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18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18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18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18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18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18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8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8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18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18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18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18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18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18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18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8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18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18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18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18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18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18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18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18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 nodeType="clickPar">
                      <p:stCondLst>
                        <p:cond delay="indefinite"/>
                      </p:stCondLst>
                      <p:childTnLst>
                        <p:par>
                          <p:cTn id="3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5" dur="5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6" dur="5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0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/>
      <p:bldP spid="18439" grpId="0" animBg="1"/>
      <p:bldP spid="18443" grpId="0"/>
      <p:bldP spid="18444" grpId="0" animBg="1"/>
      <p:bldP spid="18445" grpId="0"/>
      <p:bldP spid="18446" grpId="0"/>
      <p:bldP spid="18447" grpId="0" animBg="1"/>
      <p:bldP spid="18448" grpId="0" animBg="1"/>
      <p:bldP spid="18449" grpId="0" animBg="1"/>
      <p:bldP spid="18450" grpId="0" animBg="1"/>
      <p:bldP spid="18451" grpId="0" animBg="1"/>
      <p:bldP spid="18452" grpId="0"/>
      <p:bldP spid="18453" grpId="0" animBg="1"/>
      <p:bldP spid="18454" grpId="0" animBg="1"/>
      <p:bldP spid="18455" grpId="0" animBg="1"/>
      <p:bldP spid="18456" grpId="0" animBg="1"/>
      <p:bldP spid="18457" grpId="0" animBg="1"/>
      <p:bldP spid="18458" grpId="0" animBg="1"/>
      <p:bldP spid="18459" grpId="0" animBg="1"/>
      <p:bldP spid="18460" grpId="0" animBg="1"/>
      <p:bldP spid="18461" grpId="0" animBg="1"/>
      <p:bldP spid="18462" grpId="0" animBg="1"/>
      <p:bldP spid="18463" grpId="0" animBg="1"/>
      <p:bldP spid="18464" grpId="0" animBg="1"/>
      <p:bldP spid="18465" grpId="0" animBg="1"/>
      <p:bldP spid="18466" grpId="0" animBg="1"/>
      <p:bldP spid="18467" grpId="0" animBg="1"/>
      <p:bldP spid="18468" grpId="0" animBg="1"/>
      <p:bldP spid="18469" grpId="0" animBg="1"/>
      <p:bldP spid="18470" grpId="0" animBg="1"/>
      <p:bldP spid="18471" grpId="0" animBg="1"/>
      <p:bldP spid="18472" grpId="0" animBg="1"/>
      <p:bldP spid="18473" grpId="0" animBg="1"/>
      <p:bldP spid="18474" grpId="0" animBg="1"/>
      <p:bldP spid="18475" grpId="0" animBg="1"/>
      <p:bldP spid="18476" grpId="0" animBg="1"/>
      <p:bldP spid="18477" grpId="0" animBg="1"/>
      <p:bldP spid="18478" grpId="0" animBg="1"/>
      <p:bldP spid="18479" grpId="0" animBg="1"/>
      <p:bldP spid="18480" grpId="0" animBg="1"/>
      <p:bldP spid="18481" grpId="0" animBg="1"/>
      <p:bldP spid="18482" grpId="0" animBg="1"/>
      <p:bldP spid="18484" grpId="0" animBg="1"/>
      <p:bldP spid="18492" grpId="0" animBg="1"/>
      <p:bldP spid="18494" grpId="0" animBg="1"/>
      <p:bldP spid="18496" grpId="0" animBg="1"/>
      <p:bldP spid="18498" grpId="0" animBg="1"/>
      <p:bldP spid="18500" grpId="0" animBg="1"/>
      <p:bldP spid="18502" grpId="0" animBg="1"/>
      <p:bldP spid="18504" grpId="0" animBg="1"/>
      <p:bldP spid="18506" grpId="0" animBg="1"/>
      <p:bldP spid="18508" grpId="0" animBg="1"/>
      <p:bldP spid="18510" grpId="0" animBg="1"/>
      <p:bldP spid="18511" grpId="0" animBg="1"/>
      <p:bldP spid="18515" grpId="0" animBg="1"/>
      <p:bldP spid="18517" grpId="0" animBg="1"/>
      <p:bldP spid="18519" grpId="0" animBg="1"/>
      <p:bldP spid="185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HTS Project and Data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800" dirty="0" smtClean="0"/>
              <a:t>An HTS project may contain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one primary screen with millions of compounds with no replicate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one confirmatory screen with replicates</a:t>
            </a:r>
          </a:p>
          <a:p>
            <a:pPr eaLnBrk="1" hangingPunct="1">
              <a:lnSpc>
                <a:spcPct val="80000"/>
              </a:lnSpc>
            </a:pPr>
            <a:r>
              <a:rPr lang="en-CA" sz="2800" dirty="0" smtClean="0"/>
              <a:t>The measured response is usually the intensity emitted by labeled particles such as fluorescent dyes.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Need to display data and results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R package “</a:t>
            </a:r>
            <a:r>
              <a:rPr lang="en-US" sz="2800" dirty="0" err="1" smtClean="0"/>
              <a:t>displayHTS</a:t>
            </a:r>
            <a:r>
              <a:rPr lang="en-US" sz="2800" dirty="0" smtClean="0"/>
              <a:t>” to serve the need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169498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Package: </a:t>
            </a:r>
            <a:r>
              <a:rPr lang="en-US" dirty="0" err="1" smtClean="0"/>
              <a:t>displayHTS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freely available </a:t>
            </a:r>
            <a:r>
              <a:rPr lang="en-US" dirty="0" smtClean="0"/>
              <a:t>from CRAN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cran.r-project.org/mirrors.html</a:t>
            </a:r>
            <a:endParaRPr lang="en-US" dirty="0" smtClean="0"/>
          </a:p>
          <a:p>
            <a:r>
              <a:rPr lang="en-US" dirty="0" err="1" smtClean="0"/>
              <a:t>displayHTS</a:t>
            </a:r>
            <a:r>
              <a:rPr lang="en-US" dirty="0" smtClean="0"/>
              <a:t> </a:t>
            </a:r>
            <a:r>
              <a:rPr lang="en-US" dirty="0"/>
              <a:t>has four main functions:</a:t>
            </a:r>
          </a:p>
          <a:p>
            <a:pPr lvl="1"/>
            <a:r>
              <a:rPr lang="en-US" dirty="0" err="1" smtClean="0"/>
              <a:t>plateWellSeries.fn</a:t>
            </a:r>
            <a:endParaRPr lang="en-US" dirty="0" smtClean="0"/>
          </a:p>
          <a:p>
            <a:pPr lvl="1"/>
            <a:r>
              <a:rPr lang="en-US" dirty="0" err="1" smtClean="0"/>
              <a:t>image.design.fn</a:t>
            </a:r>
            <a:endParaRPr lang="en-US" dirty="0" smtClean="0"/>
          </a:p>
          <a:p>
            <a:pPr lvl="1"/>
            <a:r>
              <a:rPr lang="en-US" dirty="0" err="1" smtClean="0"/>
              <a:t>image.intensity.fn</a:t>
            </a:r>
            <a:endParaRPr lang="en-US" dirty="0"/>
          </a:p>
          <a:p>
            <a:pPr lvl="1"/>
            <a:r>
              <a:rPr lang="en-US" dirty="0" err="1" smtClean="0"/>
              <a:t>dualFlashlight.fn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22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400" dirty="0" err="1" smtClean="0"/>
              <a:t>plateWellSeries.fn</a:t>
            </a:r>
            <a:r>
              <a:rPr lang="en-US" sz="4400" dirty="0" smtClean="0"/>
              <a:t>()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ibrary(</a:t>
            </a:r>
            <a:r>
              <a:rPr lang="en-US" dirty="0" err="1" smtClean="0"/>
              <a:t>displayHTS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i="1" dirty="0"/>
              <a:t>data(</a:t>
            </a:r>
            <a:r>
              <a:rPr lang="en-US" i="1" dirty="0" err="1"/>
              <a:t>HTSdataSort</a:t>
            </a:r>
            <a:r>
              <a:rPr lang="en-US" i="1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wells = </a:t>
            </a:r>
            <a:r>
              <a:rPr lang="en-US" i="1" dirty="0" err="1"/>
              <a:t>as.character</a:t>
            </a:r>
            <a:r>
              <a:rPr lang="en-US" i="1" dirty="0"/>
              <a:t>(unique(</a:t>
            </a:r>
            <a:r>
              <a:rPr lang="en-US" i="1" dirty="0" err="1"/>
              <a:t>HTSdataSort</a:t>
            </a:r>
            <a:r>
              <a:rPr lang="en-US" i="1" dirty="0"/>
              <a:t>[, "WELL_USAGE"]))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colors = c("black",  "pink", "grey", "blue", "</a:t>
            </a:r>
            <a:r>
              <a:rPr lang="en-US" i="1" dirty="0" err="1"/>
              <a:t>skyblue</a:t>
            </a:r>
            <a:r>
              <a:rPr lang="en-US" i="1" dirty="0"/>
              <a:t>", "green", "red")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orders=c(1, 3, 2, 4, 5, 7, 6)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par( </a:t>
            </a:r>
            <a:r>
              <a:rPr lang="en-US" i="1" dirty="0" err="1"/>
              <a:t>mfrow</a:t>
            </a:r>
            <a:r>
              <a:rPr lang="en-US" i="1" dirty="0"/>
              <a:t>=c(1,1) )                                                        </a:t>
            </a:r>
            <a:endParaRPr lang="en-US" dirty="0"/>
          </a:p>
          <a:p>
            <a:pPr marL="0" indent="0">
              <a:buNone/>
            </a:pPr>
            <a:r>
              <a:rPr lang="en-US" i="1" dirty="0" err="1"/>
              <a:t>plateWellSeries.fn</a:t>
            </a:r>
            <a:r>
              <a:rPr lang="en-US" i="1" dirty="0"/>
              <a:t>(</a:t>
            </a:r>
            <a:r>
              <a:rPr lang="en-US" i="1" dirty="0" err="1"/>
              <a:t>data.df</a:t>
            </a:r>
            <a:r>
              <a:rPr lang="en-US" i="1" dirty="0"/>
              <a:t> = </a:t>
            </a:r>
            <a:r>
              <a:rPr lang="en-US" i="1" dirty="0" err="1"/>
              <a:t>HTSdataSort</a:t>
            </a:r>
            <a:r>
              <a:rPr lang="en-US" i="1" dirty="0"/>
              <a:t>[1:(384*2),],  </a:t>
            </a:r>
            <a:r>
              <a:rPr lang="en-US" i="1" dirty="0" err="1"/>
              <a:t>intensityName</a:t>
            </a:r>
            <a:r>
              <a:rPr lang="en-US" i="1" dirty="0"/>
              <a:t>="log2Intensity",       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              </a:t>
            </a:r>
            <a:r>
              <a:rPr lang="en-US" i="1" dirty="0" err="1"/>
              <a:t>plateName</a:t>
            </a:r>
            <a:r>
              <a:rPr lang="en-US" i="1" dirty="0"/>
              <a:t>="BARCODE", </a:t>
            </a:r>
            <a:r>
              <a:rPr lang="en-US" i="1" dirty="0" err="1"/>
              <a:t>wellName</a:t>
            </a:r>
            <a:r>
              <a:rPr lang="en-US" i="1" dirty="0"/>
              <a:t>="WELL_USAGE",              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              </a:t>
            </a:r>
            <a:r>
              <a:rPr lang="en-US" i="1" dirty="0" err="1"/>
              <a:t>rowName</a:t>
            </a:r>
            <a:r>
              <a:rPr lang="en-US" i="1" dirty="0"/>
              <a:t>="XPOS", </a:t>
            </a:r>
            <a:r>
              <a:rPr lang="en-US" i="1" dirty="0" err="1"/>
              <a:t>colName</a:t>
            </a:r>
            <a:r>
              <a:rPr lang="en-US" i="1" dirty="0"/>
              <a:t>="YPOS", </a:t>
            </a:r>
            <a:r>
              <a:rPr lang="en-US" i="1" dirty="0" err="1"/>
              <a:t>show.wellTypes</a:t>
            </a:r>
            <a:r>
              <a:rPr lang="en-US" i="1" dirty="0"/>
              <a:t>=wells,     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              </a:t>
            </a:r>
            <a:r>
              <a:rPr lang="en-US" i="1" dirty="0" err="1"/>
              <a:t>order.wellTypes</a:t>
            </a:r>
            <a:r>
              <a:rPr lang="en-US" i="1" dirty="0"/>
              <a:t>=orders, </a:t>
            </a:r>
            <a:r>
              <a:rPr lang="en-US" i="1" dirty="0" err="1"/>
              <a:t>color.wells</a:t>
            </a:r>
            <a:r>
              <a:rPr lang="en-US" i="1" dirty="0"/>
              <a:t>=colors, </a:t>
            </a:r>
            <a:r>
              <a:rPr lang="en-US" i="1" dirty="0" err="1"/>
              <a:t>pch.wells</a:t>
            </a:r>
            <a:r>
              <a:rPr lang="en-US" i="1" dirty="0"/>
              <a:t>=rep(1, 7),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             </a:t>
            </a:r>
            <a:r>
              <a:rPr lang="en-US" i="1" dirty="0" err="1" smtClean="0"/>
              <a:t>ppf</a:t>
            </a:r>
            <a:r>
              <a:rPr lang="en-US" i="1" dirty="0" smtClean="0"/>
              <a:t>=6</a:t>
            </a:r>
            <a:r>
              <a:rPr lang="en-US" i="1" dirty="0"/>
              <a:t>, </a:t>
            </a:r>
            <a:r>
              <a:rPr lang="en-US" i="1" dirty="0" err="1"/>
              <a:t>byRow</a:t>
            </a:r>
            <a:r>
              <a:rPr lang="en-US" i="1" dirty="0"/>
              <a:t>=TRUE,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              </a:t>
            </a:r>
            <a:r>
              <a:rPr lang="en-US" i="1" dirty="0" err="1"/>
              <a:t>yRange</a:t>
            </a:r>
            <a:r>
              <a:rPr lang="en-US" i="1" dirty="0"/>
              <a:t>=NULL, </a:t>
            </a:r>
            <a:r>
              <a:rPr lang="en-US" i="1" dirty="0" err="1"/>
              <a:t>cex.point</a:t>
            </a:r>
            <a:r>
              <a:rPr lang="en-US" i="1" dirty="0"/>
              <a:t>=0.75,cex.legend=0.75,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              main="A: Plate-well series plot")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18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2456</Words>
  <Application>Microsoft Office PowerPoint</Application>
  <PresentationFormat>On-screen Show (4:3)</PresentationFormat>
  <Paragraphs>186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主题</vt:lpstr>
      <vt:lpstr>displayHTS:  An R package for displaying data and results from high-throughput screening experiments</vt:lpstr>
      <vt:lpstr>Outline</vt:lpstr>
      <vt:lpstr>Drug Discovery &amp; Development Process</vt:lpstr>
      <vt:lpstr>Drug Discovery Using High-Throughput Biotechnologies</vt:lpstr>
      <vt:lpstr>PowerPoint Presentation</vt:lpstr>
      <vt:lpstr>PowerPoint Presentation</vt:lpstr>
      <vt:lpstr>HTS Project and Data</vt:lpstr>
      <vt:lpstr>R Package: displayHTS</vt:lpstr>
      <vt:lpstr>plateWellSeries.fn()</vt:lpstr>
      <vt:lpstr>PowerPoint Presentation</vt:lpstr>
      <vt:lpstr>PowerPoint Presentation</vt:lpstr>
      <vt:lpstr>imageDesign.fn()</vt:lpstr>
      <vt:lpstr>PowerPoint Presentation</vt:lpstr>
      <vt:lpstr>imageIntensity.fn()</vt:lpstr>
      <vt:lpstr>PowerPoint Presentation</vt:lpstr>
      <vt:lpstr>PowerPoint Presentation</vt:lpstr>
      <vt:lpstr>PowerPoint Presentation</vt:lpstr>
      <vt:lpstr>PowerPoint Presentation</vt:lpstr>
      <vt:lpstr>dualFlashlight.fn() for Generating  a Dual-Flashlight Plot</vt:lpstr>
      <vt:lpstr>PowerPoint Presentation</vt:lpstr>
      <vt:lpstr>dualFlashlight.fn() for Generating  a Volcano Plot</vt:lpstr>
      <vt:lpstr>PowerPoint Presentation</vt:lpstr>
      <vt:lpstr>An Example in Drug Discovery</vt:lpstr>
      <vt:lpstr>Summary</vt:lpstr>
      <vt:lpstr>References for Data Analysis in HTS (2006 – 2007)</vt:lpstr>
      <vt:lpstr>References (2008 - 2009)</vt:lpstr>
      <vt:lpstr>References (2010)</vt:lpstr>
      <vt:lpstr>References (2011-2013)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displayHTS:  an R package for displaying data and results from high-throughput screening experiments</dc:title>
  <dc:creator>Zhang, Xiaohua Douglas</dc:creator>
  <cp:lastModifiedBy>ZhangXHD</cp:lastModifiedBy>
  <cp:revision>21</cp:revision>
  <dcterms:created xsi:type="dcterms:W3CDTF">2013-05-13T02:35:59Z</dcterms:created>
  <dcterms:modified xsi:type="dcterms:W3CDTF">2013-05-21T08:58:24Z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-1865397243</vt:i4>
  </property>
  <property fmtid="{D5CDD505-2E9C-101B-9397-08002B2CF9AE}" pid="3" name="_NewReviewCycle">
    <vt:lpwstr/>
  </property>
  <property fmtid="{D5CDD505-2E9C-101B-9397-08002B2CF9AE}" pid="4" name="_EmailSubject">
    <vt:lpwstr>第六届R语言会议PPT</vt:lpwstr>
  </property>
  <property fmtid="{D5CDD505-2E9C-101B-9397-08002B2CF9AE}" pid="5" name="_AuthorEmail">
    <vt:lpwstr>xiaohua_zhang@merck.com</vt:lpwstr>
  </property>
  <property fmtid="{D5CDD505-2E9C-101B-9397-08002B2CF9AE}" pid="6" name="_AuthorEmailDisplayName">
    <vt:lpwstr>Zhang, Xiaohua Douglas</vt:lpwstr>
  </property>
</Properties>
</file>