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6EA8C-68BF-43AD-9803-82BE6E05E32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44881A0-193C-4489-AE8F-3F7F3E9F75E0}">
      <dgm:prSet phldrT="[Text]"/>
      <dgm:spPr/>
      <dgm:t>
        <a:bodyPr/>
        <a:lstStyle/>
        <a:p>
          <a:r>
            <a:rPr lang="en-US" dirty="0"/>
            <a:t>Image Acquisition</a:t>
          </a:r>
        </a:p>
      </dgm:t>
    </dgm:pt>
    <dgm:pt modelId="{D54F0D9F-1C02-4F72-90DA-A65FF192C0D1}" type="parTrans" cxnId="{891EF5D4-26A7-4EEC-AEB5-CD8D92110485}">
      <dgm:prSet/>
      <dgm:spPr/>
      <dgm:t>
        <a:bodyPr/>
        <a:lstStyle/>
        <a:p>
          <a:endParaRPr lang="en-US"/>
        </a:p>
      </dgm:t>
    </dgm:pt>
    <dgm:pt modelId="{51B7DA38-9457-462B-B105-DF4B15D1C607}" type="sibTrans" cxnId="{891EF5D4-26A7-4EEC-AEB5-CD8D92110485}">
      <dgm:prSet/>
      <dgm:spPr/>
      <dgm:t>
        <a:bodyPr/>
        <a:lstStyle/>
        <a:p>
          <a:endParaRPr lang="en-US"/>
        </a:p>
      </dgm:t>
    </dgm:pt>
    <dgm:pt modelId="{DEB960B2-8F1A-46B8-A29E-40753D388AB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Region of Interest Selection</a:t>
          </a:r>
        </a:p>
      </dgm:t>
    </dgm:pt>
    <dgm:pt modelId="{6BF162F7-2726-4654-AF36-B7FCB844CC50}" type="parTrans" cxnId="{F43A221E-586A-4045-B2E9-1B6C8D7F1DCF}">
      <dgm:prSet/>
      <dgm:spPr/>
      <dgm:t>
        <a:bodyPr/>
        <a:lstStyle/>
        <a:p>
          <a:endParaRPr lang="en-US"/>
        </a:p>
      </dgm:t>
    </dgm:pt>
    <dgm:pt modelId="{77742740-BBA2-4F81-A32D-FA1CCEAA19CA}" type="sibTrans" cxnId="{F43A221E-586A-4045-B2E9-1B6C8D7F1DCF}">
      <dgm:prSet/>
      <dgm:spPr/>
      <dgm:t>
        <a:bodyPr/>
        <a:lstStyle/>
        <a:p>
          <a:endParaRPr lang="en-US"/>
        </a:p>
      </dgm:t>
    </dgm:pt>
    <dgm:pt modelId="{90BB6F1C-28E3-448F-B124-0EDB49283C1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Digital Signal Processing</a:t>
          </a:r>
        </a:p>
      </dgm:t>
    </dgm:pt>
    <dgm:pt modelId="{643460FD-27E4-4027-ABC0-93D5CB836888}" type="parTrans" cxnId="{471EA9A6-6176-41D6-860E-C13AFEF31EBA}">
      <dgm:prSet/>
      <dgm:spPr/>
      <dgm:t>
        <a:bodyPr/>
        <a:lstStyle/>
        <a:p>
          <a:endParaRPr lang="en-US"/>
        </a:p>
      </dgm:t>
    </dgm:pt>
    <dgm:pt modelId="{63FE4D26-2B48-4394-B602-B3528D92BA67}" type="sibTrans" cxnId="{471EA9A6-6176-41D6-860E-C13AFEF31EBA}">
      <dgm:prSet/>
      <dgm:spPr/>
      <dgm:t>
        <a:bodyPr/>
        <a:lstStyle/>
        <a:p>
          <a:endParaRPr lang="en-US"/>
        </a:p>
      </dgm:t>
    </dgm:pt>
    <dgm:pt modelId="{DE35A510-5389-423B-AD45-022F6F14FF09}" type="pres">
      <dgm:prSet presAssocID="{0A76EA8C-68BF-43AD-9803-82BE6E05E32B}" presName="CompostProcess" presStyleCnt="0">
        <dgm:presLayoutVars>
          <dgm:dir/>
          <dgm:resizeHandles val="exact"/>
        </dgm:presLayoutVars>
      </dgm:prSet>
      <dgm:spPr/>
    </dgm:pt>
    <dgm:pt modelId="{3885D02B-199E-4D04-926C-E1463590B6B0}" type="pres">
      <dgm:prSet presAssocID="{0A76EA8C-68BF-43AD-9803-82BE6E05E32B}" presName="arrow" presStyleLbl="bgShp" presStyleIdx="0" presStyleCnt="1" custLinFactNeighborX="8824" custLinFactNeighborY="-180"/>
      <dgm:spPr>
        <a:solidFill>
          <a:schemeClr val="accent1">
            <a:tint val="40000"/>
            <a:hueOff val="0"/>
            <a:satOff val="0"/>
            <a:lumOff val="0"/>
            <a:alpha val="40000"/>
          </a:schemeClr>
        </a:solidFill>
      </dgm:spPr>
    </dgm:pt>
    <dgm:pt modelId="{054945AF-0220-434C-AB55-6A8F8820AB65}" type="pres">
      <dgm:prSet presAssocID="{0A76EA8C-68BF-43AD-9803-82BE6E05E32B}" presName="linearProcess" presStyleCnt="0"/>
      <dgm:spPr/>
    </dgm:pt>
    <dgm:pt modelId="{A4804A3C-5A84-4C2D-B257-98AE1508F197}" type="pres">
      <dgm:prSet presAssocID="{544881A0-193C-4489-AE8F-3F7F3E9F75E0}" presName="textNode" presStyleLbl="node1" presStyleIdx="0" presStyleCnt="3">
        <dgm:presLayoutVars>
          <dgm:bulletEnabled val="1"/>
        </dgm:presLayoutVars>
      </dgm:prSet>
      <dgm:spPr/>
    </dgm:pt>
    <dgm:pt modelId="{664C9AED-06DA-4362-8F62-F6BB5F44EBD6}" type="pres">
      <dgm:prSet presAssocID="{51B7DA38-9457-462B-B105-DF4B15D1C607}" presName="sibTrans" presStyleCnt="0"/>
      <dgm:spPr/>
    </dgm:pt>
    <dgm:pt modelId="{0CC196D2-4524-40B5-8482-D4AAE3BA312D}" type="pres">
      <dgm:prSet presAssocID="{DEB960B2-8F1A-46B8-A29E-40753D388ABB}" presName="textNode" presStyleLbl="node1" presStyleIdx="1" presStyleCnt="3" custLinFactNeighborX="-48329" custLinFactNeighborY="2049">
        <dgm:presLayoutVars>
          <dgm:bulletEnabled val="1"/>
        </dgm:presLayoutVars>
      </dgm:prSet>
      <dgm:spPr/>
    </dgm:pt>
    <dgm:pt modelId="{E627ADD1-7C67-45D8-8CDC-3C22F76915DB}" type="pres">
      <dgm:prSet presAssocID="{77742740-BBA2-4F81-A32D-FA1CCEAA19CA}" presName="sibTrans" presStyleCnt="0"/>
      <dgm:spPr/>
    </dgm:pt>
    <dgm:pt modelId="{6AD6ECBD-FD2B-45F3-94F6-09DE3B6257A6}" type="pres">
      <dgm:prSet presAssocID="{90BB6F1C-28E3-448F-B124-0EDB49283C15}" presName="textNode" presStyleLbl="node1" presStyleIdx="2" presStyleCnt="3" custLinFactNeighborX="-71126" custLinFactNeighborY="1524">
        <dgm:presLayoutVars>
          <dgm:bulletEnabled val="1"/>
        </dgm:presLayoutVars>
      </dgm:prSet>
      <dgm:spPr/>
    </dgm:pt>
  </dgm:ptLst>
  <dgm:cxnLst>
    <dgm:cxn modelId="{F43A221E-586A-4045-B2E9-1B6C8D7F1DCF}" srcId="{0A76EA8C-68BF-43AD-9803-82BE6E05E32B}" destId="{DEB960B2-8F1A-46B8-A29E-40753D388ABB}" srcOrd="1" destOrd="0" parTransId="{6BF162F7-2726-4654-AF36-B7FCB844CC50}" sibTransId="{77742740-BBA2-4F81-A32D-FA1CCEAA19CA}"/>
    <dgm:cxn modelId="{30D7CA33-DEB2-4FAB-B46A-AA61220A4C4E}" type="presOf" srcId="{90BB6F1C-28E3-448F-B124-0EDB49283C15}" destId="{6AD6ECBD-FD2B-45F3-94F6-09DE3B6257A6}" srcOrd="0" destOrd="0" presId="urn:microsoft.com/office/officeart/2005/8/layout/hProcess9"/>
    <dgm:cxn modelId="{091AE43D-AEE7-44D4-936C-AEB78891F161}" type="presOf" srcId="{DEB960B2-8F1A-46B8-A29E-40753D388ABB}" destId="{0CC196D2-4524-40B5-8482-D4AAE3BA312D}" srcOrd="0" destOrd="0" presId="urn:microsoft.com/office/officeart/2005/8/layout/hProcess9"/>
    <dgm:cxn modelId="{471EA9A6-6176-41D6-860E-C13AFEF31EBA}" srcId="{0A76EA8C-68BF-43AD-9803-82BE6E05E32B}" destId="{90BB6F1C-28E3-448F-B124-0EDB49283C15}" srcOrd="2" destOrd="0" parTransId="{643460FD-27E4-4027-ABC0-93D5CB836888}" sibTransId="{63FE4D26-2B48-4394-B602-B3528D92BA67}"/>
    <dgm:cxn modelId="{9AF537AE-221B-44CD-B2D6-2C8A6CCF9A0E}" type="presOf" srcId="{0A76EA8C-68BF-43AD-9803-82BE6E05E32B}" destId="{DE35A510-5389-423B-AD45-022F6F14FF09}" srcOrd="0" destOrd="0" presId="urn:microsoft.com/office/officeart/2005/8/layout/hProcess9"/>
    <dgm:cxn modelId="{891EF5D4-26A7-4EEC-AEB5-CD8D92110485}" srcId="{0A76EA8C-68BF-43AD-9803-82BE6E05E32B}" destId="{544881A0-193C-4489-AE8F-3F7F3E9F75E0}" srcOrd="0" destOrd="0" parTransId="{D54F0D9F-1C02-4F72-90DA-A65FF192C0D1}" sibTransId="{51B7DA38-9457-462B-B105-DF4B15D1C607}"/>
    <dgm:cxn modelId="{76C50AE6-1AB7-4F95-8BF2-A12EA7C2B01E}" type="presOf" srcId="{544881A0-193C-4489-AE8F-3F7F3E9F75E0}" destId="{A4804A3C-5A84-4C2D-B257-98AE1508F197}" srcOrd="0" destOrd="0" presId="urn:microsoft.com/office/officeart/2005/8/layout/hProcess9"/>
    <dgm:cxn modelId="{82E0FDC1-04CC-4481-9D03-914A614E62AB}" type="presParOf" srcId="{DE35A510-5389-423B-AD45-022F6F14FF09}" destId="{3885D02B-199E-4D04-926C-E1463590B6B0}" srcOrd="0" destOrd="0" presId="urn:microsoft.com/office/officeart/2005/8/layout/hProcess9"/>
    <dgm:cxn modelId="{A37EBDFA-A386-498F-A796-186E6003CF8D}" type="presParOf" srcId="{DE35A510-5389-423B-AD45-022F6F14FF09}" destId="{054945AF-0220-434C-AB55-6A8F8820AB65}" srcOrd="1" destOrd="0" presId="urn:microsoft.com/office/officeart/2005/8/layout/hProcess9"/>
    <dgm:cxn modelId="{760F5A49-FB46-42BF-8A1F-16FF8CDF9406}" type="presParOf" srcId="{054945AF-0220-434C-AB55-6A8F8820AB65}" destId="{A4804A3C-5A84-4C2D-B257-98AE1508F197}" srcOrd="0" destOrd="0" presId="urn:microsoft.com/office/officeart/2005/8/layout/hProcess9"/>
    <dgm:cxn modelId="{2F572C27-7FAF-4B3A-B1C3-82A61E75CDE9}" type="presParOf" srcId="{054945AF-0220-434C-AB55-6A8F8820AB65}" destId="{664C9AED-06DA-4362-8F62-F6BB5F44EBD6}" srcOrd="1" destOrd="0" presId="urn:microsoft.com/office/officeart/2005/8/layout/hProcess9"/>
    <dgm:cxn modelId="{185E5C05-8509-4F63-8FE2-ADF1096D615E}" type="presParOf" srcId="{054945AF-0220-434C-AB55-6A8F8820AB65}" destId="{0CC196D2-4524-40B5-8482-D4AAE3BA312D}" srcOrd="2" destOrd="0" presId="urn:microsoft.com/office/officeart/2005/8/layout/hProcess9"/>
    <dgm:cxn modelId="{9C37BE48-D91B-4D75-B8D6-4E8B839DB971}" type="presParOf" srcId="{054945AF-0220-434C-AB55-6A8F8820AB65}" destId="{E627ADD1-7C67-45D8-8CDC-3C22F76915DB}" srcOrd="3" destOrd="0" presId="urn:microsoft.com/office/officeart/2005/8/layout/hProcess9"/>
    <dgm:cxn modelId="{2EAEACE9-158F-4E3C-B929-CC05B8835FB4}" type="presParOf" srcId="{054945AF-0220-434C-AB55-6A8F8820AB65}" destId="{6AD6ECBD-FD2B-45F3-94F6-09DE3B6257A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5D02B-199E-4D04-926C-E1463590B6B0}">
      <dsp:nvSpPr>
        <dsp:cNvPr id="0" name=""/>
        <dsp:cNvSpPr/>
      </dsp:nvSpPr>
      <dsp:spPr>
        <a:xfrm>
          <a:off x="1521521" y="0"/>
          <a:ext cx="8621957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04A3C-5A84-4C2D-B257-98AE1508F197}">
      <dsp:nvSpPr>
        <dsp:cNvPr id="0" name=""/>
        <dsp:cNvSpPr/>
      </dsp:nvSpPr>
      <dsp:spPr>
        <a:xfrm>
          <a:off x="340262" y="1625600"/>
          <a:ext cx="304304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Image Acquisition</a:t>
          </a:r>
        </a:p>
      </dsp:txBody>
      <dsp:txXfrm>
        <a:off x="446069" y="1731407"/>
        <a:ext cx="2831429" cy="1955852"/>
      </dsp:txXfrm>
    </dsp:sp>
    <dsp:sp modelId="{0CC196D2-4524-40B5-8482-D4AAE3BA312D}">
      <dsp:nvSpPr>
        <dsp:cNvPr id="0" name=""/>
        <dsp:cNvSpPr/>
      </dsp:nvSpPr>
      <dsp:spPr>
        <a:xfrm>
          <a:off x="3469550" y="1670011"/>
          <a:ext cx="3043043" cy="216746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Region of Interest Selection</a:t>
          </a:r>
        </a:p>
      </dsp:txBody>
      <dsp:txXfrm>
        <a:off x="3575357" y="1775818"/>
        <a:ext cx="2831429" cy="1955852"/>
      </dsp:txXfrm>
    </dsp:sp>
    <dsp:sp modelId="{6AD6ECBD-FD2B-45F3-94F6-09DE3B6257A6}">
      <dsp:nvSpPr>
        <dsp:cNvPr id="0" name=""/>
        <dsp:cNvSpPr/>
      </dsp:nvSpPr>
      <dsp:spPr>
        <a:xfrm>
          <a:off x="6641455" y="1658632"/>
          <a:ext cx="3043043" cy="216746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Digital Signal Processing</a:t>
          </a:r>
        </a:p>
      </dsp:txBody>
      <dsp:txXfrm>
        <a:off x="6747262" y="1764439"/>
        <a:ext cx="2831429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FC3C-4EC4-46D5-A4FA-C9232495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CCD0A-F9DA-4508-9511-CC8C13B1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9F9D-6DFD-494F-9DB7-6F344EA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1C37-F3F6-4AD6-B4B5-6698723B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B33A-D797-4E87-8368-3284952E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00C7-D7E0-4521-82DA-3A11992A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FFCB-104D-4508-8A0C-B3573547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721E-D4D3-400E-A844-5A859A16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B32E-4358-474C-B86F-8C3F03C6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45CB-7285-4090-982C-B2E4DC16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28DA2-F280-4D83-8D5E-B89CA69F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5E91-5DE0-40A3-8DF1-FCB6E367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9ADF-25C8-4F27-8811-3A88D0DF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836FD-F5B8-4891-AB4F-A2B3D8E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C80A-12D4-491B-9692-B08D737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25C1-ED8E-412C-9C4E-3B68A82C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4E6DF-FE00-43A6-B7B3-550E9A077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D002-FE47-48AE-91A0-73E6D5F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43D3-F518-4AFB-B05B-9F374E51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4B0D-9D6E-422E-9B36-BEF09ED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ED69-0FFB-4679-A81C-0A03A59C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B37-130F-460E-8121-09AFE8B2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9DB2-53A3-478A-A381-E4A21E6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D701-0538-4F9D-8D04-1BF82430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5DC8-10BF-4B62-830C-1CD9EEEC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7961-24AF-43DB-8B14-50DD67DB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7EF5-0017-4BCD-9D30-4087E323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B0D6-53E5-439B-8684-17244CB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FFB8-41A0-447D-A0BE-BB022BC3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2EA2-AF36-44C4-BDD2-0450903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2176-4C87-4677-AC0D-BB25D3B4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376B-2BCC-4BC6-B34E-B584D302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CFFD-9B70-4CB0-B6E3-BC9A9282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2248-27CF-41CE-9A62-1848456F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2C9F-09C7-4FBD-B3F6-5392138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F261-B1C6-4157-9344-D4092D71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102A-2695-4196-B451-1D01ECCE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78B9-3447-47F0-8E62-01571602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5512-0FFD-4836-8B1C-6FDFB8313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9B93E-FBF1-4DBE-94A5-8998ED33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40F14-6259-4EE6-8728-57781C38A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30A7A-B8EC-4F29-9F64-CBCE5140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54D50-A652-41F6-8EC0-A1B02C8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84200-ABC5-457B-BD4A-458AB751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5179-F84F-49C6-9D22-7A4C7619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8E9F4-692E-43B5-88F7-927AB42C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95A8-A743-4A56-8541-16BCF532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1FE87-404D-4243-8FB2-DBB24F5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B9AAE-5CD1-4339-BC96-7281F82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2A1C6-D4CE-4521-AA54-6E3EA80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CC38-9D73-4734-9348-E44E0475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F7D1-AA35-4D66-93D5-AB93020E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A8D2-3BF2-4D7B-87A9-2B0947C1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5245-8702-49AA-88DD-604F89E7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81CF-F2E5-4D96-B51C-1E439ACB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EAB55-1A16-4FBD-BF2E-D56E0BD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163E-1CCB-408B-8B55-314A5E9A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AFB7-EDAB-4A63-B745-721C13C2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FCE3-182A-456D-A09E-58810B04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083B-72EF-4C7E-AFE0-876FBA68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E67E-9086-47AF-B97C-368A186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B717C-CEAE-4F51-87E9-7851B1B7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3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8A3D-81B8-43B9-9D2A-34C869F4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7606-E91D-4B76-83E4-F503778B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B3CB8-3E97-4973-9335-2BDBB5BEB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69BA-0AE9-4D67-9A15-D651E634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B41A-99AB-47EB-BE60-A708D60F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6E348-6ECB-4BCE-9ED4-A08C9C22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2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658-5962-4A46-AA40-85397E46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8437A-AF63-48CF-BF58-941DE7CF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3D4B-4D88-46EE-ABD8-6E05F931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E976A-50EF-4072-9D2C-B3423518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8CEE-18D7-4FEF-B498-E142AA4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74F69-173D-40EF-87D9-A92F9CFF1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73E8-F19B-4B83-9E4C-8C8CD353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1E2F-C59E-4C2E-A28C-F7023929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4F21-E2D9-4CEA-8EA4-8FEC2DE3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B871-DF9F-4292-A943-86352DE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9F0E-BA64-4962-82B5-D8DB95C8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4149-DE9D-4765-A7F4-9A10CC08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9B5B-C328-4F4D-9B4D-3D7593C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F05E-FE33-42FF-B1F5-A3A93CCD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2B3A-C68D-4F84-A925-8888C700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84E3-C4E1-4B97-90F4-3174C4E5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17D8-B214-44F6-92C8-D85259C0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D198F-C2FE-45E0-8C52-17A9212CF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6AC6E-0BF7-4DF4-8092-1F17B9DF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FBA0-7151-4340-89C6-27ADC65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24B3-15FA-40BF-AAB9-0756FC44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337C-6E13-4E59-B1E5-B31B94A4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BF88-7B3A-41D0-827D-46E3E2FD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208B-791F-43EB-8C5F-893E2CD3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3452-602A-4AB5-BC3F-9BA609F2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B445C-0883-4C95-BA57-B6C3D4BB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8F753-DF9C-432A-9A0D-D1E171A8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C862C-AA2D-4DA5-B783-F1C2BFE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A4F5F-1FB2-4D7E-951B-A78FF0FF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AE10-4562-4793-BE4B-8E5E1482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CC50-D44A-45D0-8303-01EF6EB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72F00-9FD4-420E-BD53-BB5DC144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7EA3-D6E7-49D7-BF11-5CB0B3E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08122-016C-4949-93C1-E9B64B5B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3AAB7-B572-4081-8CE8-CBE5923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A5027-7152-4717-B4AA-E3E9BC13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6A1-B98D-41BE-9947-EF841833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4BAF-7ED0-4942-B3EB-7A32B5B4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3947B-2972-4458-ACAA-4901A1A0C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54BC1-20BC-4799-BEBA-74818627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8378-FDBE-462B-8047-2BB9EE8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A13B-CBCE-4F29-8DA2-D2245DDB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6166-FDD2-4885-8BB3-B8609B8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9D36-F329-4C1F-ABC6-925059450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BCC3-5D7D-48CC-9551-9A8F700C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D9CC-59B5-48B0-9DD9-D04FE311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0BE6-16FB-4109-A37A-A06E0067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9AA1-CDDF-49A3-9807-AD050BEA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D1EC8-42C0-49C9-9033-8F8708D0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7C3D6-4CF6-470A-AFE5-79CA2755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52AE-AFA7-4779-B932-121BEF29D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1888-2667-42B8-AD37-043F5A0FB6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B36C-31A3-4CB5-AB08-C72DD753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839F-289C-4C25-B307-1D64DE2F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C13F-A71F-4295-8249-AB198E1E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B2736-7FDA-45ED-A04C-43DA08BC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80B6-51A9-48E7-8F81-28EFCED4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8F59-ACA4-4857-AE53-484B6EABC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77A1-443C-4A57-B44E-3ABDD1D1AC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35E8-F99A-4A09-B42C-F82D9AA9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EA7D-652C-4FEB-B128-73482C039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2A7D-A6CA-495A-BA0E-9034D08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5C9-79E0-43B0-AFF7-52A7CAF02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Noncontact Respiratory Rate and Heart Rate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EE7D-5F8C-4F68-A25B-0CD320CD0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03NOV21</a:t>
            </a:r>
          </a:p>
          <a:p>
            <a:r>
              <a:rPr lang="en-US" dirty="0"/>
              <a:t>Rahul Ragunathan</a:t>
            </a:r>
          </a:p>
          <a:p>
            <a:r>
              <a:rPr lang="en-US" dirty="0"/>
              <a:t>Miguel Mireles</a:t>
            </a:r>
          </a:p>
        </p:txBody>
      </p:sp>
    </p:spTree>
    <p:extLst>
      <p:ext uri="{BB962C8B-B14F-4D97-AF65-F5344CB8AC3E}">
        <p14:creationId xmlns:p14="http://schemas.microsoft.com/office/powerpoint/2010/main" val="1217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D9E-106A-4B89-8333-27F2E70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0"/>
            <a:ext cx="10515600" cy="1325563"/>
          </a:xfrm>
        </p:spPr>
        <p:txBody>
          <a:bodyPr/>
          <a:lstStyle/>
          <a:p>
            <a:r>
              <a:rPr lang="en-US" dirty="0"/>
              <a:t>System and Analysis Overview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CE54E0-0546-4AE1-B53D-E8549F564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195774"/>
              </p:ext>
            </p:extLst>
          </p:nvPr>
        </p:nvGraphicFramePr>
        <p:xfrm>
          <a:off x="1433002" y="-107649"/>
          <a:ext cx="10143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41AAA25-49C6-44DE-8747-D75F10198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102" y="5859336"/>
            <a:ext cx="1548006" cy="341767"/>
          </a:xfrm>
          <a:prstGeom prst="rect">
            <a:avLst/>
          </a:prstGeom>
        </p:spPr>
      </p:pic>
      <p:pic>
        <p:nvPicPr>
          <p:cNvPr id="9" name="Picture 8" descr="A black camera with a red light&#10;&#10;Description automatically generated with medium confidence">
            <a:extLst>
              <a:ext uri="{FF2B5EF4-FFF2-40B4-BE49-F238E27FC236}">
                <a16:creationId xmlns:a16="http://schemas.microsoft.com/office/drawing/2014/main" id="{40C817BF-E9DE-4FAF-9CA5-7D933BF60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89" y="6030220"/>
            <a:ext cx="1228416" cy="1065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8609A-238A-422C-8844-00912BF742B5}"/>
              </a:ext>
            </a:extLst>
          </p:cNvPr>
          <p:cNvSpPr txBox="1"/>
          <p:nvPr/>
        </p:nvSpPr>
        <p:spPr>
          <a:xfrm>
            <a:off x="1154111" y="3830851"/>
            <a:ext cx="3266980" cy="1754326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Sensor (Occipital ST01) </a:t>
            </a:r>
            <a:r>
              <a:rPr lang="en-US" b="1" dirty="0"/>
              <a:t>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830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Blackfly U3-28S5M </a:t>
            </a:r>
            <a:r>
              <a:rPr lang="en-US" b="1" dirty="0"/>
              <a:t>Detector: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7.5 HZ , 12 bit depth ADC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114EA-645A-4BBB-A954-F795CCD649B7}"/>
              </a:ext>
            </a:extLst>
          </p:cNvPr>
          <p:cNvSpPr txBox="1"/>
          <p:nvPr/>
        </p:nvSpPr>
        <p:spPr>
          <a:xfrm>
            <a:off x="4817842" y="3830851"/>
            <a:ext cx="3180944" cy="2308324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ROI are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Face</a:t>
            </a:r>
            <a:r>
              <a:rPr lang="en-US" b="1" dirty="0">
                <a:sym typeface="Wingdings" panose="05000000000000000000" pitchFamily="2" charset="2"/>
              </a:rPr>
              <a:t> 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Chest/Abdomen Respiratory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Basic mask applied based on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Combination of </a:t>
            </a:r>
            <a:r>
              <a:rPr lang="en-US" b="1" dirty="0">
                <a:sym typeface="Wingdings" panose="05000000000000000000" pitchFamily="2" charset="2"/>
              </a:rPr>
              <a:t>Cascade Detectors / KLT for tracking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64F9E-5DA0-4E90-A642-3A44A4CD8815}"/>
              </a:ext>
            </a:extLst>
          </p:cNvPr>
          <p:cNvSpPr txBox="1"/>
          <p:nvPr/>
        </p:nvSpPr>
        <p:spPr>
          <a:xfrm>
            <a:off x="8234747" y="3841259"/>
            <a:ext cx="3180944" cy="20313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Average over ROI to generate time series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Empirical Mode Decomposition(EMD)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Denoising/Detrending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Bandpass Filter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4941A3-4164-419F-BC07-A53747E9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" y="755356"/>
            <a:ext cx="8708022" cy="5347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DC9E0C-11ED-4C22-87D9-748E747EEEDF}"/>
              </a:ext>
            </a:extLst>
          </p:cNvPr>
          <p:cNvSpPr txBox="1"/>
          <p:nvPr/>
        </p:nvSpPr>
        <p:spPr>
          <a:xfrm>
            <a:off x="2346828" y="134354"/>
            <a:ext cx="6342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/>
              <a:t>Data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1986C-A234-421E-9BA4-86C95AA997D1}"/>
              </a:ext>
            </a:extLst>
          </p:cNvPr>
          <p:cNvSpPr txBox="1"/>
          <p:nvPr/>
        </p:nvSpPr>
        <p:spPr>
          <a:xfrm>
            <a:off x="3213082" y="1190005"/>
            <a:ext cx="3503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Heart Rate- Pulse Ox  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55</a:t>
            </a:r>
            <a:r>
              <a:rPr lang="en-US" dirty="0"/>
              <a:t>±3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Respiratory Rate-</a:t>
            </a:r>
            <a:r>
              <a:rPr lang="en-US" b="1" dirty="0"/>
              <a:t>Controlled at </a:t>
            </a:r>
            <a:r>
              <a:rPr lang="en-US" dirty="0"/>
              <a:t>28 breathes per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Heart Rate:</a:t>
            </a:r>
            <a:r>
              <a:rPr lang="en-US" dirty="0"/>
              <a:t>53±2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 Respiratory Rate</a:t>
            </a:r>
            <a:r>
              <a:rPr lang="en-US" dirty="0"/>
              <a:t>:28±0.5 breathes per minute</a:t>
            </a:r>
          </a:p>
          <a:p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5601FF-6E5B-4642-A1BD-F67CE357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10143"/>
              </p:ext>
            </p:extLst>
          </p:nvPr>
        </p:nvGraphicFramePr>
        <p:xfrm>
          <a:off x="3004766" y="4394068"/>
          <a:ext cx="4064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50034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5328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rgbClr val="E11F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3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Pulse Ox-HR(bpm)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Fixed Metronome-RR (breathes per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55</a:t>
                      </a:r>
                      <a:r>
                        <a:rPr lang="en-US" dirty="0"/>
                        <a:t>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735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3179EF-9E75-4DDF-9D8C-48F9AFF9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5618"/>
              </p:ext>
            </p:extLst>
          </p:nvPr>
        </p:nvGraphicFramePr>
        <p:xfrm>
          <a:off x="3004766" y="5704182"/>
          <a:ext cx="4064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7864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1017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6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HR(bpm)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RR (breathes per minute)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3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28±0.5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7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9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3F9-6EB6-4718-BB9C-42FEE90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BA9E-A3DE-4F53-B929-2D93BF1E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7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Constraints: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motion artifacts-</a:t>
            </a:r>
            <a:r>
              <a:rPr lang="en-US" b="1" dirty="0"/>
              <a:t>Image stabilization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Very sensitive to 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Respiratory Rate ROI (chest) is highly sensitive to conditions of exposure (sweaters, jackets, blankets,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Directions: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Multiwavelength sources/Thermal cameras can allow for just face ROI based approaches –</a:t>
            </a:r>
            <a:r>
              <a:rPr lang="en-US" b="1" dirty="0"/>
              <a:t>Less sensitivity to noise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Increasingly sophisticated algorithmic approaches (PCA, CHROM, PBV, MLSVD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228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Office Theme</vt:lpstr>
      <vt:lpstr>1_Custom Design</vt:lpstr>
      <vt:lpstr>Noncontact Respiratory Rate and Heart Rate Evaluation</vt:lpstr>
      <vt:lpstr>System and Analysis Overview</vt:lpstr>
      <vt:lpstr>PowerPoint Presentation</vt:lpstr>
      <vt:lpstr>Constraints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Noncontact Respiratory Rate and Heart Rate Evaluation</dc:title>
  <dc:creator>Rahul Ragunathan</dc:creator>
  <cp:lastModifiedBy>Rahul Ragunathan</cp:lastModifiedBy>
  <cp:revision>29</cp:revision>
  <dcterms:created xsi:type="dcterms:W3CDTF">2021-11-02T13:37:32Z</dcterms:created>
  <dcterms:modified xsi:type="dcterms:W3CDTF">2021-11-02T22:52:04Z</dcterms:modified>
</cp:coreProperties>
</file>