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6" r:id="rId4"/>
    <p:sldId id="271" r:id="rId5"/>
    <p:sldId id="265" r:id="rId6"/>
    <p:sldId id="268" r:id="rId7"/>
    <p:sldId id="259" r:id="rId8"/>
    <p:sldId id="269" r:id="rId9"/>
    <p:sldId id="270" r:id="rId10"/>
    <p:sldId id="257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Défense en profondeur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Mise en place de plusieurs systèmes de défenses indépendant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Moindre privilège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tâche ne doit bénéficier que de privilèges strictement nécessaires à l'exécution du code menant à bien ses fonctionnalités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Journalisation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Permettre la traçabilité de l'activité d'un réseau et d'apporter la preuve de cette activité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9F6F737-8D6A-4A96-B398-75188242E2F4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Dans le cas d’une connexion internet : VPN+Firewall+Anti-virus</a:t>
          </a:r>
        </a:p>
      </dgm:t>
    </dgm:pt>
    <dgm:pt modelId="{136987EF-0FC9-4B64-9146-38BABE0B2A48}" type="parTrans" cxnId="{C80BF4B2-2D03-48D3-B3A0-30642521685D}">
      <dgm:prSet/>
      <dgm:spPr/>
      <dgm:t>
        <a:bodyPr/>
        <a:lstStyle/>
        <a:p>
          <a:endParaRPr lang="fr-FR"/>
        </a:p>
      </dgm:t>
    </dgm:pt>
    <dgm:pt modelId="{253FE9E8-1620-41CA-A05A-FAA616C30622}" type="sibTrans" cxnId="{C80BF4B2-2D03-48D3-B3A0-30642521685D}">
      <dgm:prSet/>
      <dgm:spPr/>
      <dgm:t>
        <a:bodyPr/>
        <a:lstStyle/>
        <a:p>
          <a:endParaRPr lang="fr-FR"/>
        </a:p>
      </dgm:t>
    </dgm:pt>
    <dgm:pt modelId="{42CCD435-2FC0-48DC-A377-00DCBE509640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Ici : ??</a:t>
          </a:r>
        </a:p>
      </dgm:t>
    </dgm:pt>
    <dgm:pt modelId="{24B922E0-E7F1-430F-B101-B00A2F0C6547}" type="parTrans" cxnId="{DE35F03F-F096-44A7-9FD9-403C93716E39}">
      <dgm:prSet/>
      <dgm:spPr/>
      <dgm:t>
        <a:bodyPr/>
        <a:lstStyle/>
        <a:p>
          <a:endParaRPr lang="fr-FR"/>
        </a:p>
      </dgm:t>
    </dgm:pt>
    <dgm:pt modelId="{E906515E-5F5C-428F-AFC6-E47505EB038C}" type="sibTrans" cxnId="{DE35F03F-F096-44A7-9FD9-403C93716E39}">
      <dgm:prSet/>
      <dgm:spPr/>
      <dgm:t>
        <a:bodyPr/>
        <a:lstStyle/>
        <a:p>
          <a:endParaRPr lang="fr-FR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E39F7533-CBD7-4601-93A3-1F96667BEC53}" type="presOf" srcId="{E9F6F737-8D6A-4A96-B398-75188242E2F4}" destId="{17CA1487-CDD9-4364-92F6-A11DBDAFE16C}" srcOrd="0" destOrd="1" presId="urn:microsoft.com/office/officeart/2005/8/layout/hList1"/>
    <dgm:cxn modelId="{DE35F03F-F096-44A7-9FD9-403C93716E39}" srcId="{6857B86A-DEC1-407C-A1BB-5BF9ACCBCA6A}" destId="{42CCD435-2FC0-48DC-A377-00DCBE509640}" srcOrd="2" destOrd="0" parTransId="{24B922E0-E7F1-430F-B101-B00A2F0C6547}" sibTransId="{E906515E-5F5C-428F-AFC6-E47505EB038C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614BA90-FF8E-4644-9D7B-95A1BBB98CB2}" type="presOf" srcId="{42CCD435-2FC0-48DC-A377-00DCBE509640}" destId="{17CA1487-CDD9-4364-92F6-A11DBDAFE16C}" srcOrd="0" destOrd="2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C80BF4B2-2D03-48D3-B3A0-30642521685D}" srcId="{6857B86A-DEC1-407C-A1BB-5BF9ACCBCA6A}" destId="{E9F6F737-8D6A-4A96-B398-75188242E2F4}" srcOrd="1" destOrd="0" parTransId="{136987EF-0FC9-4B64-9146-38BABE0B2A48}" sibTransId="{253FE9E8-1620-41CA-A05A-FAA616C30622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Quel est le problème ?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[Texte]</a:t>
          </a: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n-US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n-US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Qui rencontre ce problème ?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[Texte]</a:t>
          </a: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en-US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en-US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Pourquoi faut-il résoudre ce problème ?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[Texte]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en-US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en-US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fr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Comment savoir que ce problème a été résolu ?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fr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[Texte]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en-US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9213"/>
          <a:ext cx="3447370" cy="9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Défense en profondeur</a:t>
          </a:r>
        </a:p>
      </dsp:txBody>
      <dsp:txXfrm>
        <a:off x="3535" y="9213"/>
        <a:ext cx="3447370" cy="905329"/>
      </dsp:txXfrm>
    </dsp:sp>
    <dsp:sp modelId="{17CA1487-CDD9-4364-92F6-A11DBDAFE16C}">
      <dsp:nvSpPr>
        <dsp:cNvPr id="0" name=""/>
        <dsp:cNvSpPr/>
      </dsp:nvSpPr>
      <dsp:spPr>
        <a:xfrm>
          <a:off x="3535" y="914542"/>
          <a:ext cx="3447370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Mise en place de plusieurs systèmes de défenses indépendant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Dans le cas d’une connexion internet : VPN+Firewall+Anti-virus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Ici : ??</a:t>
          </a:r>
        </a:p>
      </dsp:txBody>
      <dsp:txXfrm>
        <a:off x="3535" y="914542"/>
        <a:ext cx="3447370" cy="3568500"/>
      </dsp:txXfrm>
    </dsp:sp>
    <dsp:sp modelId="{055A5EAB-EAE0-4501-8649-31F112FF9AD5}">
      <dsp:nvSpPr>
        <dsp:cNvPr id="0" name=""/>
        <dsp:cNvSpPr/>
      </dsp:nvSpPr>
      <dsp:spPr>
        <a:xfrm>
          <a:off x="3933537" y="9213"/>
          <a:ext cx="3447370" cy="9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Moindre privilège</a:t>
          </a:r>
        </a:p>
      </dsp:txBody>
      <dsp:txXfrm>
        <a:off x="3933537" y="9213"/>
        <a:ext cx="3447370" cy="905329"/>
      </dsp:txXfrm>
    </dsp:sp>
    <dsp:sp modelId="{E4FD5043-5612-43C5-B6AE-CCD431549399}">
      <dsp:nvSpPr>
        <dsp:cNvPr id="0" name=""/>
        <dsp:cNvSpPr/>
      </dsp:nvSpPr>
      <dsp:spPr>
        <a:xfrm>
          <a:off x="3933537" y="914542"/>
          <a:ext cx="3447370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tâche ne doit bénéficier que de privilèges strictement nécessaires à l'exécution du code menant à bien ses fonctionnalités</a:t>
          </a:r>
          <a:endParaRPr lang="fr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914542"/>
        <a:ext cx="3447370" cy="3568500"/>
      </dsp:txXfrm>
    </dsp:sp>
    <dsp:sp modelId="{23D06E36-F688-4B37-8BB8-73015E665B0E}">
      <dsp:nvSpPr>
        <dsp:cNvPr id="0" name=""/>
        <dsp:cNvSpPr/>
      </dsp:nvSpPr>
      <dsp:spPr>
        <a:xfrm>
          <a:off x="7863539" y="9213"/>
          <a:ext cx="3447370" cy="9053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Journalisation</a:t>
          </a:r>
        </a:p>
      </dsp:txBody>
      <dsp:txXfrm>
        <a:off x="7863539" y="9213"/>
        <a:ext cx="3447370" cy="905329"/>
      </dsp:txXfrm>
    </dsp:sp>
    <dsp:sp modelId="{EA81ED6A-A7EA-4137-A3DC-D16E79F1B938}">
      <dsp:nvSpPr>
        <dsp:cNvPr id="0" name=""/>
        <dsp:cNvSpPr/>
      </dsp:nvSpPr>
      <dsp:spPr>
        <a:xfrm>
          <a:off x="7863539" y="914542"/>
          <a:ext cx="3447370" cy="3568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rtlCol="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Permettre la traçabilité de l'activité d'un réseau et d'apporter la preuve de cette activité</a:t>
          </a:r>
          <a:endParaRPr lang="fr" sz="2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863539" y="914542"/>
        <a:ext cx="3447370" cy="3568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[Texte]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Quel est le problème 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[Texte]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Qui rencontre ce problème 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[Texte]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Pourquoi faut-il résoudre ce problème 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[Texte]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Comment savoir que ce problème a été résolu ?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7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5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13/05/2021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13/05/2021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08" y="1122363"/>
            <a:ext cx="10637806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>
                <a:latin typeface="Rockwell" panose="02060603020205020403" pitchFamily="18" charset="0"/>
              </a:rPr>
              <a:t>Etude de faille CVE 2017-12635 ET 12636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G. Clavel, Y. COULIOU, J. RAOUX, J. ROUSSELY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dirty="0">
                <a:latin typeface="Rockwell" panose="02060603020205020403" pitchFamily="18" charset="0"/>
              </a:rPr>
              <a:t>Problème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4017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Service compromis et type de compromission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Service compromis : </a:t>
            </a:r>
            <a:r>
              <a:rPr lang="fr-FR" b="1" dirty="0" err="1"/>
              <a:t>CouchDB</a:t>
            </a:r>
            <a:r>
              <a:rPr lang="fr-FR" b="1" dirty="0"/>
              <a:t>  </a:t>
            </a:r>
          </a:p>
          <a:p>
            <a:pPr lvl="1"/>
            <a:r>
              <a:rPr lang="fr-FR" dirty="0"/>
              <a:t>système de gestion de base de données</a:t>
            </a:r>
          </a:p>
          <a:p>
            <a:pPr lvl="1"/>
            <a:r>
              <a:rPr lang="fr-FR" dirty="0"/>
              <a:t>conçu pour le WEB, </a:t>
            </a:r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répartition sur grappe de serveurs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Type de compromission : profil administrateur endossé </a:t>
            </a:r>
          </a:p>
          <a:p>
            <a:pPr lvl="1"/>
            <a:r>
              <a:rPr lang="fr-FR" dirty="0"/>
              <a:t>sur le service </a:t>
            </a:r>
          </a:p>
          <a:p>
            <a:pPr lvl="1"/>
            <a:r>
              <a:rPr lang="fr-FR" dirty="0"/>
              <a:t>et la machine hébergeuse</a:t>
            </a:r>
          </a:p>
        </p:txBody>
      </p:sp>
      <p:pic>
        <p:nvPicPr>
          <p:cNvPr id="1026" name="Picture 2" descr="CouchDB — Wikipédia">
            <a:extLst>
              <a:ext uri="{FF2B5EF4-FFF2-40B4-BE49-F238E27FC236}">
                <a16:creationId xmlns:a16="http://schemas.microsoft.com/office/drawing/2014/main" id="{A04DEF03-A563-42A5-8BDA-383D09EC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578609"/>
            <a:ext cx="1319213" cy="13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architecture typique du système d’information </a:t>
            </a:r>
            <a:br>
              <a:rPr lang="fr-FR" sz="3200" dirty="0"/>
            </a:br>
            <a:r>
              <a:rPr lang="fr-FR" sz="2400" dirty="0"/>
              <a:t>(service, machine, équipements réseaux)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DD21E8B-9343-4A9C-BD15-1BA87A59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879" y="2249488"/>
            <a:ext cx="676506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3E8D5-BB22-401F-9294-4BE1651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JSON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FEC43-A83D-47CA-A65F-EB9A9263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format JSON a éclipsé le XML et s'est imposé comme format d'échange de données préféré pour les applications et les services Web</a:t>
            </a:r>
          </a:p>
          <a:p>
            <a:r>
              <a:rPr lang="fr-FR" dirty="0"/>
              <a:t>JSON ou JavaScript Object Notation est une représentation sans schéma, en texte clair, de données structurées basées sur des paires nom/valeur et des listes ordonnées</a:t>
            </a:r>
          </a:p>
          <a:p>
            <a:r>
              <a:rPr lang="fr-FR" dirty="0"/>
              <a:t>Analyseur JSON : permet de scruter, valider et formater les données qui transitent.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AA9D58-A075-4150-AFDA-B545BC6C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t="31530" r="50069" b="21763"/>
          <a:stretch/>
        </p:blipFill>
        <p:spPr>
          <a:xfrm>
            <a:off x="6762750" y="448165"/>
            <a:ext cx="3095626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DESCRIPTION DE LA Vulnérabilité 12635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2287"/>
            <a:ext cx="9905999" cy="42941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/>
              <a:t>2 analyseurs JSON :</a:t>
            </a:r>
          </a:p>
          <a:p>
            <a:r>
              <a:rPr lang="fr-FR" b="1" dirty="0"/>
              <a:t>1 basé sur Java Script (langage de requêtes) : Pour une clé donnée, l'analyseur ne stockera que la dernière valeur.</a:t>
            </a:r>
          </a:p>
          <a:p>
            <a:r>
              <a:rPr lang="fr-FR" b="1" dirty="0"/>
              <a:t>1 basé sur Erlang (langage d’implémentation de </a:t>
            </a:r>
            <a:r>
              <a:rPr lang="fr-FR" b="1" dirty="0" err="1"/>
              <a:t>CouchDB</a:t>
            </a:r>
            <a:r>
              <a:rPr lang="fr-FR" b="1" dirty="0"/>
              <a:t>) : Pour une clé donnée, l'analyseur Erlang stockera les deux valeurs.</a:t>
            </a:r>
          </a:p>
          <a:p>
            <a:pPr marL="0" indent="0">
              <a:buNone/>
            </a:pPr>
            <a:r>
              <a:rPr lang="fr-FR" dirty="0"/>
              <a:t>Par exemple, {"</a:t>
            </a:r>
            <a:r>
              <a:rPr lang="fr-FR" dirty="0" err="1"/>
              <a:t>name</a:t>
            </a:r>
            <a:r>
              <a:rPr lang="fr-FR" dirty="0"/>
              <a:t>":"John", "</a:t>
            </a:r>
            <a:r>
              <a:rPr lang="fr-FR" dirty="0" err="1"/>
              <a:t>name</a:t>
            </a:r>
            <a:r>
              <a:rPr lang="fr-FR" dirty="0"/>
              <a:t>":"Jane"} :</a:t>
            </a:r>
          </a:p>
          <a:p>
            <a:pPr marL="0" indent="0">
              <a:buNone/>
            </a:pPr>
            <a:r>
              <a:rPr lang="fr-FR" dirty="0"/>
              <a:t>•	Utilisation JSON </a:t>
            </a:r>
            <a:r>
              <a:rPr lang="fr-FR" dirty="0" err="1"/>
              <a:t>Elrang</a:t>
            </a:r>
            <a:r>
              <a:rPr lang="fr-FR" dirty="0"/>
              <a:t> :{[{&lt;&lt;"</a:t>
            </a:r>
            <a:r>
              <a:rPr lang="fr-FR" dirty="0" err="1"/>
              <a:t>name</a:t>
            </a:r>
            <a:r>
              <a:rPr lang="fr-FR" dirty="0"/>
              <a:t>"&gt;&gt;,&lt;&lt;"John"&gt;&gt;},{&lt;&lt;"</a:t>
            </a:r>
            <a:r>
              <a:rPr lang="fr-FR" dirty="0" err="1"/>
              <a:t>name</a:t>
            </a:r>
            <a:r>
              <a:rPr lang="fr-FR" dirty="0"/>
              <a:t>"&gt;&gt;,&lt;&lt;"Jane"&gt;&gt;}]}</a:t>
            </a:r>
          </a:p>
          <a:p>
            <a:pPr marL="0" indent="0">
              <a:buNone/>
            </a:pPr>
            <a:r>
              <a:rPr lang="fr-FR" dirty="0"/>
              <a:t>•	Utilisation JSON JAVA :{</a:t>
            </a:r>
            <a:r>
              <a:rPr lang="fr-FR" dirty="0" err="1"/>
              <a:t>name</a:t>
            </a:r>
            <a:r>
              <a:rPr lang="fr-FR" dirty="0"/>
              <a:t>: "Jane"}</a:t>
            </a:r>
          </a:p>
          <a:p>
            <a:pPr marL="0" indent="0">
              <a:buNone/>
            </a:pPr>
            <a:r>
              <a:rPr lang="fr-FR" dirty="0"/>
              <a:t>La fonction getter pour la représentation interne des données de </a:t>
            </a:r>
            <a:r>
              <a:rPr lang="fr-FR" dirty="0" err="1"/>
              <a:t>CouchDB</a:t>
            </a:r>
            <a:r>
              <a:rPr lang="fr-FR" dirty="0"/>
              <a:t> ne retournera que la première valeur.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7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QUE FAIRE En tant qu’administrateur réseaux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EC192-947D-42C4-BA47-D6DFECF8B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800" dirty="0"/>
              <a:t>Pour limiter l’impact ?</a:t>
            </a:r>
          </a:p>
          <a:p>
            <a:pPr marL="0" indent="0">
              <a:buNone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 Isolation de la machine   hébergeuse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…</a:t>
            </a:r>
          </a:p>
          <a:p>
            <a:pPr lvl="1"/>
            <a:endParaRPr lang="fr-FR" sz="2400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54C0AB-B080-474F-A949-7C5DE48DC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Pour empêcher que la faille puisse être exploitée ?</a:t>
            </a:r>
          </a:p>
          <a:p>
            <a:pPr marL="0" indent="0">
              <a:buNone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Mise à jour de la version de couch 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7154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>
                <a:latin typeface="Rockwell" panose="02060603020205020403" pitchFamily="18" charset="0"/>
              </a:rPr>
              <a:t>Bonnes pratiques (ANSSI)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101646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BB4C6-5027-4EEB-8BD2-4992540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 DE DEVELOPPEMENT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3CE1-C2D3-462F-B321-F1277A2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Approfondir le lien entre les développeurs des langages Java Scripts et Erlang, en particulier aux niveaux des fonctionnalités des analyseurs.</a:t>
            </a:r>
          </a:p>
          <a:p>
            <a:r>
              <a:rPr lang="fr-FR" dirty="0"/>
              <a:t>Réaliser des simulations de déploiement communes</a:t>
            </a:r>
          </a:p>
          <a:p>
            <a:r>
              <a:rPr lang="fr-FR"/>
              <a:t>Gestionnaires d’erreurs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BB4C6-5027-4EEB-8BD2-4992540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EXTRAIT DE PSSI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3CE1-C2D3-462F-B321-F1277A2D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2957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Authentification et contrôle d'accès</a:t>
            </a:r>
          </a:p>
          <a:p>
            <a:pPr marL="0" indent="0">
              <a:buNone/>
            </a:pPr>
            <a:r>
              <a:rPr lang="fr-FR" dirty="0"/>
              <a:t>Les fonctionnalités disponibles pour chaque profil d’utilisateur doivent être limitées à leurs besoins les plus stricts (moindres privilèges)</a:t>
            </a:r>
          </a:p>
          <a:p>
            <a:pPr marL="0" indent="0">
              <a:buNone/>
            </a:pPr>
            <a:r>
              <a:rPr lang="fr-FR" dirty="0"/>
              <a:t>Correspondances ISO 27002 : </a:t>
            </a:r>
            <a:r>
              <a:rPr lang="en-US" dirty="0"/>
              <a:t>11.2.2 Privilege management Control  / “The allocation and use of privileges should be restricted and controlled”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Implémentation</a:t>
            </a:r>
          </a:p>
          <a:p>
            <a:pPr marL="0" indent="0">
              <a:buNone/>
            </a:pPr>
            <a:r>
              <a:rPr lang="fr-FR" dirty="0"/>
              <a:t>Les utilisateurs disposent de comptes individuels, liés à leur identité et non partagés.</a:t>
            </a:r>
          </a:p>
          <a:p>
            <a:pPr marL="0" indent="0">
              <a:buNone/>
            </a:pPr>
            <a:r>
              <a:rPr lang="fr-FR" dirty="0"/>
              <a:t>Cette disposition est nécessaire notamment pour permettre :</a:t>
            </a:r>
          </a:p>
          <a:p>
            <a:pPr marL="0" indent="0">
              <a:buNone/>
            </a:pPr>
            <a:r>
              <a:rPr lang="fr-FR" dirty="0"/>
              <a:t>- une bonne gestion des droits d’accès aux informations (le bon utilisateur a accès aux informations auxquelles il a droit) ;</a:t>
            </a:r>
          </a:p>
          <a:p>
            <a:pPr marL="0" indent="0">
              <a:buNone/>
            </a:pPr>
            <a:r>
              <a:rPr lang="fr-FR" dirty="0"/>
              <a:t>- une traçabilité correcte des accès aux informations (ces traces sont utilisées en cas d’audit ou d’incident de sécurité).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097B50C-A77C-4DF3-BAFC-EAF4CE7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67031"/>
              </p:ext>
            </p:extLst>
          </p:nvPr>
        </p:nvGraphicFramePr>
        <p:xfrm>
          <a:off x="1141411" y="293653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89">
                  <a:extLst>
                    <a:ext uri="{9D8B030D-6E8A-4147-A177-3AD203B41FA5}">
                      <a16:colId xmlns:a16="http://schemas.microsoft.com/office/drawing/2014/main" val="16662098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51044113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262132551"/>
                    </a:ext>
                  </a:extLst>
                </a:gridCol>
                <a:gridCol w="3040061">
                  <a:extLst>
                    <a:ext uri="{9D8B030D-6E8A-4147-A177-3AD203B41FA5}">
                      <a16:colId xmlns:a16="http://schemas.microsoft.com/office/drawing/2014/main" val="106707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Modifiée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Approuvée par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Objet de la mise à jour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0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5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3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99</TotalTime>
  <Words>573</Words>
  <Application>Microsoft Office PowerPoint</Application>
  <PresentationFormat>Grand écran</PresentationFormat>
  <Paragraphs>73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Etude de faille CVE 2017-12635 ET 12636</vt:lpstr>
      <vt:lpstr>Service compromis et type de compromission</vt:lpstr>
      <vt:lpstr>architecture typique du système d’information  (service, machine, équipements réseaux) </vt:lpstr>
      <vt:lpstr>Qu’est-ce que le JSON ? </vt:lpstr>
      <vt:lpstr>DESCRIPTION DE LA Vulnérabilité 12635</vt:lpstr>
      <vt:lpstr>QUE FAIRE En tant qu’administrateur réseaux ?</vt:lpstr>
      <vt:lpstr>Bonnes pratiques (ANSSI) </vt:lpstr>
      <vt:lpstr>BONNES PRATIQUES DE DEVELOPPEMENT</vt:lpstr>
      <vt:lpstr>EXTRAIT DE PSSI</vt:lpstr>
      <vt:lpstr>Problème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compromis et type de compromission</dc:title>
  <dc:creator>roussely julien</dc:creator>
  <cp:lastModifiedBy>roussely julien</cp:lastModifiedBy>
  <cp:revision>11</cp:revision>
  <dcterms:created xsi:type="dcterms:W3CDTF">2021-05-13T07:03:21Z</dcterms:created>
  <dcterms:modified xsi:type="dcterms:W3CDTF">2021-05-13T08:43:20Z</dcterms:modified>
</cp:coreProperties>
</file>