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4" r:id="rId4"/>
    <p:sldId id="286" r:id="rId5"/>
    <p:sldId id="287" r:id="rId6"/>
    <p:sldId id="288" r:id="rId7"/>
    <p:sldId id="289" r:id="rId8"/>
    <p:sldId id="295" r:id="rId9"/>
    <p:sldId id="298" r:id="rId10"/>
    <p:sldId id="297" r:id="rId11"/>
    <p:sldId id="296" r:id="rId12"/>
    <p:sldId id="281" r:id="rId13"/>
    <p:sldId id="293" r:id="rId14"/>
    <p:sldId id="292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357" autoAdjust="0"/>
  </p:normalViewPr>
  <p:slideViewPr>
    <p:cSldViewPr snapToGrid="0">
      <p:cViewPr>
        <p:scale>
          <a:sx n="60" d="100"/>
          <a:sy n="60" d="100"/>
        </p:scale>
        <p:origin x="474" y="2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623A-2C61-4E61-9F5B-D4B6837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47F-F96C-458E-98B8-6B04B2B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1B26-DA88-46AB-9EC3-996EF4B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BA5E-81A8-4578-BE07-55D6992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8D1-39ED-4CE2-ABB7-C6B648F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0DD0-9FB9-4EA0-8980-0796E2E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F84F-7171-4A90-9EEF-604D0A55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9DD-81D5-40E5-A687-29A22D6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7E1-2AE0-4B7A-B00C-816236FB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190-CD4B-4A09-A89B-D2D0A97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6C93-FEF7-480E-89BF-0055AE6B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A9FA-094E-4D64-BC06-05E9B728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050-B51E-4CBD-87DF-7BDE10C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DD3-087A-487F-969E-213D340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E910-B7D9-4E6F-BF76-ACA0EC2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34-4F5F-4D97-876B-26245AED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8C3-8888-45A6-8626-080F50F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0C4-41B2-4BBB-AC66-88360C0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4AC-39CC-484D-91EB-5617603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32-BF66-41D1-BD28-7E3416E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7128-0D5B-4137-BAD5-08E8A64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EF3B-ACF8-4517-9C8B-83C8EFB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7192-7ACC-4A09-B3AD-D219AD8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0B9-41AE-4B82-BF0D-CD69763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365D-BC19-44AF-87AF-A75D05D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7CF-B381-4DBA-A12F-3A9029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5D1-CA9C-4928-9814-690CBBEF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BE1-02B2-4DCA-8BB7-122681D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ECA2-9CF8-4CA9-92DE-CDC1C6C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1BC0-62CC-4A68-81B3-E4CAABD3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C04-3665-4A2C-96FA-615484E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041-01F1-48F9-AE32-CB6D6A5A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073D-B930-4CAB-BF44-03DCAA5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A690-034C-48CF-A8D9-202C7B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3F5B-C36E-4FB7-A190-F08F837A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515A-AB19-4D6C-93F4-253658E2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91AC-6839-428F-A848-8060D83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DB19-5D9D-4FEA-A922-81A63C0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F7D5-083B-4FF9-8A61-9949F37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DC9-6B1F-4526-B4D6-BD087F0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1300-EEFA-4D69-B0BC-6AF305A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2749C-227F-46BB-AF45-CBDF000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DE83-33FB-45C5-8EA2-94713955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AA73-9DF8-4C9C-A079-80E4B97C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A03F-EB82-42B4-98AB-33CCCCD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58E0-56CB-426F-BFDE-12B2DA8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41-230A-480B-8BC7-2E29BD2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D44A-BB4D-4DD5-B893-95F9266B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9AC9-6590-4014-A558-905558EC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9721-68B7-4F93-88E7-36842F4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A195-8CBD-4A86-9A32-34F326A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4DB-205C-4BF9-BDAA-1ED7BA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21-F5D5-49B5-A4E7-E18ED71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6862-AD6E-4B01-A4AF-098CA095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415F-EBB3-4845-99C6-602EB902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DA0-0B2B-4857-A18B-EB9DF8C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135-C0C7-4581-83F4-807991F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1250-9FBC-4EA4-891E-96C09C8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2866-60CA-4C05-916F-EC8841CE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2A0B-6943-46DD-9254-4237B26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A7A-DB1A-4658-B131-7E8F0F1E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FF46-62C9-462D-83AA-D005489914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7E4-2EE2-41E4-BBC2-6445BA5D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BE3-9761-4FED-B232-4DF62F9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DMM modeling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17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5151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BEE8E69A-AA3D-40F7-9FDB-A904C9DD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6"/>
          <a:stretch/>
        </p:blipFill>
        <p:spPr>
          <a:xfrm>
            <a:off x="-2" y="-3"/>
            <a:ext cx="4087741" cy="6925070"/>
          </a:xfrm>
          <a:prstGeom prst="rect">
            <a:avLst/>
          </a:prstGeom>
        </p:spPr>
      </p:pic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118301E5-ED90-41FB-B473-23DBF9F5AE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 r="29338"/>
          <a:stretch/>
        </p:blipFill>
        <p:spPr>
          <a:xfrm>
            <a:off x="4162532" y="-3"/>
            <a:ext cx="3957459" cy="6925070"/>
          </a:xfrm>
          <a:prstGeom prst="rect">
            <a:avLst/>
          </a:prstGeom>
        </p:spPr>
      </p:pic>
      <p:pic>
        <p:nvPicPr>
          <p:cNvPr id="15" name="Picture 14" descr="Chart, funnel chart&#10;&#10;Description automatically generated">
            <a:extLst>
              <a:ext uri="{FF2B5EF4-FFF2-40B4-BE49-F238E27FC236}">
                <a16:creationId xmlns:a16="http://schemas.microsoft.com/office/drawing/2014/main" id="{E79EC635-2CDD-429B-8EFB-2FF1E9172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28"/>
          <a:stretch/>
        </p:blipFill>
        <p:spPr>
          <a:xfrm>
            <a:off x="8194784" y="-3"/>
            <a:ext cx="3997216" cy="69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FE27255-5D11-470E-A17A-10B12F558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91" y="-2"/>
            <a:ext cx="4326950" cy="6827534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D2EB69A-A479-4D5B-8B4D-C688D6F72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50" y="-2"/>
            <a:ext cx="4326950" cy="6827534"/>
          </a:xfrm>
          <a:prstGeom prst="rect">
            <a:avLst/>
          </a:prstGeom>
        </p:spPr>
      </p:pic>
      <p:pic>
        <p:nvPicPr>
          <p:cNvPr id="13" name="Picture 12" descr="Chart, funnel chart&#10;&#10;Description automatically generated">
            <a:extLst>
              <a:ext uri="{FF2B5EF4-FFF2-40B4-BE49-F238E27FC236}">
                <a16:creationId xmlns:a16="http://schemas.microsoft.com/office/drawing/2014/main" id="{3EAFEF7F-F749-4C76-BA76-C1DE78B12D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17"/>
          <a:stretch/>
        </p:blipFill>
        <p:spPr>
          <a:xfrm>
            <a:off x="0" y="-2"/>
            <a:ext cx="3998683" cy="68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4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stuff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0D5136-7F6B-4D98-B9BB-5C5CB989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1DBB4AF-A4F2-4DB9-BD9C-D2A3FB4DA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F7DF88-F1C3-4C1C-BA06-2B3DD0620F2B}"/>
              </a:ext>
            </a:extLst>
          </p:cNvPr>
          <p:cNvSpPr txBox="1"/>
          <p:nvPr/>
        </p:nvSpPr>
        <p:spPr>
          <a:xfrm>
            <a:off x="4681182" y="0"/>
            <a:ext cx="6946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tried running a model with only COVID19 vs Healthy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bc</a:t>
            </a:r>
            <a:r>
              <a:rPr lang="en-US" sz="2400" dirty="0"/>
              <a:t> no </a:t>
            </a:r>
            <a:r>
              <a:rPr lang="en-US" sz="2400" dirty="0" err="1"/>
              <a:t>Michalovich</a:t>
            </a:r>
            <a:r>
              <a:rPr lang="en-US" sz="2400" dirty="0"/>
              <a:t> samples)</a:t>
            </a:r>
          </a:p>
        </p:txBody>
      </p:sp>
    </p:spTree>
    <p:extLst>
      <p:ext uri="{BB962C8B-B14F-4D97-AF65-F5344CB8AC3E}">
        <p14:creationId xmlns:p14="http://schemas.microsoft.com/office/powerpoint/2010/main" val="272060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C91DC1-D77D-4939-A199-04D280E0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C176F-C37E-4ACC-BB40-51E802609D29}"/>
              </a:ext>
            </a:extLst>
          </p:cNvPr>
          <p:cNvSpPr txBox="1"/>
          <p:nvPr/>
        </p:nvSpPr>
        <p:spPr>
          <a:xfrm>
            <a:off x="4462818" y="0"/>
            <a:ext cx="716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did it again and I filtered less GO terms this time</a:t>
            </a:r>
            <a:br>
              <a:rPr lang="en-US" sz="2400" dirty="0"/>
            </a:br>
            <a:r>
              <a:rPr lang="en-US" sz="2400" dirty="0"/>
              <a:t>(only Kruskal-</a:t>
            </a:r>
            <a:r>
              <a:rPr lang="en-US" sz="2400" dirty="0" err="1"/>
              <a:t>wallis</a:t>
            </a:r>
            <a:r>
              <a:rPr lang="en-US" sz="2400" dirty="0"/>
              <a:t> significant)</a:t>
            </a:r>
          </a:p>
        </p:txBody>
      </p:sp>
    </p:spTree>
    <p:extLst>
      <p:ext uri="{BB962C8B-B14F-4D97-AF65-F5344CB8AC3E}">
        <p14:creationId xmlns:p14="http://schemas.microsoft.com/office/powerpoint/2010/main" val="381307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28048"/>
          </a:xfrm>
        </p:spPr>
        <p:txBody>
          <a:bodyPr/>
          <a:lstStyle/>
          <a:p>
            <a:r>
              <a:rPr lang="en-US" dirty="0" err="1"/>
              <a:t>Dmngroup</a:t>
            </a:r>
            <a:r>
              <a:rPr lang="en-US" dirty="0"/>
              <a:t> modeling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DEDE17-AC64-4204-8E99-86CFF45B5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45503"/>
              </p:ext>
            </p:extLst>
          </p:nvPr>
        </p:nvGraphicFramePr>
        <p:xfrm>
          <a:off x="1026204" y="2428759"/>
          <a:ext cx="10139592" cy="1135380"/>
        </p:xfrm>
        <a:graphic>
          <a:graphicData uri="http://schemas.openxmlformats.org/drawingml/2006/table">
            <a:tbl>
              <a:tblPr/>
              <a:tblGrid>
                <a:gridCol w="1586992">
                  <a:extLst>
                    <a:ext uri="{9D8B030D-6E8A-4147-A177-3AD203B41FA5}">
                      <a16:colId xmlns:a16="http://schemas.microsoft.com/office/drawing/2014/main" val="3807873454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694698720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612347674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822645063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833777587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68264279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613693083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3893595668"/>
                    </a:ext>
                  </a:extLst>
                </a:gridCol>
                <a:gridCol w="1069075">
                  <a:extLst>
                    <a:ext uri="{9D8B030D-6E8A-4147-A177-3AD203B41FA5}">
                      <a16:colId xmlns:a16="http://schemas.microsoft.com/office/drawing/2014/main" val="2383567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GO_Terms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LogDet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25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Control_Healthy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53384.32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-3058.99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49946.19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56983.48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55461.32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281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-6709.36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94154.15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109867.4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094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77762.51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72994.96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85026.5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81917.51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372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F40D94-D132-4349-B1C0-A357316E4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0486"/>
              </p:ext>
            </p:extLst>
          </p:nvPr>
        </p:nvGraphicFramePr>
        <p:xfrm>
          <a:off x="3280010" y="4359999"/>
          <a:ext cx="6450843" cy="1409700"/>
        </p:xfrm>
        <a:graphic>
          <a:graphicData uri="http://schemas.openxmlformats.org/drawingml/2006/table">
            <a:tbl>
              <a:tblPr/>
              <a:tblGrid>
                <a:gridCol w="2101860">
                  <a:extLst>
                    <a:ext uri="{9D8B030D-6E8A-4147-A177-3AD203B41FA5}">
                      <a16:colId xmlns:a16="http://schemas.microsoft.com/office/drawing/2014/main" val="2255166992"/>
                    </a:ext>
                  </a:extLst>
                </a:gridCol>
                <a:gridCol w="1628118">
                  <a:extLst>
                    <a:ext uri="{9D8B030D-6E8A-4147-A177-3AD203B41FA5}">
                      <a16:colId xmlns:a16="http://schemas.microsoft.com/office/drawing/2014/main" val="2537931343"/>
                    </a:ext>
                  </a:extLst>
                </a:gridCol>
                <a:gridCol w="1244699">
                  <a:extLst>
                    <a:ext uri="{9D8B030D-6E8A-4147-A177-3AD203B41FA5}">
                      <a16:colId xmlns:a16="http://schemas.microsoft.com/office/drawing/2014/main" val="1818781805"/>
                    </a:ext>
                  </a:extLst>
                </a:gridCol>
                <a:gridCol w="1476166">
                  <a:extLst>
                    <a:ext uri="{9D8B030D-6E8A-4147-A177-3AD203B41FA5}">
                      <a16:colId xmlns:a16="http://schemas.microsoft.com/office/drawing/2014/main" val="2317730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Control_Healthy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Control_Sick+COVID19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714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49946.19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94154.15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72994.96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217095.3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48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722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203389.8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2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6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2898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Last week 10 NOV 2020 objective</a:t>
            </a:r>
          </a:p>
          <a:p>
            <a:pPr lvl="1"/>
            <a:r>
              <a:rPr lang="en-US" dirty="0"/>
              <a:t>Mike Lee updated the go term summary file to include parent/children counts for each depth</a:t>
            </a:r>
          </a:p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COVID19, Sick, and healthy patient BALF samples have different Gene ontologies that can be differentiated using the unsupervised machine learning algorithm Dirichlet Multinomial modeling</a:t>
            </a:r>
          </a:p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Determine if unsupervised machine learning can differentiate the COVID19, Sick, and healthy patient samples (Pearson correlation between case and </a:t>
            </a:r>
            <a:r>
              <a:rPr lang="en-US" dirty="0" err="1"/>
              <a:t>dmm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identify the GO terms that were used in making this determination</a:t>
            </a:r>
          </a:p>
          <a:p>
            <a:pPr lvl="1"/>
            <a:r>
              <a:rPr lang="en-US" dirty="0"/>
              <a:t>identify other latent variables associated with the </a:t>
            </a:r>
            <a:r>
              <a:rPr lang="en-US" dirty="0" err="1"/>
              <a:t>dmm</a:t>
            </a:r>
            <a:r>
              <a:rPr lang="en-US" dirty="0"/>
              <a:t> groups</a:t>
            </a:r>
          </a:p>
          <a:p>
            <a:pPr lvl="2"/>
            <a:r>
              <a:rPr lang="en-US" dirty="0"/>
              <a:t>Outcome, treatments, medications, 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Updates to the algo</a:t>
            </a:r>
          </a:p>
          <a:p>
            <a:pPr lvl="1"/>
            <a:r>
              <a:rPr lang="en-US" dirty="0"/>
              <a:t>Use the new parent propagated counts</a:t>
            </a:r>
          </a:p>
          <a:p>
            <a:pPr lvl="1"/>
            <a:r>
              <a:rPr lang="en-US" dirty="0"/>
              <a:t>Using the combined biological processes and molecular function</a:t>
            </a:r>
          </a:p>
          <a:p>
            <a:pPr lvl="1"/>
            <a:r>
              <a:rPr lang="en-US" dirty="0"/>
              <a:t>Do not attempt to subset to depth</a:t>
            </a:r>
          </a:p>
          <a:p>
            <a:pPr lvl="1"/>
            <a:r>
              <a:rPr lang="en-US" dirty="0"/>
              <a:t>Do not agglomerate GO terms by name</a:t>
            </a:r>
          </a:p>
        </p:txBody>
      </p:sp>
    </p:spTree>
    <p:extLst>
      <p:ext uri="{BB962C8B-B14F-4D97-AF65-F5344CB8AC3E}">
        <p14:creationId xmlns:p14="http://schemas.microsoft.com/office/powerpoint/2010/main" val="265262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0"/>
            <a:ext cx="195959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41" y="109184"/>
            <a:ext cx="9306636" cy="6857999"/>
          </a:xfrm>
        </p:spPr>
        <p:txBody>
          <a:bodyPr>
            <a:noAutofit/>
          </a:bodyPr>
          <a:lstStyle/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(Resolved 11/3/2020) </a:t>
            </a:r>
            <a:r>
              <a:rPr lang="en-US" sz="1800" dirty="0"/>
              <a:t>GO term names used special characters like quotations and # signs which broke the algo </a:t>
            </a:r>
          </a:p>
          <a:p>
            <a:pPr lvl="2"/>
            <a:r>
              <a:rPr lang="en-US" sz="1800" dirty="0"/>
              <a:t>Solution: Mike Lee made a script that conducted parent propagation base on depth and uploaded a new combined GO term summary sheet to OSF</a:t>
            </a:r>
          </a:p>
          <a:p>
            <a:pPr lvl="1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(Resolved 11/3/2020</a:t>
            </a:r>
            <a:r>
              <a:rPr lang="en-US" sz="1800" dirty="0"/>
              <a:t>)  Determination of statistically significant GO Terms to include in the model / report in data visualization  </a:t>
            </a:r>
          </a:p>
          <a:p>
            <a:pPr lvl="2"/>
            <a:r>
              <a:rPr lang="en-US" sz="1800" dirty="0"/>
              <a:t>Solution: I used library(</a:t>
            </a:r>
            <a:r>
              <a:rPr lang="en-US" sz="1800" dirty="0" err="1"/>
              <a:t>matrixTests</a:t>
            </a:r>
            <a:r>
              <a:rPr lang="en-US" sz="1800" dirty="0"/>
              <a:t>) to conduct a </a:t>
            </a:r>
            <a:r>
              <a:rPr lang="en-US" sz="1800" dirty="0" err="1"/>
              <a:t>rowise</a:t>
            </a:r>
            <a:r>
              <a:rPr lang="en-US" sz="1800" dirty="0"/>
              <a:t> </a:t>
            </a:r>
            <a:r>
              <a:rPr lang="en-US" sz="1800" dirty="0" err="1"/>
              <a:t>Kuskal</a:t>
            </a:r>
            <a:r>
              <a:rPr lang="en-US" sz="1800" dirty="0"/>
              <a:t> Wallis test on every GO Term by case and report out the Terms with p &lt; 0.01.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(ONGOING) </a:t>
            </a:r>
            <a:r>
              <a:rPr lang="en-US" sz="1800" dirty="0"/>
              <a:t>Batch effect issues with publication (primarily with </a:t>
            </a:r>
            <a:r>
              <a:rPr lang="en-US" sz="1800" dirty="0" err="1"/>
              <a:t>Viktorija’s</a:t>
            </a:r>
            <a:r>
              <a:rPr lang="en-US" sz="1800" dirty="0"/>
              <a:t> DESeq2 analysis)</a:t>
            </a:r>
          </a:p>
          <a:p>
            <a:pPr lvl="2"/>
            <a:r>
              <a:rPr lang="en-US" sz="1800" dirty="0"/>
              <a:t>Investigate post VST </a:t>
            </a:r>
            <a:r>
              <a:rPr lang="en-US" sz="1800" dirty="0" err="1"/>
              <a:t>limma</a:t>
            </a:r>
            <a:r>
              <a:rPr lang="en-US" sz="1800" dirty="0"/>
              <a:t> remove batch effect command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(ONGOING)  </a:t>
            </a:r>
            <a:r>
              <a:rPr lang="en-US" sz="1800" dirty="0"/>
              <a:t>Duplicate samples with different accessions and SE vs PE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1800" dirty="0"/>
              <a:t>Run the model with duplicate samples and confirm that they fall into the same </a:t>
            </a:r>
            <a:r>
              <a:rPr lang="en-US" sz="1800" dirty="0" err="1"/>
              <a:t>dmm</a:t>
            </a:r>
            <a:r>
              <a:rPr lang="en-US" sz="1800" dirty="0"/>
              <a:t> clustering group.</a:t>
            </a:r>
          </a:p>
          <a:p>
            <a:pPr lvl="3"/>
            <a:r>
              <a:rPr lang="en-US" dirty="0"/>
              <a:t>I tried this and I think it doesn’t work because it exacerbates batch effects from publications and adds to the uneven sample distributions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1800" dirty="0"/>
              <a:t>Merge the samples with duplicated sample ids and re-run the model</a:t>
            </a:r>
          </a:p>
          <a:p>
            <a:pPr lvl="3"/>
            <a:r>
              <a:rPr lang="en-US" dirty="0"/>
              <a:t>Mean? </a:t>
            </a:r>
            <a:r>
              <a:rPr lang="en-US" dirty="0" err="1"/>
              <a:t>Cumsum</a:t>
            </a:r>
            <a:r>
              <a:rPr lang="en-US" dirty="0"/>
              <a:t>?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US" sz="1800" dirty="0"/>
              <a:t>Remove 1 of the duplicated samples (SE) </a:t>
            </a:r>
          </a:p>
          <a:p>
            <a:pPr lvl="3"/>
            <a:r>
              <a:rPr lang="en-US" dirty="0"/>
              <a:t>(This is the solution I decided to go with)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(ONGOING) </a:t>
            </a:r>
            <a:r>
              <a:rPr lang="en-US" sz="1800" dirty="0"/>
              <a:t>Discuss the implications of using a kraken2 build with human: GRCh38 human genome/proteins versus transcriptome</a:t>
            </a:r>
          </a:p>
          <a:p>
            <a:pPr lvl="2"/>
            <a:r>
              <a:rPr lang="en-US" sz="1800" dirty="0"/>
              <a:t>Bring up the idea of running </a:t>
            </a:r>
            <a:r>
              <a:rPr lang="en-US" sz="1800" dirty="0" err="1"/>
              <a:t>KrakenUniq</a:t>
            </a:r>
            <a:r>
              <a:rPr lang="en-US" sz="1800" dirty="0"/>
              <a:t> because we are no longer trying to get relative abundances</a:t>
            </a:r>
          </a:p>
        </p:txBody>
      </p:sp>
    </p:spTree>
    <p:extLst>
      <p:ext uri="{BB962C8B-B14F-4D97-AF65-F5344CB8AC3E}">
        <p14:creationId xmlns:p14="http://schemas.microsoft.com/office/powerpoint/2010/main" val="38854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Attempt #1 – 11 Nov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16" y="784071"/>
            <a:ext cx="6804547" cy="2518688"/>
          </a:xfrm>
        </p:spPr>
        <p:txBody>
          <a:bodyPr>
            <a:normAutofit/>
          </a:bodyPr>
          <a:lstStyle/>
          <a:p>
            <a:r>
              <a:rPr lang="en-US" sz="1800" dirty="0"/>
              <a:t>Fit modeling parameters</a:t>
            </a:r>
          </a:p>
          <a:p>
            <a:pPr lvl="1"/>
            <a:r>
              <a:rPr lang="en-US" sz="1800" dirty="0"/>
              <a:t>fit &lt;- </a:t>
            </a:r>
            <a:r>
              <a:rPr lang="en-US" sz="1800" dirty="0" err="1"/>
              <a:t>mclapply</a:t>
            </a:r>
            <a:r>
              <a:rPr lang="en-US" sz="1800" dirty="0"/>
              <a:t>(1:8,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/>
              <a:t>dmn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	count = t(abundances(</a:t>
            </a:r>
            <a:r>
              <a:rPr lang="en-US" sz="1800" dirty="0" err="1"/>
              <a:t>bac_pseq_prune_deep</a:t>
            </a:r>
            <a:r>
              <a:rPr lang="en-US" sz="1800" dirty="0"/>
              <a:t>))</a:t>
            </a:r>
          </a:p>
          <a:p>
            <a:r>
              <a:rPr lang="en-US" sz="1800" dirty="0"/>
              <a:t>DMM fit modeling started 11 Nov 2020</a:t>
            </a:r>
          </a:p>
          <a:p>
            <a:r>
              <a:rPr lang="en-US" sz="1800" dirty="0"/>
              <a:t>DMM fit modeling ended </a:t>
            </a:r>
            <a:r>
              <a:rPr lang="en-US" sz="1800" b="1" dirty="0"/>
              <a:t>TBA</a:t>
            </a:r>
          </a:p>
          <a:p>
            <a:r>
              <a:rPr lang="en-US" sz="2400" dirty="0"/>
              <a:t>Ok so this is taking way too long…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4CA33-E4A6-4026-85F8-C39AD673E8C5}"/>
              </a:ext>
            </a:extLst>
          </p:cNvPr>
          <p:cNvSpPr txBox="1"/>
          <p:nvPr/>
        </p:nvSpPr>
        <p:spPr>
          <a:xfrm>
            <a:off x="6695366" y="313790"/>
            <a:ext cx="536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steps</a:t>
            </a: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6E6A4F-F0A7-4427-A368-EC33CCEA2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35478"/>
              </p:ext>
            </p:extLst>
          </p:nvPr>
        </p:nvGraphicFramePr>
        <p:xfrm>
          <a:off x="5704765" y="859592"/>
          <a:ext cx="6358719" cy="1958340"/>
        </p:xfrm>
        <a:graphic>
          <a:graphicData uri="http://schemas.openxmlformats.org/drawingml/2006/table">
            <a:tbl>
              <a:tblPr/>
              <a:tblGrid>
                <a:gridCol w="4338746">
                  <a:extLst>
                    <a:ext uri="{9D8B030D-6E8A-4147-A177-3AD203B41FA5}">
                      <a16:colId xmlns:a16="http://schemas.microsoft.com/office/drawing/2014/main" val="2505582111"/>
                    </a:ext>
                  </a:extLst>
                </a:gridCol>
                <a:gridCol w="1215880">
                  <a:extLst>
                    <a:ext uri="{9D8B030D-6E8A-4147-A177-3AD203B41FA5}">
                      <a16:colId xmlns:a16="http://schemas.microsoft.com/office/drawing/2014/main" val="2506022277"/>
                    </a:ext>
                  </a:extLst>
                </a:gridCol>
                <a:gridCol w="804093">
                  <a:extLst>
                    <a:ext uri="{9D8B030D-6E8A-4147-A177-3AD203B41FA5}">
                      <a16:colId xmlns:a16="http://schemas.microsoft.com/office/drawing/2014/main" val="17733958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Pre-processing Steps Taken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 Term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72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Bac_pseq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65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 all non-bacterial GO terms,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 control, and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67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 Go terms and samples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summation &lt; 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5583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286A20-0812-44D3-AE15-E86AF8D02146}"/>
              </a:ext>
            </a:extLst>
          </p:cNvPr>
          <p:cNvSpPr txBox="1">
            <a:spLocks/>
          </p:cNvSpPr>
          <p:nvPr/>
        </p:nvSpPr>
        <p:spPr>
          <a:xfrm>
            <a:off x="2916640" y="3378280"/>
            <a:ext cx="5576249" cy="2695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New idea: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 the statistically significant GO Terms associated with the case states (COVID19,Sick,Healthy)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Subset the Go terms input into the model using only the statistically significant terms associated with age</a:t>
            </a:r>
          </a:p>
        </p:txBody>
      </p:sp>
    </p:spTree>
    <p:extLst>
      <p:ext uri="{BB962C8B-B14F-4D97-AF65-F5344CB8AC3E}">
        <p14:creationId xmlns:p14="http://schemas.microsoft.com/office/powerpoint/2010/main" val="33467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"/>
            <a:ext cx="5967484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Attempt #2 – 16 Nov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846" y="-1"/>
            <a:ext cx="6727212" cy="685799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b="1" dirty="0"/>
              <a:t>Text import / regex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Convert the parent propagated summary sheet into a </a:t>
            </a:r>
            <a:r>
              <a:rPr lang="en-US" sz="1400" dirty="0" err="1"/>
              <a:t>tibble</a:t>
            </a: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fix little issues with samples names with some regex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/>
              <a:t>Phyloseq</a:t>
            </a:r>
            <a:r>
              <a:rPr lang="en-US" sz="1400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Convert the </a:t>
            </a:r>
            <a:r>
              <a:rPr lang="en-US" sz="1400" dirty="0" err="1"/>
              <a:t>tibble</a:t>
            </a:r>
            <a:r>
              <a:rPr lang="en-US" sz="1400" dirty="0"/>
              <a:t> into a </a:t>
            </a:r>
            <a:r>
              <a:rPr lang="en-US" sz="1400" dirty="0" err="1"/>
              <a:t>phyloseq</a:t>
            </a:r>
            <a:r>
              <a:rPr lang="en-US" sz="1400" dirty="0"/>
              <a:t> object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Subset the </a:t>
            </a:r>
            <a:r>
              <a:rPr lang="en-US" sz="1400" dirty="0" err="1"/>
              <a:t>phyloseq</a:t>
            </a:r>
            <a:r>
              <a:rPr lang="en-US" sz="1400" dirty="0"/>
              <a:t> for neg controls and unknown samples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i="1" dirty="0"/>
              <a:t>Remove batch effect samples publication!="</a:t>
            </a:r>
            <a:r>
              <a:rPr lang="en-US" sz="1400" i="1" dirty="0" err="1"/>
              <a:t>Michalovich</a:t>
            </a:r>
            <a:r>
              <a:rPr lang="en-US" sz="1400" i="1" dirty="0"/>
              <a:t>“ #NOT RUN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filter out empty GO Terms and empty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/>
              <a:t>DESEQ2 VST transformation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Convert the </a:t>
            </a:r>
            <a:r>
              <a:rPr lang="en-US" sz="1400" dirty="0" err="1"/>
              <a:t>phyloseq</a:t>
            </a:r>
            <a:r>
              <a:rPr lang="en-US" sz="1400" dirty="0"/>
              <a:t> object Dataset with design 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Remove batch effect with </a:t>
            </a:r>
            <a:r>
              <a:rPr lang="en-US" sz="1400" dirty="0" err="1"/>
              <a:t>limma</a:t>
            </a:r>
            <a:r>
              <a:rPr lang="en-US" sz="1400" dirty="0"/>
              <a:t> </a:t>
            </a:r>
            <a:r>
              <a:rPr lang="en-US" sz="1400" i="1" dirty="0"/>
              <a:t> #</a:t>
            </a: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Convert the normalized </a:t>
            </a:r>
            <a:r>
              <a:rPr lang="en-US" sz="1400" dirty="0" err="1"/>
              <a:t>vst</a:t>
            </a:r>
            <a:r>
              <a:rPr lang="en-US" sz="1400" dirty="0"/>
              <a:t> </a:t>
            </a:r>
            <a:r>
              <a:rPr lang="en-US" sz="1400" dirty="0" err="1"/>
              <a:t>physeq</a:t>
            </a:r>
            <a:r>
              <a:rPr lang="en-US" sz="1400" dirty="0"/>
              <a:t> counts to a </a:t>
            </a:r>
            <a:r>
              <a:rPr lang="en-US" sz="1400" dirty="0" err="1"/>
              <a:t>tibble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b="1" dirty="0" err="1"/>
              <a:t>MatrixTests</a:t>
            </a:r>
            <a:endParaRPr lang="en-US" sz="1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Run </a:t>
            </a:r>
            <a:r>
              <a:rPr lang="en-US" sz="1400" dirty="0" err="1"/>
              <a:t>Kruskalwallis</a:t>
            </a:r>
            <a:r>
              <a:rPr lang="en-US" sz="1400" dirty="0"/>
              <a:t> test on the </a:t>
            </a:r>
            <a:r>
              <a:rPr lang="en-US" sz="1400" dirty="0" err="1"/>
              <a:t>vst</a:t>
            </a:r>
            <a:r>
              <a:rPr lang="en-US" sz="1400" dirty="0"/>
              <a:t> normalized counts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Run one way welch test on the </a:t>
            </a:r>
            <a:r>
              <a:rPr lang="en-US" sz="1400" dirty="0" err="1"/>
              <a:t>vst</a:t>
            </a:r>
            <a:r>
              <a:rPr lang="en-US" sz="1400" dirty="0"/>
              <a:t> normalized counts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Identify the statistically significant GO Terms associated with the case states (COVID19,Sick,Healthy)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Subset the Go terms in the non-normalized </a:t>
            </a:r>
            <a:r>
              <a:rPr lang="en-US" sz="1400" dirty="0" err="1"/>
              <a:t>physeq</a:t>
            </a:r>
            <a:r>
              <a:rPr lang="en-US" sz="1400" dirty="0"/>
              <a:t> object with only the statistically significant terms associated with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/>
              <a:t>Dirichlet Multinomial Modeling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Fit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Fit the group model #NOT RUN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Evaluate the model fit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Correlate the </a:t>
            </a:r>
            <a:r>
              <a:rPr lang="en-US" sz="1400" i="1" dirty="0" err="1"/>
              <a:t>dmm</a:t>
            </a:r>
            <a:r>
              <a:rPr lang="en-US" sz="1400" i="1" dirty="0"/>
              <a:t> clusters with the variables (case, </a:t>
            </a:r>
            <a:r>
              <a:rPr lang="en-US" sz="1400" i="1" dirty="0" err="1"/>
              <a:t>sample_type</a:t>
            </a:r>
            <a:r>
              <a:rPr lang="en-US" sz="1400" i="1" dirty="0"/>
              <a:t>, age, </a:t>
            </a:r>
            <a:r>
              <a:rPr lang="en-US" sz="1400" i="1" dirty="0" err="1"/>
              <a:t>etc</a:t>
            </a:r>
            <a:r>
              <a:rPr lang="en-US" sz="1400" i="1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Identify GO TERM contributions to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i="1" dirty="0"/>
              <a:t>Data 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53C-4006-40BA-B68C-4DEFF0640B83}"/>
              </a:ext>
            </a:extLst>
          </p:cNvPr>
          <p:cNvSpPr txBox="1"/>
          <p:nvPr/>
        </p:nvSpPr>
        <p:spPr>
          <a:xfrm>
            <a:off x="7124130" y="1246394"/>
            <a:ext cx="506786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deseq_counts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&lt;-phyloseq_to_deseq2(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bac_pseq_prune,design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~ 1)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deseq_counts_vst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estimateSizeFactors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deseq_counts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poscounts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vst_trans_count_tab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assay(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deseq_counts_vst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AEDA8-A05A-4AB1-B05E-B6DA41288944}"/>
              </a:ext>
            </a:extLst>
          </p:cNvPr>
          <p:cNvSpPr txBox="1"/>
          <p:nvPr/>
        </p:nvSpPr>
        <p:spPr>
          <a:xfrm>
            <a:off x="7233312" y="2783497"/>
            <a:ext cx="39294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vst_trans_count_tab2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limma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removeBatchEffect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vst_trans_count_tab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sample_info_tab$publication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2B2472-C4C4-442E-ACD5-C900543A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53553"/>
              </p:ext>
            </p:extLst>
          </p:nvPr>
        </p:nvGraphicFramePr>
        <p:xfrm>
          <a:off x="6695366" y="3533281"/>
          <a:ext cx="5308978" cy="2809875"/>
        </p:xfrm>
        <a:graphic>
          <a:graphicData uri="http://schemas.openxmlformats.org/drawingml/2006/table">
            <a:tbl>
              <a:tblPr/>
              <a:tblGrid>
                <a:gridCol w="3622476">
                  <a:extLst>
                    <a:ext uri="{9D8B030D-6E8A-4147-A177-3AD203B41FA5}">
                      <a16:colId xmlns:a16="http://schemas.microsoft.com/office/drawing/2014/main" val="2505582111"/>
                    </a:ext>
                  </a:extLst>
                </a:gridCol>
                <a:gridCol w="1015154">
                  <a:extLst>
                    <a:ext uri="{9D8B030D-6E8A-4147-A177-3AD203B41FA5}">
                      <a16:colId xmlns:a16="http://schemas.microsoft.com/office/drawing/2014/main" val="2506022277"/>
                    </a:ext>
                  </a:extLst>
                </a:gridCol>
                <a:gridCol w="671348">
                  <a:extLst>
                    <a:ext uri="{9D8B030D-6E8A-4147-A177-3AD203B41FA5}">
                      <a16:colId xmlns:a16="http://schemas.microsoft.com/office/drawing/2014/main" val="17733958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Pre-processing Steps Taken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 Term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72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Bac_pseq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65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 all non-bacterial GO terms,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 control, and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67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all duplicates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Go terms &amp; samples w/ &lt;1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521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 Go terms w/ p&lt;0.05 (~case)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55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GO terms &amp; samples w/ &lt;10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47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7BD73E-6ACE-485F-9C72-1A439BE0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8266"/>
            <a:ext cx="12192000" cy="30480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712775B-C2B5-4D5A-829A-87DBEA714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2"/>
            <a:ext cx="12192000" cy="30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40103E-95DA-4614-A994-3F8662588A7F}"/>
              </a:ext>
            </a:extLst>
          </p:cNvPr>
          <p:cNvSpPr txBox="1"/>
          <p:nvPr/>
        </p:nvSpPr>
        <p:spPr>
          <a:xfrm>
            <a:off x="3768055" y="0"/>
            <a:ext cx="465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VST transformed Euclidean distance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14CE8-D6D6-420C-B4B0-E8BF9F8A4098}"/>
              </a:ext>
            </a:extLst>
          </p:cNvPr>
          <p:cNvSpPr txBox="1"/>
          <p:nvPr/>
        </p:nvSpPr>
        <p:spPr>
          <a:xfrm>
            <a:off x="1676265" y="3652344"/>
            <a:ext cx="883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VST transformed Euclidean distances </a:t>
            </a:r>
            <a:r>
              <a:rPr lang="en-US" sz="2400" b="1" dirty="0"/>
              <a:t>with</a:t>
            </a:r>
            <a:r>
              <a:rPr lang="en-US" sz="2400" dirty="0"/>
              <a:t> </a:t>
            </a:r>
            <a:r>
              <a:rPr lang="en-US" sz="2400" dirty="0" err="1"/>
              <a:t>limma</a:t>
            </a:r>
            <a:r>
              <a:rPr lang="en-US" sz="2400" dirty="0"/>
              <a:t> Bath effect Removal</a:t>
            </a:r>
          </a:p>
        </p:txBody>
      </p:sp>
    </p:spTree>
    <p:extLst>
      <p:ext uri="{BB962C8B-B14F-4D97-AF65-F5344CB8AC3E}">
        <p14:creationId xmlns:p14="http://schemas.microsoft.com/office/powerpoint/2010/main" val="348648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5F73E16-DFAB-442F-AEC6-51C8590526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1" t="25131" r="7570" b="50751"/>
          <a:stretch/>
        </p:blipFill>
        <p:spPr>
          <a:xfrm>
            <a:off x="3526552" y="1246219"/>
            <a:ext cx="861918" cy="5619750"/>
          </a:xfrm>
          <a:prstGeom prst="rect">
            <a:avLst/>
          </a:prstGeom>
        </p:spPr>
      </p:pic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B7C8443-4687-411F-9D96-F7C6EC362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82"/>
          <a:stretch/>
        </p:blipFill>
        <p:spPr>
          <a:xfrm>
            <a:off x="0" y="0"/>
            <a:ext cx="3493827" cy="6858000"/>
          </a:xfrm>
          <a:prstGeom prst="rect">
            <a:avLst/>
          </a:prstGeom>
        </p:spPr>
      </p:pic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9E5B5E5-6295-4077-9194-3E8C4F707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r="41170" b="95395"/>
          <a:stretch/>
        </p:blipFill>
        <p:spPr>
          <a:xfrm>
            <a:off x="3832051" y="-1"/>
            <a:ext cx="8359950" cy="1143001"/>
          </a:xfrm>
          <a:prstGeom prst="rect">
            <a:avLst/>
          </a:prstGeom>
        </p:spPr>
      </p:pic>
      <p:pic>
        <p:nvPicPr>
          <p:cNvPr id="12" name="Picture 1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D19BDF9-210A-4D5A-B22A-68A3AC9DF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5" t="1758" b="79261"/>
          <a:stretch/>
        </p:blipFill>
        <p:spPr>
          <a:xfrm>
            <a:off x="4039156" y="1143000"/>
            <a:ext cx="2927543" cy="571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A048B5-73F1-4384-B0BF-6BF7B67D8D2B}"/>
              </a:ext>
            </a:extLst>
          </p:cNvPr>
          <p:cNvSpPr txBox="1"/>
          <p:nvPr/>
        </p:nvSpPr>
        <p:spPr>
          <a:xfrm>
            <a:off x="8061038" y="1053584"/>
            <a:ext cx="2503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Michalovich</a:t>
            </a:r>
            <a:r>
              <a:rPr lang="en-US" sz="1200" dirty="0"/>
              <a:t> Batch Effect Issue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712D-C705-437C-8275-25B425F34427}"/>
              </a:ext>
            </a:extLst>
          </p:cNvPr>
          <p:cNvSpPr txBox="1"/>
          <p:nvPr/>
        </p:nvSpPr>
        <p:spPr>
          <a:xfrm>
            <a:off x="6613071" y="1330583"/>
            <a:ext cx="557892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Clustering Successful!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Michalovich</a:t>
            </a:r>
            <a:r>
              <a:rPr lang="en-US" sz="2000" dirty="0"/>
              <a:t> pub has batch effect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inappropriately weighting the </a:t>
            </a:r>
            <a:r>
              <a:rPr lang="en-US" sz="2000" dirty="0" err="1"/>
              <a:t>dmm</a:t>
            </a:r>
            <a:r>
              <a:rPr lang="en-US" sz="2000" dirty="0"/>
              <a:t> clustering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statistical test do I perform to show that the </a:t>
            </a:r>
            <a:r>
              <a:rPr lang="en-US" sz="2000" dirty="0" err="1"/>
              <a:t>dmm</a:t>
            </a:r>
            <a:r>
              <a:rPr lang="en-US" sz="2000" dirty="0"/>
              <a:t> clusters are matching the case groups (and not the publication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test can I perform that will identify associations with other latent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 should re-run the model with all the terms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way to minimize or agglomerate the GO Terms so the analysis doesn’t take &gt; a week to run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CF252-72CF-4B2B-9602-C30704B4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12" y="3429000"/>
            <a:ext cx="27396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A8C715-03E2-4FE5-8ED2-098A5A35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14D73-0CC1-447C-BE22-43A9C81AB8D8}"/>
              </a:ext>
            </a:extLst>
          </p:cNvPr>
          <p:cNvSpPr txBox="1"/>
          <p:nvPr/>
        </p:nvSpPr>
        <p:spPr>
          <a:xfrm>
            <a:off x="4133407" y="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Same heatmap subset with GO Terms w/Std. deviations &gt;2</a:t>
            </a:r>
          </a:p>
        </p:txBody>
      </p:sp>
    </p:spTree>
    <p:extLst>
      <p:ext uri="{BB962C8B-B14F-4D97-AF65-F5344CB8AC3E}">
        <p14:creationId xmlns:p14="http://schemas.microsoft.com/office/powerpoint/2010/main" val="32910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tationary, implement, pencil, colorful&#10;&#10;Description automatically generated">
            <a:extLst>
              <a:ext uri="{FF2B5EF4-FFF2-40B4-BE49-F238E27FC236}">
                <a16:creationId xmlns:a16="http://schemas.microsoft.com/office/drawing/2014/main" id="{4A822420-4363-4E3F-B194-C00AE5CD0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6"/>
          <a:stretch/>
        </p:blipFill>
        <p:spPr>
          <a:xfrm>
            <a:off x="-1" y="0"/>
            <a:ext cx="952901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14D73-0CC1-447C-BE22-43A9C81AB8D8}"/>
              </a:ext>
            </a:extLst>
          </p:cNvPr>
          <p:cNvSpPr txBox="1"/>
          <p:nvPr/>
        </p:nvSpPr>
        <p:spPr>
          <a:xfrm>
            <a:off x="4989096" y="0"/>
            <a:ext cx="720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Same heatmap subset with GO Terms w/</a:t>
            </a:r>
            <a:r>
              <a:rPr lang="en-US" sz="2400" dirty="0" err="1"/>
              <a:t>rowMadDiffs</a:t>
            </a:r>
            <a:r>
              <a:rPr lang="en-US" sz="2400" dirty="0"/>
              <a:t> &gt;1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F650E-185F-4392-9996-0484050A465D}"/>
              </a:ext>
            </a:extLst>
          </p:cNvPr>
          <p:cNvSpPr txBox="1"/>
          <p:nvPr/>
        </p:nvSpPr>
        <p:spPr>
          <a:xfrm>
            <a:off x="5422232" y="6096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select4&lt;-select2%&gt;%filter(</a:t>
            </a:r>
            <a:r>
              <a:rPr lang="en-US" dirty="0" err="1"/>
              <a:t>rowMadDiffs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(select2))&gt;1)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F683B-F00A-4245-80E4-1D97CEB89F0F}"/>
              </a:ext>
            </a:extLst>
          </p:cNvPr>
          <p:cNvSpPr txBox="1"/>
          <p:nvPr/>
        </p:nvSpPr>
        <p:spPr>
          <a:xfrm>
            <a:off x="8390021" y="369332"/>
            <a:ext cx="3801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Estimation of scale based on sequential-order differences, corresponding to the scale estimates provided by var, </a:t>
            </a:r>
            <a:r>
              <a:rPr lang="en-US" dirty="0" err="1"/>
              <a:t>sd</a:t>
            </a:r>
            <a:r>
              <a:rPr lang="en-US" dirty="0"/>
              <a:t>, mad and IQR.</a:t>
            </a:r>
          </a:p>
        </p:txBody>
      </p:sp>
    </p:spTree>
    <p:extLst>
      <p:ext uri="{BB962C8B-B14F-4D97-AF65-F5344CB8AC3E}">
        <p14:creationId xmlns:p14="http://schemas.microsoft.com/office/powerpoint/2010/main" val="22599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1150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 Neue</vt:lpstr>
      <vt:lpstr>Office Theme</vt:lpstr>
      <vt:lpstr>GO TERM DMM modeling update</vt:lpstr>
      <vt:lpstr>Recap</vt:lpstr>
      <vt:lpstr>Issues</vt:lpstr>
      <vt:lpstr>Attempt #1 – 11 Nov 2020</vt:lpstr>
      <vt:lpstr>Attempt #2 – 16 Nov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stuff</vt:lpstr>
      <vt:lpstr>PowerPoint Presentation</vt:lpstr>
      <vt:lpstr>PowerPoint Presentation</vt:lpstr>
      <vt:lpstr>Dmngroup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 visualisations</dc:title>
  <dc:creator>Michael Jochum</dc:creator>
  <cp:lastModifiedBy>Michael Jochum</cp:lastModifiedBy>
  <cp:revision>53</cp:revision>
  <dcterms:created xsi:type="dcterms:W3CDTF">2020-10-27T18:20:38Z</dcterms:created>
  <dcterms:modified xsi:type="dcterms:W3CDTF">2020-11-17T21:14:34Z</dcterms:modified>
</cp:coreProperties>
</file>