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1"/>
  </p:notesMasterIdLst>
  <p:sldIdLst>
    <p:sldId id="466" r:id="rId3"/>
    <p:sldId id="476" r:id="rId4"/>
    <p:sldId id="489" r:id="rId5"/>
    <p:sldId id="485" r:id="rId6"/>
    <p:sldId id="486" r:id="rId7"/>
    <p:sldId id="490" r:id="rId8"/>
    <p:sldId id="491" r:id="rId9"/>
    <p:sldId id="4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ochum" initials="MJ" lastIdx="1" clrIdx="0">
    <p:extLst>
      <p:ext uri="{19B8F6BF-5375-455C-9EA6-DF929625EA0E}">
        <p15:presenceInfo xmlns:p15="http://schemas.microsoft.com/office/powerpoint/2012/main" userId="8883876d26b07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8A8"/>
    <a:srgbClr val="96C0BA"/>
    <a:srgbClr val="228B22"/>
    <a:srgbClr val="27887C"/>
    <a:srgbClr val="DBBEA1"/>
    <a:srgbClr val="B22222"/>
    <a:srgbClr val="083F65"/>
    <a:srgbClr val="FFC000"/>
    <a:srgbClr val="0A2F87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85194" autoAdjust="0"/>
  </p:normalViewPr>
  <p:slideViewPr>
    <p:cSldViewPr snapToGrid="0">
      <p:cViewPr varScale="1">
        <p:scale>
          <a:sx n="100" d="100"/>
          <a:sy n="100" d="100"/>
        </p:scale>
        <p:origin x="96" y="9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um, Michael D." userId="80fbf537-bff4-4bce-9a87-f2d0402d61b2" providerId="ADAL" clId="{F2E0F05C-C435-4033-9E16-152B3BBF2665}"/>
    <pc:docChg chg="custSel modSld">
      <pc:chgData name="Jochum, Michael D." userId="80fbf537-bff4-4bce-9a87-f2d0402d61b2" providerId="ADAL" clId="{F2E0F05C-C435-4033-9E16-152B3BBF2665}" dt="2021-06-09T18:46:42.689" v="38" actId="20577"/>
      <pc:docMkLst>
        <pc:docMk/>
      </pc:docMkLst>
      <pc:sldChg chg="modNotesTx">
        <pc:chgData name="Jochum, Michael D." userId="80fbf537-bff4-4bce-9a87-f2d0402d61b2" providerId="ADAL" clId="{F2E0F05C-C435-4033-9E16-152B3BBF2665}" dt="2021-06-09T18:46:42.689" v="38" actId="20577"/>
        <pc:sldMkLst>
          <pc:docMk/>
          <pc:sldMk cId="1536044954" sldId="4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BD4FD-9392-0A48-A87B-B5740D106C4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4C89-39AB-4440-A7D3-F7D27E1F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allowing me to present our ongoing research on behalf of the COVIRT microbial subgroup.  I have no conflicts of interest of financial disclosures.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 read filtering and batch effect sample removal, sample cohorts consisted of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 Uninfected sampled,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 CAP samples,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 COVID19 samples, bringing the total n to 86.  ***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Amongst the COVID19 cohort with known survival outcomes, 10 were deceased and 15 were survived.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out of a total of 13,534 Gene ontologies were associated with COVID19 when compared to community acquired pneumonia and uninfected patients using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cutoff of 0.05 with BH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mutltiple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correction (Controlling for random effects of publication and patient). 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Sig. go terms were comprised of 6 Depth 1 Parents involving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catalytic activity, binding, metabolic and cellular processes ,biological regulation, and interspecies interaction between organisms.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 To the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COVID19 cohort. This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This 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conducted a subsequent Maaslin2 analysis amongst COVID19 samples with known survival outcomes analysis revealing 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notable functional profiles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Phosphate / phosphorylation, Metal ion binding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mg,zn,etc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Nucleotide terms (DNA/RNA) Lytic activity (hydrolase,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endopeptidase,etc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277979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80025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  <p:extLst>
      <p:ext uri="{BB962C8B-B14F-4D97-AF65-F5344CB8AC3E}">
        <p14:creationId xmlns:p14="http://schemas.microsoft.com/office/powerpoint/2010/main" val="9657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ype Style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2" y="365128"/>
            <a:ext cx="8499423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794" y="1681163"/>
            <a:ext cx="418338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4" y="2505075"/>
            <a:ext cx="4183389" cy="3684588"/>
          </a:xfrm>
        </p:spPr>
        <p:txBody>
          <a:bodyPr/>
          <a:lstStyle>
            <a:lvl1pPr>
              <a:buClr>
                <a:schemeClr val="accent3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418506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4185065" cy="3684588"/>
          </a:xfrm>
        </p:spPr>
        <p:txBody>
          <a:bodyPr/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>
              <a:buFont typeface="Arial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>
              <a:buFont typeface="Arial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>
              <a:buFont typeface="Arial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e Styl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86" y="435186"/>
            <a:ext cx="8229600" cy="12375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Calibri Light 40pt, </a:t>
            </a:r>
            <a:br>
              <a:rPr lang="en-US" dirty="0"/>
            </a:br>
            <a:r>
              <a:rPr lang="en-US" dirty="0"/>
              <a:t>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3216" y="3713464"/>
            <a:ext cx="621771" cy="365126"/>
          </a:xfrm>
          <a:prstGeom prst="rect">
            <a:avLst/>
          </a:prstGeom>
        </p:spPr>
        <p:txBody>
          <a:bodyPr>
            <a:noAutofit/>
          </a:bodyPr>
          <a:lstStyle/>
          <a:p>
            <a:fld id="{D1524D41-16DC-4D92-9EF9-071B213BE0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1791811"/>
            <a:ext cx="8227786" cy="4389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Subtitle – Calibri Light 20pt, Use Title Case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5386" y="2343749"/>
            <a:ext cx="8229600" cy="446285"/>
          </a:xfrm>
          <a:prstGeom prst="rect">
            <a:avLst/>
          </a:prstGeom>
        </p:spPr>
        <p:txBody>
          <a:bodyPr lIns="65311" tIns="65311" rIns="65311" b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algn="l">
              <a:buNone/>
              <a:defRPr>
                <a:latin typeface="+mn-lt"/>
              </a:defRPr>
            </a:lvl2pPr>
            <a:lvl3pPr algn="l">
              <a:buNone/>
              <a:defRPr>
                <a:latin typeface="+mn-lt"/>
              </a:defRPr>
            </a:lvl3pPr>
            <a:lvl4pPr algn="l">
              <a:buNone/>
              <a:defRPr>
                <a:latin typeface="+mn-lt"/>
              </a:defRPr>
            </a:lvl4pPr>
            <a:lvl5pPr algn="l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Graphic Title – Calibri 14pt Bold, Use Title Case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5386" y="2756670"/>
            <a:ext cx="8229600" cy="339349"/>
          </a:xfrm>
          <a:prstGeom prst="rect">
            <a:avLst/>
          </a:prstGeom>
        </p:spPr>
        <p:txBody>
          <a:bodyPr lIns="65311" r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1">
                <a:latin typeface="+mj-lt"/>
              </a:defRPr>
            </a:lvl1pPr>
            <a:lvl2pPr algn="ctr">
              <a:buNone/>
              <a:defRPr i="0"/>
            </a:lvl2pPr>
            <a:lvl3pPr algn="ctr">
              <a:buNone/>
              <a:defRPr i="0"/>
            </a:lvl3pPr>
            <a:lvl4pPr algn="ctr">
              <a:buNone/>
              <a:defRPr i="0"/>
            </a:lvl4pPr>
            <a:lvl5pPr algn="ctr">
              <a:buNone/>
              <a:defRPr i="0"/>
            </a:lvl5pPr>
          </a:lstStyle>
          <a:p>
            <a:pPr lvl="0"/>
            <a:r>
              <a:rPr lang="en-US" dirty="0"/>
              <a:t>Graphic Subtitle – Calibri Light 13pt Italic, Use Title Case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86600" y="6557377"/>
            <a:ext cx="2057400" cy="300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9D1559-7006-4200-AC79-016E45FDA498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06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65686"/>
            <a:ext cx="9144000" cy="469231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99183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1198200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" y="2190142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I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7FAAA-BF9E-442F-995B-DC0441FB4E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C9763-6DAA-4FF1-8FD6-22255C8DB9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FAE1E-26EC-4D96-842E-8692CD51D13B}"/>
              </a:ext>
            </a:extLst>
          </p:cNvPr>
          <p:cNvSpPr/>
          <p:nvPr userDrawn="1"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4BBC5-5390-46F9-801A-C486E7AAC15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7447CC-30E8-4AC2-8E33-9581F809D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647347"/>
            <a:ext cx="9144001" cy="221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50AED-EF07-42FB-9279-236436563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0571" y="5209422"/>
            <a:ext cx="1613830" cy="11018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7" y="33021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5325" y="313802"/>
            <a:ext cx="565593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715325" y="1617924"/>
            <a:ext cx="565593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EC9B6-728F-4BEC-ABB9-BCDDF70B5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5996" y="516867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35204" y="0"/>
            <a:ext cx="5648327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735203" y="1198199"/>
            <a:ext cx="5648326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1FAB5-1EC9-4A19-A107-8F2F77763C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7718" y="500458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198106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1C2A7-841F-4E98-A662-12F74C8582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4139" y="5816183"/>
            <a:ext cx="838338" cy="5723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0" y="94365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1A8DD-E7D4-487F-8F98-98821ACD8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7328" y="5124836"/>
            <a:ext cx="1861605" cy="12710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0" y="1499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98625"/>
            <a:ext cx="9144000" cy="256406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1198198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198200"/>
            <a:ext cx="9143998" cy="900425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2100201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81" r:id="rId4"/>
    <p:sldLayoutId id="2147483688" r:id="rId5"/>
    <p:sldLayoutId id="2147483683" r:id="rId6"/>
    <p:sldLayoutId id="2147483684" r:id="rId7"/>
    <p:sldLayoutId id="2147483685" r:id="rId8"/>
    <p:sldLayoutId id="2147483689" r:id="rId9"/>
    <p:sldLayoutId id="2147483680" r:id="rId10"/>
    <p:sldLayoutId id="2147483682" r:id="rId11"/>
    <p:sldLayoutId id="2147483679" r:id="rId12"/>
    <p:sldLayoutId id="2147483691" r:id="rId13"/>
    <p:sldLayoutId id="2147483690" r:id="rId14"/>
    <p:sldLayoutId id="2147483687" r:id="rId15"/>
    <p:sldLayoutId id="2147483665" r:id="rId16"/>
    <p:sldLayoutId id="2147483672" r:id="rId17"/>
    <p:sldLayoutId id="214748369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file:///C:\github\microbial\step2_kraken2_analysis\unique_genera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4283973"/>
            <a:ext cx="3236676" cy="9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CF912E-91BC-4173-A8CC-EAEA122D7180}"/>
              </a:ext>
            </a:extLst>
          </p:cNvPr>
          <p:cNvSpPr txBox="1"/>
          <p:nvPr/>
        </p:nvSpPr>
        <p:spPr>
          <a:xfrm>
            <a:off x="275258" y="3075057"/>
            <a:ext cx="8295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Figures and Tables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30" y="0"/>
            <a:ext cx="4140740" cy="163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Table 1. Overview of Meta-analysis dataset Clinical Characteristics.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E09764-E276-4CE0-A9F1-21F836D7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31091"/>
              </p:ext>
            </p:extLst>
          </p:nvPr>
        </p:nvGraphicFramePr>
        <p:xfrm>
          <a:off x="395012" y="1576839"/>
          <a:ext cx="3810021" cy="4440086"/>
        </p:xfrm>
        <a:graphic>
          <a:graphicData uri="http://schemas.openxmlformats.org/drawingml/2006/table">
            <a:tbl>
              <a:tblPr/>
              <a:tblGrid>
                <a:gridCol w="871558">
                  <a:extLst>
                    <a:ext uri="{9D8B030D-6E8A-4147-A177-3AD203B41FA5}">
                      <a16:colId xmlns:a16="http://schemas.microsoft.com/office/drawing/2014/main" val="682198493"/>
                    </a:ext>
                  </a:extLst>
                </a:gridCol>
                <a:gridCol w="703283">
                  <a:extLst>
                    <a:ext uri="{9D8B030D-6E8A-4147-A177-3AD203B41FA5}">
                      <a16:colId xmlns:a16="http://schemas.microsoft.com/office/drawing/2014/main" val="3170848496"/>
                    </a:ext>
                  </a:extLst>
                </a:gridCol>
                <a:gridCol w="674708">
                  <a:extLst>
                    <a:ext uri="{9D8B030D-6E8A-4147-A177-3AD203B41FA5}">
                      <a16:colId xmlns:a16="http://schemas.microsoft.com/office/drawing/2014/main" val="281793438"/>
                    </a:ext>
                  </a:extLst>
                </a:gridCol>
                <a:gridCol w="1560472">
                  <a:extLst>
                    <a:ext uri="{9D8B030D-6E8A-4147-A177-3AD203B41FA5}">
                      <a16:colId xmlns:a16="http://schemas.microsoft.com/office/drawing/2014/main" val="2372859269"/>
                    </a:ext>
                  </a:extLst>
                </a:gridCol>
              </a:tblGrid>
              <a:tr h="1750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 1. Overview of Meta-analysis dataset Clinical Characteristics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=86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672323"/>
                  </a:ext>
                </a:extLst>
              </a:tr>
              <a:tr h="27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Uninfected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Community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Acquired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pneumonia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COVID19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32713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(33.72%)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(29.07%)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32(37.21%)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54497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23585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(18.18%)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(36.36%)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(45.45%)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289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(13.15%)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(28.94%)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 (57.89%)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976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(76.92%)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6(23.07%)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6965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736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(37.18%)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(32.05%)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(30.77%)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3411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012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756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Publication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312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561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0005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(32.79%)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82949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3867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Xiong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4292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Zhou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3315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8977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53.2  ±  13.3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(n=9)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51.2  ±  19.8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(n=17)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47.3  ±  11.5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(n=32)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04369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Temp. °C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0.91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(n=15)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0.715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(n=8)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3124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after onset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9.07  ±  3.17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(n=14)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12.05  ±  6.5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(n=41)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27EB3E-4CFF-4FC0-8A93-542854D7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1877"/>
              </p:ext>
            </p:extLst>
          </p:nvPr>
        </p:nvGraphicFramePr>
        <p:xfrm>
          <a:off x="5002968" y="2813755"/>
          <a:ext cx="3062838" cy="2222628"/>
        </p:xfrm>
        <a:graphic>
          <a:graphicData uri="http://schemas.openxmlformats.org/drawingml/2006/table">
            <a:tbl>
              <a:tblPr/>
              <a:tblGrid>
                <a:gridCol w="1132329">
                  <a:extLst>
                    <a:ext uri="{9D8B030D-6E8A-4147-A177-3AD203B41FA5}">
                      <a16:colId xmlns:a16="http://schemas.microsoft.com/office/drawing/2014/main" val="1588528852"/>
                    </a:ext>
                  </a:extLst>
                </a:gridCol>
                <a:gridCol w="1930509">
                  <a:extLst>
                    <a:ext uri="{9D8B030D-6E8A-4147-A177-3AD203B41FA5}">
                      <a16:colId xmlns:a16="http://schemas.microsoft.com/office/drawing/2014/main" val="3065777549"/>
                    </a:ext>
                  </a:extLst>
                </a:gridCol>
              </a:tblGrid>
              <a:tr h="729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Suppl. Table 1. COVID19  Sample Characteristics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4561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outcome 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=25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337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Deceased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(31.25%)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982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Survived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(46.87%)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76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(21.88%)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97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Cough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49052"/>
                  </a:ext>
                </a:extLst>
              </a:tr>
              <a:tr h="146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aggravated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(2.13%)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11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expectoration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(9.38%)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290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intermittent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(6.25%)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318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(18.75%)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237"/>
                  </a:ext>
                </a:extLst>
              </a:tr>
              <a:tr h="102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(62.5%)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6815"/>
                  </a:ext>
                </a:extLst>
              </a:tr>
              <a:tr h="1312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delayed</a:t>
                      </a:r>
                    </a:p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hospitalization</a:t>
                      </a:r>
                    </a:p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419" marR="7419" marT="74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5.27  ±  3.29 (n=11)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10AA8C-02BB-424D-8D95-6F169A79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69963"/>
              </p:ext>
            </p:extLst>
          </p:nvPr>
        </p:nvGraphicFramePr>
        <p:xfrm>
          <a:off x="481838" y="1676839"/>
          <a:ext cx="6831921" cy="4694010"/>
        </p:xfrm>
        <a:graphic>
          <a:graphicData uri="http://schemas.openxmlformats.org/drawingml/2006/table">
            <a:tbl>
              <a:tblPr/>
              <a:tblGrid>
                <a:gridCol w="557409">
                  <a:extLst>
                    <a:ext uri="{9D8B030D-6E8A-4147-A177-3AD203B41FA5}">
                      <a16:colId xmlns:a16="http://schemas.microsoft.com/office/drawing/2014/main" val="3546241462"/>
                    </a:ext>
                  </a:extLst>
                </a:gridCol>
                <a:gridCol w="2292546">
                  <a:extLst>
                    <a:ext uri="{9D8B030D-6E8A-4147-A177-3AD203B41FA5}">
                      <a16:colId xmlns:a16="http://schemas.microsoft.com/office/drawing/2014/main" val="3395282288"/>
                    </a:ext>
                  </a:extLst>
                </a:gridCol>
                <a:gridCol w="2897384">
                  <a:extLst>
                    <a:ext uri="{9D8B030D-6E8A-4147-A177-3AD203B41FA5}">
                      <a16:colId xmlns:a16="http://schemas.microsoft.com/office/drawing/2014/main" val="2712788124"/>
                    </a:ext>
                  </a:extLst>
                </a:gridCol>
                <a:gridCol w="689172">
                  <a:extLst>
                    <a:ext uri="{9D8B030D-6E8A-4147-A177-3AD203B41FA5}">
                      <a16:colId xmlns:a16="http://schemas.microsoft.com/office/drawing/2014/main" val="801392406"/>
                    </a:ext>
                  </a:extLst>
                </a:gridCol>
                <a:gridCol w="395410">
                  <a:extLst>
                    <a:ext uri="{9D8B030D-6E8A-4147-A177-3AD203B41FA5}">
                      <a16:colId xmlns:a16="http://schemas.microsoft.com/office/drawing/2014/main" val="1204264534"/>
                    </a:ext>
                  </a:extLst>
                </a:gridCol>
              </a:tblGrid>
              <a:tr h="9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1 Parent(s)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79759"/>
                  </a:ext>
                </a:extLst>
              </a:tr>
              <a:tr h="99208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GO:0003824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catalytic activity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hydrolase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GO:0016787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1209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GO:0016740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4910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activity, transferring phosphorus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839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nucleotidyltransferase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29414"/>
                  </a:ext>
                </a:extLst>
              </a:tr>
              <a:tr h="133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GO:0005488 binding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ion binding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GO:0043167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56248"/>
                  </a:ext>
                </a:extLst>
              </a:tr>
              <a:tr h="99208">
                <a:tc rowSpan="2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metabolic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GO:0071704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619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2918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GO:0009058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6930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GO:0006807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2903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GO:0043170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4863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cyclic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GO:1901360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9263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organonitrogen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GO:1901564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478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heterocycle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GO:0046483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727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metabolic process |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GO:0009987  cellular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522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GO:0034641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823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GO:1901576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5708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GO:0044249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6926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8201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GO:0065007 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biol. Regulation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biological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GO:0050789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07074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GO:0050794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28964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GO:0044419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interspecies interaction between organisms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of process of other organism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GO:0035821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2669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symbiotic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2830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GO:0016032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333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interaction with host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GO:0051701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13428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Mod. of process of other organism in symbiotic interact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GO:0051817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7898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4197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GO:0019048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5472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GO:0044068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98342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GO:0019054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09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8386D5-A00C-4B0C-8C8D-AA9527982F17}"/>
              </a:ext>
            </a:extLst>
          </p:cNvPr>
          <p:cNvSpPr txBox="1"/>
          <p:nvPr/>
        </p:nvSpPr>
        <p:spPr>
          <a:xfrm>
            <a:off x="1665433" y="0"/>
            <a:ext cx="56483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Table 2. Gene Ontologies associated with COVID19 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1. Microbially derived gene ontology functional annotations associated with COVID19.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7967E1-2F63-4484-82B7-D00759343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 r="28898" b="20136"/>
          <a:stretch/>
        </p:blipFill>
        <p:spPr>
          <a:xfrm>
            <a:off x="44859" y="1584196"/>
            <a:ext cx="8981576" cy="372233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FDB21D-6561-438A-9C4C-D1D3E540DFEE}"/>
              </a:ext>
            </a:extLst>
          </p:cNvPr>
          <p:cNvGrpSpPr/>
          <p:nvPr/>
        </p:nvGrpSpPr>
        <p:grpSpPr>
          <a:xfrm>
            <a:off x="104502" y="5272661"/>
            <a:ext cx="8994639" cy="1055984"/>
            <a:chOff x="1003853" y="5777967"/>
            <a:chExt cx="9150168" cy="10559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1AD3A5-8C10-47B5-8902-DA3E37AA0AC6}"/>
                </a:ext>
              </a:extLst>
            </p:cNvPr>
            <p:cNvGrpSpPr/>
            <p:nvPr/>
          </p:nvGrpSpPr>
          <p:grpSpPr>
            <a:xfrm>
              <a:off x="5837277" y="5999193"/>
              <a:ext cx="1593809" cy="613533"/>
              <a:chOff x="9874537" y="698759"/>
              <a:chExt cx="1593809" cy="613533"/>
            </a:xfrm>
          </p:grpSpPr>
          <p:pic>
            <p:nvPicPr>
              <p:cNvPr id="19" name="Picture 18" descr="Chart&#10;&#10;Description automatically generated">
                <a:extLst>
                  <a:ext uri="{FF2B5EF4-FFF2-40B4-BE49-F238E27FC236}">
                    <a16:creationId xmlns:a16="http://schemas.microsoft.com/office/drawing/2014/main" id="{A9ED17C5-9270-4DDD-BAFD-582CF9AEB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653" t="36982" r="11289" b="55122"/>
              <a:stretch/>
            </p:blipFill>
            <p:spPr>
              <a:xfrm>
                <a:off x="9874537" y="698759"/>
                <a:ext cx="1593809" cy="6135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6F5EA-9B62-4D2B-AFE2-A9C97B040D7A}"/>
                  </a:ext>
                </a:extLst>
              </p:cNvPr>
              <p:cNvSpPr txBox="1"/>
              <p:nvPr/>
            </p:nvSpPr>
            <p:spPr>
              <a:xfrm>
                <a:off x="10070199" y="1136854"/>
                <a:ext cx="65482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Uninfected</a:t>
                </a:r>
              </a:p>
            </p:txBody>
          </p:sp>
        </p:grpSp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CDAEF07-1EBD-4FA5-B79A-63BFCC8C7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26364" r="17326" b="67929"/>
            <a:stretch/>
          </p:blipFill>
          <p:spPr>
            <a:xfrm>
              <a:off x="7701600" y="6084243"/>
              <a:ext cx="637131" cy="443433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5D14533-ACD0-4986-80AD-2B4A13869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45434" r="17326" b="46973"/>
            <a:stretch/>
          </p:blipFill>
          <p:spPr>
            <a:xfrm>
              <a:off x="8609245" y="6010991"/>
              <a:ext cx="637131" cy="589936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F7996B0F-9E2A-4EE6-B471-B993E1A41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53862" r="17326" b="32547"/>
            <a:stretch/>
          </p:blipFill>
          <p:spPr>
            <a:xfrm>
              <a:off x="9516890" y="5777967"/>
              <a:ext cx="637131" cy="1055984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30BD80F2-A142-4B8D-8B5C-BC731BD20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74359" r="4025" b="12051"/>
            <a:stretch/>
          </p:blipFill>
          <p:spPr>
            <a:xfrm>
              <a:off x="1003853" y="5777967"/>
              <a:ext cx="2744181" cy="1055984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D6D9FCDF-1E6C-4FE4-9C59-B8EB2F9B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88578" r="19425" b="1920"/>
            <a:stretch/>
          </p:blipFill>
          <p:spPr>
            <a:xfrm>
              <a:off x="4018548" y="5936794"/>
              <a:ext cx="304309" cy="738331"/>
            </a:xfrm>
            <a:prstGeom prst="rect">
              <a:avLst/>
            </a:prstGeom>
          </p:spPr>
        </p:pic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8B6FFB0C-2A2B-4EA2-82D5-FC281DA16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68081" r="15203" b="26001"/>
            <a:stretch/>
          </p:blipFill>
          <p:spPr>
            <a:xfrm>
              <a:off x="4593371" y="6076042"/>
              <a:ext cx="973392" cy="45983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52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E353FD2-7D2F-41E5-9546-71377337723A}"/>
              </a:ext>
            </a:extLst>
          </p:cNvPr>
          <p:cNvGrpSpPr/>
          <p:nvPr/>
        </p:nvGrpSpPr>
        <p:grpSpPr>
          <a:xfrm>
            <a:off x="1126219" y="985795"/>
            <a:ext cx="6088454" cy="5780315"/>
            <a:chOff x="1604717" y="370393"/>
            <a:chExt cx="6088454" cy="5780315"/>
          </a:xfrm>
        </p:grpSpPr>
        <p:pic>
          <p:nvPicPr>
            <p:cNvPr id="5" name="Picture 4" descr="A picture containing text, conifer&#10;&#10;Description automatically generated">
              <a:extLst>
                <a:ext uri="{FF2B5EF4-FFF2-40B4-BE49-F238E27FC236}">
                  <a16:creationId xmlns:a16="http://schemas.microsoft.com/office/drawing/2014/main" id="{417BCC5B-8C32-4DF7-AAC2-8A6DFCF6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" r="2631" b="7683"/>
            <a:stretch/>
          </p:blipFill>
          <p:spPr>
            <a:xfrm>
              <a:off x="1604717" y="822873"/>
              <a:ext cx="5934566" cy="5327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7658F0-E4B4-412A-82D6-8E132354A1F6}"/>
                </a:ext>
              </a:extLst>
            </p:cNvPr>
            <p:cNvSpPr txBox="1"/>
            <p:nvPr/>
          </p:nvSpPr>
          <p:spPr>
            <a:xfrm>
              <a:off x="2814526" y="618221"/>
              <a:ext cx="2226397" cy="307777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B8D7B-7B0B-484F-BC8D-C36507B76905}"/>
                </a:ext>
              </a:extLst>
            </p:cNvPr>
            <p:cNvSpPr txBox="1"/>
            <p:nvPr/>
          </p:nvSpPr>
          <p:spPr>
            <a:xfrm>
              <a:off x="5176152" y="370393"/>
              <a:ext cx="2226397" cy="553998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rgbClr val="FF7F00"/>
                  </a:solidFill>
                </a:rPr>
                <a:t>Community acquired pneumonia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53E10-C3A3-4ADB-9918-1B2753FEE311}"/>
                </a:ext>
              </a:extLst>
            </p:cNvPr>
            <p:cNvSpPr txBox="1"/>
            <p:nvPr/>
          </p:nvSpPr>
          <p:spPr>
            <a:xfrm rot="5400000">
              <a:off x="6426084" y="4150117"/>
              <a:ext cx="222639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CBB850-96E4-4B80-87DE-DC959B71A0FE}"/>
                </a:ext>
              </a:extLst>
            </p:cNvPr>
            <p:cNvSpPr txBox="1"/>
            <p:nvPr/>
          </p:nvSpPr>
          <p:spPr>
            <a:xfrm rot="5400000">
              <a:off x="6855205" y="1850336"/>
              <a:ext cx="134753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22222"/>
                  </a:solidFill>
                </a:rPr>
                <a:t>COVID19</a:t>
              </a:r>
            </a:p>
          </p:txBody>
        </p:sp>
      </p:grpSp>
      <p:sp>
        <p:nvSpPr>
          <p:cNvPr id="32" name="TextBox 31">
            <a:hlinkClick r:id="rId4" action="ppaction://hlinkfile"/>
            <a:extLst>
              <a:ext uri="{FF2B5EF4-FFF2-40B4-BE49-F238E27FC236}">
                <a16:creationId xmlns:a16="http://schemas.microsoft.com/office/drawing/2014/main" id="{D63E46CB-E1A7-4E34-932B-18410B737A63}"/>
              </a:ext>
            </a:extLst>
          </p:cNvPr>
          <p:cNvSpPr txBox="1"/>
          <p:nvPr/>
        </p:nvSpPr>
        <p:spPr>
          <a:xfrm>
            <a:off x="0" y="5894952"/>
            <a:ext cx="149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Supplementary Table of log2 diff. taxa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2  taxonomic comparison of the log2 median ratio by case 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A5C85-CE7C-4D89-B601-520CEE04E74D}"/>
              </a:ext>
            </a:extLst>
          </p:cNvPr>
          <p:cNvSpPr txBox="1"/>
          <p:nvPr/>
        </p:nvSpPr>
        <p:spPr>
          <a:xfrm>
            <a:off x="70836" y="2021873"/>
            <a:ext cx="1899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Sphingomonas</a:t>
            </a:r>
            <a:endParaRPr lang="en-US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4761983-8E06-4781-956B-51262D3E4C7C}"/>
              </a:ext>
            </a:extLst>
          </p:cNvPr>
          <p:cNvSpPr/>
          <p:nvPr/>
        </p:nvSpPr>
        <p:spPr>
          <a:xfrm rot="2318170">
            <a:off x="3290179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CFF968C-D87A-4987-8DFF-B302C967B39E}"/>
              </a:ext>
            </a:extLst>
          </p:cNvPr>
          <p:cNvSpPr/>
          <p:nvPr/>
        </p:nvSpPr>
        <p:spPr>
          <a:xfrm rot="2318170">
            <a:off x="5513420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A8B3D-3220-4FBE-84A9-D2DC33F6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6886"/>
              </p:ext>
            </p:extLst>
          </p:nvPr>
        </p:nvGraphicFramePr>
        <p:xfrm>
          <a:off x="14255" y="2442852"/>
          <a:ext cx="2444034" cy="72580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088268488"/>
                    </a:ext>
                  </a:extLst>
                </a:gridCol>
                <a:gridCol w="480295">
                  <a:extLst>
                    <a:ext uri="{9D8B030D-6E8A-4147-A177-3AD203B41FA5}">
                      <a16:colId xmlns:a16="http://schemas.microsoft.com/office/drawing/2014/main" val="277947454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9289195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41358189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34722972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5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Uninfected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90318"/>
                  </a:ext>
                </a:extLst>
              </a:tr>
            </a:tbl>
          </a:graphicData>
        </a:graphic>
      </p:graphicFrame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8E453D6C-9702-4A4A-9DB2-1822254AE532}"/>
              </a:ext>
            </a:extLst>
          </p:cNvPr>
          <p:cNvSpPr/>
          <p:nvPr/>
        </p:nvSpPr>
        <p:spPr>
          <a:xfrm rot="2318170">
            <a:off x="5513420" y="5288627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3. Microbially derived gene ontology functional annotations associated with COVID19 survival.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 survival.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735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4  taxonomic comparison of the log2 median ratio by COVID19 disease outcome.</a:t>
            </a:r>
          </a:p>
        </p:txBody>
      </p:sp>
    </p:spTree>
    <p:extLst>
      <p:ext uri="{BB962C8B-B14F-4D97-AF65-F5344CB8AC3E}">
        <p14:creationId xmlns:p14="http://schemas.microsoft.com/office/powerpoint/2010/main" val="33459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E3C9CA-194E-4775-B793-E7434A3B9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90898"/>
              </p:ext>
            </p:extLst>
          </p:nvPr>
        </p:nvGraphicFramePr>
        <p:xfrm>
          <a:off x="213711" y="2083342"/>
          <a:ext cx="8653664" cy="3565920"/>
        </p:xfrm>
        <a:graphic>
          <a:graphicData uri="http://schemas.openxmlformats.org/drawingml/2006/table">
            <a:tbl>
              <a:tblPr/>
              <a:tblGrid>
                <a:gridCol w="903982">
                  <a:extLst>
                    <a:ext uri="{9D8B030D-6E8A-4147-A177-3AD203B41FA5}">
                      <a16:colId xmlns:a16="http://schemas.microsoft.com/office/drawing/2014/main" val="1618063298"/>
                    </a:ext>
                  </a:extLst>
                </a:gridCol>
                <a:gridCol w="4219682">
                  <a:extLst>
                    <a:ext uri="{9D8B030D-6E8A-4147-A177-3AD203B41FA5}">
                      <a16:colId xmlns:a16="http://schemas.microsoft.com/office/drawing/2014/main" val="2412131761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3940652282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57561138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3688441603"/>
                    </a:ext>
                  </a:extLst>
                </a:gridCol>
                <a:gridCol w="580844">
                  <a:extLst>
                    <a:ext uri="{9D8B030D-6E8A-4147-A177-3AD203B41FA5}">
                      <a16:colId xmlns:a16="http://schemas.microsoft.com/office/drawing/2014/main" val="977659065"/>
                    </a:ext>
                  </a:extLst>
                </a:gridCol>
                <a:gridCol w="1016915">
                  <a:extLst>
                    <a:ext uri="{9D8B030D-6E8A-4147-A177-3AD203B41FA5}">
                      <a16:colId xmlns:a16="http://schemas.microsoft.com/office/drawing/2014/main" val="4021410953"/>
                    </a:ext>
                  </a:extLst>
                </a:gridCol>
                <a:gridCol w="412739">
                  <a:extLst>
                    <a:ext uri="{9D8B030D-6E8A-4147-A177-3AD203B41FA5}">
                      <a16:colId xmlns:a16="http://schemas.microsoft.com/office/drawing/2014/main" val="3445104503"/>
                    </a:ext>
                  </a:extLst>
                </a:gridCol>
              </a:tblGrid>
              <a:tr h="123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ontology nomenclature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stderr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06343"/>
                  </a:ext>
                </a:extLst>
              </a:tr>
              <a:tr h="12640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phosphorylation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2.897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65844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transition metal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GO:0046914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9645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magnesium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GO:0000287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738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nucleobase-containing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biosynthetic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GO:0034654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0982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phosphodiester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hydrolysis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-1.412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0.402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GO:0090501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01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GO:0003723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15038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GO:0016070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5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zinc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GO:0008270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96880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endopeptidase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-0.995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GO:0004175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93572"/>
                  </a:ext>
                </a:extLst>
              </a:tr>
              <a:tr h="12640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recombination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1045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Pyrophosphatase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GO:0016462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3824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oxidoreductase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2.541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GO:0016491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3392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hydrolase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acid anhydrides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GO:0016817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9846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catalytic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GO:0140098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86857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organonitrogen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catabolic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GO:1901565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722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7CEB0DB-2AA8-46AE-BDD9-63358C58AAB6}"/>
              </a:ext>
            </a:extLst>
          </p:cNvPr>
          <p:cNvSpPr txBox="1"/>
          <p:nvPr/>
        </p:nvSpPr>
        <p:spPr>
          <a:xfrm>
            <a:off x="13557" y="5717895"/>
            <a:ext cx="9130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* Coefficients are directly correlated with regulation amongst patients who survived.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DCC9D-890E-4F70-8D0F-75F86FFE3D3B}"/>
              </a:ext>
            </a:extLst>
          </p:cNvPr>
          <p:cNvSpPr txBox="1"/>
          <p:nvPr/>
        </p:nvSpPr>
        <p:spPr>
          <a:xfrm>
            <a:off x="213711" y="1586603"/>
            <a:ext cx="8653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4. Gene Ontologies associated with COVID19 survival.  GO terms comparisons were conducted using Maaslin2, controlling for random effect of patient and using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84B42-EDC9-491A-8D8F-7368ABE0DC5B}"/>
              </a:ext>
            </a:extLst>
          </p:cNvPr>
          <p:cNvSpPr txBox="1"/>
          <p:nvPr/>
        </p:nvSpPr>
        <p:spPr>
          <a:xfrm>
            <a:off x="1747837" y="117572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Table 3.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Gene Ontologies associated with COVID19 survival.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2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CM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C3835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General_Brand " id="{8E241C18-6C84-5E4C-8761-3B55892AACF5}" vid="{BFDD582E-FF1F-9C4F-8546-5DA41008747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1768</Words>
  <Application>Microsoft Office PowerPoint</Application>
  <PresentationFormat>On-screen Show (4:3)</PresentationFormat>
  <Paragraphs>408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Times New Roman</vt:lpstr>
      <vt:lpstr>BCM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Jochum, Michael D.</cp:lastModifiedBy>
  <cp:revision>145</cp:revision>
  <cp:lastPrinted>2017-02-16T22:08:49Z</cp:lastPrinted>
  <dcterms:created xsi:type="dcterms:W3CDTF">2017-10-24T13:41:35Z</dcterms:created>
  <dcterms:modified xsi:type="dcterms:W3CDTF">2021-06-09T18:46:52Z</dcterms:modified>
</cp:coreProperties>
</file>