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0" r:id="rId4"/>
    <p:sldId id="267" r:id="rId5"/>
    <p:sldId id="268" r:id="rId6"/>
    <p:sldId id="261" r:id="rId7"/>
    <p:sldId id="257" r:id="rId8"/>
    <p:sldId id="263" r:id="rId9"/>
    <p:sldId id="262"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70AD47"/>
    <a:srgbClr val="FFFFDF"/>
    <a:srgbClr val="FEC7AD"/>
    <a:srgbClr val="CCEA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60794" autoAdjust="0"/>
  </p:normalViewPr>
  <p:slideViewPr>
    <p:cSldViewPr snapToGrid="0">
      <p:cViewPr>
        <p:scale>
          <a:sx n="100" d="100"/>
          <a:sy n="100" d="100"/>
        </p:scale>
        <p:origin x="21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86010-06E8-42EC-9367-9432D4BA6324}"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CC0D2-8A81-4372-BF9C-B097C837F6D0}" type="slidenum">
              <a:rPr lang="en-US" smtClean="0"/>
              <a:t>‹#›</a:t>
            </a:fld>
            <a:endParaRPr lang="en-US"/>
          </a:p>
        </p:txBody>
      </p:sp>
    </p:spTree>
    <p:extLst>
      <p:ext uri="{BB962C8B-B14F-4D97-AF65-F5344CB8AC3E}">
        <p14:creationId xmlns:p14="http://schemas.microsoft.com/office/powerpoint/2010/main" val="210602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4</a:t>
            </a:fld>
            <a:endParaRPr lang="en-US"/>
          </a:p>
        </p:txBody>
      </p:sp>
    </p:spTree>
    <p:extLst>
      <p:ext uri="{BB962C8B-B14F-4D97-AF65-F5344CB8AC3E}">
        <p14:creationId xmlns:p14="http://schemas.microsoft.com/office/powerpoint/2010/main" val="314691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5</a:t>
            </a:fld>
            <a:endParaRPr lang="en-US"/>
          </a:p>
        </p:txBody>
      </p:sp>
    </p:spTree>
    <p:extLst>
      <p:ext uri="{BB962C8B-B14F-4D97-AF65-F5344CB8AC3E}">
        <p14:creationId xmlns:p14="http://schemas.microsoft.com/office/powerpoint/2010/main" val="270656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7</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8</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9</a:t>
            </a:fld>
            <a:endParaRPr lang="en-US"/>
          </a:p>
        </p:txBody>
      </p:sp>
    </p:spTree>
    <p:extLst>
      <p:ext uri="{BB962C8B-B14F-4D97-AF65-F5344CB8AC3E}">
        <p14:creationId xmlns:p14="http://schemas.microsoft.com/office/powerpoint/2010/main" val="107544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atermark.silverchair.com/ciaa203.pdf?token=AQECAHi208BE49Ooan9kkhW_Ercy7Dm3ZL_9Cf3qfKAc485ysgAAAtgwggLUBgkqhkiG9w0BBwagggLFMIICwQIBADCCAroGCSqGSIb3DQEHATAeBglghkgBZQMEAS4wEQQMKdbj-EdyN3Dlw6K4AgEQgIICi4BsQuJS5dsmkYpkBW5i7gnPrrawkZWVX92Dl3_ujOP3dbwHo181tV4ln2Ze2GgABfuVhfhDrcXNaAKBS2azd-zayz-RU641HNuHooJdan_1xCT1yGsp3VXKa7kQH9OUhzqfBhUU4z7q5bn72q8YjSa9KNvrNCx8NfJI-Mob_YBQHnQD4I6Acasu3Z63IXxpCMtziAIUNyadj93DIrsAO8GU6YI5ENxx8XG-XfID_zfy6rCM7oe9MAR3eD-YyM05ylJAhLkNLspRknr0UCQOXfxkqPTbhsj9bYyhACwClR4XNgBmufXOkHlJ6Jdcja5ZUA88fcG4lNHn4HmBtIASfCUmRzweYV-4zQEJUt_HeLeXyRxcSJgi6n46Mv7E9hTmHdWmU69-llKWmMcAepdABv2AZAVXT9He6zdCbKdDzykq-ngoYD6FZyIUjx1A37Z2qem4C9Mx9GrGT0Y14FYajVv9mWSYA2Y5FAtLzKaTINGutrBfvlM7a2xU6S066_XVqWW5VzKdUiCu8dwA97INo3pWjpFkebnYdrsLz0njvTLSwp8febsxL8PDAnMtzNyyNM_Q5VR0A30ytZxeCM5nDSvHX_roHwGRLYMrbPL-cT6XoxrL4UY87C4Dt0UzcKtyq20Da5_iI92lej5IZXiZkdFHTYVcBvhttzHPWaaC-X9iooJvS-cptvHQUOOYICFMNX6KpaHB_98ktYMmiJ1vC9sD-1W6nfpehWkx8V90SuiEqSBeKQ7LOm3hm6OfUiwkEpd4vOh31agUWIwBY26J6opU3NEnlTbNTn7-iMXkAi76-hFKZ0OyDr3YObcisIj8f58pYaC72Q7b82wGyAdI-GZwjkROqO9_2HAj0Q</a:t>
            </a:r>
          </a:p>
        </p:txBody>
      </p:sp>
      <p:sp>
        <p:nvSpPr>
          <p:cNvPr id="4" name="Slide Number Placeholder 3"/>
          <p:cNvSpPr>
            <a:spLocks noGrp="1"/>
          </p:cNvSpPr>
          <p:nvPr>
            <p:ph type="sldNum" sz="quarter" idx="5"/>
          </p:nvPr>
        </p:nvSpPr>
        <p:spPr/>
        <p:txBody>
          <a:bodyPr/>
          <a:lstStyle/>
          <a:p>
            <a:fld id="{EA5CC0D2-8A81-4372-BF9C-B097C837F6D0}" type="slidenum">
              <a:rPr lang="en-US" smtClean="0"/>
              <a:t>10</a:t>
            </a:fld>
            <a:endParaRPr lang="en-US"/>
          </a:p>
        </p:txBody>
      </p:sp>
    </p:spTree>
    <p:extLst>
      <p:ext uri="{BB962C8B-B14F-4D97-AF65-F5344CB8AC3E}">
        <p14:creationId xmlns:p14="http://schemas.microsoft.com/office/powerpoint/2010/main" val="125964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D93A-FEE5-4F38-9E13-473958CFA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E1A753-ACC4-40CD-BA7A-E0F741AD9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CCBAA3-B925-4DEB-8534-03DCE5482647}"/>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5" name="Footer Placeholder 4">
            <a:extLst>
              <a:ext uri="{FF2B5EF4-FFF2-40B4-BE49-F238E27FC236}">
                <a16:creationId xmlns:a16="http://schemas.microsoft.com/office/drawing/2014/main" id="{5DB3B081-3DC9-4B38-8751-26C155B94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126D9-1717-492C-ADF6-5C584DE5493E}"/>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249751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0747-9CE5-4FC2-BB4B-3C02EF8771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53007-8C79-4836-A188-0211959AC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F22C8-F075-4740-953D-3B5CC3869D03}"/>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5" name="Footer Placeholder 4">
            <a:extLst>
              <a:ext uri="{FF2B5EF4-FFF2-40B4-BE49-F238E27FC236}">
                <a16:creationId xmlns:a16="http://schemas.microsoft.com/office/drawing/2014/main" id="{11925D32-F433-4F5C-9AD5-01695C3BA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350A9-B265-4BE0-8691-D24783D60095}"/>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40561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7B058-B922-46AD-8018-235D2D0B2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B8F33-F5C1-4AF7-839F-EDE926029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67BB3-0FA0-45E5-943C-21CECCA7F20E}"/>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5" name="Footer Placeholder 4">
            <a:extLst>
              <a:ext uri="{FF2B5EF4-FFF2-40B4-BE49-F238E27FC236}">
                <a16:creationId xmlns:a16="http://schemas.microsoft.com/office/drawing/2014/main" id="{3CD7C357-E120-43D3-BB14-AB48BE252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F83B5-E858-4496-9AF7-EF7B874B7457}"/>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161996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4323-F4B2-4E92-A3C7-3A965218B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A1EAF-410D-40DF-8670-D9461C0C3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E1E1B-2B02-47B8-9833-C2517AF6CED9}"/>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5" name="Footer Placeholder 4">
            <a:extLst>
              <a:ext uri="{FF2B5EF4-FFF2-40B4-BE49-F238E27FC236}">
                <a16:creationId xmlns:a16="http://schemas.microsoft.com/office/drawing/2014/main" id="{50EA01B9-AFDF-4497-817C-8E923F5FB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DDA4E-4075-40D5-BD59-5E58BF8BFF6C}"/>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343177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FD0A-0628-46F8-86C9-77F2676CB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07E1FB-DC9C-42C7-9ECA-084429485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69671-6233-47BC-8A5B-4607265FDA59}"/>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5" name="Footer Placeholder 4">
            <a:extLst>
              <a:ext uri="{FF2B5EF4-FFF2-40B4-BE49-F238E27FC236}">
                <a16:creationId xmlns:a16="http://schemas.microsoft.com/office/drawing/2014/main" id="{61CEE052-F194-47E5-A543-58D0451A4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5FEFB-FF3B-4584-B1C3-64B95F1D6F0C}"/>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297054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206F-E99D-4F8E-AD1C-8EB62EA0F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C6833-52AB-4EDE-8D36-5399EB335D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67DEF8-D240-441C-BC13-D278C42A0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AD0CFB-FDB2-4A44-A269-CB328B977449}"/>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6" name="Footer Placeholder 5">
            <a:extLst>
              <a:ext uri="{FF2B5EF4-FFF2-40B4-BE49-F238E27FC236}">
                <a16:creationId xmlns:a16="http://schemas.microsoft.com/office/drawing/2014/main" id="{34AFF5BE-A112-40A1-9455-097021740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71FF9-7A89-4EEB-8793-961995BC9BCD}"/>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350823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B249-C3C5-48C5-9150-466A768DF8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25ADF5-FC5A-42FC-83FD-2921602A7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F892C4-B242-40FB-8F0B-929807BB7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0259DD-A134-4B37-92EE-252CEFAD0B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946CC-6C9E-4DB8-B851-869D960BF3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452B29-6DE6-49F7-AD7C-755A7E48B6EE}"/>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8" name="Footer Placeholder 7">
            <a:extLst>
              <a:ext uri="{FF2B5EF4-FFF2-40B4-BE49-F238E27FC236}">
                <a16:creationId xmlns:a16="http://schemas.microsoft.com/office/drawing/2014/main" id="{58D7C9DE-7CC5-4BBC-BD28-FF12AB70CB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6D893-FCE1-4723-82D5-74E1634EDED2}"/>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84191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23CF-4D7F-4E5E-B203-1CA8CB8D4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1F6D8-C7A1-4119-9CAE-8213187B900F}"/>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4" name="Footer Placeholder 3">
            <a:extLst>
              <a:ext uri="{FF2B5EF4-FFF2-40B4-BE49-F238E27FC236}">
                <a16:creationId xmlns:a16="http://schemas.microsoft.com/office/drawing/2014/main" id="{9F80CA59-C4D3-4264-A5A7-E659F5DC9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37ED6F-7B6B-43A4-BAAC-B173D87138DE}"/>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255550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F00FE-AEDA-4916-9E11-2CBDD8A4F1A9}"/>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3" name="Footer Placeholder 2">
            <a:extLst>
              <a:ext uri="{FF2B5EF4-FFF2-40B4-BE49-F238E27FC236}">
                <a16:creationId xmlns:a16="http://schemas.microsoft.com/office/drawing/2014/main" id="{FB945F0A-5695-47E8-9216-0D10AEA778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5B733-C62C-4769-811B-FD7F42CE218B}"/>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143274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27D4-0D15-4EB3-9B27-466CBFBFA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8809F-4CE3-4078-80CD-F5617E9D3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7A3D1-2546-4F09-8CC1-2B41DA1D8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78A02-D43D-488B-99CE-CFA14184EB42}"/>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6" name="Footer Placeholder 5">
            <a:extLst>
              <a:ext uri="{FF2B5EF4-FFF2-40B4-BE49-F238E27FC236}">
                <a16:creationId xmlns:a16="http://schemas.microsoft.com/office/drawing/2014/main" id="{2569CF98-E97F-4C4D-99D8-BF92B8EC7D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A5A3D-DFD3-4423-B773-A660B76C6087}"/>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383558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F021-CFDC-4D75-864C-6607DBD71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4FA05D-A53A-4687-BDCB-9B8EB1783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7F169-FC6C-4C4C-B76E-AA3725849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3CA32-8991-42B3-8E12-4D2165E38E2D}"/>
              </a:ext>
            </a:extLst>
          </p:cNvPr>
          <p:cNvSpPr>
            <a:spLocks noGrp="1"/>
          </p:cNvSpPr>
          <p:nvPr>
            <p:ph type="dt" sz="half" idx="10"/>
          </p:nvPr>
        </p:nvSpPr>
        <p:spPr/>
        <p:txBody>
          <a:bodyPr/>
          <a:lstStyle/>
          <a:p>
            <a:fld id="{0F322168-54D2-4EAE-84C0-46FF2F76EDE0}" type="datetimeFigureOut">
              <a:rPr lang="en-US" smtClean="0"/>
              <a:t>12/1/2020</a:t>
            </a:fld>
            <a:endParaRPr lang="en-US"/>
          </a:p>
        </p:txBody>
      </p:sp>
      <p:sp>
        <p:nvSpPr>
          <p:cNvPr id="6" name="Footer Placeholder 5">
            <a:extLst>
              <a:ext uri="{FF2B5EF4-FFF2-40B4-BE49-F238E27FC236}">
                <a16:creationId xmlns:a16="http://schemas.microsoft.com/office/drawing/2014/main" id="{9FCCDD7F-64F6-4CD6-BF37-9FCCAE284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1C7A97-F8A0-4A08-A243-7B38A96609F8}"/>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427741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C5C3C-8C14-42E1-8B6B-DAB08E0D0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A703C8-3AA5-4E3C-B3CF-58EF0BA20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4212C-B796-4183-8308-5AF3A6FFA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22168-54D2-4EAE-84C0-46FF2F76EDE0}" type="datetimeFigureOut">
              <a:rPr lang="en-US" smtClean="0"/>
              <a:t>12/1/2020</a:t>
            </a:fld>
            <a:endParaRPr lang="en-US"/>
          </a:p>
        </p:txBody>
      </p:sp>
      <p:sp>
        <p:nvSpPr>
          <p:cNvPr id="5" name="Footer Placeholder 4">
            <a:extLst>
              <a:ext uri="{FF2B5EF4-FFF2-40B4-BE49-F238E27FC236}">
                <a16:creationId xmlns:a16="http://schemas.microsoft.com/office/drawing/2014/main" id="{8DB80644-8065-4769-9110-B5FA665C0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D8F16-1960-4E3F-BC51-B7B145BFA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A9FCA-6FD1-4BE7-B73F-FFAF6180183E}" type="slidenum">
              <a:rPr lang="en-US" smtClean="0"/>
              <a:t>‹#›</a:t>
            </a:fld>
            <a:endParaRPr lang="en-US"/>
          </a:p>
        </p:txBody>
      </p:sp>
    </p:spTree>
    <p:extLst>
      <p:ext uri="{BB962C8B-B14F-4D97-AF65-F5344CB8AC3E}">
        <p14:creationId xmlns:p14="http://schemas.microsoft.com/office/powerpoint/2010/main" val="381003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sf.io/7nrd3/fi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file:///D:\github\microbial\Rdata\GO_term_analysis\GO_TERM_maaslin2_analysis_29_nov_2020.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file:///D:\github\microbial\Rdata\GO_term_analysis\GO_TERM_maaslin2_analysis_29_nov_2020.html"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ctrTitle"/>
          </p:nvPr>
        </p:nvSpPr>
        <p:spPr/>
        <p:txBody>
          <a:bodyPr/>
          <a:lstStyle/>
          <a:p>
            <a:r>
              <a:rPr lang="en-US" dirty="0"/>
              <a:t>COVIRT microbial update</a:t>
            </a:r>
          </a:p>
        </p:txBody>
      </p:sp>
      <p:sp>
        <p:nvSpPr>
          <p:cNvPr id="3" name="Subtitle 2">
            <a:extLst>
              <a:ext uri="{FF2B5EF4-FFF2-40B4-BE49-F238E27FC236}">
                <a16:creationId xmlns:a16="http://schemas.microsoft.com/office/drawing/2014/main" id="{DCA52163-3F6E-4831-847C-3118610A669D}"/>
              </a:ext>
            </a:extLst>
          </p:cNvPr>
          <p:cNvSpPr>
            <a:spLocks noGrp="1"/>
          </p:cNvSpPr>
          <p:nvPr>
            <p:ph type="subTitle" idx="1"/>
          </p:nvPr>
        </p:nvSpPr>
        <p:spPr/>
        <p:txBody>
          <a:bodyPr/>
          <a:lstStyle/>
          <a:p>
            <a:r>
              <a:rPr lang="en-US" dirty="0"/>
              <a:t>1 DEC 2020</a:t>
            </a:r>
          </a:p>
          <a:p>
            <a:r>
              <a:rPr lang="en-US" dirty="0"/>
              <a:t>Jochum, Michael D.</a:t>
            </a:r>
          </a:p>
        </p:txBody>
      </p:sp>
    </p:spTree>
    <p:extLst>
      <p:ext uri="{BB962C8B-B14F-4D97-AF65-F5344CB8AC3E}">
        <p14:creationId xmlns:p14="http://schemas.microsoft.com/office/powerpoint/2010/main" val="52718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title"/>
          </p:nvPr>
        </p:nvSpPr>
        <p:spPr/>
        <p:txBody>
          <a:bodyPr/>
          <a:lstStyle/>
          <a:p>
            <a:r>
              <a:rPr lang="en-US" sz="4400" b="0" i="0" dirty="0">
                <a:effectLst/>
                <a:latin typeface="Arial" panose="020B0604020202020204" pitchFamily="34" charset="0"/>
                <a:cs typeface="Arial" panose="020B0604020202020204" pitchFamily="34" charset="0"/>
              </a:rPr>
              <a:t>TODO</a:t>
            </a:r>
          </a:p>
        </p:txBody>
      </p:sp>
      <p:sp>
        <p:nvSpPr>
          <p:cNvPr id="4" name="Content Placeholder 3">
            <a:extLst>
              <a:ext uri="{FF2B5EF4-FFF2-40B4-BE49-F238E27FC236}">
                <a16:creationId xmlns:a16="http://schemas.microsoft.com/office/drawing/2014/main" id="{5FC8CD6D-78BE-46C1-B0FA-B844B9E9EB33}"/>
              </a:ext>
            </a:extLst>
          </p:cNvPr>
          <p:cNvSpPr>
            <a:spLocks noGrp="1"/>
          </p:cNvSpPr>
          <p:nvPr>
            <p:ph idx="1"/>
          </p:nvPr>
        </p:nvSpPr>
        <p:spPr>
          <a:xfrm>
            <a:off x="838200" y="1548882"/>
            <a:ext cx="10330543" cy="4628081"/>
          </a:xfrm>
        </p:spPr>
        <p:txBody>
          <a:bodyPr>
            <a:noAutofit/>
          </a:bodyPr>
          <a:lstStyle/>
          <a:p>
            <a:pPr marL="514350" indent="-514350">
              <a:buFont typeface="+mj-lt"/>
              <a:buAutoNum type="arabicPeriod"/>
            </a:pPr>
            <a:r>
              <a:rPr lang="en-US" sz="2000" dirty="0">
                <a:highlight>
                  <a:srgbClr val="C0C0C0"/>
                </a:highlight>
                <a:latin typeface="Consolas" panose="020B0609020204030204" pitchFamily="49" charset="0"/>
                <a:cs typeface="Arial" panose="020B0604020202020204" pitchFamily="34" charset="0"/>
              </a:rPr>
              <a:t>library(</a:t>
            </a:r>
            <a:r>
              <a:rPr lang="en-US" sz="2000" dirty="0" err="1">
                <a:highlight>
                  <a:srgbClr val="C0C0C0"/>
                </a:highlight>
                <a:latin typeface="Consolas" panose="020B0609020204030204" pitchFamily="49" charset="0"/>
                <a:cs typeface="Arial" panose="020B0604020202020204" pitchFamily="34" charset="0"/>
              </a:rPr>
              <a:t>decontam</a:t>
            </a:r>
            <a:r>
              <a:rPr lang="en-US" sz="2000" dirty="0">
                <a:highlight>
                  <a:srgbClr val="C0C0C0"/>
                </a:highlight>
                <a:latin typeface="Consolas" panose="020B0609020204030204" pitchFamily="49" charset="0"/>
                <a:cs typeface="Arial" panose="020B0604020202020204" pitchFamily="34" charset="0"/>
              </a:rPr>
              <a:t>) </a:t>
            </a:r>
          </a:p>
          <a:p>
            <a:pPr lvl="1"/>
            <a:r>
              <a:rPr lang="en-US" sz="2000" dirty="0">
                <a:latin typeface="Arial" panose="020B0604020202020204" pitchFamily="34" charset="0"/>
                <a:cs typeface="Arial" panose="020B0604020202020204" pitchFamily="34" charset="0"/>
              </a:rPr>
              <a:t>Have we done any contamination control so far in the processing pipe?</a:t>
            </a:r>
          </a:p>
          <a:p>
            <a:pPr lvl="1"/>
            <a:r>
              <a:rPr lang="en-US" sz="2000" dirty="0">
                <a:latin typeface="Arial" panose="020B0604020202020204" pitchFamily="34" charset="0"/>
                <a:cs typeface="Arial" panose="020B0604020202020204" pitchFamily="34" charset="0"/>
              </a:rPr>
              <a:t>(does this even work on the GO TERMS)</a:t>
            </a:r>
          </a:p>
          <a:p>
            <a:pPr lvl="1"/>
            <a:r>
              <a:rPr lang="en-US" sz="2000" b="0" i="0" dirty="0">
                <a:effectLst/>
                <a:latin typeface="Arial" panose="020B0604020202020204" pitchFamily="34" charset="0"/>
                <a:cs typeface="Arial" panose="020B0604020202020204" pitchFamily="34" charset="0"/>
              </a:rPr>
              <a:t>Should I do it with all the samples or only the samples from the pub they came from</a:t>
            </a:r>
          </a:p>
          <a:p>
            <a:pPr marL="457200" indent="-457200">
              <a:buFont typeface="+mj-lt"/>
              <a:buAutoNum type="arabicPeriod"/>
            </a:pPr>
            <a:r>
              <a:rPr lang="en-US" sz="2000" b="0" i="0" dirty="0">
                <a:effectLst/>
                <a:latin typeface="Arial" panose="020B0604020202020204" pitchFamily="34" charset="0"/>
                <a:cs typeface="Arial" panose="020B0604020202020204" pitchFamily="34" charset="0"/>
              </a:rPr>
              <a:t>Clearly ascertain the original authors criteria  </a:t>
            </a:r>
          </a:p>
          <a:p>
            <a:pPr lvl="2"/>
            <a:r>
              <a:rPr lang="en-US" b="0" i="0" strike="sngStrike" dirty="0">
                <a:effectLst/>
                <a:latin typeface="Arial" panose="020B0604020202020204" pitchFamily="34" charset="0"/>
                <a:cs typeface="Arial" panose="020B0604020202020204" pitchFamily="34" charset="0"/>
              </a:rPr>
              <a:t>"Control Sick" </a:t>
            </a:r>
          </a:p>
          <a:p>
            <a:pPr lvl="2"/>
            <a:r>
              <a:rPr lang="en-US" dirty="0">
                <a:latin typeface="Arial" panose="020B0604020202020204" pitchFamily="34" charset="0"/>
                <a:cs typeface="Arial" panose="020B0604020202020204" pitchFamily="34" charset="0"/>
              </a:rPr>
              <a:t>“</a:t>
            </a:r>
            <a:r>
              <a:rPr lang="en-US" b="0" i="0" dirty="0">
                <a:effectLst/>
                <a:latin typeface="Arial" panose="020B0604020202020204" pitchFamily="34" charset="0"/>
                <a:cs typeface="Arial" panose="020B0604020202020204" pitchFamily="34" charset="0"/>
              </a:rPr>
              <a:t>Community acquired pneumonia" </a:t>
            </a:r>
          </a:p>
          <a:p>
            <a:pPr lvl="2"/>
            <a:r>
              <a:rPr lang="en-US" b="0" i="0" dirty="0">
                <a:effectLst/>
                <a:latin typeface="Arial" panose="020B0604020202020204" pitchFamily="34" charset="0"/>
                <a:cs typeface="Arial" panose="020B0604020202020204" pitchFamily="34" charset="0"/>
              </a:rPr>
              <a:t>inclusion and the all the devilish who, what, how, why details that accompany</a:t>
            </a:r>
            <a:endParaRPr lang="en-US" dirty="0">
              <a:latin typeface="Arial" panose="020B0604020202020204" pitchFamily="34" charset="0"/>
              <a:cs typeface="Arial" panose="020B0604020202020204" pitchFamily="34" charset="0"/>
            </a:endParaRPr>
          </a:p>
          <a:p>
            <a:pPr lvl="2"/>
            <a:r>
              <a:rPr lang="en-US" b="0" i="0" dirty="0">
                <a:effectLst/>
                <a:latin typeface="Arial" panose="020B0604020202020204" pitchFamily="34" charset="0"/>
                <a:cs typeface="Arial" panose="020B0604020202020204" pitchFamily="34" charset="0"/>
              </a:rPr>
              <a:t>exclusion, and similarly detailed.</a:t>
            </a:r>
          </a:p>
          <a:p>
            <a:pPr lvl="1"/>
            <a:r>
              <a:rPr lang="en-US" sz="2000" dirty="0">
                <a:latin typeface="Arial" panose="020B0604020202020204" pitchFamily="34" charset="0"/>
                <a:cs typeface="Arial" panose="020B0604020202020204" pitchFamily="34" charset="0"/>
              </a:rPr>
              <a:t>Rationale</a:t>
            </a:r>
            <a:endParaRPr lang="en-US" sz="2000" b="0" i="0" dirty="0">
              <a:effectLst/>
              <a:latin typeface="Arial" panose="020B0604020202020204" pitchFamily="34" charset="0"/>
              <a:cs typeface="Arial" panose="020B0604020202020204" pitchFamily="34" charset="0"/>
            </a:endParaRPr>
          </a:p>
          <a:p>
            <a:pPr lvl="2"/>
            <a:r>
              <a:rPr lang="en-US" b="0" i="0" dirty="0">
                <a:effectLst/>
                <a:latin typeface="Arial" panose="020B0604020202020204" pitchFamily="34" charset="0"/>
                <a:cs typeface="Arial" panose="020B0604020202020204" pitchFamily="34" charset="0"/>
              </a:rPr>
              <a:t>The reason is that this assures that the population heterogeneity is not too great. If it is too great, then we have to do different stratification to control</a:t>
            </a:r>
          </a:p>
          <a:p>
            <a:pPr marL="457200" indent="-457200">
              <a:buFont typeface="+mj-lt"/>
              <a:buAutoNum type="arabicPeriod"/>
            </a:pPr>
            <a:r>
              <a:rPr lang="en-US" sz="2000" b="0" i="0" dirty="0">
                <a:effectLst/>
                <a:latin typeface="Arial" panose="020B0604020202020204" pitchFamily="34" charset="0"/>
                <a:cs typeface="Arial" panose="020B0604020202020204" pitchFamily="34" charset="0"/>
              </a:rPr>
              <a:t>Results interpretation discussion</a:t>
            </a:r>
          </a:p>
          <a:p>
            <a:pPr marL="914400" lvl="1" indent="-457200">
              <a:buFont typeface="+mj-lt"/>
              <a:buAutoNum type="arabicPeriod"/>
            </a:pPr>
            <a:r>
              <a:rPr lang="en-US" sz="1600" dirty="0">
                <a:latin typeface="Arial" panose="020B0604020202020204" pitchFamily="34" charset="0"/>
                <a:cs typeface="Arial" panose="020B0604020202020204" pitchFamily="34" charset="0"/>
              </a:rPr>
              <a:t>Lit review, supporting papers, etc.</a:t>
            </a:r>
            <a:endParaRPr lang="en-US" sz="1600" b="0" i="0" dirty="0">
              <a:effectLst/>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WRITE!</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23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1D2F-3B74-4592-9511-9B1590C6E95E}"/>
              </a:ext>
            </a:extLst>
          </p:cNvPr>
          <p:cNvSpPr>
            <a:spLocks noGrp="1"/>
          </p:cNvSpPr>
          <p:nvPr>
            <p:ph type="title"/>
          </p:nvPr>
        </p:nvSpPr>
        <p:spPr/>
        <p:txBody>
          <a:bodyPr/>
          <a:lstStyle/>
          <a:p>
            <a:r>
              <a:rPr lang="en-US" dirty="0"/>
              <a:t>Overview of update</a:t>
            </a:r>
          </a:p>
        </p:txBody>
      </p:sp>
      <p:sp>
        <p:nvSpPr>
          <p:cNvPr id="3" name="Content Placeholder 2">
            <a:extLst>
              <a:ext uri="{FF2B5EF4-FFF2-40B4-BE49-F238E27FC236}">
                <a16:creationId xmlns:a16="http://schemas.microsoft.com/office/drawing/2014/main" id="{B8C32EC2-ADBE-4F37-8024-DF47AB622D8E}"/>
              </a:ext>
            </a:extLst>
          </p:cNvPr>
          <p:cNvSpPr>
            <a:spLocks noGrp="1"/>
          </p:cNvSpPr>
          <p:nvPr>
            <p:ph idx="1"/>
          </p:nvPr>
        </p:nvSpPr>
        <p:spPr>
          <a:xfrm>
            <a:off x="762000" y="1690688"/>
            <a:ext cx="5191125" cy="4486275"/>
          </a:xfrm>
        </p:spPr>
        <p:txBody>
          <a:bodyPr/>
          <a:lstStyle/>
          <a:p>
            <a:r>
              <a:rPr lang="en-US" dirty="0"/>
              <a:t>Updated results are in </a:t>
            </a:r>
            <a:r>
              <a:rPr lang="en-US" dirty="0">
                <a:hlinkClick r:id="rId2"/>
              </a:rPr>
              <a:t>OSF</a:t>
            </a:r>
            <a:endParaRPr lang="en-US" dirty="0"/>
          </a:p>
          <a:p>
            <a:r>
              <a:rPr lang="en-US" dirty="0"/>
              <a:t>Issues</a:t>
            </a:r>
          </a:p>
          <a:p>
            <a:r>
              <a:rPr lang="en-US" dirty="0"/>
              <a:t>Remarkable Findings</a:t>
            </a:r>
          </a:p>
          <a:p>
            <a:r>
              <a:rPr lang="en-US" dirty="0"/>
              <a:t>Next Steps</a:t>
            </a:r>
          </a:p>
          <a:p>
            <a:pPr marL="0" indent="0">
              <a:buNone/>
            </a:pPr>
            <a:endParaRPr lang="en-US" dirty="0"/>
          </a:p>
        </p:txBody>
      </p:sp>
      <p:pic>
        <p:nvPicPr>
          <p:cNvPr id="5" name="Picture 4">
            <a:extLst>
              <a:ext uri="{FF2B5EF4-FFF2-40B4-BE49-F238E27FC236}">
                <a16:creationId xmlns:a16="http://schemas.microsoft.com/office/drawing/2014/main" id="{290E541D-C0A1-47DF-91A3-DAF15CA854D8}"/>
              </a:ext>
            </a:extLst>
          </p:cNvPr>
          <p:cNvPicPr>
            <a:picLocks noChangeAspect="1"/>
          </p:cNvPicPr>
          <p:nvPr/>
        </p:nvPicPr>
        <p:blipFill>
          <a:blip r:embed="rId3"/>
          <a:stretch>
            <a:fillRect/>
          </a:stretch>
        </p:blipFill>
        <p:spPr>
          <a:xfrm>
            <a:off x="6998139" y="128588"/>
            <a:ext cx="4621751" cy="6600824"/>
          </a:xfrm>
          <a:prstGeom prst="rect">
            <a:avLst/>
          </a:prstGeom>
        </p:spPr>
      </p:pic>
      <p:cxnSp>
        <p:nvCxnSpPr>
          <p:cNvPr id="7" name="Straight Arrow Connector 6">
            <a:extLst>
              <a:ext uri="{FF2B5EF4-FFF2-40B4-BE49-F238E27FC236}">
                <a16:creationId xmlns:a16="http://schemas.microsoft.com/office/drawing/2014/main" id="{B7170252-3F2C-4098-A4A3-F0FCC5D347D1}"/>
              </a:ext>
            </a:extLst>
          </p:cNvPr>
          <p:cNvCxnSpPr>
            <a:cxnSpLocks/>
          </p:cNvCxnSpPr>
          <p:nvPr/>
        </p:nvCxnSpPr>
        <p:spPr>
          <a:xfrm flipV="1">
            <a:off x="5193862" y="1690689"/>
            <a:ext cx="2530913" cy="366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AC936FE-3837-45A2-BD29-BF1E5356EA9A}"/>
              </a:ext>
            </a:extLst>
          </p:cNvPr>
          <p:cNvCxnSpPr>
            <a:cxnSpLocks/>
          </p:cNvCxnSpPr>
          <p:nvPr/>
        </p:nvCxnSpPr>
        <p:spPr>
          <a:xfrm>
            <a:off x="5124450" y="2057400"/>
            <a:ext cx="2600325" cy="1504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4DEB0EA-5E3D-401B-A533-687221516591}"/>
              </a:ext>
            </a:extLst>
          </p:cNvPr>
          <p:cNvCxnSpPr>
            <a:cxnSpLocks/>
          </p:cNvCxnSpPr>
          <p:nvPr/>
        </p:nvCxnSpPr>
        <p:spPr>
          <a:xfrm>
            <a:off x="5124450" y="2057400"/>
            <a:ext cx="2705100" cy="280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5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title"/>
          </p:nvPr>
        </p:nvSpPr>
        <p:spPr>
          <a:xfrm>
            <a:off x="651588" y="0"/>
            <a:ext cx="10515600" cy="475861"/>
          </a:xfrm>
        </p:spPr>
        <p:txBody>
          <a:bodyPr>
            <a:normAutofit fontScale="90000"/>
          </a:bodyPr>
          <a:lstStyle/>
          <a:p>
            <a:pPr algn="ctr"/>
            <a:r>
              <a:rPr lang="en-US" dirty="0"/>
              <a:t>Issues</a:t>
            </a:r>
          </a:p>
        </p:txBody>
      </p:sp>
      <p:sp>
        <p:nvSpPr>
          <p:cNvPr id="4" name="Content Placeholder 3">
            <a:extLst>
              <a:ext uri="{FF2B5EF4-FFF2-40B4-BE49-F238E27FC236}">
                <a16:creationId xmlns:a16="http://schemas.microsoft.com/office/drawing/2014/main" id="{5FC8CD6D-78BE-46C1-B0FA-B844B9E9EB33}"/>
              </a:ext>
            </a:extLst>
          </p:cNvPr>
          <p:cNvSpPr>
            <a:spLocks noGrp="1"/>
          </p:cNvSpPr>
          <p:nvPr>
            <p:ph idx="1"/>
          </p:nvPr>
        </p:nvSpPr>
        <p:spPr>
          <a:xfrm>
            <a:off x="0" y="475861"/>
            <a:ext cx="5826967" cy="5701102"/>
          </a:xfrm>
        </p:spPr>
        <p:txBody>
          <a:bodyPr>
            <a:noAutofit/>
          </a:bodyPr>
          <a:lstStyle/>
          <a:p>
            <a:pPr>
              <a:lnSpc>
                <a:spcPct val="100000"/>
              </a:lnSpc>
            </a:pPr>
            <a:r>
              <a:rPr lang="en-US" sz="1600" dirty="0">
                <a:solidFill>
                  <a:srgbClr val="C00000"/>
                </a:solidFill>
                <a:latin typeface="Arial" panose="020B0604020202020204" pitchFamily="34" charset="0"/>
                <a:cs typeface="Arial" panose="020B0604020202020204" pitchFamily="34" charset="0"/>
              </a:rPr>
              <a:t>Issue </a:t>
            </a:r>
          </a:p>
          <a:p>
            <a:pPr lvl="1">
              <a:lnSpc>
                <a:spcPct val="100000"/>
              </a:lnSpc>
            </a:pPr>
            <a:r>
              <a:rPr lang="en-US" sz="1600" dirty="0" err="1">
                <a:latin typeface="Arial" panose="020B0604020202020204" pitchFamily="34" charset="0"/>
                <a:cs typeface="Arial" panose="020B0604020202020204" pitchFamily="34" charset="0"/>
              </a:rPr>
              <a:t>Michalovic</a:t>
            </a:r>
            <a:r>
              <a:rPr lang="en-US" sz="1600" dirty="0">
                <a:latin typeface="Arial" panose="020B0604020202020204" pitchFamily="34" charset="0"/>
                <a:cs typeface="Arial" panose="020B0604020202020204" pitchFamily="34" charset="0"/>
              </a:rPr>
              <a:t> samples are all batching</a:t>
            </a:r>
          </a:p>
          <a:p>
            <a:pPr lvl="1">
              <a:lnSpc>
                <a:spcPct val="100000"/>
              </a:lnSpc>
            </a:pPr>
            <a:r>
              <a:rPr lang="en-US" sz="1600" dirty="0">
                <a:latin typeface="Arial" panose="020B0604020202020204" pitchFamily="34" charset="0"/>
                <a:cs typeface="Arial" panose="020B0604020202020204" pitchFamily="34" charset="0"/>
              </a:rPr>
              <a:t>Background: </a:t>
            </a:r>
          </a:p>
          <a:p>
            <a:pPr lvl="2">
              <a:lnSpc>
                <a:spcPct val="100000"/>
              </a:lnSpc>
            </a:pPr>
            <a:r>
              <a:rPr lang="en-US" sz="1600" dirty="0">
                <a:latin typeface="Arial" panose="020B0604020202020204" pitchFamily="34" charset="0"/>
                <a:cs typeface="Arial" panose="020B0604020202020204" pitchFamily="34" charset="0"/>
              </a:rPr>
              <a:t>I split the CAP samples from the rest of the Control Sick samples because </a:t>
            </a:r>
            <a:r>
              <a:rPr lang="en-US" sz="1600" dirty="0" err="1">
                <a:latin typeface="Arial" panose="020B0604020202020204" pitchFamily="34" charset="0"/>
                <a:cs typeface="Arial" panose="020B0604020202020204" pitchFamily="34" charset="0"/>
              </a:rPr>
              <a:t>beth</a:t>
            </a:r>
            <a:r>
              <a:rPr lang="en-US" sz="1600" dirty="0">
                <a:latin typeface="Arial" panose="020B0604020202020204" pitchFamily="34" charset="0"/>
                <a:cs typeface="Arial" panose="020B0604020202020204" pitchFamily="34" charset="0"/>
              </a:rPr>
              <a:t> asked me to.</a:t>
            </a:r>
          </a:p>
          <a:p>
            <a:pPr lvl="2">
              <a:lnSpc>
                <a:spcPct val="100000"/>
              </a:lnSpc>
            </a:pPr>
            <a:r>
              <a:rPr lang="en-US" sz="1600" dirty="0">
                <a:latin typeface="Arial" panose="020B0604020202020204" pitchFamily="34" charset="0"/>
                <a:cs typeface="Arial" panose="020B0604020202020204" pitchFamily="34" charset="0"/>
              </a:rPr>
              <a:t>This was really smart because the CAP were really different than the other Control sick cases.</a:t>
            </a:r>
          </a:p>
          <a:p>
            <a:pPr lvl="2">
              <a:lnSpc>
                <a:spcPct val="100000"/>
              </a:lnSpc>
            </a:pPr>
            <a:r>
              <a:rPr lang="en-US" sz="1600" dirty="0">
                <a:latin typeface="Arial" panose="020B0604020202020204" pitchFamily="34" charset="0"/>
                <a:cs typeface="Arial" panose="020B0604020202020204" pitchFamily="34" charset="0"/>
              </a:rPr>
              <a:t>The results from this delineation greatly improved the maaslin2 and </a:t>
            </a:r>
            <a:r>
              <a:rPr lang="en-US" sz="1600" dirty="0" err="1">
                <a:latin typeface="Arial" panose="020B0604020202020204" pitchFamily="34" charset="0"/>
                <a:cs typeface="Arial" panose="020B0604020202020204" pitchFamily="34" charset="0"/>
              </a:rPr>
              <a:t>dmm</a:t>
            </a:r>
            <a:r>
              <a:rPr lang="en-US" sz="1600" dirty="0">
                <a:latin typeface="Arial" panose="020B0604020202020204" pitchFamily="34" charset="0"/>
                <a:cs typeface="Arial" panose="020B0604020202020204" pitchFamily="34" charset="0"/>
              </a:rPr>
              <a:t> modeling, and yielded more insightful comparisons.</a:t>
            </a:r>
          </a:p>
          <a:p>
            <a:pPr lvl="2">
              <a:lnSpc>
                <a:spcPct val="100000"/>
              </a:lnSpc>
            </a:pPr>
            <a:r>
              <a:rPr lang="en-US" sz="1600" dirty="0">
                <a:latin typeface="Arial" panose="020B0604020202020204" pitchFamily="34" charset="0"/>
                <a:cs typeface="Arial" panose="020B0604020202020204" pitchFamily="34" charset="0"/>
              </a:rPr>
              <a:t>It also now shows a strong batch effect with the </a:t>
            </a:r>
            <a:r>
              <a:rPr lang="en-US" sz="1600" dirty="0" err="1">
                <a:latin typeface="Arial" panose="020B0604020202020204" pitchFamily="34" charset="0"/>
                <a:cs typeface="Arial" panose="020B0604020202020204" pitchFamily="34" charset="0"/>
              </a:rPr>
              <a:t>Michalovic</a:t>
            </a:r>
            <a:r>
              <a:rPr lang="en-US" sz="1600" dirty="0">
                <a:latin typeface="Arial" panose="020B0604020202020204" pitchFamily="34" charset="0"/>
                <a:cs typeface="Arial" panose="020B0604020202020204" pitchFamily="34" charset="0"/>
              </a:rPr>
              <a:t> samples</a:t>
            </a:r>
          </a:p>
          <a:p>
            <a:pPr lvl="2">
              <a:lnSpc>
                <a:spcPct val="100000"/>
              </a:lnSpc>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Michalovich</a:t>
            </a:r>
            <a:r>
              <a:rPr lang="en-US" sz="1600" dirty="0">
                <a:latin typeface="Arial" panose="020B0604020202020204" pitchFamily="34" charset="0"/>
                <a:cs typeface="Arial" panose="020B0604020202020204" pitchFamily="34" charset="0"/>
              </a:rPr>
              <a:t> samples also now represent the VAST majority of the control sick samples, which was impairing the model, which is impairing the analyses.</a:t>
            </a:r>
          </a:p>
          <a:p>
            <a:pPr>
              <a:lnSpc>
                <a:spcPct val="100000"/>
              </a:lnSpc>
            </a:pPr>
            <a:r>
              <a:rPr lang="en-US" sz="1600" dirty="0">
                <a:solidFill>
                  <a:schemeClr val="accent6"/>
                </a:solidFill>
                <a:latin typeface="Arial" panose="020B0604020202020204" pitchFamily="34" charset="0"/>
                <a:cs typeface="Arial" panose="020B0604020202020204" pitchFamily="34" charset="0"/>
              </a:rPr>
              <a:t>Resolution</a:t>
            </a:r>
            <a:endParaRPr lang="en-US" sz="1600" dirty="0">
              <a:latin typeface="Arial" panose="020B0604020202020204" pitchFamily="34" charset="0"/>
              <a:cs typeface="Arial" panose="020B0604020202020204" pitchFamily="34" charset="0"/>
            </a:endParaRPr>
          </a:p>
          <a:p>
            <a:pPr lvl="1">
              <a:lnSpc>
                <a:spcPct val="100000"/>
              </a:lnSpc>
            </a:pPr>
            <a:r>
              <a:rPr lang="en-US" sz="1600" dirty="0">
                <a:latin typeface="Arial" panose="020B0604020202020204" pitchFamily="34" charset="0"/>
                <a:cs typeface="Arial" panose="020B0604020202020204" pitchFamily="34" charset="0"/>
              </a:rPr>
              <a:t>Because the CAP samples now provide a closer representation of a “no COVID19  but sick” treatment group, I decided to try removing the I removed the Control Sick cases from the analysis pipeline and the results look much cleaner (modeling and multivariate</a:t>
            </a:r>
            <a:r>
              <a:rPr lang="en-US" sz="14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857EC2E4-7B58-4916-AF2F-FDFA8CB2BFF3}"/>
              </a:ext>
            </a:extLst>
          </p:cNvPr>
          <p:cNvSpPr txBox="1"/>
          <p:nvPr/>
        </p:nvSpPr>
        <p:spPr>
          <a:xfrm>
            <a:off x="5825413" y="733875"/>
            <a:ext cx="6097554" cy="5509200"/>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sz="1600" dirty="0">
                <a:solidFill>
                  <a:srgbClr val="C00000"/>
                </a:solidFill>
                <a:latin typeface="Arial" panose="020B0604020202020204" pitchFamily="34" charset="0"/>
                <a:cs typeface="Arial" panose="020B0604020202020204" pitchFamily="34" charset="0"/>
              </a:rPr>
              <a:t>Issue</a:t>
            </a:r>
          </a:p>
          <a:p>
            <a:pPr marL="742950" lvl="1"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VST normalization wasn’t normalizing</a:t>
            </a:r>
          </a:p>
          <a:p>
            <a:pPr marL="285750" indent="-285750">
              <a:lnSpc>
                <a:spcPct val="100000"/>
              </a:lnSpc>
              <a:buFont typeface="Arial" panose="020B0604020202020204" pitchFamily="34" charset="0"/>
              <a:buChar char="•"/>
            </a:pPr>
            <a:r>
              <a:rPr lang="en-US" sz="1600" dirty="0">
                <a:solidFill>
                  <a:schemeClr val="accent6"/>
                </a:solidFill>
                <a:latin typeface="Arial" panose="020B0604020202020204" pitchFamily="34" charset="0"/>
                <a:cs typeface="Arial" panose="020B0604020202020204" pitchFamily="34" charset="0"/>
              </a:rPr>
              <a:t>Resolution</a:t>
            </a:r>
          </a:p>
          <a:p>
            <a:pPr marL="742950" lvl="1"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 wasn’t giving the command to actually conduct the VST normalization</a:t>
            </a:r>
          </a:p>
          <a:p>
            <a:pPr marL="285750" indent="-285750">
              <a:lnSpc>
                <a:spcPct val="100000"/>
              </a:lnSpc>
              <a:buFont typeface="Arial" panose="020B0604020202020204" pitchFamily="34" charset="0"/>
              <a:buChar char="•"/>
            </a:pPr>
            <a:r>
              <a:rPr lang="en-US" sz="1600" dirty="0">
                <a:solidFill>
                  <a:srgbClr val="C00000"/>
                </a:solidFill>
                <a:latin typeface="Arial" panose="020B0604020202020204" pitchFamily="34" charset="0"/>
                <a:cs typeface="Arial" panose="020B0604020202020204" pitchFamily="34" charset="0"/>
              </a:rPr>
              <a:t>Issue</a:t>
            </a:r>
          </a:p>
          <a:p>
            <a:pPr marL="742950" lvl="1"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VST normalization works too well</a:t>
            </a:r>
          </a:p>
          <a:p>
            <a:pPr marL="1200150" lvl="2"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differences observed in the dataset are in a count range from 1 to max 14, but most of the are between X and 1</a:t>
            </a:r>
          </a:p>
          <a:p>
            <a:pPr marL="1200150" lvl="2" indent="-285750">
              <a:lnSpc>
                <a:spcPct val="100000"/>
              </a:lnSpc>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 can't figure out how to not get &gt;500 hits with the </a:t>
            </a:r>
            <a:r>
              <a:rPr lang="en-US" sz="1600" b="0" i="0" dirty="0" err="1">
                <a:effectLst/>
                <a:latin typeface="Arial" panose="020B0604020202020204" pitchFamily="34" charset="0"/>
                <a:cs typeface="Arial" panose="020B0604020202020204" pitchFamily="34" charset="0"/>
              </a:rPr>
              <a:t>vst</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physeq</a:t>
            </a:r>
            <a:r>
              <a:rPr lang="en-US" sz="1600" b="0" i="0" dirty="0">
                <a:effectLst/>
                <a:latin typeface="Arial" panose="020B0604020202020204" pitchFamily="34" charset="0"/>
                <a:cs typeface="Arial" panose="020B0604020202020204" pitchFamily="34" charset="0"/>
              </a:rPr>
              <a:t> object</a:t>
            </a:r>
          </a:p>
          <a:p>
            <a:pPr marL="1200150" lvl="2"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Also, the results from the VST </a:t>
            </a:r>
            <a:r>
              <a:rPr lang="en-US" sz="1600" dirty="0" err="1">
                <a:latin typeface="Arial" panose="020B0604020202020204" pitchFamily="34" charset="0"/>
                <a:cs typeface="Arial" panose="020B0604020202020204" pitchFamily="34" charset="0"/>
              </a:rPr>
              <a:t>physeq</a:t>
            </a:r>
            <a:r>
              <a:rPr lang="en-US" sz="1600" dirty="0">
                <a:latin typeface="Arial" panose="020B0604020202020204" pitchFamily="34" charset="0"/>
                <a:cs typeface="Arial" panose="020B0604020202020204" pitchFamily="34" charset="0"/>
              </a:rPr>
              <a:t> has everything </a:t>
            </a:r>
            <a:r>
              <a:rPr lang="en-US" sz="1600" b="0" i="0" dirty="0" err="1">
                <a:effectLst/>
                <a:latin typeface="Arial" panose="020B0604020202020204" pitchFamily="34" charset="0"/>
                <a:cs typeface="Arial" panose="020B0604020202020204" pitchFamily="34" charset="0"/>
              </a:rPr>
              <a:t>wayyy</a:t>
            </a:r>
            <a:r>
              <a:rPr lang="en-US" sz="1600" b="0" i="0" dirty="0">
                <a:effectLst/>
                <a:latin typeface="Arial" panose="020B0604020202020204" pitchFamily="34" charset="0"/>
                <a:cs typeface="Arial" panose="020B0604020202020204" pitchFamily="34" charset="0"/>
              </a:rPr>
              <a:t> up compared to COVID19.  </a:t>
            </a:r>
          </a:p>
          <a:p>
            <a:pPr marL="1200150" lvl="2" indent="-285750">
              <a:lnSpc>
                <a:spcPct val="100000"/>
              </a:lnSpc>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 think we could take these results and then go make boxplots of the compositionally transformed counts</a:t>
            </a:r>
          </a:p>
          <a:p>
            <a:pPr marL="285750" indent="-285750">
              <a:lnSpc>
                <a:spcPct val="100000"/>
              </a:lnSpc>
              <a:buFont typeface="Arial" panose="020B0604020202020204" pitchFamily="34" charset="0"/>
              <a:buChar char="•"/>
            </a:pPr>
            <a:r>
              <a:rPr lang="en-US" sz="1600" dirty="0">
                <a:solidFill>
                  <a:schemeClr val="accent6"/>
                </a:solidFill>
                <a:latin typeface="Arial" panose="020B0604020202020204" pitchFamily="34" charset="0"/>
                <a:cs typeface="Arial" panose="020B0604020202020204" pitchFamily="34" charset="0"/>
              </a:rPr>
              <a:t>Resolution</a:t>
            </a:r>
          </a:p>
          <a:p>
            <a:pPr marL="1200150" lvl="2"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 decided to not use VST normalization and went ahead and just did a compositional transformation followed by a CLR normalization from the maaslin2 tool internally and got great results</a:t>
            </a:r>
            <a:endParaRPr lang="en-US"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369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imeline&#10;&#10;Description automatically generated">
            <a:extLst>
              <a:ext uri="{FF2B5EF4-FFF2-40B4-BE49-F238E27FC236}">
                <a16:creationId xmlns:a16="http://schemas.microsoft.com/office/drawing/2014/main" id="{2299AF94-BD27-4892-8C96-99FA147E3908}"/>
              </a:ext>
            </a:extLst>
          </p:cNvPr>
          <p:cNvPicPr>
            <a:picLocks noChangeAspect="1"/>
          </p:cNvPicPr>
          <p:nvPr/>
        </p:nvPicPr>
        <p:blipFill rotWithShape="1">
          <a:blip r:embed="rId3">
            <a:extLst>
              <a:ext uri="{28A0092B-C50C-407E-A947-70E740481C1C}">
                <a14:useLocalDpi xmlns:a14="http://schemas.microsoft.com/office/drawing/2010/main" val="0"/>
              </a:ext>
            </a:extLst>
          </a:blip>
          <a:srcRect l="509" r="23207"/>
          <a:stretch/>
        </p:blipFill>
        <p:spPr>
          <a:xfrm>
            <a:off x="209550" y="790575"/>
            <a:ext cx="10753726" cy="5638800"/>
          </a:xfrm>
          <a:prstGeom prst="rect">
            <a:avLst/>
          </a:prstGeom>
        </p:spPr>
      </p:pic>
      <p:sp>
        <p:nvSpPr>
          <p:cNvPr id="4" name="TextBox 3">
            <a:extLst>
              <a:ext uri="{FF2B5EF4-FFF2-40B4-BE49-F238E27FC236}">
                <a16:creationId xmlns:a16="http://schemas.microsoft.com/office/drawing/2014/main" id="{F4BE6E0B-F335-4E47-ACE4-41446C355DE7}"/>
              </a:ext>
            </a:extLst>
          </p:cNvPr>
          <p:cNvSpPr txBox="1"/>
          <p:nvPr/>
        </p:nvSpPr>
        <p:spPr>
          <a:xfrm>
            <a:off x="4791075" y="0"/>
            <a:ext cx="3231269" cy="369332"/>
          </a:xfrm>
          <a:prstGeom prst="rect">
            <a:avLst/>
          </a:prstGeom>
          <a:noFill/>
        </p:spPr>
        <p:txBody>
          <a:bodyPr wrap="none" rtlCol="0">
            <a:spAutoFit/>
          </a:bodyPr>
          <a:lstStyle/>
          <a:p>
            <a:r>
              <a:rPr lang="en-US" dirty="0">
                <a:hlinkClick r:id="rId4"/>
              </a:rPr>
              <a:t>Open the html </a:t>
            </a:r>
            <a:r>
              <a:rPr lang="en-US" dirty="0" err="1">
                <a:hlinkClick r:id="rId4"/>
              </a:rPr>
              <a:t>jupyter</a:t>
            </a:r>
            <a:r>
              <a:rPr lang="en-US" dirty="0">
                <a:hlinkClick r:id="rId4"/>
              </a:rPr>
              <a:t> notebook</a:t>
            </a:r>
            <a:endParaRPr lang="en-US" dirty="0"/>
          </a:p>
        </p:txBody>
      </p:sp>
      <p:pic>
        <p:nvPicPr>
          <p:cNvPr id="3" name="Picture 2" descr="A picture containing timeline&#10;&#10;Description automatically generated">
            <a:extLst>
              <a:ext uri="{FF2B5EF4-FFF2-40B4-BE49-F238E27FC236}">
                <a16:creationId xmlns:a16="http://schemas.microsoft.com/office/drawing/2014/main" id="{B2E18B00-EC85-4BC7-B92E-4E4307452851}"/>
              </a:ext>
            </a:extLst>
          </p:cNvPr>
          <p:cNvPicPr>
            <a:picLocks noChangeAspect="1"/>
          </p:cNvPicPr>
          <p:nvPr/>
        </p:nvPicPr>
        <p:blipFill rotWithShape="1">
          <a:blip r:embed="rId3">
            <a:extLst>
              <a:ext uri="{28A0092B-C50C-407E-A947-70E740481C1C}">
                <a14:useLocalDpi xmlns:a14="http://schemas.microsoft.com/office/drawing/2010/main" val="0"/>
              </a:ext>
            </a:extLst>
          </a:blip>
          <a:srcRect l="84688" r="3281" b="36214"/>
          <a:stretch/>
        </p:blipFill>
        <p:spPr>
          <a:xfrm>
            <a:off x="10534650" y="0"/>
            <a:ext cx="1657350" cy="3514725"/>
          </a:xfrm>
          <a:prstGeom prst="rect">
            <a:avLst/>
          </a:prstGeom>
        </p:spPr>
      </p:pic>
    </p:spTree>
    <p:extLst>
      <p:ext uri="{BB962C8B-B14F-4D97-AF65-F5344CB8AC3E}">
        <p14:creationId xmlns:p14="http://schemas.microsoft.com/office/powerpoint/2010/main" val="297269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imeline&#10;&#10;Description automatically generated">
            <a:extLst>
              <a:ext uri="{FF2B5EF4-FFF2-40B4-BE49-F238E27FC236}">
                <a16:creationId xmlns:a16="http://schemas.microsoft.com/office/drawing/2014/main" id="{2299AF94-BD27-4892-8C96-99FA147E3908}"/>
              </a:ext>
            </a:extLst>
          </p:cNvPr>
          <p:cNvPicPr>
            <a:picLocks noChangeAspect="1"/>
          </p:cNvPicPr>
          <p:nvPr/>
        </p:nvPicPr>
        <p:blipFill rotWithShape="1">
          <a:blip r:embed="rId3">
            <a:extLst>
              <a:ext uri="{28A0092B-C50C-407E-A947-70E740481C1C}">
                <a14:useLocalDpi xmlns:a14="http://schemas.microsoft.com/office/drawing/2010/main" val="0"/>
              </a:ext>
            </a:extLst>
          </a:blip>
          <a:srcRect l="-362" t="1" r="1287" b="-1187"/>
          <a:stretch/>
        </p:blipFill>
        <p:spPr>
          <a:xfrm>
            <a:off x="104775" y="1614669"/>
            <a:ext cx="11925299" cy="4871856"/>
          </a:xfrm>
          <a:prstGeom prst="rect">
            <a:avLst/>
          </a:prstGeom>
        </p:spPr>
      </p:pic>
      <p:sp>
        <p:nvSpPr>
          <p:cNvPr id="4" name="TextBox 3">
            <a:extLst>
              <a:ext uri="{FF2B5EF4-FFF2-40B4-BE49-F238E27FC236}">
                <a16:creationId xmlns:a16="http://schemas.microsoft.com/office/drawing/2014/main" id="{F4BE6E0B-F335-4E47-ACE4-41446C355DE7}"/>
              </a:ext>
            </a:extLst>
          </p:cNvPr>
          <p:cNvSpPr txBox="1"/>
          <p:nvPr/>
        </p:nvSpPr>
        <p:spPr>
          <a:xfrm>
            <a:off x="4791075" y="0"/>
            <a:ext cx="3231269" cy="369332"/>
          </a:xfrm>
          <a:prstGeom prst="rect">
            <a:avLst/>
          </a:prstGeom>
          <a:noFill/>
        </p:spPr>
        <p:txBody>
          <a:bodyPr wrap="none" rtlCol="0">
            <a:spAutoFit/>
          </a:bodyPr>
          <a:lstStyle/>
          <a:p>
            <a:r>
              <a:rPr lang="en-US" dirty="0">
                <a:hlinkClick r:id="rId4"/>
              </a:rPr>
              <a:t>Open the html </a:t>
            </a:r>
            <a:r>
              <a:rPr lang="en-US" dirty="0" err="1">
                <a:hlinkClick r:id="rId4"/>
              </a:rPr>
              <a:t>jupyter</a:t>
            </a:r>
            <a:r>
              <a:rPr lang="en-US" dirty="0">
                <a:hlinkClick r:id="rId4"/>
              </a:rPr>
              <a:t> notebook</a:t>
            </a:r>
            <a:endParaRPr lang="en-US" dirty="0"/>
          </a:p>
        </p:txBody>
      </p:sp>
    </p:spTree>
    <p:extLst>
      <p:ext uri="{BB962C8B-B14F-4D97-AF65-F5344CB8AC3E}">
        <p14:creationId xmlns:p14="http://schemas.microsoft.com/office/powerpoint/2010/main" val="135393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title"/>
          </p:nvPr>
        </p:nvSpPr>
        <p:spPr>
          <a:xfrm>
            <a:off x="3762946" y="11192"/>
            <a:ext cx="5139667" cy="394805"/>
          </a:xfrm>
        </p:spPr>
        <p:txBody>
          <a:bodyPr>
            <a:noAutofit/>
          </a:bodyPr>
          <a:lstStyle/>
          <a:p>
            <a:pPr algn="ctr"/>
            <a:r>
              <a:rPr lang="en-US" sz="2800" b="1" dirty="0"/>
              <a:t>Remarkable findings</a:t>
            </a:r>
          </a:p>
        </p:txBody>
      </p:sp>
      <p:sp>
        <p:nvSpPr>
          <p:cNvPr id="3" name="Subtitle 2">
            <a:extLst>
              <a:ext uri="{FF2B5EF4-FFF2-40B4-BE49-F238E27FC236}">
                <a16:creationId xmlns:a16="http://schemas.microsoft.com/office/drawing/2014/main" id="{DCA52163-3F6E-4831-847C-3118610A669D}"/>
              </a:ext>
            </a:extLst>
          </p:cNvPr>
          <p:cNvSpPr>
            <a:spLocks noGrp="1"/>
          </p:cNvSpPr>
          <p:nvPr>
            <p:ph idx="1"/>
          </p:nvPr>
        </p:nvSpPr>
        <p:spPr>
          <a:xfrm>
            <a:off x="3637574" y="486958"/>
            <a:ext cx="5461549" cy="1314992"/>
          </a:xfrm>
        </p:spPr>
        <p:txBody>
          <a:bodyPr>
            <a:noAutofit/>
          </a:bodyPr>
          <a:lstStyle/>
          <a:p>
            <a:r>
              <a:rPr lang="en-US" sz="2000" dirty="0"/>
              <a:t>So I was taking a look at the ~ top 10 sig. associated GO Terms for case, outcome, and age comparisons, and I noticed the terms “</a:t>
            </a:r>
            <a:r>
              <a:rPr lang="en-US" sz="2000" b="1" dirty="0">
                <a:solidFill>
                  <a:srgbClr val="4472C4"/>
                </a:solidFill>
              </a:rPr>
              <a:t>transferase</a:t>
            </a:r>
            <a:r>
              <a:rPr lang="en-US" sz="2000" dirty="0"/>
              <a:t>”, “</a:t>
            </a:r>
            <a:r>
              <a:rPr lang="en-US" sz="2000" b="1" dirty="0">
                <a:solidFill>
                  <a:srgbClr val="7030A0"/>
                </a:solidFill>
              </a:rPr>
              <a:t>phosphate</a:t>
            </a:r>
            <a:r>
              <a:rPr lang="en-US" sz="2000" dirty="0"/>
              <a:t>”, ”</a:t>
            </a:r>
            <a:r>
              <a:rPr lang="en-US" sz="2000" b="1" dirty="0">
                <a:solidFill>
                  <a:srgbClr val="70AD47"/>
                </a:solidFill>
              </a:rPr>
              <a:t>adenyl</a:t>
            </a:r>
            <a:r>
              <a:rPr lang="en-US" sz="2000" dirty="0"/>
              <a:t>”, and “</a:t>
            </a:r>
            <a:r>
              <a:rPr lang="en-US" sz="2000" b="1" dirty="0">
                <a:solidFill>
                  <a:schemeClr val="accent4"/>
                </a:solidFill>
              </a:rPr>
              <a:t>nucleotide</a:t>
            </a:r>
            <a:r>
              <a:rPr lang="en-US" sz="2000" dirty="0"/>
              <a:t>” were very abundant. </a:t>
            </a:r>
          </a:p>
        </p:txBody>
      </p:sp>
      <p:grpSp>
        <p:nvGrpSpPr>
          <p:cNvPr id="23" name="Group 22">
            <a:extLst>
              <a:ext uri="{FF2B5EF4-FFF2-40B4-BE49-F238E27FC236}">
                <a16:creationId xmlns:a16="http://schemas.microsoft.com/office/drawing/2014/main" id="{3094D943-99B0-46BF-9A88-B08F500965A9}"/>
              </a:ext>
            </a:extLst>
          </p:cNvPr>
          <p:cNvGrpSpPr/>
          <p:nvPr/>
        </p:nvGrpSpPr>
        <p:grpSpPr>
          <a:xfrm>
            <a:off x="29888" y="-74013"/>
            <a:ext cx="1907831" cy="971360"/>
            <a:chOff x="3865850" y="2299471"/>
            <a:chExt cx="1907831" cy="971360"/>
          </a:xfrm>
        </p:grpSpPr>
        <p:sp>
          <p:nvSpPr>
            <p:cNvPr id="10" name="TextBox 9">
              <a:extLst>
                <a:ext uri="{FF2B5EF4-FFF2-40B4-BE49-F238E27FC236}">
                  <a16:creationId xmlns:a16="http://schemas.microsoft.com/office/drawing/2014/main" id="{27536CE7-DC4D-4E8E-BBB1-0A3AE1D31570}"/>
                </a:ext>
              </a:extLst>
            </p:cNvPr>
            <p:cNvSpPr txBox="1"/>
            <p:nvPr/>
          </p:nvSpPr>
          <p:spPr>
            <a:xfrm>
              <a:off x="4070201" y="2299471"/>
              <a:ext cx="1703480" cy="369332"/>
            </a:xfrm>
            <a:prstGeom prst="rect">
              <a:avLst/>
            </a:prstGeom>
            <a:noFill/>
          </p:spPr>
          <p:txBody>
            <a:bodyPr wrap="none" rtlCol="0">
              <a:spAutoFit/>
            </a:bodyPr>
            <a:lstStyle/>
            <a:p>
              <a:r>
                <a:rPr lang="en-US" b="1" dirty="0"/>
                <a:t>COVID19 (n=48)</a:t>
              </a:r>
            </a:p>
          </p:txBody>
        </p:sp>
        <p:sp>
          <p:nvSpPr>
            <p:cNvPr id="13" name="Rectangle 12">
              <a:extLst>
                <a:ext uri="{FF2B5EF4-FFF2-40B4-BE49-F238E27FC236}">
                  <a16:creationId xmlns:a16="http://schemas.microsoft.com/office/drawing/2014/main" id="{46E98491-66C2-49C3-955D-80C73FE82902}"/>
                </a:ext>
              </a:extLst>
            </p:cNvPr>
            <p:cNvSpPr/>
            <p:nvPr/>
          </p:nvSpPr>
          <p:spPr>
            <a:xfrm>
              <a:off x="3865850" y="2369837"/>
              <a:ext cx="228600" cy="228600"/>
            </a:xfrm>
            <a:prstGeom prst="rect">
              <a:avLst/>
            </a:prstGeom>
            <a:solidFill>
              <a:srgbClr val="CCEA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17" name="Group 16">
              <a:extLst>
                <a:ext uri="{FF2B5EF4-FFF2-40B4-BE49-F238E27FC236}">
                  <a16:creationId xmlns:a16="http://schemas.microsoft.com/office/drawing/2014/main" id="{C627FE63-85B2-460E-89FE-21C2860C277E}"/>
                </a:ext>
              </a:extLst>
            </p:cNvPr>
            <p:cNvGrpSpPr/>
            <p:nvPr/>
          </p:nvGrpSpPr>
          <p:grpSpPr>
            <a:xfrm>
              <a:off x="3865850" y="2600485"/>
              <a:ext cx="1443793" cy="369332"/>
              <a:chOff x="3384114" y="5154344"/>
              <a:chExt cx="1443793" cy="369332"/>
            </a:xfrm>
          </p:grpSpPr>
          <p:sp>
            <p:nvSpPr>
              <p:cNvPr id="12" name="TextBox 11">
                <a:extLst>
                  <a:ext uri="{FF2B5EF4-FFF2-40B4-BE49-F238E27FC236}">
                    <a16:creationId xmlns:a16="http://schemas.microsoft.com/office/drawing/2014/main" id="{699B2D17-5136-489A-88F8-254D4AB07EAD}"/>
                  </a:ext>
                </a:extLst>
              </p:cNvPr>
              <p:cNvSpPr txBox="1"/>
              <p:nvPr/>
            </p:nvSpPr>
            <p:spPr>
              <a:xfrm>
                <a:off x="3588465" y="5154344"/>
                <a:ext cx="1239442" cy="369332"/>
              </a:xfrm>
              <a:prstGeom prst="rect">
                <a:avLst/>
              </a:prstGeom>
              <a:noFill/>
            </p:spPr>
            <p:txBody>
              <a:bodyPr wrap="none" rtlCol="0">
                <a:spAutoFit/>
              </a:bodyPr>
              <a:lstStyle/>
              <a:p>
                <a:r>
                  <a:rPr lang="en-US" b="1" dirty="0"/>
                  <a:t>CAP (n=25)</a:t>
                </a:r>
              </a:p>
            </p:txBody>
          </p:sp>
          <p:sp>
            <p:nvSpPr>
              <p:cNvPr id="14" name="Rectangle 13">
                <a:extLst>
                  <a:ext uri="{FF2B5EF4-FFF2-40B4-BE49-F238E27FC236}">
                    <a16:creationId xmlns:a16="http://schemas.microsoft.com/office/drawing/2014/main" id="{F7861780-ECBB-48FA-AA09-F2D5E8B48A2A}"/>
                  </a:ext>
                </a:extLst>
              </p:cNvPr>
              <p:cNvSpPr/>
              <p:nvPr/>
            </p:nvSpPr>
            <p:spPr>
              <a:xfrm>
                <a:off x="3384114" y="5224710"/>
                <a:ext cx="228600" cy="228600"/>
              </a:xfrm>
              <a:prstGeom prst="rect">
                <a:avLst/>
              </a:prstGeom>
              <a:solidFill>
                <a:srgbClr val="FEC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18" name="Group 17">
              <a:extLst>
                <a:ext uri="{FF2B5EF4-FFF2-40B4-BE49-F238E27FC236}">
                  <a16:creationId xmlns:a16="http://schemas.microsoft.com/office/drawing/2014/main" id="{A5555DC9-D07F-421C-90D1-7F8DEA1BD77B}"/>
                </a:ext>
              </a:extLst>
            </p:cNvPr>
            <p:cNvGrpSpPr/>
            <p:nvPr/>
          </p:nvGrpSpPr>
          <p:grpSpPr>
            <a:xfrm>
              <a:off x="3865850" y="2901499"/>
              <a:ext cx="1798698" cy="369332"/>
              <a:chOff x="3384114" y="5463086"/>
              <a:chExt cx="1798698" cy="369332"/>
            </a:xfrm>
          </p:grpSpPr>
          <p:sp>
            <p:nvSpPr>
              <p:cNvPr id="11" name="TextBox 10">
                <a:extLst>
                  <a:ext uri="{FF2B5EF4-FFF2-40B4-BE49-F238E27FC236}">
                    <a16:creationId xmlns:a16="http://schemas.microsoft.com/office/drawing/2014/main" id="{78B368D2-0BB1-418D-8B12-89594F9C6170}"/>
                  </a:ext>
                </a:extLst>
              </p:cNvPr>
              <p:cNvSpPr txBox="1"/>
              <p:nvPr/>
            </p:nvSpPr>
            <p:spPr>
              <a:xfrm>
                <a:off x="3588465" y="5463086"/>
                <a:ext cx="1594347" cy="369332"/>
              </a:xfrm>
              <a:prstGeom prst="rect">
                <a:avLst/>
              </a:prstGeom>
              <a:noFill/>
            </p:spPr>
            <p:txBody>
              <a:bodyPr wrap="none" rtlCol="0">
                <a:spAutoFit/>
              </a:bodyPr>
              <a:lstStyle/>
              <a:p>
                <a:r>
                  <a:rPr lang="en-US" b="1" dirty="0"/>
                  <a:t>Healthy (n=32)</a:t>
                </a:r>
              </a:p>
            </p:txBody>
          </p:sp>
          <p:sp>
            <p:nvSpPr>
              <p:cNvPr id="15" name="Rectangle 14">
                <a:extLst>
                  <a:ext uri="{FF2B5EF4-FFF2-40B4-BE49-F238E27FC236}">
                    <a16:creationId xmlns:a16="http://schemas.microsoft.com/office/drawing/2014/main" id="{F7B8FEF2-C2A5-4B2C-A50D-45EB089438FA}"/>
                  </a:ext>
                </a:extLst>
              </p:cNvPr>
              <p:cNvSpPr/>
              <p:nvPr/>
            </p:nvSpPr>
            <p:spPr>
              <a:xfrm>
                <a:off x="3384114" y="5533452"/>
                <a:ext cx="228600" cy="228600"/>
              </a:xfrm>
              <a:prstGeom prst="rect">
                <a:avLst/>
              </a:prstGeom>
              <a:solidFill>
                <a:srgbClr val="FFF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grpSp>
        <p:nvGrpSpPr>
          <p:cNvPr id="28" name="Group 27">
            <a:extLst>
              <a:ext uri="{FF2B5EF4-FFF2-40B4-BE49-F238E27FC236}">
                <a16:creationId xmlns:a16="http://schemas.microsoft.com/office/drawing/2014/main" id="{F3014DFB-D4E7-47F2-A0D2-A7C7E69A60F0}"/>
              </a:ext>
            </a:extLst>
          </p:cNvPr>
          <p:cNvGrpSpPr/>
          <p:nvPr/>
        </p:nvGrpSpPr>
        <p:grpSpPr>
          <a:xfrm>
            <a:off x="134797" y="854293"/>
            <a:ext cx="3122216" cy="5850575"/>
            <a:chOff x="208274" y="2060102"/>
            <a:chExt cx="3122216" cy="5850575"/>
          </a:xfrm>
        </p:grpSpPr>
        <p:pic>
          <p:nvPicPr>
            <p:cNvPr id="6" name="Picture 5">
              <a:extLst>
                <a:ext uri="{FF2B5EF4-FFF2-40B4-BE49-F238E27FC236}">
                  <a16:creationId xmlns:a16="http://schemas.microsoft.com/office/drawing/2014/main" id="{40DD1AD8-3045-4926-A987-976CB3EB4E96}"/>
                </a:ext>
              </a:extLst>
            </p:cNvPr>
            <p:cNvPicPr>
              <a:picLocks noChangeAspect="1"/>
            </p:cNvPicPr>
            <p:nvPr/>
          </p:nvPicPr>
          <p:blipFill rotWithShape="1">
            <a:blip r:embed="rId2"/>
            <a:srcRect b="53152"/>
            <a:stretch/>
          </p:blipFill>
          <p:spPr>
            <a:xfrm>
              <a:off x="208274" y="6503585"/>
              <a:ext cx="3122216" cy="1407092"/>
            </a:xfrm>
            <a:prstGeom prst="rect">
              <a:avLst/>
            </a:prstGeom>
          </p:spPr>
        </p:pic>
        <p:sp>
          <p:nvSpPr>
            <p:cNvPr id="24" name="TextBox 23">
              <a:extLst>
                <a:ext uri="{FF2B5EF4-FFF2-40B4-BE49-F238E27FC236}">
                  <a16:creationId xmlns:a16="http://schemas.microsoft.com/office/drawing/2014/main" id="{3325AA28-BB8B-44C7-8086-F4B1D064908D}"/>
                </a:ext>
              </a:extLst>
            </p:cNvPr>
            <p:cNvSpPr txBox="1"/>
            <p:nvPr/>
          </p:nvSpPr>
          <p:spPr>
            <a:xfrm>
              <a:off x="235981" y="6188130"/>
              <a:ext cx="3066802" cy="369332"/>
            </a:xfrm>
            <a:prstGeom prst="rect">
              <a:avLst/>
            </a:prstGeom>
            <a:noFill/>
          </p:spPr>
          <p:txBody>
            <a:bodyPr wrap="none" rtlCol="0">
              <a:spAutoFit/>
            </a:bodyPr>
            <a:lstStyle/>
            <a:p>
              <a:pPr algn="ctr"/>
              <a:r>
                <a:rPr lang="en-US" b="1" dirty="0" err="1">
                  <a:solidFill>
                    <a:schemeClr val="accent4"/>
                  </a:solidFill>
                </a:rPr>
                <a:t>nucleotidyl</a:t>
              </a:r>
              <a:r>
                <a:rPr lang="en-US" b="1" dirty="0" err="1">
                  <a:solidFill>
                    <a:schemeClr val="accent1"/>
                  </a:solidFill>
                </a:rPr>
                <a:t>transferase</a:t>
              </a:r>
              <a:r>
                <a:rPr lang="en-US" b="1" dirty="0"/>
                <a:t> activity</a:t>
              </a:r>
            </a:p>
          </p:txBody>
        </p:sp>
        <p:pic>
          <p:nvPicPr>
            <p:cNvPr id="4" name="Picture 3">
              <a:extLst>
                <a:ext uri="{FF2B5EF4-FFF2-40B4-BE49-F238E27FC236}">
                  <a16:creationId xmlns:a16="http://schemas.microsoft.com/office/drawing/2014/main" id="{46CE8DF8-7EA4-45AD-99EE-DB268CAD23FE}"/>
                </a:ext>
              </a:extLst>
            </p:cNvPr>
            <p:cNvPicPr>
              <a:picLocks noChangeAspect="1"/>
            </p:cNvPicPr>
            <p:nvPr/>
          </p:nvPicPr>
          <p:blipFill rotWithShape="1">
            <a:blip r:embed="rId3"/>
            <a:srcRect b="52712"/>
            <a:stretch/>
          </p:blipFill>
          <p:spPr>
            <a:xfrm>
              <a:off x="215493" y="2409010"/>
              <a:ext cx="3107779" cy="1420337"/>
            </a:xfrm>
            <a:prstGeom prst="rect">
              <a:avLst/>
            </a:prstGeom>
          </p:spPr>
        </p:pic>
        <p:sp>
          <p:nvSpPr>
            <p:cNvPr id="25" name="TextBox 24">
              <a:extLst>
                <a:ext uri="{FF2B5EF4-FFF2-40B4-BE49-F238E27FC236}">
                  <a16:creationId xmlns:a16="http://schemas.microsoft.com/office/drawing/2014/main" id="{94245F19-D2CC-4E9F-9F54-315D25F00A2D}"/>
                </a:ext>
              </a:extLst>
            </p:cNvPr>
            <p:cNvSpPr txBox="1"/>
            <p:nvPr/>
          </p:nvSpPr>
          <p:spPr>
            <a:xfrm>
              <a:off x="849997" y="2060102"/>
              <a:ext cx="2004010" cy="369332"/>
            </a:xfrm>
            <a:prstGeom prst="rect">
              <a:avLst/>
            </a:prstGeom>
            <a:noFill/>
          </p:spPr>
          <p:txBody>
            <a:bodyPr wrap="none" rtlCol="0">
              <a:spAutoFit/>
            </a:bodyPr>
            <a:lstStyle/>
            <a:p>
              <a:pPr algn="ctr"/>
              <a:r>
                <a:rPr lang="en-US" b="1" dirty="0">
                  <a:solidFill>
                    <a:schemeClr val="accent1"/>
                  </a:solidFill>
                </a:rPr>
                <a:t>transferase </a:t>
              </a:r>
              <a:r>
                <a:rPr lang="en-US" b="1" dirty="0"/>
                <a:t>activity</a:t>
              </a:r>
            </a:p>
          </p:txBody>
        </p:sp>
        <p:pic>
          <p:nvPicPr>
            <p:cNvPr id="5" name="Picture 4">
              <a:extLst>
                <a:ext uri="{FF2B5EF4-FFF2-40B4-BE49-F238E27FC236}">
                  <a16:creationId xmlns:a16="http://schemas.microsoft.com/office/drawing/2014/main" id="{B6AB7FD7-6894-48B3-98CC-36521A972FD2}"/>
                </a:ext>
              </a:extLst>
            </p:cNvPr>
            <p:cNvPicPr>
              <a:picLocks noChangeAspect="1"/>
            </p:cNvPicPr>
            <p:nvPr/>
          </p:nvPicPr>
          <p:blipFill rotWithShape="1">
            <a:blip r:embed="rId4"/>
            <a:srcRect b="53940"/>
            <a:stretch/>
          </p:blipFill>
          <p:spPr>
            <a:xfrm>
              <a:off x="216451" y="4613246"/>
              <a:ext cx="3105862" cy="1383439"/>
            </a:xfrm>
            <a:prstGeom prst="rect">
              <a:avLst/>
            </a:prstGeom>
          </p:spPr>
        </p:pic>
        <p:sp>
          <p:nvSpPr>
            <p:cNvPr id="22" name="TextBox 21">
              <a:extLst>
                <a:ext uri="{FF2B5EF4-FFF2-40B4-BE49-F238E27FC236}">
                  <a16:creationId xmlns:a16="http://schemas.microsoft.com/office/drawing/2014/main" id="{2EB27311-17B2-4E42-B814-93FD342EFF21}"/>
                </a:ext>
              </a:extLst>
            </p:cNvPr>
            <p:cNvSpPr txBox="1"/>
            <p:nvPr/>
          </p:nvSpPr>
          <p:spPr>
            <a:xfrm>
              <a:off x="583769" y="4020792"/>
              <a:ext cx="2371227" cy="646331"/>
            </a:xfrm>
            <a:prstGeom prst="rect">
              <a:avLst/>
            </a:prstGeom>
            <a:noFill/>
          </p:spPr>
          <p:txBody>
            <a:bodyPr wrap="none" rtlCol="0">
              <a:spAutoFit/>
            </a:bodyPr>
            <a:lstStyle/>
            <a:p>
              <a:pPr algn="ctr"/>
              <a:r>
                <a:rPr lang="en-US" b="1" dirty="0">
                  <a:solidFill>
                    <a:srgbClr val="4472C4"/>
                  </a:solidFill>
                </a:rPr>
                <a:t>transferase </a:t>
              </a:r>
              <a:r>
                <a:rPr lang="en-US" b="1" dirty="0"/>
                <a:t>activity </a:t>
              </a:r>
              <a:br>
                <a:rPr lang="en-US" b="1" dirty="0"/>
              </a:br>
              <a:r>
                <a:rPr lang="en-US" b="1" dirty="0"/>
                <a:t>transferring </a:t>
              </a:r>
              <a:r>
                <a:rPr lang="en-US" b="1" dirty="0">
                  <a:solidFill>
                    <a:srgbClr val="7030A0"/>
                  </a:solidFill>
                </a:rPr>
                <a:t>phosphate</a:t>
              </a:r>
            </a:p>
          </p:txBody>
        </p:sp>
      </p:grpSp>
      <p:grpSp>
        <p:nvGrpSpPr>
          <p:cNvPr id="32" name="Group 31">
            <a:extLst>
              <a:ext uri="{FF2B5EF4-FFF2-40B4-BE49-F238E27FC236}">
                <a16:creationId xmlns:a16="http://schemas.microsoft.com/office/drawing/2014/main" id="{4467691F-C2F9-4026-8D13-C58B4883B5D7}"/>
              </a:ext>
            </a:extLst>
          </p:cNvPr>
          <p:cNvGrpSpPr/>
          <p:nvPr/>
        </p:nvGrpSpPr>
        <p:grpSpPr>
          <a:xfrm>
            <a:off x="4371337" y="2449950"/>
            <a:ext cx="2059026" cy="937973"/>
            <a:chOff x="3865850" y="2020624"/>
            <a:chExt cx="2059026" cy="937973"/>
          </a:xfrm>
        </p:grpSpPr>
        <p:sp>
          <p:nvSpPr>
            <p:cNvPr id="33" name="TextBox 32">
              <a:extLst>
                <a:ext uri="{FF2B5EF4-FFF2-40B4-BE49-F238E27FC236}">
                  <a16:creationId xmlns:a16="http://schemas.microsoft.com/office/drawing/2014/main" id="{A56A08E7-188D-4EFC-AC08-93D48CB86EFC}"/>
                </a:ext>
              </a:extLst>
            </p:cNvPr>
            <p:cNvSpPr txBox="1"/>
            <p:nvPr/>
          </p:nvSpPr>
          <p:spPr>
            <a:xfrm>
              <a:off x="4070201" y="2299471"/>
              <a:ext cx="1656094" cy="369332"/>
            </a:xfrm>
            <a:prstGeom prst="rect">
              <a:avLst/>
            </a:prstGeom>
            <a:noFill/>
          </p:spPr>
          <p:txBody>
            <a:bodyPr wrap="none" rtlCol="0">
              <a:spAutoFit/>
            </a:bodyPr>
            <a:lstStyle/>
            <a:p>
              <a:r>
                <a:rPr lang="en-US" b="1" dirty="0"/>
                <a:t>Stabilized (n=8)</a:t>
              </a:r>
            </a:p>
          </p:txBody>
        </p:sp>
        <p:sp>
          <p:nvSpPr>
            <p:cNvPr id="34" name="Rectangle 33">
              <a:extLst>
                <a:ext uri="{FF2B5EF4-FFF2-40B4-BE49-F238E27FC236}">
                  <a16:creationId xmlns:a16="http://schemas.microsoft.com/office/drawing/2014/main" id="{763EEEF8-792B-418C-921C-09B17FC3D2B8}"/>
                </a:ext>
              </a:extLst>
            </p:cNvPr>
            <p:cNvSpPr/>
            <p:nvPr/>
          </p:nvSpPr>
          <p:spPr>
            <a:xfrm>
              <a:off x="3865850" y="2369837"/>
              <a:ext cx="228600" cy="228600"/>
            </a:xfrm>
            <a:prstGeom prst="rect">
              <a:avLst/>
            </a:prstGeom>
            <a:solidFill>
              <a:srgbClr val="CCEA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5" name="Group 34">
              <a:extLst>
                <a:ext uri="{FF2B5EF4-FFF2-40B4-BE49-F238E27FC236}">
                  <a16:creationId xmlns:a16="http://schemas.microsoft.com/office/drawing/2014/main" id="{1EF4F217-442A-454D-8255-39C32054A60A}"/>
                </a:ext>
              </a:extLst>
            </p:cNvPr>
            <p:cNvGrpSpPr/>
            <p:nvPr/>
          </p:nvGrpSpPr>
          <p:grpSpPr>
            <a:xfrm>
              <a:off x="3865850" y="2020624"/>
              <a:ext cx="1975990" cy="369332"/>
              <a:chOff x="3384114" y="4574483"/>
              <a:chExt cx="1975990" cy="369332"/>
            </a:xfrm>
          </p:grpSpPr>
          <p:sp>
            <p:nvSpPr>
              <p:cNvPr id="39" name="TextBox 38">
                <a:extLst>
                  <a:ext uri="{FF2B5EF4-FFF2-40B4-BE49-F238E27FC236}">
                    <a16:creationId xmlns:a16="http://schemas.microsoft.com/office/drawing/2014/main" id="{86B4A8CC-D29E-4AC2-BCAC-F2ECFEAD5A81}"/>
                  </a:ext>
                </a:extLst>
              </p:cNvPr>
              <p:cNvSpPr txBox="1"/>
              <p:nvPr/>
            </p:nvSpPr>
            <p:spPr>
              <a:xfrm>
                <a:off x="3588465" y="4574483"/>
                <a:ext cx="1771639" cy="369332"/>
              </a:xfrm>
              <a:prstGeom prst="rect">
                <a:avLst/>
              </a:prstGeom>
              <a:noFill/>
            </p:spPr>
            <p:txBody>
              <a:bodyPr wrap="none" rtlCol="0">
                <a:spAutoFit/>
              </a:bodyPr>
              <a:lstStyle/>
              <a:p>
                <a:r>
                  <a:rPr lang="en-US" b="1" dirty="0"/>
                  <a:t>Deceased (n=20)</a:t>
                </a:r>
              </a:p>
            </p:txBody>
          </p:sp>
          <p:sp>
            <p:nvSpPr>
              <p:cNvPr id="40" name="Rectangle 39">
                <a:extLst>
                  <a:ext uri="{FF2B5EF4-FFF2-40B4-BE49-F238E27FC236}">
                    <a16:creationId xmlns:a16="http://schemas.microsoft.com/office/drawing/2014/main" id="{E6482AD2-7CD6-44EF-942A-12E1F8A97E0B}"/>
                  </a:ext>
                </a:extLst>
              </p:cNvPr>
              <p:cNvSpPr/>
              <p:nvPr/>
            </p:nvSpPr>
            <p:spPr>
              <a:xfrm>
                <a:off x="3384114" y="4644849"/>
                <a:ext cx="228600" cy="228600"/>
              </a:xfrm>
              <a:prstGeom prst="rect">
                <a:avLst/>
              </a:prstGeom>
              <a:solidFill>
                <a:srgbClr val="FEC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36" name="Group 35">
              <a:extLst>
                <a:ext uri="{FF2B5EF4-FFF2-40B4-BE49-F238E27FC236}">
                  <a16:creationId xmlns:a16="http://schemas.microsoft.com/office/drawing/2014/main" id="{19FED7D1-E4CE-420B-8BCA-21DABBE737B1}"/>
                </a:ext>
              </a:extLst>
            </p:cNvPr>
            <p:cNvGrpSpPr/>
            <p:nvPr/>
          </p:nvGrpSpPr>
          <p:grpSpPr>
            <a:xfrm>
              <a:off x="3865850" y="2589265"/>
              <a:ext cx="2059026" cy="369332"/>
              <a:chOff x="3384114" y="5150852"/>
              <a:chExt cx="2059026" cy="369332"/>
            </a:xfrm>
          </p:grpSpPr>
          <p:sp>
            <p:nvSpPr>
              <p:cNvPr id="37" name="TextBox 36">
                <a:extLst>
                  <a:ext uri="{FF2B5EF4-FFF2-40B4-BE49-F238E27FC236}">
                    <a16:creationId xmlns:a16="http://schemas.microsoft.com/office/drawing/2014/main" id="{5459B8F3-C198-4D87-BD9B-78F5DCC73194}"/>
                  </a:ext>
                </a:extLst>
              </p:cNvPr>
              <p:cNvSpPr txBox="1"/>
              <p:nvPr/>
            </p:nvSpPr>
            <p:spPr>
              <a:xfrm>
                <a:off x="3588465" y="5150852"/>
                <a:ext cx="1854675" cy="369332"/>
              </a:xfrm>
              <a:prstGeom prst="rect">
                <a:avLst/>
              </a:prstGeom>
              <a:noFill/>
            </p:spPr>
            <p:txBody>
              <a:bodyPr wrap="none" rtlCol="0">
                <a:spAutoFit/>
              </a:bodyPr>
              <a:lstStyle/>
              <a:p>
                <a:r>
                  <a:rPr lang="en-US" b="1" dirty="0"/>
                  <a:t>Recovered (n=11)</a:t>
                </a:r>
              </a:p>
            </p:txBody>
          </p:sp>
          <p:sp>
            <p:nvSpPr>
              <p:cNvPr id="38" name="Rectangle 37">
                <a:extLst>
                  <a:ext uri="{FF2B5EF4-FFF2-40B4-BE49-F238E27FC236}">
                    <a16:creationId xmlns:a16="http://schemas.microsoft.com/office/drawing/2014/main" id="{759DB053-AA70-4EE3-B3D8-38573637EBC6}"/>
                  </a:ext>
                </a:extLst>
              </p:cNvPr>
              <p:cNvSpPr/>
              <p:nvPr/>
            </p:nvSpPr>
            <p:spPr>
              <a:xfrm>
                <a:off x="3384114" y="5221218"/>
                <a:ext cx="228600" cy="228600"/>
              </a:xfrm>
              <a:prstGeom prst="rect">
                <a:avLst/>
              </a:prstGeom>
              <a:solidFill>
                <a:srgbClr val="FFF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grpSp>
        <p:nvGrpSpPr>
          <p:cNvPr id="51" name="Group 50">
            <a:extLst>
              <a:ext uri="{FF2B5EF4-FFF2-40B4-BE49-F238E27FC236}">
                <a16:creationId xmlns:a16="http://schemas.microsoft.com/office/drawing/2014/main" id="{0F99BDB6-4786-4011-8AE4-0F155E80C7A5}"/>
              </a:ext>
            </a:extLst>
          </p:cNvPr>
          <p:cNvGrpSpPr/>
          <p:nvPr/>
        </p:nvGrpSpPr>
        <p:grpSpPr>
          <a:xfrm>
            <a:off x="4060260" y="4539932"/>
            <a:ext cx="2681182" cy="2021925"/>
            <a:chOff x="7041925" y="2625939"/>
            <a:chExt cx="2681182" cy="2021925"/>
          </a:xfrm>
        </p:grpSpPr>
        <p:pic>
          <p:nvPicPr>
            <p:cNvPr id="29" name="Picture 28">
              <a:extLst>
                <a:ext uri="{FF2B5EF4-FFF2-40B4-BE49-F238E27FC236}">
                  <a16:creationId xmlns:a16="http://schemas.microsoft.com/office/drawing/2014/main" id="{60296BAF-D62F-41A7-B75D-6AB8A520DAF1}"/>
                </a:ext>
              </a:extLst>
            </p:cNvPr>
            <p:cNvPicPr>
              <a:picLocks noChangeAspect="1"/>
            </p:cNvPicPr>
            <p:nvPr/>
          </p:nvPicPr>
          <p:blipFill rotWithShape="1">
            <a:blip r:embed="rId5"/>
            <a:srcRect b="29287"/>
            <a:stretch/>
          </p:blipFill>
          <p:spPr>
            <a:xfrm>
              <a:off x="7183864" y="3031359"/>
              <a:ext cx="2397303" cy="1616505"/>
            </a:xfrm>
            <a:prstGeom prst="rect">
              <a:avLst/>
            </a:prstGeom>
          </p:spPr>
        </p:pic>
        <p:sp>
          <p:nvSpPr>
            <p:cNvPr id="42" name="TextBox 41">
              <a:extLst>
                <a:ext uri="{FF2B5EF4-FFF2-40B4-BE49-F238E27FC236}">
                  <a16:creationId xmlns:a16="http://schemas.microsoft.com/office/drawing/2014/main" id="{17898452-4500-4F8F-834A-87F1CBDD406A}"/>
                </a:ext>
              </a:extLst>
            </p:cNvPr>
            <p:cNvSpPr txBox="1"/>
            <p:nvPr/>
          </p:nvSpPr>
          <p:spPr>
            <a:xfrm>
              <a:off x="7041925" y="2625939"/>
              <a:ext cx="2681182" cy="369332"/>
            </a:xfrm>
            <a:prstGeom prst="rect">
              <a:avLst/>
            </a:prstGeom>
            <a:noFill/>
          </p:spPr>
          <p:txBody>
            <a:bodyPr wrap="none" rtlCol="0">
              <a:spAutoFit/>
            </a:bodyPr>
            <a:lstStyle/>
            <a:p>
              <a:pPr algn="ctr"/>
              <a:r>
                <a:rPr lang="en-US" b="1" dirty="0">
                  <a:solidFill>
                    <a:schemeClr val="accent6"/>
                  </a:solidFill>
                </a:rPr>
                <a:t>Adenyl</a:t>
              </a:r>
              <a:r>
                <a:rPr lang="en-US" b="1" dirty="0"/>
                <a:t> </a:t>
              </a:r>
              <a:r>
                <a:rPr lang="en-US" b="1" dirty="0">
                  <a:solidFill>
                    <a:srgbClr val="FFC000"/>
                  </a:solidFill>
                </a:rPr>
                <a:t>nucleotide</a:t>
              </a:r>
              <a:r>
                <a:rPr lang="en-US" b="1" dirty="0"/>
                <a:t> binding</a:t>
              </a:r>
            </a:p>
          </p:txBody>
        </p:sp>
      </p:grpSp>
      <p:grpSp>
        <p:nvGrpSpPr>
          <p:cNvPr id="50" name="Group 49">
            <a:extLst>
              <a:ext uri="{FF2B5EF4-FFF2-40B4-BE49-F238E27FC236}">
                <a16:creationId xmlns:a16="http://schemas.microsoft.com/office/drawing/2014/main" id="{743CF24F-0E80-4491-B5BD-C5349AE02DCE}"/>
              </a:ext>
            </a:extLst>
          </p:cNvPr>
          <p:cNvGrpSpPr/>
          <p:nvPr/>
        </p:nvGrpSpPr>
        <p:grpSpPr>
          <a:xfrm>
            <a:off x="9592197" y="2191517"/>
            <a:ext cx="2510304" cy="2044361"/>
            <a:chOff x="4467432" y="2625939"/>
            <a:chExt cx="2510304" cy="2044361"/>
          </a:xfrm>
        </p:grpSpPr>
        <p:pic>
          <p:nvPicPr>
            <p:cNvPr id="30" name="Picture 29">
              <a:extLst>
                <a:ext uri="{FF2B5EF4-FFF2-40B4-BE49-F238E27FC236}">
                  <a16:creationId xmlns:a16="http://schemas.microsoft.com/office/drawing/2014/main" id="{50EC1AF8-20DD-4794-8022-42E164BF9C69}"/>
                </a:ext>
              </a:extLst>
            </p:cNvPr>
            <p:cNvPicPr>
              <a:picLocks noChangeAspect="1"/>
            </p:cNvPicPr>
            <p:nvPr/>
          </p:nvPicPr>
          <p:blipFill rotWithShape="1">
            <a:blip r:embed="rId6"/>
            <a:srcRect b="29287"/>
            <a:stretch/>
          </p:blipFill>
          <p:spPr>
            <a:xfrm>
              <a:off x="4551570" y="3053795"/>
              <a:ext cx="2342029" cy="1616505"/>
            </a:xfrm>
            <a:prstGeom prst="rect">
              <a:avLst/>
            </a:prstGeom>
          </p:spPr>
        </p:pic>
        <p:sp>
          <p:nvSpPr>
            <p:cNvPr id="43" name="TextBox 42">
              <a:extLst>
                <a:ext uri="{FF2B5EF4-FFF2-40B4-BE49-F238E27FC236}">
                  <a16:creationId xmlns:a16="http://schemas.microsoft.com/office/drawing/2014/main" id="{CE9CD32B-B797-48AB-B3F3-BDF4504ADAFD}"/>
                </a:ext>
              </a:extLst>
            </p:cNvPr>
            <p:cNvSpPr txBox="1"/>
            <p:nvPr/>
          </p:nvSpPr>
          <p:spPr>
            <a:xfrm>
              <a:off x="4467432" y="2625939"/>
              <a:ext cx="2510304" cy="369332"/>
            </a:xfrm>
            <a:prstGeom prst="rect">
              <a:avLst/>
            </a:prstGeom>
            <a:noFill/>
          </p:spPr>
          <p:txBody>
            <a:bodyPr wrap="none" rtlCol="0">
              <a:spAutoFit/>
            </a:bodyPr>
            <a:lstStyle/>
            <a:p>
              <a:pPr algn="ctr"/>
              <a:r>
                <a:rPr lang="en-US" b="1" dirty="0"/>
                <a:t>Protein </a:t>
              </a:r>
              <a:r>
                <a:rPr lang="en-US" b="1" dirty="0">
                  <a:solidFill>
                    <a:srgbClr val="7030A0"/>
                  </a:solidFill>
                </a:rPr>
                <a:t>phosphorylation</a:t>
              </a:r>
            </a:p>
          </p:txBody>
        </p:sp>
      </p:grpSp>
      <p:grpSp>
        <p:nvGrpSpPr>
          <p:cNvPr id="52" name="Group 51">
            <a:extLst>
              <a:ext uri="{FF2B5EF4-FFF2-40B4-BE49-F238E27FC236}">
                <a16:creationId xmlns:a16="http://schemas.microsoft.com/office/drawing/2014/main" id="{AAF967E7-F0DD-4084-95D1-20BE036ECA8E}"/>
              </a:ext>
            </a:extLst>
          </p:cNvPr>
          <p:cNvGrpSpPr/>
          <p:nvPr/>
        </p:nvGrpSpPr>
        <p:grpSpPr>
          <a:xfrm>
            <a:off x="7028893" y="4329069"/>
            <a:ext cx="2418941" cy="2302450"/>
            <a:chOff x="9743171" y="2348940"/>
            <a:chExt cx="2418941" cy="2302450"/>
          </a:xfrm>
        </p:grpSpPr>
        <p:sp>
          <p:nvSpPr>
            <p:cNvPr id="44" name="TextBox 43">
              <a:extLst>
                <a:ext uri="{FF2B5EF4-FFF2-40B4-BE49-F238E27FC236}">
                  <a16:creationId xmlns:a16="http://schemas.microsoft.com/office/drawing/2014/main" id="{4655AD50-D65F-4BA2-B743-8991C17CEF62}"/>
                </a:ext>
              </a:extLst>
            </p:cNvPr>
            <p:cNvSpPr txBox="1"/>
            <p:nvPr/>
          </p:nvSpPr>
          <p:spPr>
            <a:xfrm>
              <a:off x="9787295" y="2348940"/>
              <a:ext cx="2374817" cy="646331"/>
            </a:xfrm>
            <a:prstGeom prst="rect">
              <a:avLst/>
            </a:prstGeom>
            <a:noFill/>
          </p:spPr>
          <p:txBody>
            <a:bodyPr wrap="none" rtlCol="0">
              <a:spAutoFit/>
            </a:bodyPr>
            <a:lstStyle/>
            <a:p>
              <a:pPr algn="ctr"/>
              <a:r>
                <a:rPr lang="en-US" b="1" dirty="0">
                  <a:solidFill>
                    <a:schemeClr val="accent4"/>
                  </a:solidFill>
                </a:rPr>
                <a:t>Nucleoside </a:t>
              </a:r>
              <a:br>
                <a:rPr lang="en-US" b="1" dirty="0"/>
              </a:br>
              <a:r>
                <a:rPr lang="en-US" b="1" dirty="0">
                  <a:solidFill>
                    <a:srgbClr val="7030A0"/>
                  </a:solidFill>
                </a:rPr>
                <a:t>triphosphatase</a:t>
              </a:r>
              <a:r>
                <a:rPr lang="en-US" b="1" dirty="0"/>
                <a:t> activity</a:t>
              </a:r>
            </a:p>
          </p:txBody>
        </p:sp>
        <p:pic>
          <p:nvPicPr>
            <p:cNvPr id="47" name="Picture 46">
              <a:extLst>
                <a:ext uri="{FF2B5EF4-FFF2-40B4-BE49-F238E27FC236}">
                  <a16:creationId xmlns:a16="http://schemas.microsoft.com/office/drawing/2014/main" id="{F16E0065-6890-414E-980D-8AD1DA4D9F9D}"/>
                </a:ext>
              </a:extLst>
            </p:cNvPr>
            <p:cNvPicPr>
              <a:picLocks noChangeAspect="1"/>
            </p:cNvPicPr>
            <p:nvPr/>
          </p:nvPicPr>
          <p:blipFill rotWithShape="1">
            <a:blip r:embed="rId7"/>
            <a:srcRect b="27795"/>
            <a:stretch/>
          </p:blipFill>
          <p:spPr>
            <a:xfrm>
              <a:off x="9743171" y="3000785"/>
              <a:ext cx="2418941" cy="1650605"/>
            </a:xfrm>
            <a:prstGeom prst="rect">
              <a:avLst/>
            </a:prstGeom>
          </p:spPr>
        </p:pic>
      </p:grpSp>
      <p:grpSp>
        <p:nvGrpSpPr>
          <p:cNvPr id="53" name="Group 52">
            <a:extLst>
              <a:ext uri="{FF2B5EF4-FFF2-40B4-BE49-F238E27FC236}">
                <a16:creationId xmlns:a16="http://schemas.microsoft.com/office/drawing/2014/main" id="{CD332200-7F6F-4FF3-A12E-30AA427EF51D}"/>
              </a:ext>
            </a:extLst>
          </p:cNvPr>
          <p:cNvGrpSpPr/>
          <p:nvPr/>
        </p:nvGrpSpPr>
        <p:grpSpPr>
          <a:xfrm>
            <a:off x="9656200" y="4678007"/>
            <a:ext cx="2499202" cy="2035848"/>
            <a:chOff x="7269349" y="4750080"/>
            <a:chExt cx="2499202" cy="2035848"/>
          </a:xfrm>
        </p:grpSpPr>
        <p:pic>
          <p:nvPicPr>
            <p:cNvPr id="46" name="Picture 45">
              <a:extLst>
                <a:ext uri="{FF2B5EF4-FFF2-40B4-BE49-F238E27FC236}">
                  <a16:creationId xmlns:a16="http://schemas.microsoft.com/office/drawing/2014/main" id="{C4F7585D-C895-4153-8166-B4D4AB77D510}"/>
                </a:ext>
              </a:extLst>
            </p:cNvPr>
            <p:cNvPicPr>
              <a:picLocks noChangeAspect="1"/>
            </p:cNvPicPr>
            <p:nvPr/>
          </p:nvPicPr>
          <p:blipFill rotWithShape="1">
            <a:blip r:embed="rId8"/>
            <a:srcRect b="27795"/>
            <a:stretch/>
          </p:blipFill>
          <p:spPr>
            <a:xfrm>
              <a:off x="7269349" y="5135323"/>
              <a:ext cx="2499202" cy="1650605"/>
            </a:xfrm>
            <a:prstGeom prst="rect">
              <a:avLst/>
            </a:prstGeom>
          </p:spPr>
        </p:pic>
        <p:sp>
          <p:nvSpPr>
            <p:cNvPr id="48" name="TextBox 47">
              <a:extLst>
                <a:ext uri="{FF2B5EF4-FFF2-40B4-BE49-F238E27FC236}">
                  <a16:creationId xmlns:a16="http://schemas.microsoft.com/office/drawing/2014/main" id="{76E69EA3-6C5C-4801-9052-800CD0E9ED20}"/>
                </a:ext>
              </a:extLst>
            </p:cNvPr>
            <p:cNvSpPr txBox="1"/>
            <p:nvPr/>
          </p:nvSpPr>
          <p:spPr>
            <a:xfrm>
              <a:off x="7440546" y="4750080"/>
              <a:ext cx="2156809" cy="369332"/>
            </a:xfrm>
            <a:prstGeom prst="rect">
              <a:avLst/>
            </a:prstGeom>
            <a:noFill/>
          </p:spPr>
          <p:txBody>
            <a:bodyPr wrap="none" rtlCol="0">
              <a:spAutoFit/>
            </a:bodyPr>
            <a:lstStyle/>
            <a:p>
              <a:pPr algn="ctr"/>
              <a:r>
                <a:rPr lang="en-US" b="1" dirty="0">
                  <a:solidFill>
                    <a:srgbClr val="7030A0"/>
                  </a:solidFill>
                </a:rPr>
                <a:t>Phosphatase</a:t>
              </a:r>
              <a:r>
                <a:rPr lang="en-US" b="1" dirty="0"/>
                <a:t> activity</a:t>
              </a:r>
            </a:p>
          </p:txBody>
        </p:sp>
      </p:grpSp>
      <p:grpSp>
        <p:nvGrpSpPr>
          <p:cNvPr id="54" name="Group 53">
            <a:extLst>
              <a:ext uri="{FF2B5EF4-FFF2-40B4-BE49-F238E27FC236}">
                <a16:creationId xmlns:a16="http://schemas.microsoft.com/office/drawing/2014/main" id="{CDD24C72-A7B0-4BB8-B236-6D9CD3E1CBBE}"/>
              </a:ext>
            </a:extLst>
          </p:cNvPr>
          <p:cNvGrpSpPr/>
          <p:nvPr/>
        </p:nvGrpSpPr>
        <p:grpSpPr>
          <a:xfrm>
            <a:off x="6841243" y="2080618"/>
            <a:ext cx="2438596" cy="2078462"/>
            <a:chOff x="4503286" y="4728824"/>
            <a:chExt cx="2438596" cy="2078462"/>
          </a:xfrm>
        </p:grpSpPr>
        <p:pic>
          <p:nvPicPr>
            <p:cNvPr id="45" name="Picture 44">
              <a:extLst>
                <a:ext uri="{FF2B5EF4-FFF2-40B4-BE49-F238E27FC236}">
                  <a16:creationId xmlns:a16="http://schemas.microsoft.com/office/drawing/2014/main" id="{F047C21D-251B-4337-8BBF-B7CCDFF536A4}"/>
                </a:ext>
              </a:extLst>
            </p:cNvPr>
            <p:cNvPicPr>
              <a:picLocks noChangeAspect="1"/>
            </p:cNvPicPr>
            <p:nvPr/>
          </p:nvPicPr>
          <p:blipFill rotWithShape="1">
            <a:blip r:embed="rId9"/>
            <a:srcRect b="27795"/>
            <a:stretch/>
          </p:blipFill>
          <p:spPr>
            <a:xfrm>
              <a:off x="4503286" y="5156681"/>
              <a:ext cx="2438596" cy="1650605"/>
            </a:xfrm>
            <a:prstGeom prst="rect">
              <a:avLst/>
            </a:prstGeom>
          </p:spPr>
        </p:pic>
        <p:sp>
          <p:nvSpPr>
            <p:cNvPr id="49" name="TextBox 48">
              <a:extLst>
                <a:ext uri="{FF2B5EF4-FFF2-40B4-BE49-F238E27FC236}">
                  <a16:creationId xmlns:a16="http://schemas.microsoft.com/office/drawing/2014/main" id="{EF9E23EE-6ED8-42FF-9976-80B86EB52B2B}"/>
                </a:ext>
              </a:extLst>
            </p:cNvPr>
            <p:cNvSpPr txBox="1"/>
            <p:nvPr/>
          </p:nvSpPr>
          <p:spPr>
            <a:xfrm>
              <a:off x="5066988" y="4728824"/>
              <a:ext cx="1311193" cy="369332"/>
            </a:xfrm>
            <a:prstGeom prst="rect">
              <a:avLst/>
            </a:prstGeom>
            <a:noFill/>
          </p:spPr>
          <p:txBody>
            <a:bodyPr wrap="none" rtlCol="0">
              <a:spAutoFit/>
            </a:bodyPr>
            <a:lstStyle/>
            <a:p>
              <a:pPr algn="ctr"/>
              <a:r>
                <a:rPr lang="en-US" b="1" dirty="0">
                  <a:solidFill>
                    <a:schemeClr val="accent6"/>
                  </a:solidFill>
                </a:rPr>
                <a:t>A</a:t>
              </a:r>
              <a:r>
                <a:rPr lang="en-US" b="1" dirty="0">
                  <a:solidFill>
                    <a:srgbClr val="7030A0"/>
                  </a:solidFill>
                </a:rPr>
                <a:t>TP</a:t>
              </a:r>
              <a:r>
                <a:rPr lang="en-US" b="1" dirty="0"/>
                <a:t> binding</a:t>
              </a:r>
            </a:p>
          </p:txBody>
        </p:sp>
      </p:grpSp>
      <p:sp>
        <p:nvSpPr>
          <p:cNvPr id="56" name="Frame 55">
            <a:extLst>
              <a:ext uri="{FF2B5EF4-FFF2-40B4-BE49-F238E27FC236}">
                <a16:creationId xmlns:a16="http://schemas.microsoft.com/office/drawing/2014/main" id="{48AF8F56-176D-42F5-894B-B7AFB45EBBDC}"/>
              </a:ext>
            </a:extLst>
          </p:cNvPr>
          <p:cNvSpPr/>
          <p:nvPr/>
        </p:nvSpPr>
        <p:spPr>
          <a:xfrm>
            <a:off x="-1" y="816312"/>
            <a:ext cx="3435143" cy="6041688"/>
          </a:xfrm>
          <a:prstGeom prst="frame">
            <a:avLst>
              <a:gd name="adj1" fmla="val 1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4" name="Group 63">
            <a:extLst>
              <a:ext uri="{FF2B5EF4-FFF2-40B4-BE49-F238E27FC236}">
                <a16:creationId xmlns:a16="http://schemas.microsoft.com/office/drawing/2014/main" id="{B5F112B3-E1BC-4B94-9A68-F52ADDE63F75}"/>
              </a:ext>
            </a:extLst>
          </p:cNvPr>
          <p:cNvGrpSpPr/>
          <p:nvPr/>
        </p:nvGrpSpPr>
        <p:grpSpPr>
          <a:xfrm>
            <a:off x="9206673" y="38442"/>
            <a:ext cx="2729349" cy="1815844"/>
            <a:chOff x="3944327" y="46702"/>
            <a:chExt cx="2691453" cy="2721055"/>
          </a:xfrm>
        </p:grpSpPr>
        <p:pic>
          <p:nvPicPr>
            <p:cNvPr id="7" name="Picture 6">
              <a:extLst>
                <a:ext uri="{FF2B5EF4-FFF2-40B4-BE49-F238E27FC236}">
                  <a16:creationId xmlns:a16="http://schemas.microsoft.com/office/drawing/2014/main" id="{6A4EF63D-140F-48B1-910D-E591236F835B}"/>
                </a:ext>
              </a:extLst>
            </p:cNvPr>
            <p:cNvPicPr>
              <a:picLocks noChangeAspect="1"/>
            </p:cNvPicPr>
            <p:nvPr/>
          </p:nvPicPr>
          <p:blipFill rotWithShape="1">
            <a:blip r:embed="rId10"/>
            <a:srcRect t="33386"/>
            <a:stretch/>
          </p:blipFill>
          <p:spPr>
            <a:xfrm>
              <a:off x="3944327" y="414320"/>
              <a:ext cx="2473862" cy="2353437"/>
            </a:xfrm>
            <a:prstGeom prst="rect">
              <a:avLst/>
            </a:prstGeom>
          </p:spPr>
        </p:pic>
        <p:sp>
          <p:nvSpPr>
            <p:cNvPr id="55" name="TextBox 54">
              <a:extLst>
                <a:ext uri="{FF2B5EF4-FFF2-40B4-BE49-F238E27FC236}">
                  <a16:creationId xmlns:a16="http://schemas.microsoft.com/office/drawing/2014/main" id="{B821309D-34C9-4D04-822E-EFB4AF9C606D}"/>
                </a:ext>
              </a:extLst>
            </p:cNvPr>
            <p:cNvSpPr txBox="1"/>
            <p:nvPr/>
          </p:nvSpPr>
          <p:spPr>
            <a:xfrm>
              <a:off x="4218504" y="46702"/>
              <a:ext cx="2417276" cy="415085"/>
            </a:xfrm>
            <a:prstGeom prst="rect">
              <a:avLst/>
            </a:prstGeom>
            <a:solidFill>
              <a:schemeClr val="bg1"/>
            </a:solidFill>
          </p:spPr>
          <p:txBody>
            <a:bodyPr wrap="none" lIns="0" tIns="0" rIns="0" bIns="0" rtlCol="0">
              <a:spAutoFit/>
            </a:bodyPr>
            <a:lstStyle/>
            <a:p>
              <a:pPr algn="ctr"/>
              <a:r>
                <a:rPr lang="en-US" b="1" dirty="0"/>
                <a:t>Acetyl </a:t>
              </a:r>
              <a:r>
                <a:rPr lang="en-US" b="1" dirty="0">
                  <a:solidFill>
                    <a:schemeClr val="accent1"/>
                  </a:solidFill>
                </a:rPr>
                <a:t>transferase</a:t>
              </a:r>
              <a:r>
                <a:rPr lang="en-US" b="1" dirty="0"/>
                <a:t> activity</a:t>
              </a:r>
            </a:p>
          </p:txBody>
        </p:sp>
        <p:sp>
          <p:nvSpPr>
            <p:cNvPr id="60" name="TextBox 59">
              <a:extLst>
                <a:ext uri="{FF2B5EF4-FFF2-40B4-BE49-F238E27FC236}">
                  <a16:creationId xmlns:a16="http://schemas.microsoft.com/office/drawing/2014/main" id="{D4E4F172-A03A-4203-AC1B-B29B8492E11A}"/>
                </a:ext>
              </a:extLst>
            </p:cNvPr>
            <p:cNvSpPr txBox="1"/>
            <p:nvPr/>
          </p:nvSpPr>
          <p:spPr>
            <a:xfrm>
              <a:off x="5316424" y="2326500"/>
              <a:ext cx="335733" cy="276999"/>
            </a:xfrm>
            <a:prstGeom prst="rect">
              <a:avLst/>
            </a:prstGeom>
            <a:solidFill>
              <a:schemeClr val="bg1"/>
            </a:solidFill>
          </p:spPr>
          <p:txBody>
            <a:bodyPr wrap="none" lIns="0" tIns="0" rIns="0" bIns="0" rtlCol="0">
              <a:spAutoFit/>
            </a:bodyPr>
            <a:lstStyle/>
            <a:p>
              <a:pPr algn="ctr"/>
              <a:r>
                <a:rPr lang="en-US" b="1" dirty="0"/>
                <a:t>age</a:t>
              </a:r>
            </a:p>
          </p:txBody>
        </p:sp>
      </p:grpSp>
      <p:sp>
        <p:nvSpPr>
          <p:cNvPr id="59" name="Frame 58">
            <a:extLst>
              <a:ext uri="{FF2B5EF4-FFF2-40B4-BE49-F238E27FC236}">
                <a16:creationId xmlns:a16="http://schemas.microsoft.com/office/drawing/2014/main" id="{434DE029-099F-499D-95AC-79B3A858E6A9}"/>
              </a:ext>
            </a:extLst>
          </p:cNvPr>
          <p:cNvSpPr/>
          <p:nvPr/>
        </p:nvSpPr>
        <p:spPr>
          <a:xfrm>
            <a:off x="9041974" y="34453"/>
            <a:ext cx="3078169" cy="1801939"/>
          </a:xfrm>
          <a:prstGeom prst="frame">
            <a:avLst>
              <a:gd name="adj1" fmla="val 1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ame 64">
            <a:extLst>
              <a:ext uri="{FF2B5EF4-FFF2-40B4-BE49-F238E27FC236}">
                <a16:creationId xmlns:a16="http://schemas.microsoft.com/office/drawing/2014/main" id="{5E9ABC1C-BBEE-41CE-9C51-C4D02881C39F}"/>
              </a:ext>
            </a:extLst>
          </p:cNvPr>
          <p:cNvSpPr/>
          <p:nvPr/>
        </p:nvSpPr>
        <p:spPr>
          <a:xfrm>
            <a:off x="4082245" y="4500680"/>
            <a:ext cx="2637212" cy="2142138"/>
          </a:xfrm>
          <a:prstGeom prst="frame">
            <a:avLst>
              <a:gd name="adj1" fmla="val 212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Frame 65">
            <a:extLst>
              <a:ext uri="{FF2B5EF4-FFF2-40B4-BE49-F238E27FC236}">
                <a16:creationId xmlns:a16="http://schemas.microsoft.com/office/drawing/2014/main" id="{9A9F1964-F585-4F49-9E5C-D7B96AA8E56B}"/>
              </a:ext>
            </a:extLst>
          </p:cNvPr>
          <p:cNvSpPr/>
          <p:nvPr/>
        </p:nvSpPr>
        <p:spPr>
          <a:xfrm>
            <a:off x="6777402" y="2067656"/>
            <a:ext cx="2637212" cy="2142138"/>
          </a:xfrm>
          <a:prstGeom prst="frame">
            <a:avLst>
              <a:gd name="adj1" fmla="val 212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ame 66">
            <a:extLst>
              <a:ext uri="{FF2B5EF4-FFF2-40B4-BE49-F238E27FC236}">
                <a16:creationId xmlns:a16="http://schemas.microsoft.com/office/drawing/2014/main" id="{B8E77F81-D732-4FDE-94F8-AFC80E2D6416}"/>
              </a:ext>
            </a:extLst>
          </p:cNvPr>
          <p:cNvSpPr/>
          <p:nvPr/>
        </p:nvSpPr>
        <p:spPr>
          <a:xfrm>
            <a:off x="9541641" y="2207078"/>
            <a:ext cx="2637212" cy="2047850"/>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Frame 67">
            <a:extLst>
              <a:ext uri="{FF2B5EF4-FFF2-40B4-BE49-F238E27FC236}">
                <a16:creationId xmlns:a16="http://schemas.microsoft.com/office/drawing/2014/main" id="{6047717D-5B66-43E4-A7DD-63C398D725C9}"/>
              </a:ext>
            </a:extLst>
          </p:cNvPr>
          <p:cNvSpPr/>
          <p:nvPr/>
        </p:nvSpPr>
        <p:spPr>
          <a:xfrm>
            <a:off x="6975265" y="4380691"/>
            <a:ext cx="2542985" cy="2348063"/>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Frame 68">
            <a:extLst>
              <a:ext uri="{FF2B5EF4-FFF2-40B4-BE49-F238E27FC236}">
                <a16:creationId xmlns:a16="http://schemas.microsoft.com/office/drawing/2014/main" id="{891A630F-43EB-426C-B3B5-C4E975AAB624}"/>
              </a:ext>
            </a:extLst>
          </p:cNvPr>
          <p:cNvSpPr/>
          <p:nvPr/>
        </p:nvSpPr>
        <p:spPr>
          <a:xfrm>
            <a:off x="9634309" y="4692840"/>
            <a:ext cx="2542985" cy="2093088"/>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ame 69">
            <a:extLst>
              <a:ext uri="{FF2B5EF4-FFF2-40B4-BE49-F238E27FC236}">
                <a16:creationId xmlns:a16="http://schemas.microsoft.com/office/drawing/2014/main" id="{6B06EE0A-CE2E-4358-8D18-37A874EDD65F}"/>
              </a:ext>
            </a:extLst>
          </p:cNvPr>
          <p:cNvSpPr/>
          <p:nvPr/>
        </p:nvSpPr>
        <p:spPr>
          <a:xfrm>
            <a:off x="89347" y="2810605"/>
            <a:ext cx="3253928" cy="2093088"/>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ame 70">
            <a:extLst>
              <a:ext uri="{FF2B5EF4-FFF2-40B4-BE49-F238E27FC236}">
                <a16:creationId xmlns:a16="http://schemas.microsoft.com/office/drawing/2014/main" id="{B8FFE178-1AD8-47B1-B1C3-47E54258BAB1}"/>
              </a:ext>
            </a:extLst>
          </p:cNvPr>
          <p:cNvSpPr/>
          <p:nvPr/>
        </p:nvSpPr>
        <p:spPr>
          <a:xfrm>
            <a:off x="6719457" y="2041144"/>
            <a:ext cx="2740021" cy="2222582"/>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ame 71">
            <a:extLst>
              <a:ext uri="{FF2B5EF4-FFF2-40B4-BE49-F238E27FC236}">
                <a16:creationId xmlns:a16="http://schemas.microsoft.com/office/drawing/2014/main" id="{DBF61E43-05BD-4FE0-B21D-EFD77111D29E}"/>
              </a:ext>
            </a:extLst>
          </p:cNvPr>
          <p:cNvSpPr/>
          <p:nvPr/>
        </p:nvSpPr>
        <p:spPr>
          <a:xfrm>
            <a:off x="4028319" y="4462773"/>
            <a:ext cx="2700663" cy="2242095"/>
          </a:xfrm>
          <a:prstGeom prst="frame">
            <a:avLst>
              <a:gd name="adj1" fmla="val 212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ame 72">
            <a:extLst>
              <a:ext uri="{FF2B5EF4-FFF2-40B4-BE49-F238E27FC236}">
                <a16:creationId xmlns:a16="http://schemas.microsoft.com/office/drawing/2014/main" id="{9AB799CE-80CB-4A5B-9612-F47A9E2A3A7F}"/>
              </a:ext>
            </a:extLst>
          </p:cNvPr>
          <p:cNvSpPr/>
          <p:nvPr/>
        </p:nvSpPr>
        <p:spPr>
          <a:xfrm>
            <a:off x="6896425" y="4329069"/>
            <a:ext cx="2700663" cy="2460879"/>
          </a:xfrm>
          <a:prstGeom prst="frame">
            <a:avLst>
              <a:gd name="adj1" fmla="val 212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ame 73">
            <a:extLst>
              <a:ext uri="{FF2B5EF4-FFF2-40B4-BE49-F238E27FC236}">
                <a16:creationId xmlns:a16="http://schemas.microsoft.com/office/drawing/2014/main" id="{4DFBE0C1-2817-4929-B035-79B961DED2CD}"/>
              </a:ext>
            </a:extLst>
          </p:cNvPr>
          <p:cNvSpPr/>
          <p:nvPr/>
        </p:nvSpPr>
        <p:spPr>
          <a:xfrm>
            <a:off x="79822" y="4992125"/>
            <a:ext cx="3281421" cy="1793803"/>
          </a:xfrm>
          <a:prstGeom prst="frame">
            <a:avLst>
              <a:gd name="adj1" fmla="val 212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39FC9BA0-E271-4073-980E-A84510AE0896}"/>
              </a:ext>
            </a:extLst>
          </p:cNvPr>
          <p:cNvSpPr/>
          <p:nvPr/>
        </p:nvSpPr>
        <p:spPr>
          <a:xfrm>
            <a:off x="3574163" y="5270"/>
            <a:ext cx="95219" cy="68527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BB56C17-4A51-49CA-99DE-8F4BCE6259E4}"/>
              </a:ext>
            </a:extLst>
          </p:cNvPr>
          <p:cNvSpPr/>
          <p:nvPr/>
        </p:nvSpPr>
        <p:spPr>
          <a:xfrm rot="5400000">
            <a:off x="7877102" y="-2370709"/>
            <a:ext cx="62580" cy="8537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55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fade">
                                      <p:cBhvr>
                                        <p:cTn id="43" dur="500"/>
                                        <p:tgtEl>
                                          <p:spTgt spid="7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9"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49412" y="704848"/>
            <a:ext cx="3998713" cy="1524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109648" y="2438399"/>
            <a:ext cx="3538537" cy="3705225"/>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4348273" y="3662477"/>
            <a:ext cx="7537627" cy="3139321"/>
          </a:xfrm>
          <a:prstGeom prst="rect">
            <a:avLst/>
          </a:prstGeom>
          <a:noFill/>
        </p:spPr>
        <p:txBody>
          <a:bodyPr wrap="square">
            <a:spAutoFit/>
          </a:bodyPr>
          <a:lstStyle/>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1" i="0" dirty="0">
                <a:solidFill>
                  <a:srgbClr val="1C1D1E"/>
                </a:solidFill>
                <a:effectLst/>
                <a:latin typeface="Open Sans"/>
              </a:rPr>
              <a:t>Melatonin</a:t>
            </a:r>
            <a:r>
              <a:rPr lang="en-US" b="0" i="0" dirty="0">
                <a:solidFill>
                  <a:srgbClr val="1C1D1E"/>
                </a:solidFill>
                <a:effectLst/>
                <a:latin typeface="Open Sans"/>
              </a:rPr>
              <a:t> induces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342900" indent="-342900">
              <a:buFont typeface="+mj-lt"/>
              <a:buAutoNum type="arabicPeriod"/>
            </a:pPr>
            <a:r>
              <a:rPr lang="en-US" b="0" i="0" dirty="0">
                <a:solidFill>
                  <a:srgbClr val="1C1D1E"/>
                </a:solidFill>
                <a:effectLst/>
                <a:latin typeface="Open Sans"/>
              </a:rPr>
              <a:t>Acetyl‐CoA is essential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Possible </a:t>
            </a:r>
            <a:r>
              <a:rPr lang="en-US" b="1" i="0" dirty="0">
                <a:solidFill>
                  <a:srgbClr val="1C1D1E"/>
                </a:solidFill>
                <a:effectLst/>
                <a:latin typeface="Open Sans"/>
              </a:rPr>
              <a:t>treatment implications </a:t>
            </a:r>
            <a:r>
              <a:rPr lang="en-US" b="0" i="0" dirty="0">
                <a:solidFill>
                  <a:srgbClr val="1C1D1E"/>
                </a:solidFill>
                <a:effectLst/>
                <a:latin typeface="Open Sans"/>
              </a:rPr>
              <a:t>for </a:t>
            </a:r>
            <a:r>
              <a:rPr lang="en-US" b="1" i="0" dirty="0">
                <a:solidFill>
                  <a:srgbClr val="1C1D1E"/>
                </a:solidFill>
                <a:effectLst/>
                <a:latin typeface="Open Sans"/>
              </a:rPr>
              <a:t>COVID‐19</a:t>
            </a:r>
            <a:endParaRPr lang="en-US"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11530" y="0"/>
            <a:ext cx="12180469" cy="276999"/>
          </a:xfrm>
          <a:prstGeom prst="rect">
            <a:avLst/>
          </a:prstGeom>
          <a:noFill/>
        </p:spPr>
        <p:txBody>
          <a:bodyPr wrap="square" lIns="0" tIns="0" rIns="0" bIns="0">
            <a:spAutoFit/>
          </a:bodyPr>
          <a:lstStyle/>
          <a:p>
            <a:r>
              <a:rPr lang="en-US" b="0" i="0" dirty="0">
                <a:solidFill>
                  <a:srgbClr val="1C1D1E"/>
                </a:solidFill>
                <a:effectLst/>
                <a:latin typeface="Open Sans"/>
              </a:rPr>
              <a:t>Virus</a:t>
            </a:r>
            <a:r>
              <a:rPr lang="en-US" dirty="0">
                <a:solidFill>
                  <a:srgbClr val="1C1D1E"/>
                </a:solidFill>
                <a:latin typeface="Open Sans"/>
              </a:rPr>
              <a:t>&amp; </a:t>
            </a:r>
            <a:r>
              <a:rPr lang="en-US" b="0" i="0" dirty="0">
                <a:solidFill>
                  <a:srgbClr val="1C1D1E"/>
                </a:solidFill>
                <a:effectLst/>
                <a:latin typeface="Open Sans"/>
              </a:rPr>
              <a:t>cytokine‐storm‐driven control of pineal and </a:t>
            </a:r>
            <a:r>
              <a:rPr lang="en-US" b="1" i="0" dirty="0">
                <a:solidFill>
                  <a:srgbClr val="1C1D1E"/>
                </a:solidFill>
                <a:effectLst/>
                <a:latin typeface="Open Sans"/>
              </a:rPr>
              <a:t>mitochondrial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i="0" dirty="0">
                <a:solidFill>
                  <a:srgbClr val="1C1D1E"/>
                </a:solidFill>
                <a:effectLst/>
                <a:latin typeface="Open Sans"/>
              </a:rPr>
              <a:t>pathway</a:t>
            </a:r>
            <a:r>
              <a:rPr lang="en-US" b="1" i="0" dirty="0">
                <a:solidFill>
                  <a:srgbClr val="1C1D1E"/>
                </a:solidFill>
                <a:effectLst/>
                <a:latin typeface="Open Sans"/>
              </a:rPr>
              <a:t> </a:t>
            </a:r>
            <a:r>
              <a:rPr lang="en-US" i="0" dirty="0">
                <a:solidFill>
                  <a:srgbClr val="1C1D1E"/>
                </a:solidFill>
                <a:effectLst/>
                <a:latin typeface="Open Sans"/>
              </a:rPr>
              <a:t>regulates</a:t>
            </a:r>
            <a:r>
              <a:rPr lang="en-US" b="1" i="0" dirty="0">
                <a:solidFill>
                  <a:srgbClr val="1C1D1E"/>
                </a:solidFill>
                <a:effectLst/>
                <a:latin typeface="Open Sans"/>
              </a:rPr>
              <a:t> immune responses</a:t>
            </a:r>
            <a:r>
              <a:rPr lang="en-US" b="0" i="0" dirty="0">
                <a:solidFill>
                  <a:srgbClr val="1C1D1E"/>
                </a:solidFill>
                <a:effectLst/>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3648185" y="1203996"/>
            <a:ext cx="4455695" cy="1438275"/>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8323847" y="245353"/>
            <a:ext cx="2681287" cy="1716795"/>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8337054" y="1223961"/>
            <a:ext cx="3524250" cy="1438275"/>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5117659" y="438148"/>
            <a:ext cx="2999428" cy="890384"/>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1904191" y="263976"/>
            <a:ext cx="3057525" cy="717100"/>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3881359" y="2294000"/>
            <a:ext cx="4455695" cy="1315198"/>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7983517" y="2865191"/>
            <a:ext cx="4003049" cy="787303"/>
          </a:xfrm>
          <a:prstGeom prst="rect">
            <a:avLst/>
          </a:prstGeom>
        </p:spPr>
      </p:pic>
    </p:spTree>
    <p:extLst>
      <p:ext uri="{BB962C8B-B14F-4D97-AF65-F5344CB8AC3E}">
        <p14:creationId xmlns:p14="http://schemas.microsoft.com/office/powerpoint/2010/main" val="40306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92868" y="919162"/>
            <a:ext cx="6176963" cy="1200329"/>
          </a:xfrm>
          <a:prstGeom prst="rect">
            <a:avLst/>
          </a:prstGeom>
          <a:noFill/>
        </p:spPr>
        <p:txBody>
          <a:bodyPr wrap="square">
            <a:spAutoFit/>
          </a:bodyPr>
          <a:lstStyle/>
          <a:p>
            <a:pPr marL="285750" indent="-285750">
              <a:buFont typeface="Arial" panose="020B0604020202020204" pitchFamily="34" charset="0"/>
              <a:buChar char="•"/>
            </a:pPr>
            <a:r>
              <a:rPr lang="en-US" b="1" dirty="0"/>
              <a:t>RNA synthesis is performed by the nsp12 RNA- dependent RNA polymerase (</a:t>
            </a:r>
            <a:r>
              <a:rPr lang="en-US" b="1" dirty="0" err="1"/>
              <a:t>RdRP</a:t>
            </a:r>
            <a:r>
              <a:rPr lang="en-US" b="1" dirty="0"/>
              <a:t>) and its two cofactors nsp7 and nsp8, the latter with proposed primase or 3′- terminal </a:t>
            </a:r>
            <a:r>
              <a:rPr lang="en-US" b="1" dirty="0" err="1"/>
              <a:t>adenylyltransferase</a:t>
            </a:r>
            <a:endParaRPr lang="en-US"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61925" y="0"/>
            <a:ext cx="5538787" cy="707886"/>
          </a:xfrm>
          <a:prstGeom prst="rect">
            <a:avLst/>
          </a:prstGeom>
          <a:noFill/>
        </p:spPr>
        <p:txBody>
          <a:bodyPr wrap="square">
            <a:spAutoFit/>
          </a:bodyPr>
          <a:lstStyle/>
          <a:p>
            <a:r>
              <a:rPr lang="en-US" sz="4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5700712" y="1965455"/>
            <a:ext cx="5924550" cy="3133725"/>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342900" y="2448787"/>
            <a:ext cx="4567237" cy="2908936"/>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6096000" y="79901"/>
            <a:ext cx="4124325" cy="1885554"/>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 y="5428476"/>
            <a:ext cx="5700712" cy="1384995"/>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000000"/>
                </a:solidFill>
                <a:effectLst/>
                <a:latin typeface="Arial" panose="020B0604020202020204" pitchFamily="34" charset="0"/>
              </a:rPr>
              <a:t>found that the protein has metal ion-dependent RNA 3′-terminal </a:t>
            </a:r>
            <a:r>
              <a:rPr lang="en-US" sz="1400" b="0" i="0" dirty="0" err="1">
                <a:solidFill>
                  <a:srgbClr val="000000"/>
                </a:solidFill>
                <a:effectLst/>
                <a:latin typeface="Arial" panose="020B0604020202020204" pitchFamily="34" charset="0"/>
              </a:rPr>
              <a:t>adenylyltransferase</a:t>
            </a:r>
            <a:r>
              <a:rPr lang="en-US" sz="1400" b="0" i="0" dirty="0">
                <a:solidFill>
                  <a:srgbClr val="000000"/>
                </a:solidFill>
                <a:effectLst/>
                <a:latin typeface="Arial" panose="020B0604020202020204" pitchFamily="34" charset="0"/>
              </a:rPr>
              <a:t> (</a:t>
            </a:r>
            <a:r>
              <a:rPr lang="en-US" sz="1400" b="0" i="0" dirty="0" err="1">
                <a:solidFill>
                  <a:srgbClr val="000000"/>
                </a:solidFill>
                <a:effectLst/>
                <a:latin typeface="Arial" panose="020B0604020202020204" pitchFamily="34" charset="0"/>
              </a:rPr>
              <a:t>TATase</a:t>
            </a:r>
            <a:r>
              <a:rPr lang="en-US" sz="1400" b="0" i="0" dirty="0">
                <a:solidFill>
                  <a:srgbClr val="000000"/>
                </a:solidFill>
                <a:effectLst/>
                <a:latin typeface="Arial" panose="020B0604020202020204" pitchFamily="34" charset="0"/>
              </a:rPr>
              <a:t>) activity</a:t>
            </a:r>
            <a:r>
              <a:rPr lang="en-US" sz="1400" dirty="0">
                <a:solidFill>
                  <a:srgbClr val="000000"/>
                </a:solidFill>
                <a:latin typeface="Arial" panose="020B0604020202020204" pitchFamily="34" charset="0"/>
              </a:rPr>
              <a:t> </a:t>
            </a:r>
            <a:r>
              <a:rPr lang="en-US" sz="1400" b="0" i="0" dirty="0">
                <a:solidFill>
                  <a:srgbClr val="000000"/>
                </a:solidFill>
                <a:effectLst/>
                <a:latin typeface="Arial" panose="020B0604020202020204" pitchFamily="34" charset="0"/>
              </a:rPr>
              <a:t>while other nucleotides were not (or very inefficiently) transferred to the 3′ ends of single-stranded and (fully) double-stranded acceptor RNAs.</a:t>
            </a:r>
          </a:p>
          <a:p>
            <a:pPr marL="285750" indent="-285750">
              <a:buFont typeface="Arial" panose="020B0604020202020204" pitchFamily="34" charset="0"/>
              <a:buChar char="•"/>
            </a:pPr>
            <a:r>
              <a:rPr lang="en-US" sz="1400" dirty="0">
                <a:solidFill>
                  <a:srgbClr val="000000"/>
                </a:solidFill>
                <a:latin typeface="Arial" panose="020B0604020202020204" pitchFamily="34" charset="0"/>
              </a:rPr>
              <a:t>Possible that </a:t>
            </a:r>
            <a:r>
              <a:rPr lang="en-US" sz="1400" b="1" i="0" dirty="0">
                <a:solidFill>
                  <a:srgbClr val="000000"/>
                </a:solidFill>
                <a:effectLst/>
                <a:latin typeface="Arial" panose="020B0604020202020204" pitchFamily="34" charset="0"/>
              </a:rPr>
              <a:t>nsp8-mediated </a:t>
            </a:r>
            <a:r>
              <a:rPr lang="en-US" sz="1400" b="1" i="0" dirty="0" err="1">
                <a:solidFill>
                  <a:srgbClr val="000000"/>
                </a:solidFill>
                <a:effectLst/>
                <a:latin typeface="Arial" panose="020B0604020202020204" pitchFamily="34" charset="0"/>
              </a:rPr>
              <a:t>TATase</a:t>
            </a:r>
            <a:r>
              <a:rPr lang="en-US" sz="1400" b="1" i="0" dirty="0">
                <a:solidFill>
                  <a:srgbClr val="000000"/>
                </a:solidFill>
                <a:effectLst/>
                <a:latin typeface="Arial" panose="020B0604020202020204" pitchFamily="34" charset="0"/>
              </a:rPr>
              <a:t> activity </a:t>
            </a:r>
            <a:r>
              <a:rPr lang="en-US" sz="1400" b="0" i="0" dirty="0">
                <a:solidFill>
                  <a:srgbClr val="000000"/>
                </a:solidFill>
                <a:effectLst/>
                <a:latin typeface="Arial" panose="020B0604020202020204" pitchFamily="34" charset="0"/>
              </a:rPr>
              <a:t>is </a:t>
            </a:r>
            <a:r>
              <a:rPr lang="en-US" sz="1400" b="1" i="0" dirty="0">
                <a:solidFill>
                  <a:srgbClr val="000000"/>
                </a:solidFill>
                <a:effectLst/>
                <a:latin typeface="Arial" panose="020B0604020202020204" pitchFamily="34" charset="0"/>
              </a:rPr>
              <a:t>involved</a:t>
            </a:r>
            <a:r>
              <a:rPr lang="en-US" sz="1400" b="0" i="0" dirty="0">
                <a:solidFill>
                  <a:srgbClr val="000000"/>
                </a:solidFill>
                <a:effectLst/>
                <a:latin typeface="Arial" panose="020B0604020202020204" pitchFamily="34" charset="0"/>
              </a:rPr>
              <a:t> in the </a:t>
            </a:r>
            <a:r>
              <a:rPr lang="en-US" sz="1400" b="1" i="0" dirty="0">
                <a:solidFill>
                  <a:srgbClr val="000000"/>
                </a:solidFill>
                <a:effectLst/>
                <a:latin typeface="Arial" panose="020B0604020202020204" pitchFamily="34" charset="0"/>
              </a:rPr>
              <a:t>3′ polyadenylation </a:t>
            </a:r>
            <a:r>
              <a:rPr lang="en-US" sz="1400" b="0" i="0" dirty="0">
                <a:solidFill>
                  <a:srgbClr val="000000"/>
                </a:solidFill>
                <a:effectLst/>
                <a:latin typeface="Arial" panose="020B0604020202020204" pitchFamily="34" charset="0"/>
              </a:rPr>
              <a:t>of </a:t>
            </a:r>
            <a:r>
              <a:rPr lang="en-US" sz="1400" b="1" i="0" dirty="0">
                <a:solidFill>
                  <a:srgbClr val="000000"/>
                </a:solidFill>
                <a:effectLst/>
                <a:latin typeface="Arial" panose="020B0604020202020204" pitchFamily="34" charset="0"/>
              </a:rPr>
              <a:t>viral plus-strand RNAs</a:t>
            </a:r>
            <a:r>
              <a:rPr lang="en-US" sz="1400" b="0" i="0" dirty="0">
                <a:solidFill>
                  <a:srgbClr val="000000"/>
                </a:solidFill>
                <a:effectLst/>
                <a:latin typeface="Arial" panose="020B0604020202020204" pitchFamily="34" charset="0"/>
              </a:rPr>
              <a:t>. (unconfirmed)</a:t>
            </a:r>
            <a:endParaRPr lang="en-US" sz="140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6096000" y="5118230"/>
            <a:ext cx="4772025" cy="600075"/>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6562725" y="4964194"/>
            <a:ext cx="304800" cy="3080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6562725" y="2762250"/>
            <a:ext cx="2531268" cy="2130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100012" y="80961"/>
            <a:ext cx="5287328" cy="1260158"/>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6668" y="1528762"/>
            <a:ext cx="6176963" cy="4524315"/>
          </a:xfrm>
          <a:prstGeom prst="rect">
            <a:avLst/>
          </a:prstGeom>
          <a:noFill/>
        </p:spPr>
        <p:txBody>
          <a:bodyPr wrap="square">
            <a:spAutoFit/>
          </a:bodyPr>
          <a:lstStyle/>
          <a:p>
            <a:pPr marL="285750" indent="-285750">
              <a:buFont typeface="Arial" panose="020B0604020202020204" pitchFamily="34" charset="0"/>
              <a:buChar char="•"/>
            </a:pPr>
            <a:r>
              <a:rPr lang="en-US" dirty="0"/>
              <a:t>The crystal structure of a conserved domain of </a:t>
            </a:r>
            <a:r>
              <a:rPr lang="en-US" b="1" dirty="0"/>
              <a:t>nonstructural protein 3 </a:t>
            </a:r>
            <a:r>
              <a:rPr lang="en-US" dirty="0"/>
              <a:t>(nsP3) from severe acute respiratory syndrome coronavirus (SARS-</a:t>
            </a:r>
            <a:r>
              <a:rPr lang="en-US" dirty="0" err="1"/>
              <a:t>CoV</a:t>
            </a:r>
            <a:r>
              <a:rPr lang="en-US" dirty="0"/>
              <a:t>) The putative active site is a solvent-exposed</a:t>
            </a:r>
          </a:p>
          <a:p>
            <a:pPr marL="285750" indent="-285750">
              <a:buFont typeface="Arial" panose="020B0604020202020204" pitchFamily="34" charset="0"/>
              <a:buChar char="•"/>
            </a:pPr>
            <a:r>
              <a:rPr lang="en-US" dirty="0"/>
              <a:t>three structural homologs, </a:t>
            </a:r>
          </a:p>
          <a:p>
            <a:pPr marL="742950" lvl="1" indent="-285750">
              <a:buFont typeface="Arial" panose="020B0604020202020204" pitchFamily="34" charset="0"/>
              <a:buChar char="•"/>
            </a:pPr>
            <a:r>
              <a:rPr lang="en-US" dirty="0"/>
              <a:t>yeast Ymx7, </a:t>
            </a:r>
          </a:p>
          <a:p>
            <a:pPr marL="742950" lvl="1" indent="-285750">
              <a:buFont typeface="Arial" panose="020B0604020202020204" pitchFamily="34" charset="0"/>
              <a:buChar char="•"/>
            </a:pPr>
            <a:r>
              <a:rPr lang="en-US" dirty="0" err="1"/>
              <a:t>Archeoglobus</a:t>
            </a:r>
            <a:r>
              <a:rPr lang="en-US" dirty="0"/>
              <a:t> </a:t>
            </a:r>
            <a:r>
              <a:rPr lang="en-US" dirty="0" err="1"/>
              <a:t>fulgidus</a:t>
            </a:r>
            <a:r>
              <a:rPr lang="en-US" dirty="0"/>
              <a:t> AF1521, </a:t>
            </a:r>
          </a:p>
          <a:p>
            <a:pPr marL="742950" lvl="1" indent="-285750">
              <a:buFont typeface="Arial" panose="020B0604020202020204" pitchFamily="34" charset="0"/>
              <a:buChar char="•"/>
            </a:pPr>
            <a:r>
              <a:rPr lang="en-US" dirty="0"/>
              <a:t>Er58 from E. coli. </a:t>
            </a:r>
          </a:p>
          <a:p>
            <a:pPr marL="742950" lvl="1" indent="-285750">
              <a:buFont typeface="Arial" panose="020B0604020202020204" pitchFamily="34" charset="0"/>
              <a:buChar char="•"/>
            </a:pPr>
            <a:r>
              <a:rPr lang="en-US" dirty="0"/>
              <a:t>Homologs acts on ADP-ribose-1″-phosphate (Appr-1″-p). </a:t>
            </a:r>
          </a:p>
          <a:p>
            <a:pPr marL="742950" lvl="1" indent="-285750">
              <a:buFont typeface="Arial" panose="020B0604020202020204" pitchFamily="34" charset="0"/>
              <a:buChar char="•"/>
            </a:pPr>
            <a:r>
              <a:rPr lang="en-US" dirty="0"/>
              <a:t>The SARS nsP3 domain readily removes the 1″ phosphate group from Appr-1″-p in in vitro assays, confirming its phosphatase activity. </a:t>
            </a:r>
          </a:p>
          <a:p>
            <a:pPr marL="742950" lvl="1" indent="-285750">
              <a:buFont typeface="Arial" panose="020B0604020202020204" pitchFamily="34" charset="0"/>
              <a:buChar char="•"/>
            </a:pPr>
            <a:r>
              <a:rPr lang="en-US" dirty="0"/>
              <a:t>Sequence and structure comparison suggests that </a:t>
            </a:r>
            <a:r>
              <a:rPr lang="en-US"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1609725" y="5681965"/>
            <a:ext cx="4670821" cy="111750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7034212" y="5029194"/>
            <a:ext cx="4833938" cy="923330"/>
          </a:xfrm>
          <a:prstGeom prst="rect">
            <a:avLst/>
          </a:prstGeom>
          <a:noFill/>
        </p:spPr>
        <p:txBody>
          <a:bodyPr wrap="square">
            <a:spAutoFit/>
          </a:bodyPr>
          <a:lstStyle/>
          <a:p>
            <a:r>
              <a:rPr lang="en-US" b="0" i="0" dirty="0">
                <a:solidFill>
                  <a:srgbClr val="1C1D1E"/>
                </a:solidFill>
                <a:effectLst/>
                <a:latin typeface="Open Sans"/>
              </a:rPr>
              <a:t>“Destabilizing mutation of nsp3 protein could explain the difference observed between SARS and COVID‐19.”</a:t>
            </a:r>
            <a:endParaRPr lang="en-US"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8941" y="2626312"/>
            <a:ext cx="4484479" cy="2307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5977890" y="91081"/>
            <a:ext cx="6210300" cy="2305050"/>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7034212" y="6240719"/>
            <a:ext cx="3768329" cy="215444"/>
          </a:xfrm>
          <a:prstGeom prst="rect">
            <a:avLst/>
          </a:prstGeom>
          <a:noFill/>
        </p:spPr>
        <p:txBody>
          <a:bodyPr wrap="square">
            <a:spAutoFit/>
          </a:bodyPr>
          <a:lstStyle/>
          <a:p>
            <a:r>
              <a:rPr lang="en-US" sz="800" b="0" i="0" dirty="0">
                <a:solidFill>
                  <a:srgbClr val="111111"/>
                </a:solidFill>
                <a:effectLst/>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100012" y="6438485"/>
            <a:ext cx="6338888" cy="338554"/>
          </a:xfrm>
          <a:prstGeom prst="rect">
            <a:avLst/>
          </a:prstGeom>
          <a:noFill/>
        </p:spPr>
        <p:txBody>
          <a:bodyPr wrap="square">
            <a:spAutoFit/>
          </a:bodyPr>
          <a:lstStyle/>
          <a:p>
            <a:r>
              <a:rPr lang="en-US" sz="800" b="0" i="0" dirty="0">
                <a:solidFill>
                  <a:srgbClr val="111111"/>
                </a:solidFill>
                <a:effectLst/>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1803</Words>
  <Application>Microsoft Office PowerPoint</Application>
  <PresentationFormat>Widescreen</PresentationFormat>
  <Paragraphs>120</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Calibri Light</vt:lpstr>
      <vt:lpstr>Consolas</vt:lpstr>
      <vt:lpstr>Open Sans</vt:lpstr>
      <vt:lpstr>Roboto</vt:lpstr>
      <vt:lpstr>Office Theme</vt:lpstr>
      <vt:lpstr>COVIRT microbial update</vt:lpstr>
      <vt:lpstr>Overview of update</vt:lpstr>
      <vt:lpstr>Issues</vt:lpstr>
      <vt:lpstr>PowerPoint Presentation</vt:lpstr>
      <vt:lpstr>PowerPoint Presentation</vt:lpstr>
      <vt:lpstr>Remarkable findings</vt:lpstr>
      <vt:lpstr>PowerPoint Presentation</vt:lpstr>
      <vt:lpstr>PowerPoint Presentation</vt:lpstr>
      <vt:lpstr>PowerPoint Presentation</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COVIRT microbial update</dc:title>
  <dc:creator>Michael Jochum</dc:creator>
  <cp:lastModifiedBy>Michael Jochum</cp:lastModifiedBy>
  <cp:revision>22</cp:revision>
  <dcterms:created xsi:type="dcterms:W3CDTF">2020-12-01T18:18:39Z</dcterms:created>
  <dcterms:modified xsi:type="dcterms:W3CDTF">2020-12-01T21:21:12Z</dcterms:modified>
</cp:coreProperties>
</file>