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8" r:id="rId2"/>
  </p:sldMasterIdLst>
  <p:notesMasterIdLst>
    <p:notesMasterId r:id="rId12"/>
  </p:notesMasterIdLst>
  <p:sldIdLst>
    <p:sldId id="466" r:id="rId3"/>
    <p:sldId id="476" r:id="rId4"/>
    <p:sldId id="489" r:id="rId5"/>
    <p:sldId id="485" r:id="rId6"/>
    <p:sldId id="486" r:id="rId7"/>
    <p:sldId id="490" r:id="rId8"/>
    <p:sldId id="477" r:id="rId9"/>
    <p:sldId id="491" r:id="rId10"/>
    <p:sldId id="50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ochum" initials="MJ" lastIdx="1" clrIdx="0">
    <p:extLst>
      <p:ext uri="{19B8F6BF-5375-455C-9EA6-DF929625EA0E}">
        <p15:presenceInfo xmlns:p15="http://schemas.microsoft.com/office/powerpoint/2012/main" userId="8883876d26b070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8A8"/>
    <a:srgbClr val="96C0BA"/>
    <a:srgbClr val="228B22"/>
    <a:srgbClr val="27887C"/>
    <a:srgbClr val="DBBEA1"/>
    <a:srgbClr val="B22222"/>
    <a:srgbClr val="083F65"/>
    <a:srgbClr val="FFC000"/>
    <a:srgbClr val="0A2F87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1" autoAdjust="0"/>
    <p:restoredTop sz="85194" autoAdjust="0"/>
  </p:normalViewPr>
  <p:slideViewPr>
    <p:cSldViewPr snapToGrid="0">
      <p:cViewPr varScale="1">
        <p:scale>
          <a:sx n="83" d="100"/>
          <a:sy n="83" d="100"/>
        </p:scale>
        <p:origin x="108" y="7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BD4FD-9392-0A48-A87B-B5740D106C4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74C89-39AB-4440-A7D3-F7D27E1F3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7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allowing me to present our ongoing research on behalf of the COVIRT microbial subgroup.  I have no conflicts of interest of financial disclosures.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After read filtering and batch effect sample removal, sample cohorts consisted of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29 Uninfected sampled,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25 CAP samples,</a:t>
            </a:r>
            <a:r>
              <a:rPr lang="en-US" sz="4000" b="0" i="0" u="none" strike="noStrike" dirty="0"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32 COVID19 samples, bringing the total n to 86.  *** </a:t>
            </a: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Amongst the COVID19 cohort with known survival outcomes, 10 were deceased and 15 were survived.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 out of a total of 13,534 Gene ontologies were associated with COVID19 when compared to community acquired pneumonia and uninfected patients using 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pvalue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cutoff of 0.05 with BH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mutltiple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test correction (Controlling for random effects of publication and patient). </a:t>
            </a: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Sig. go terms were comprised of 6 Depth 1 Parents involving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catalytic activity, binding, metabolic and cellular processes ,biological regulation, and interspecies interaction between organisms.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371600" algn="l"/>
              </a:tabLs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47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Terms of interest associated with COVID19 include hydrolase/transferase activity transferring phosphorus,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nucleotidyltransferase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activity, and ion binding.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Results from the Dirichlet Multinomial Mixtures clustering analysis using all 13,534 Gene ontologies counts  resulted in a best model fit using 3 distinct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clusters that were significantly associated with each case type p&lt;0.0001***.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19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Taxonomic analysis revealed a statistically significant decrease in log2 median ration of several species *** belonging to the genus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compared to both the uninfected (p&lt;0.0001, q &lt;0.001)  and CAP cohorts (p&lt;0.005,q &lt;0.05) cohorts (table X). This finding supports previous reports regarding an association with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commonly known as an opportunistic pathogen found in healthcare-associated pneumonia.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Sig. GO Terms derived from </a:t>
            </a:r>
            <a:r>
              <a:rPr lang="en-US" b="0" i="1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1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proteins in the COVID19 samples were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hydrogen peroxide catabolic process [GO:0042744];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response to oxidative stress [GO:0006979]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catalase activity [GO:0004096]; heme binding [GO:0020037];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metal ion binding [GO:0046872]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The catalase protein decomposes hydrogen peroxide into water and oxygen; serves to protect cells from the toxic effects of hydrogen peroxide.</a:t>
            </a:r>
          </a:p>
          <a:p>
            <a:pPr algn="r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So as a discussion point perhaps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is responding to COVID-19 conditions in the patient by expressing genes that help it to survive well under the COVID-19 disease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Terms of interest associated with COVID19 include hydrolase/transferase activity transferring phosphorus,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nucleotidyltransferase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activity, and ion binding.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Results from the Dirichlet Multinomial Mixtures clustering analysis using all 13,534 Gene ontologies counts  resulted in a best model fit using 3 distinct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clusters that were significantly associated with each case type p&lt;0.0001***.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then conducted a subsequent Maaslin2 analysis amongst COVID19 samples with known survival outcomes analysis revealing </a:t>
            </a:r>
            <a:r>
              <a:rPr lang="en-US" sz="1800" dirty="0">
                <a:solidFill>
                  <a:srgbClr val="201F1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notable functional profiles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associated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Phosphate / phosphorylation, Metal ion binding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mg,zn,etc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Nucleotide terms (DNA/RNA) Lytic activity (hydrolase,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endopeptidase,etc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25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Taxonomic analysis revealed a statistically significant decrease in log2 median ration of several species *** belonging to the genus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when compared to both the uninfected (p&lt;0.0001, q &lt;0.001)  and CAP cohorts (p&lt;0.005,q &lt;0.05) cohorts (table X). This finding supports previous reports regarding an association with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Sphingomonas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commonly known as an opportunistic pathogen found in healthcare-associated pneumonia.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Sig. GO Terms derived from </a:t>
            </a:r>
            <a:r>
              <a:rPr lang="en-US" b="0" i="1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1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proteins in the COVID19 samples were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hydrogen peroxide catabolic process [GO:0042744];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response to oxidative stress [GO:0006979]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catalase activity [GO:0004096]; heme binding [GO:0020037]; </a:t>
            </a: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metal ion binding [GO:0046872]</a:t>
            </a:r>
          </a:p>
          <a:p>
            <a:pPr algn="l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The catalase protein decomposes hydrogen peroxide into water and oxygen; serves to protect cells from the toxic effects of hydrogen peroxide.</a:t>
            </a:r>
          </a:p>
          <a:p>
            <a:pPr algn="r"/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/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So as a discussion point perhaps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Sphingomonas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is responding to COVID-19 conditions in the patient by expressing genes that help it to survive well under the COVID-19 disease conditions.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86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Terms of interest associated with COVID19 include hydrolase/transferase activity transferring phosphorus,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nucleotidyltransferase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activity, and ion binding.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Additionally, Results from the Dirichlet Multinomial Mixtures clustering analysis using all 13,534 Gene ontologies counts  resulted in a best model fit using 3 distinct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clusters that were significantly associated with each case type p&lt;0.0001***.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74C89-39AB-4440-A7D3-F7D27E1F3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8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"/>
            <a:ext cx="9144000" cy="2277977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277979"/>
            <a:ext cx="9144001" cy="2165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2577160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4325" y="2277977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4325" y="3476175"/>
            <a:ext cx="5876925" cy="96748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80025"/>
            <a:ext cx="9144000" cy="2277977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section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029513" y="0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029513" y="1198199"/>
            <a:ext cx="5876925" cy="403316"/>
          </a:xfrm>
        </p:spPr>
        <p:txBody>
          <a:bodyPr anchor="t">
            <a:no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</p:spTree>
    <p:extLst>
      <p:ext uri="{BB962C8B-B14F-4D97-AF65-F5344CB8AC3E}">
        <p14:creationId xmlns:p14="http://schemas.microsoft.com/office/powerpoint/2010/main" val="96577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1107" y="370934"/>
            <a:ext cx="4002088" cy="80396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Secondary page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781550" y="449263"/>
            <a:ext cx="4002088" cy="5695950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 or graphic placeholder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1776" y="1174899"/>
            <a:ext cx="4002088" cy="2374900"/>
          </a:xfrm>
        </p:spPr>
        <p:txBody>
          <a:bodyPr/>
          <a:lstStyle>
            <a:lvl1pPr marL="0" indent="0">
              <a:buClr>
                <a:schemeClr val="accent3"/>
              </a:buCl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2577160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4325" y="2277977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4325" y="3476175"/>
            <a:ext cx="5876925" cy="96748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section_intro_larg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9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29513" y="313802"/>
            <a:ext cx="5876925" cy="1287712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029513" y="1617924"/>
            <a:ext cx="5876925" cy="2264528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z="2800"/>
              <a:t>Click to edit Master text styles</a:t>
            </a:r>
          </a:p>
          <a:p>
            <a:pPr lvl="1"/>
            <a:r>
              <a:rPr lang="en-US" sz="2800"/>
              <a:t>Second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section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029513" y="0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029513" y="1198199"/>
            <a:ext cx="5876925" cy="403316"/>
          </a:xfrm>
        </p:spPr>
        <p:txBody>
          <a:bodyPr anchor="t">
            <a:no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SSHATCH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1107" y="370934"/>
            <a:ext cx="4002088" cy="80396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Secondary page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781550" y="449263"/>
            <a:ext cx="4002088" cy="5695950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 or graphic placeholder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1776" y="1174899"/>
            <a:ext cx="4002088" cy="2374900"/>
          </a:xfrm>
        </p:spPr>
        <p:txBody>
          <a:bodyPr/>
          <a:lstStyle>
            <a:lvl1pPr marL="0" indent="0">
              <a:buClr>
                <a:schemeClr val="accent3"/>
              </a:buClr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ype Styles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92" y="365128"/>
            <a:ext cx="8499423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794" y="1681163"/>
            <a:ext cx="418338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794" y="2505075"/>
            <a:ext cx="4183389" cy="3684588"/>
          </a:xfrm>
        </p:spPr>
        <p:txBody>
          <a:bodyPr/>
          <a:lstStyle>
            <a:lvl1pPr>
              <a:buClr>
                <a:schemeClr val="accent3"/>
              </a:buCl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418506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4185065" cy="3684588"/>
          </a:xfrm>
        </p:spPr>
        <p:txBody>
          <a:bodyPr/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 marL="914400" indent="0">
              <a:buFont typeface="Arial" charset="0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 marL="1371600" indent="0">
              <a:buFont typeface="Arial" charset="0"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 marL="1828800" indent="0">
              <a:buFont typeface="Arial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50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ype Style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386" y="435186"/>
            <a:ext cx="8229600" cy="12375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– Calibri Light 40pt, </a:t>
            </a:r>
            <a:br>
              <a:rPr lang="en-US" dirty="0"/>
            </a:br>
            <a:r>
              <a:rPr lang="en-US" dirty="0"/>
              <a:t>Use Title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063216" y="3713464"/>
            <a:ext cx="621771" cy="365126"/>
          </a:xfrm>
          <a:prstGeom prst="rect">
            <a:avLst/>
          </a:prstGeom>
        </p:spPr>
        <p:txBody>
          <a:bodyPr>
            <a:noAutofit/>
          </a:bodyPr>
          <a:lstStyle/>
          <a:p>
            <a:fld id="{D1524D41-16DC-4D92-9EF9-071B213BE0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57200" y="1791811"/>
            <a:ext cx="8227786" cy="43891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Slide Subtitle – Calibri Light 20pt, Use Title Case</a:t>
            </a:r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55386" y="2343749"/>
            <a:ext cx="8229600" cy="446285"/>
          </a:xfrm>
          <a:prstGeom prst="rect">
            <a:avLst/>
          </a:prstGeom>
        </p:spPr>
        <p:txBody>
          <a:bodyPr lIns="65311" tIns="65311" rIns="65311" bIns="65311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baseline="0">
                <a:latin typeface="+mj-lt"/>
              </a:defRPr>
            </a:lvl1pPr>
            <a:lvl2pPr algn="l">
              <a:buNone/>
              <a:defRPr>
                <a:latin typeface="+mn-lt"/>
              </a:defRPr>
            </a:lvl2pPr>
            <a:lvl3pPr algn="l">
              <a:buNone/>
              <a:defRPr>
                <a:latin typeface="+mn-lt"/>
              </a:defRPr>
            </a:lvl3pPr>
            <a:lvl4pPr algn="l">
              <a:buNone/>
              <a:defRPr>
                <a:latin typeface="+mn-lt"/>
              </a:defRPr>
            </a:lvl4pPr>
            <a:lvl5pPr algn="l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Graphic Title – Calibri 14pt Bold, Use Title Case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5386" y="2756670"/>
            <a:ext cx="8229600" cy="339349"/>
          </a:xfrm>
          <a:prstGeom prst="rect">
            <a:avLst/>
          </a:prstGeom>
        </p:spPr>
        <p:txBody>
          <a:bodyPr lIns="65311" rIns="65311">
            <a:noAutofit/>
          </a:bodyPr>
          <a:lstStyle>
            <a:lvl1pPr marL="0" indent="0" algn="ctr">
              <a:spcBef>
                <a:spcPts val="0"/>
              </a:spcBef>
              <a:buNone/>
              <a:defRPr sz="1300" i="1">
                <a:latin typeface="+mj-lt"/>
              </a:defRPr>
            </a:lvl1pPr>
            <a:lvl2pPr algn="ctr">
              <a:buNone/>
              <a:defRPr i="0"/>
            </a:lvl2pPr>
            <a:lvl3pPr algn="ctr">
              <a:buNone/>
              <a:defRPr i="0"/>
            </a:lvl3pPr>
            <a:lvl4pPr algn="ctr">
              <a:buNone/>
              <a:defRPr i="0"/>
            </a:lvl4pPr>
            <a:lvl5pPr algn="ctr">
              <a:buNone/>
              <a:defRPr i="0"/>
            </a:lvl5pPr>
          </a:lstStyle>
          <a:p>
            <a:pPr lvl="0"/>
            <a:r>
              <a:rPr lang="en-US" dirty="0"/>
              <a:t>Graphic Subtitle – Calibri Light 13pt Italic, Use Title Case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086600" y="6557377"/>
            <a:ext cx="2057400" cy="300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9D1559-7006-4200-AC79-016E45FDA498}" type="slidenum">
              <a:rPr lang="en-US" sz="1200" smtClean="0"/>
              <a:pPr/>
              <a:t>‹#›</a:t>
            </a:fld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36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06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165686"/>
            <a:ext cx="9144000" cy="4692315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"/>
            <a:ext cx="9144001" cy="2165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299183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314325" y="0"/>
            <a:ext cx="5876925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314325" y="1198200"/>
            <a:ext cx="5876925" cy="96748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" y="2190142"/>
            <a:ext cx="9143999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I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7FAAA-BF9E-442F-995B-DC0441FB4E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73" t="5808" r="58617" b="28690"/>
          <a:stretch/>
        </p:blipFill>
        <p:spPr bwMode="auto">
          <a:xfrm>
            <a:off x="2934614" y="1986133"/>
            <a:ext cx="3236676" cy="327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BC9763-6DAA-4FF1-8FD6-22255C8DB9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8" y="156341"/>
            <a:ext cx="1323975" cy="1323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AFAE1E-26EC-4D96-842E-8692CD51D13B}"/>
              </a:ext>
            </a:extLst>
          </p:cNvPr>
          <p:cNvSpPr/>
          <p:nvPr userDrawn="1"/>
        </p:nvSpPr>
        <p:spPr>
          <a:xfrm>
            <a:off x="7247559" y="2743200"/>
            <a:ext cx="1896443" cy="137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4BBC5-5390-46F9-801A-C486E7AAC15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2242" y="317504"/>
            <a:ext cx="1467075" cy="1001649"/>
          </a:xfrm>
          <a:prstGeom prst="rect">
            <a:avLst/>
          </a:prstGeom>
          <a:noFill/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37447CC-30E8-4AC2-8E33-9581F809D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00" y="5976498"/>
            <a:ext cx="1681758" cy="6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8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4647347"/>
            <a:ext cx="9144001" cy="2210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4946528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0"/>
            <a:ext cx="9144000" cy="2384042"/>
          </a:xfrm>
          <a:solidFill>
            <a:schemeClr val="tx2"/>
          </a:solidFill>
        </p:spPr>
        <p:txBody>
          <a:bodyPr anchor="b">
            <a:normAutofit/>
          </a:bodyPr>
          <a:lstStyle>
            <a:lvl1pPr marL="0" indent="0" algn="ctr">
              <a:buFont typeface="Arial" charset="0"/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384042"/>
            <a:ext cx="9143998" cy="2278646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Font typeface="Arial" charset="0"/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E50AED-EF07-42FB-9279-2364365638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20571" y="5209422"/>
            <a:ext cx="1613830" cy="110184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section_intro_larg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77" y="33021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9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715325" y="313802"/>
            <a:ext cx="5655935" cy="1287712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715325" y="1617924"/>
            <a:ext cx="5655935" cy="2264528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z="2800"/>
              <a:t>Click to edit Master text styles</a:t>
            </a:r>
          </a:p>
          <a:p>
            <a:pPr lvl="1"/>
            <a:r>
              <a:rPr lang="en-US" sz="2800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AEC9B6-728F-4BEC-ABB9-BCDDF70B5A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95996" y="516867"/>
            <a:ext cx="1339284" cy="91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_section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35204" y="0"/>
            <a:ext cx="5648327" cy="1198198"/>
          </a:xfrm>
        </p:spPr>
        <p:txBody>
          <a:bodyPr anchor="b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Title	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735203" y="1198199"/>
            <a:ext cx="5648326" cy="403316"/>
          </a:xfrm>
        </p:spPr>
        <p:txBody>
          <a:bodyPr anchor="t">
            <a:noAutofit/>
          </a:bodyPr>
          <a:lstStyle>
            <a:lvl1pPr marL="0" indent="0">
              <a:buFont typeface="Arial" charset="0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A1FAB5-1EC9-4A19-A107-8F2F77763C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7718" y="500458"/>
            <a:ext cx="1339284" cy="91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5816186"/>
            <a:ext cx="572377" cy="57237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600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31107" y="370934"/>
            <a:ext cx="4002088" cy="803967"/>
          </a:xfrm>
        </p:spPr>
        <p:txBody>
          <a:bodyPr anchor="t">
            <a:normAutofit/>
          </a:bodyPr>
          <a:lstStyle>
            <a:lvl1pPr marL="0" indent="0">
              <a:buFont typeface="Arial" charset="0"/>
              <a:buNone/>
              <a:defRPr sz="40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Secondary page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781550" y="449263"/>
            <a:ext cx="4002088" cy="5198106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Picture or graphic placeholder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231776" y="1174899"/>
            <a:ext cx="4002088" cy="2374900"/>
          </a:xfrm>
        </p:spPr>
        <p:txBody>
          <a:bodyPr/>
          <a:lstStyle>
            <a:lvl1pPr marL="0" indent="0">
              <a:buClr>
                <a:schemeClr val="accent3"/>
              </a:buClr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buClr>
                <a:schemeClr val="accent3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21C2A7-841F-4E98-A662-12F74C8582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54139" y="5816183"/>
            <a:ext cx="838338" cy="57237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Intro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rot="10800000">
            <a:off x="0" y="94365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4946528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0"/>
            <a:ext cx="9144000" cy="2384042"/>
          </a:xfrm>
          <a:solidFill>
            <a:schemeClr val="tx2"/>
          </a:solidFill>
        </p:spPr>
        <p:txBody>
          <a:bodyPr anchor="b">
            <a:normAutofit/>
          </a:bodyPr>
          <a:lstStyle>
            <a:lvl1pPr marL="0" indent="0" algn="ctr">
              <a:buFont typeface="Arial" charset="0"/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384042"/>
            <a:ext cx="9143998" cy="2278646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Font typeface="Arial" charset="0"/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C1A8DD-E7D4-487F-8F98-98821ACD87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7328" y="5124836"/>
            <a:ext cx="1861605" cy="1271016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Intro Ma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0800000">
            <a:off x="0" y="1499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098625"/>
            <a:ext cx="9144000" cy="2564065"/>
          </a:xfrm>
          <a:solidFill>
            <a:schemeClr val="tx1">
              <a:lumMod val="50000"/>
              <a:lumOff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Background Picture or graphic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7" y="4946528"/>
            <a:ext cx="1627632" cy="1627632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0"/>
            <a:ext cx="9144000" cy="1198198"/>
          </a:xfrm>
          <a:solidFill>
            <a:schemeClr val="tx2"/>
          </a:solidFill>
        </p:spPr>
        <p:txBody>
          <a:bodyPr anchor="b">
            <a:normAutofit/>
          </a:bodyPr>
          <a:lstStyle>
            <a:lvl1pPr marL="0" indent="0" algn="ctr">
              <a:buFont typeface="Arial" charset="0"/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198200"/>
            <a:ext cx="9143998" cy="900425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Font typeface="Arial" charset="0"/>
              <a:buNone/>
              <a:defRPr sz="2400">
                <a:solidFill>
                  <a:schemeClr val="bg2"/>
                </a:solidFill>
                <a:latin typeface="+mj-lt"/>
              </a:defRPr>
            </a:lvl1pPr>
            <a:lvl2pPr marL="457200" indent="0">
              <a:buFont typeface="Arial" charset="0"/>
              <a:buNone/>
              <a:defRPr/>
            </a:lvl2pPr>
            <a:lvl3pPr marL="914400" indent="0">
              <a:buFont typeface="Arial" charset="0"/>
              <a:buNone/>
              <a:defRPr/>
            </a:lvl3pPr>
            <a:lvl4pPr marL="1371600" indent="0">
              <a:buFont typeface="Arial" charset="0"/>
              <a:buNone/>
              <a:defRPr/>
            </a:lvl4pPr>
            <a:lvl5pPr marL="1828800" indent="0">
              <a:buFont typeface="Arial" charset="0"/>
              <a:buNone/>
              <a:defRPr/>
            </a:lvl5pPr>
          </a:lstStyle>
          <a:p>
            <a:pPr lvl="0"/>
            <a:r>
              <a:rPr lang="en-US" dirty="0"/>
              <a:t>Slide Subhead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" y="2100201"/>
            <a:ext cx="9143999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DE_section_intro_larg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81000">
                <a:schemeClr val="bg1"/>
              </a:gs>
              <a:gs pos="100000">
                <a:schemeClr val="bg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3" y="313804"/>
            <a:ext cx="1287711" cy="128771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1" y="6557377"/>
            <a:ext cx="9143999" cy="3006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57375"/>
            <a:ext cx="3086100" cy="30062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86599" y="6557377"/>
            <a:ext cx="2057400" cy="300625"/>
          </a:xfrm>
        </p:spPr>
        <p:txBody>
          <a:bodyPr/>
          <a:lstStyle/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29513" y="313802"/>
            <a:ext cx="5876925" cy="1287712"/>
          </a:xfrm>
        </p:spPr>
        <p:txBody>
          <a:bodyPr anchor="ctr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029513" y="1617924"/>
            <a:ext cx="5876925" cy="2264528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sz="2800"/>
              <a:t>Click to edit Master text styles</a:t>
            </a:r>
          </a:p>
          <a:p>
            <a:pPr lvl="1"/>
            <a:r>
              <a:rPr lang="en-US" sz="2800"/>
              <a:t>Second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1559-7006-4200-AC79-016E45FDA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8" r:id="rId3"/>
    <p:sldLayoutId id="2147483681" r:id="rId4"/>
    <p:sldLayoutId id="2147483688" r:id="rId5"/>
    <p:sldLayoutId id="2147483683" r:id="rId6"/>
    <p:sldLayoutId id="2147483684" r:id="rId7"/>
    <p:sldLayoutId id="2147483685" r:id="rId8"/>
    <p:sldLayoutId id="2147483689" r:id="rId9"/>
    <p:sldLayoutId id="2147483680" r:id="rId10"/>
    <p:sldLayoutId id="2147483682" r:id="rId11"/>
    <p:sldLayoutId id="2147483679" r:id="rId12"/>
    <p:sldLayoutId id="2147483691" r:id="rId13"/>
    <p:sldLayoutId id="2147483690" r:id="rId14"/>
    <p:sldLayoutId id="2147483687" r:id="rId15"/>
    <p:sldLayoutId id="2147483665" r:id="rId16"/>
    <p:sldLayoutId id="2147483672" r:id="rId17"/>
    <p:sldLayoutId id="214748369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11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hyperlink" Target="file:///C:\github\microbial\step2_kraken2_analysis\unique_genera.xls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A714867-3B3F-47F2-BDCA-5E324A9C5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73" t="5808" r="58617" b="28690"/>
          <a:stretch/>
        </p:blipFill>
        <p:spPr bwMode="auto">
          <a:xfrm>
            <a:off x="2934614" y="4283973"/>
            <a:ext cx="3236676" cy="97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8" y="156341"/>
            <a:ext cx="1323975" cy="1323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9CE361-0EE6-4BE5-BD43-AE0F332C5167}"/>
              </a:ext>
            </a:extLst>
          </p:cNvPr>
          <p:cNvSpPr/>
          <p:nvPr/>
        </p:nvSpPr>
        <p:spPr>
          <a:xfrm>
            <a:off x="7247559" y="2743200"/>
            <a:ext cx="1896443" cy="137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69994-9A45-481B-8179-F333C0A4D59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2242" y="317504"/>
            <a:ext cx="1467075" cy="1001649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CF912E-91BC-4173-A8CC-EAEA122D7180}"/>
              </a:ext>
            </a:extLst>
          </p:cNvPr>
          <p:cNvSpPr txBox="1"/>
          <p:nvPr/>
        </p:nvSpPr>
        <p:spPr>
          <a:xfrm>
            <a:off x="275258" y="3075057"/>
            <a:ext cx="8295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Figures and Tables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B81C79E-325E-465E-9A72-C946ABE1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30" y="0"/>
            <a:ext cx="4140740" cy="163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27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A636-A9E3-435B-BFAE-95DEDBDE679F}"/>
              </a:ext>
            </a:extLst>
          </p:cNvPr>
          <p:cNvSpPr txBox="1"/>
          <p:nvPr/>
        </p:nvSpPr>
        <p:spPr>
          <a:xfrm>
            <a:off x="1599233" y="109757"/>
            <a:ext cx="5648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Table 1. Overview of Meta-analysis dataset Clinical Characteristics.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BE09764-E276-4CE0-A9F1-21F836D73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31091"/>
              </p:ext>
            </p:extLst>
          </p:nvPr>
        </p:nvGraphicFramePr>
        <p:xfrm>
          <a:off x="395012" y="1576839"/>
          <a:ext cx="3810021" cy="4440086"/>
        </p:xfrm>
        <a:graphic>
          <a:graphicData uri="http://schemas.openxmlformats.org/drawingml/2006/table">
            <a:tbl>
              <a:tblPr/>
              <a:tblGrid>
                <a:gridCol w="871558">
                  <a:extLst>
                    <a:ext uri="{9D8B030D-6E8A-4147-A177-3AD203B41FA5}">
                      <a16:colId xmlns:a16="http://schemas.microsoft.com/office/drawing/2014/main" val="682198493"/>
                    </a:ext>
                  </a:extLst>
                </a:gridCol>
                <a:gridCol w="703283">
                  <a:extLst>
                    <a:ext uri="{9D8B030D-6E8A-4147-A177-3AD203B41FA5}">
                      <a16:colId xmlns:a16="http://schemas.microsoft.com/office/drawing/2014/main" val="3170848496"/>
                    </a:ext>
                  </a:extLst>
                </a:gridCol>
                <a:gridCol w="674708">
                  <a:extLst>
                    <a:ext uri="{9D8B030D-6E8A-4147-A177-3AD203B41FA5}">
                      <a16:colId xmlns:a16="http://schemas.microsoft.com/office/drawing/2014/main" val="281793438"/>
                    </a:ext>
                  </a:extLst>
                </a:gridCol>
                <a:gridCol w="1560472">
                  <a:extLst>
                    <a:ext uri="{9D8B030D-6E8A-4147-A177-3AD203B41FA5}">
                      <a16:colId xmlns:a16="http://schemas.microsoft.com/office/drawing/2014/main" val="2372859269"/>
                    </a:ext>
                  </a:extLst>
                </a:gridCol>
              </a:tblGrid>
              <a:tr h="17505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Table 1. Overview of Meta-analysis dataset Clinical Characteristics </a:t>
                      </a:r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=86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28672323"/>
                  </a:ext>
                </a:extLst>
              </a:tr>
              <a:tr h="2710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Uninfected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Community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Acquired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pneumonia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COVID19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432713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case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 (33.72%)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(29.07%)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32(37.21%)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354497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Sex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823585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female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(18.18%)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(36.36%)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(45.45%)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2894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(13.15%)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 (28.94%)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 (57.89%)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29762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(76.92%)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6(23.07%)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69650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Reads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47366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paired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 (37.18%)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(32.05%)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 (30.77%)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83411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001268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075668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Publication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93122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95614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00056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Shen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(32.79%)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 (40.98%)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 (40.98%)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382949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638670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Xiong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442920"/>
                  </a:ext>
                </a:extLst>
              </a:tr>
              <a:tr h="93137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Zhou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(0%)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 (100%)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313315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Numeric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± SD (n)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38977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53.2  ±  13.3 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(n=9)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51.2  ±  19.8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(n=17)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47.3  ±  11.5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(n=32)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04369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Temp. °C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38.4  ±  0.91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(n=15)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38.4  ±  0.715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(n=8)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3124"/>
                  </a:ext>
                </a:extLst>
              </a:tr>
              <a:tr h="18209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days after onset</a:t>
                      </a:r>
                    </a:p>
                  </a:txBody>
                  <a:tcPr marL="7154" marR="7154" marT="71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9.07  ±  3.17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(n=14)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12.05  ±  6.5</a:t>
                      </a:r>
                    </a:p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(n=41)</a:t>
                      </a:r>
                    </a:p>
                  </a:txBody>
                  <a:tcPr marL="7154" marR="7154" marT="71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4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453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A27EB3E-4CFF-4FC0-8A93-542854D70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1877"/>
              </p:ext>
            </p:extLst>
          </p:nvPr>
        </p:nvGraphicFramePr>
        <p:xfrm>
          <a:off x="5002968" y="2813755"/>
          <a:ext cx="3062838" cy="2222628"/>
        </p:xfrm>
        <a:graphic>
          <a:graphicData uri="http://schemas.openxmlformats.org/drawingml/2006/table">
            <a:tbl>
              <a:tblPr/>
              <a:tblGrid>
                <a:gridCol w="1132329">
                  <a:extLst>
                    <a:ext uri="{9D8B030D-6E8A-4147-A177-3AD203B41FA5}">
                      <a16:colId xmlns:a16="http://schemas.microsoft.com/office/drawing/2014/main" val="1588528852"/>
                    </a:ext>
                  </a:extLst>
                </a:gridCol>
                <a:gridCol w="1930509">
                  <a:extLst>
                    <a:ext uri="{9D8B030D-6E8A-4147-A177-3AD203B41FA5}">
                      <a16:colId xmlns:a16="http://schemas.microsoft.com/office/drawing/2014/main" val="3065777549"/>
                    </a:ext>
                  </a:extLst>
                </a:gridCol>
              </a:tblGrid>
              <a:tr h="7298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Suppl. Table 1. COVID19  Sample Characteristics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845611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outcome 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 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=25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833759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Deceased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(31.25%)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39823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Survived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(46.87%)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97698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 (21.88%)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86974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Cough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149052"/>
                  </a:ext>
                </a:extLst>
              </a:tr>
              <a:tr h="146518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aggravated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(2.13%)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51150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expectoration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 (9.38%)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329017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intermittent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(6.25%)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31843"/>
                  </a:ext>
                </a:extLst>
              </a:tr>
              <a:tr h="66944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 (18.75%)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1237"/>
                  </a:ext>
                </a:extLst>
              </a:tr>
              <a:tr h="10282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Unspecified</a:t>
                      </a:r>
                    </a:p>
                  </a:txBody>
                  <a:tcPr marL="7419" marR="7419" marT="741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(62.5%)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856815"/>
                  </a:ext>
                </a:extLst>
              </a:tr>
              <a:tr h="131277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days delayed</a:t>
                      </a:r>
                    </a:p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hospitalization</a:t>
                      </a:r>
                    </a:p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± SD (n)</a:t>
                      </a:r>
                    </a:p>
                  </a:txBody>
                  <a:tcPr marL="7419" marR="7419" marT="741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5.27  ±  3.29 (n=11)</a:t>
                      </a:r>
                    </a:p>
                  </a:txBody>
                  <a:tcPr marL="7419" marR="7419" marT="74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8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0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10AA8C-02BB-424D-8D95-6F169A799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69963"/>
              </p:ext>
            </p:extLst>
          </p:nvPr>
        </p:nvGraphicFramePr>
        <p:xfrm>
          <a:off x="481838" y="1676839"/>
          <a:ext cx="6831921" cy="4694010"/>
        </p:xfrm>
        <a:graphic>
          <a:graphicData uri="http://schemas.openxmlformats.org/drawingml/2006/table">
            <a:tbl>
              <a:tblPr/>
              <a:tblGrid>
                <a:gridCol w="557409">
                  <a:extLst>
                    <a:ext uri="{9D8B030D-6E8A-4147-A177-3AD203B41FA5}">
                      <a16:colId xmlns:a16="http://schemas.microsoft.com/office/drawing/2014/main" val="3546241462"/>
                    </a:ext>
                  </a:extLst>
                </a:gridCol>
                <a:gridCol w="2292546">
                  <a:extLst>
                    <a:ext uri="{9D8B030D-6E8A-4147-A177-3AD203B41FA5}">
                      <a16:colId xmlns:a16="http://schemas.microsoft.com/office/drawing/2014/main" val="3395282288"/>
                    </a:ext>
                  </a:extLst>
                </a:gridCol>
                <a:gridCol w="2897384">
                  <a:extLst>
                    <a:ext uri="{9D8B030D-6E8A-4147-A177-3AD203B41FA5}">
                      <a16:colId xmlns:a16="http://schemas.microsoft.com/office/drawing/2014/main" val="2712788124"/>
                    </a:ext>
                  </a:extLst>
                </a:gridCol>
                <a:gridCol w="689172">
                  <a:extLst>
                    <a:ext uri="{9D8B030D-6E8A-4147-A177-3AD203B41FA5}">
                      <a16:colId xmlns:a16="http://schemas.microsoft.com/office/drawing/2014/main" val="801392406"/>
                    </a:ext>
                  </a:extLst>
                </a:gridCol>
                <a:gridCol w="395410">
                  <a:extLst>
                    <a:ext uri="{9D8B030D-6E8A-4147-A177-3AD203B41FA5}">
                      <a16:colId xmlns:a16="http://schemas.microsoft.com/office/drawing/2014/main" val="1204264534"/>
                    </a:ext>
                  </a:extLst>
                </a:gridCol>
              </a:tblGrid>
              <a:tr h="992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Ontology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 1 Parent(s)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namespace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079759"/>
                  </a:ext>
                </a:extLst>
              </a:tr>
              <a:tr h="99208">
                <a:tc rowSpan="5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Molecular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GO:0003824 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catalytic activity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hydrolase activity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GO:0016787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51209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transferase activity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GO:0016740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249100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transferase activity, transferring phosphorus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GO:0016772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668392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nucleotidyltransferase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activity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GO:0016779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329414"/>
                  </a:ext>
                </a:extLst>
              </a:tr>
              <a:tr h="1332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GO:0005488 binding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ion binding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GO:0043167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856248"/>
                  </a:ext>
                </a:extLst>
              </a:tr>
              <a:tr h="99208">
                <a:tc rowSpan="24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Biological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GO:0008152 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metabolic process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substance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GO:0071704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66192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GO:0044238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929186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biosynthetic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GO:0009058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16930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nitrogen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GO:0006807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29038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macromolecule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GO:0043170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648635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cyclic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GO:1901360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29263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organonitrogen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GO:1901564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284785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heterocycle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GO:0046483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67270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GO:0008152 metabolic process |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GO:0009987  cellular process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GO:0044237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15222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nitrogen compound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GO:0034641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78236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organic substance biosynthetic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GO:1901576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25708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biosynthetic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GO:0044249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969263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cellular macromolecule metabolic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GO:0044260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982015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GO:0065007  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biol. Regulation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regulation of biological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GO:0050789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07074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regulation of cellular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GO:0050794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28964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GO:0044419</a:t>
                      </a:r>
                    </a:p>
                    <a:p>
                      <a:pPr algn="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interspecies interaction between organisms</a:t>
                      </a:r>
                    </a:p>
                  </a:txBody>
                  <a:tcPr marL="4067" marR="4067" marT="406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of process of other organism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GO:0035821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226696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symbiotic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GO:0044403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2830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viral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GO:0016032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3331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interaction with host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GO:0051701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13428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Mod. of process of other organism in symbiotic interact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GO:0051817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278982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symbiont of host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GO:0044003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24197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virus of host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GO:0019048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954728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symbiont of host cellular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GO:0044068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983427"/>
                  </a:ext>
                </a:extLst>
              </a:tr>
              <a:tr h="992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modulation by virus of host cellular process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GO:0019054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067" marR="4067" marT="40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099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8386D5-A00C-4B0C-8C8D-AA9527982F17}"/>
              </a:ext>
            </a:extLst>
          </p:cNvPr>
          <p:cNvSpPr txBox="1"/>
          <p:nvPr/>
        </p:nvSpPr>
        <p:spPr>
          <a:xfrm>
            <a:off x="1665433" y="0"/>
            <a:ext cx="56483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Table 2. Gene Ontologies associated with COVID19 </a:t>
            </a:r>
          </a:p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A636-A9E3-435B-BFAE-95DEDBDE679F}"/>
              </a:ext>
            </a:extLst>
          </p:cNvPr>
          <p:cNvSpPr txBox="1"/>
          <p:nvPr/>
        </p:nvSpPr>
        <p:spPr>
          <a:xfrm>
            <a:off x="1599233" y="109757"/>
            <a:ext cx="5648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1. Microbially derived gene ontology functional annotations associated with COVID19. 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47967E1-2F63-4484-82B7-D007593434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91" r="28898" b="20136"/>
          <a:stretch/>
        </p:blipFill>
        <p:spPr>
          <a:xfrm>
            <a:off x="44859" y="1584196"/>
            <a:ext cx="8981576" cy="3722336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1F26FC4-1797-4998-A87A-F34337B80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0" t="26364" r="21316" b="53823"/>
          <a:stretch/>
        </p:blipFill>
        <p:spPr>
          <a:xfrm>
            <a:off x="8623877" y="1584196"/>
            <a:ext cx="162113" cy="91981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AFDB21D-6561-438A-9C4C-D1D3E540DFEE}"/>
              </a:ext>
            </a:extLst>
          </p:cNvPr>
          <p:cNvGrpSpPr/>
          <p:nvPr/>
        </p:nvGrpSpPr>
        <p:grpSpPr>
          <a:xfrm>
            <a:off x="104502" y="5272661"/>
            <a:ext cx="8994639" cy="1055984"/>
            <a:chOff x="1003853" y="5777967"/>
            <a:chExt cx="9150168" cy="10559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A1AD3A5-8C10-47B5-8902-DA3E37AA0AC6}"/>
                </a:ext>
              </a:extLst>
            </p:cNvPr>
            <p:cNvGrpSpPr/>
            <p:nvPr/>
          </p:nvGrpSpPr>
          <p:grpSpPr>
            <a:xfrm>
              <a:off x="5837277" y="5999193"/>
              <a:ext cx="1593809" cy="613533"/>
              <a:chOff x="9874537" y="698759"/>
              <a:chExt cx="1593809" cy="613533"/>
            </a:xfrm>
          </p:grpSpPr>
          <p:pic>
            <p:nvPicPr>
              <p:cNvPr id="19" name="Picture 18" descr="Chart&#10;&#10;Description automatically generated">
                <a:extLst>
                  <a:ext uri="{FF2B5EF4-FFF2-40B4-BE49-F238E27FC236}">
                    <a16:creationId xmlns:a16="http://schemas.microsoft.com/office/drawing/2014/main" id="{A9ED17C5-9270-4DDD-BAFD-582CF9AEB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653" t="36982" r="11289" b="55122"/>
              <a:stretch/>
            </p:blipFill>
            <p:spPr>
              <a:xfrm>
                <a:off x="9874537" y="698759"/>
                <a:ext cx="1593809" cy="613533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06F5EA-9B62-4D2B-AFE2-A9C97B040D7A}"/>
                  </a:ext>
                </a:extLst>
              </p:cNvPr>
              <p:cNvSpPr txBox="1"/>
              <p:nvPr/>
            </p:nvSpPr>
            <p:spPr>
              <a:xfrm>
                <a:off x="10070199" y="1136854"/>
                <a:ext cx="654828" cy="12311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Uninfected</a:t>
                </a:r>
              </a:p>
            </p:txBody>
          </p:sp>
        </p:grpSp>
        <p:pic>
          <p:nvPicPr>
            <p:cNvPr id="11" name="Picture 10" descr="Chart&#10;&#10;Description automatically generated">
              <a:extLst>
                <a:ext uri="{FF2B5EF4-FFF2-40B4-BE49-F238E27FC236}">
                  <a16:creationId xmlns:a16="http://schemas.microsoft.com/office/drawing/2014/main" id="{CCDAEF07-1EBD-4FA5-B79A-63BFCC8C7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26364" r="17326" b="67929"/>
            <a:stretch/>
          </p:blipFill>
          <p:spPr>
            <a:xfrm>
              <a:off x="7701600" y="6084243"/>
              <a:ext cx="637131" cy="443433"/>
            </a:xfrm>
            <a:prstGeom prst="rect">
              <a:avLst/>
            </a:prstGeom>
          </p:spPr>
        </p:pic>
        <p:pic>
          <p:nvPicPr>
            <p:cNvPr id="12" name="Picture 11" descr="Chart&#10;&#10;Description automatically generated">
              <a:extLst>
                <a:ext uri="{FF2B5EF4-FFF2-40B4-BE49-F238E27FC236}">
                  <a16:creationId xmlns:a16="http://schemas.microsoft.com/office/drawing/2014/main" id="{45D14533-ACD0-4986-80AD-2B4A138692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45434" r="17326" b="46973"/>
            <a:stretch/>
          </p:blipFill>
          <p:spPr>
            <a:xfrm>
              <a:off x="8609245" y="6010991"/>
              <a:ext cx="637131" cy="589936"/>
            </a:xfrm>
            <a:prstGeom prst="rect">
              <a:avLst/>
            </a:prstGeom>
          </p:spPr>
        </p:pic>
        <p:pic>
          <p:nvPicPr>
            <p:cNvPr id="13" name="Picture 12" descr="Chart&#10;&#10;Description automatically generated">
              <a:extLst>
                <a:ext uri="{FF2B5EF4-FFF2-40B4-BE49-F238E27FC236}">
                  <a16:creationId xmlns:a16="http://schemas.microsoft.com/office/drawing/2014/main" id="{F7996B0F-9E2A-4EE6-B471-B993E1A41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53862" r="17326" b="32547"/>
            <a:stretch/>
          </p:blipFill>
          <p:spPr>
            <a:xfrm>
              <a:off x="9516890" y="5777967"/>
              <a:ext cx="637131" cy="1055984"/>
            </a:xfrm>
            <a:prstGeom prst="rect">
              <a:avLst/>
            </a:prstGeom>
          </p:spPr>
        </p:pic>
        <p:pic>
          <p:nvPicPr>
            <p:cNvPr id="14" name="Picture 13" descr="Chart&#10;&#10;Description automatically generated">
              <a:extLst>
                <a:ext uri="{FF2B5EF4-FFF2-40B4-BE49-F238E27FC236}">
                  <a16:creationId xmlns:a16="http://schemas.microsoft.com/office/drawing/2014/main" id="{30BD80F2-A142-4B8D-8B5C-BC731BD20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4" t="74359" r="4025" b="12051"/>
            <a:stretch/>
          </p:blipFill>
          <p:spPr>
            <a:xfrm>
              <a:off x="1003853" y="5777967"/>
              <a:ext cx="2744181" cy="1055984"/>
            </a:xfrm>
            <a:prstGeom prst="rect">
              <a:avLst/>
            </a:prstGeom>
          </p:spPr>
        </p:pic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D6D9FCDF-1E6C-4FE4-9C59-B8EB2F9BF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4" t="88578" r="19425" b="1920"/>
            <a:stretch/>
          </p:blipFill>
          <p:spPr>
            <a:xfrm>
              <a:off x="4018548" y="5936794"/>
              <a:ext cx="304309" cy="738331"/>
            </a:xfrm>
            <a:prstGeom prst="rect">
              <a:avLst/>
            </a:prstGeom>
          </p:spPr>
        </p:pic>
        <p:pic>
          <p:nvPicPr>
            <p:cNvPr id="16" name="Picture 15" descr="Chart&#10;&#10;Description automatically generated">
              <a:extLst>
                <a:ext uri="{FF2B5EF4-FFF2-40B4-BE49-F238E27FC236}">
                  <a16:creationId xmlns:a16="http://schemas.microsoft.com/office/drawing/2014/main" id="{8B6FFB0C-2A2B-4EA2-82D5-FC281DA16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53" t="68081" r="15203" b="26001"/>
            <a:stretch/>
          </p:blipFill>
          <p:spPr>
            <a:xfrm>
              <a:off x="4593371" y="6076042"/>
              <a:ext cx="973392" cy="45983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A77585C-32BE-4A96-88CE-1C3E54ADE51B}"/>
              </a:ext>
            </a:extLst>
          </p:cNvPr>
          <p:cNvSpPr txBox="1"/>
          <p:nvPr/>
        </p:nvSpPr>
        <p:spPr>
          <a:xfrm>
            <a:off x="213645" y="6328645"/>
            <a:ext cx="71010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Figure 1.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Microbially derived gene ontology functional annotations 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associated with COVID19. Comparisons were conducted using Maaslin2, controlling for publication and patient with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Benjamini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Hochber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multiple test comparison (q&lt;0.05)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521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FE353FD2-7D2F-41E5-9546-71377337723A}"/>
              </a:ext>
            </a:extLst>
          </p:cNvPr>
          <p:cNvGrpSpPr/>
          <p:nvPr/>
        </p:nvGrpSpPr>
        <p:grpSpPr>
          <a:xfrm>
            <a:off x="1126219" y="985795"/>
            <a:ext cx="6088454" cy="5780315"/>
            <a:chOff x="1604717" y="370393"/>
            <a:chExt cx="6088454" cy="5780315"/>
          </a:xfrm>
        </p:grpSpPr>
        <p:pic>
          <p:nvPicPr>
            <p:cNvPr id="5" name="Picture 4" descr="A picture containing text, conifer&#10;&#10;Description automatically generated">
              <a:extLst>
                <a:ext uri="{FF2B5EF4-FFF2-40B4-BE49-F238E27FC236}">
                  <a16:creationId xmlns:a16="http://schemas.microsoft.com/office/drawing/2014/main" id="{417BCC5B-8C32-4DF7-AAC2-8A6DFCF679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0" r="2631" b="7683"/>
            <a:stretch/>
          </p:blipFill>
          <p:spPr>
            <a:xfrm>
              <a:off x="1604717" y="822873"/>
              <a:ext cx="5934566" cy="532783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7658F0-E4B4-412A-82D6-8E132354A1F6}"/>
                </a:ext>
              </a:extLst>
            </p:cNvPr>
            <p:cNvSpPr txBox="1"/>
            <p:nvPr/>
          </p:nvSpPr>
          <p:spPr>
            <a:xfrm>
              <a:off x="2814526" y="618221"/>
              <a:ext cx="2226397" cy="307777"/>
            </a:xfrm>
            <a:prstGeom prst="rect">
              <a:avLst/>
            </a:prstGeom>
            <a:solidFill>
              <a:srgbClr val="DBBEA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28B22"/>
                  </a:solidFill>
                </a:rPr>
                <a:t>Uninfected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EB8D7B-7B0B-484F-BC8D-C36507B76905}"/>
                </a:ext>
              </a:extLst>
            </p:cNvPr>
            <p:cNvSpPr txBox="1"/>
            <p:nvPr/>
          </p:nvSpPr>
          <p:spPr>
            <a:xfrm>
              <a:off x="5176152" y="370393"/>
              <a:ext cx="2226397" cy="553998"/>
            </a:xfrm>
            <a:prstGeom prst="rect">
              <a:avLst/>
            </a:prstGeom>
            <a:solidFill>
              <a:srgbClr val="DBBEA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dirty="0">
                  <a:solidFill>
                    <a:srgbClr val="FF7F00"/>
                  </a:solidFill>
                </a:rPr>
                <a:t>Community acquired pneumonia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53E10-C3A3-4ADB-9918-1B2753FEE311}"/>
                </a:ext>
              </a:extLst>
            </p:cNvPr>
            <p:cNvSpPr txBox="1"/>
            <p:nvPr/>
          </p:nvSpPr>
          <p:spPr>
            <a:xfrm rot="5400000">
              <a:off x="6426084" y="4150117"/>
              <a:ext cx="2226397" cy="307777"/>
            </a:xfrm>
            <a:prstGeom prst="rect">
              <a:avLst/>
            </a:prstGeom>
            <a:solidFill>
              <a:srgbClr val="96C0BA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28B22"/>
                  </a:solidFill>
                </a:rPr>
                <a:t>Uninfected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CBB850-96E4-4B80-87DE-DC959B71A0FE}"/>
                </a:ext>
              </a:extLst>
            </p:cNvPr>
            <p:cNvSpPr txBox="1"/>
            <p:nvPr/>
          </p:nvSpPr>
          <p:spPr>
            <a:xfrm rot="5400000">
              <a:off x="6855205" y="1850336"/>
              <a:ext cx="1347537" cy="307777"/>
            </a:xfrm>
            <a:prstGeom prst="rect">
              <a:avLst/>
            </a:prstGeom>
            <a:solidFill>
              <a:srgbClr val="96C0BA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B22222"/>
                  </a:solidFill>
                </a:rPr>
                <a:t>COVID19</a:t>
              </a:r>
            </a:p>
          </p:txBody>
        </p:sp>
      </p:grpSp>
      <p:sp>
        <p:nvSpPr>
          <p:cNvPr id="32" name="TextBox 31">
            <a:hlinkClick r:id="rId4" action="ppaction://hlinkfile"/>
            <a:extLst>
              <a:ext uri="{FF2B5EF4-FFF2-40B4-BE49-F238E27FC236}">
                <a16:creationId xmlns:a16="http://schemas.microsoft.com/office/drawing/2014/main" id="{D63E46CB-E1A7-4E34-932B-18410B737A63}"/>
              </a:ext>
            </a:extLst>
          </p:cNvPr>
          <p:cNvSpPr txBox="1"/>
          <p:nvPr/>
        </p:nvSpPr>
        <p:spPr>
          <a:xfrm>
            <a:off x="0" y="5894952"/>
            <a:ext cx="149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Supplementary Table of log2 diff. taxa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50908-D7C7-4618-96D3-914A02E7388B}"/>
              </a:ext>
            </a:extLst>
          </p:cNvPr>
          <p:cNvSpPr txBox="1"/>
          <p:nvPr/>
        </p:nvSpPr>
        <p:spPr>
          <a:xfrm>
            <a:off x="1589064" y="-7534"/>
            <a:ext cx="59345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2  taxonomic comparison of the log2 median ratio by case type.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A5C85-CE7C-4D89-B601-520CEE04E74D}"/>
              </a:ext>
            </a:extLst>
          </p:cNvPr>
          <p:cNvSpPr txBox="1"/>
          <p:nvPr/>
        </p:nvSpPr>
        <p:spPr>
          <a:xfrm>
            <a:off x="70836" y="2021873"/>
            <a:ext cx="1899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Sphingomonas</a:t>
            </a:r>
            <a:endParaRPr lang="en-US" sz="1800" b="0" i="1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E4761983-8E06-4781-956B-51262D3E4C7C}"/>
              </a:ext>
            </a:extLst>
          </p:cNvPr>
          <p:cNvSpPr/>
          <p:nvPr/>
        </p:nvSpPr>
        <p:spPr>
          <a:xfrm rot="2318170">
            <a:off x="3290179" y="3016869"/>
            <a:ext cx="479144" cy="877705"/>
          </a:xfrm>
          <a:prstGeom prst="donut">
            <a:avLst>
              <a:gd name="adj" fmla="val 14306"/>
            </a:avLst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3CFF968C-D87A-4987-8DFF-B302C967B39E}"/>
              </a:ext>
            </a:extLst>
          </p:cNvPr>
          <p:cNvSpPr/>
          <p:nvPr/>
        </p:nvSpPr>
        <p:spPr>
          <a:xfrm rot="2318170">
            <a:off x="5513420" y="3016869"/>
            <a:ext cx="479144" cy="877705"/>
          </a:xfrm>
          <a:prstGeom prst="donut">
            <a:avLst>
              <a:gd name="adj" fmla="val 14306"/>
            </a:avLst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1A8B3D-3220-4FBE-84A9-D2DC33F6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46886"/>
              </p:ext>
            </p:extLst>
          </p:nvPr>
        </p:nvGraphicFramePr>
        <p:xfrm>
          <a:off x="14255" y="2442852"/>
          <a:ext cx="2444034" cy="725805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3088268488"/>
                    </a:ext>
                  </a:extLst>
                </a:gridCol>
                <a:gridCol w="480295">
                  <a:extLst>
                    <a:ext uri="{9D8B030D-6E8A-4147-A177-3AD203B41FA5}">
                      <a16:colId xmlns:a16="http://schemas.microsoft.com/office/drawing/2014/main" val="2779474549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9289195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413581891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34722972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treatment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ratio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209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951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Uninfected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&lt;0.0005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***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690318"/>
                  </a:ext>
                </a:extLst>
              </a:tr>
            </a:tbl>
          </a:graphicData>
        </a:graphic>
      </p:graphicFrame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8E453D6C-9702-4A4A-9DB2-1822254AE532}"/>
              </a:ext>
            </a:extLst>
          </p:cNvPr>
          <p:cNvSpPr/>
          <p:nvPr/>
        </p:nvSpPr>
        <p:spPr>
          <a:xfrm rot="2318170">
            <a:off x="5513420" y="5288627"/>
            <a:ext cx="479144" cy="877705"/>
          </a:xfrm>
          <a:prstGeom prst="donut">
            <a:avLst>
              <a:gd name="adj" fmla="val 14306"/>
            </a:avLst>
          </a:prstGeom>
          <a:solidFill>
            <a:srgbClr val="B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4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/>
      <p:bldP spid="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A636-A9E3-435B-BFAE-95DEDBDE679F}"/>
              </a:ext>
            </a:extLst>
          </p:cNvPr>
          <p:cNvSpPr txBox="1"/>
          <p:nvPr/>
        </p:nvSpPr>
        <p:spPr>
          <a:xfrm>
            <a:off x="1599233" y="109757"/>
            <a:ext cx="5648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3. Microbially derived gene ontology functional annotations associated with COVID19 survival.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1F26FC4-1797-4998-A87A-F34337B807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0" t="26364" r="21316" b="53823"/>
          <a:stretch/>
        </p:blipFill>
        <p:spPr>
          <a:xfrm>
            <a:off x="8623877" y="1584196"/>
            <a:ext cx="162113" cy="91981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77585C-32BE-4A96-88CE-1C3E54ADE51B}"/>
              </a:ext>
            </a:extLst>
          </p:cNvPr>
          <p:cNvSpPr txBox="1"/>
          <p:nvPr/>
        </p:nvSpPr>
        <p:spPr>
          <a:xfrm>
            <a:off x="213645" y="6328645"/>
            <a:ext cx="71010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Figure 1. </a:t>
            </a:r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Microbially derived gene ontology functional annotations 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associated with COVID19 survival. Comparisons were conducted using Maaslin2, controlling for publication and patient with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Benjamini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05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Hochber</a:t>
            </a:r>
            <a:r>
              <a:rPr lang="en-US" sz="105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multiple test comparison (q&lt;0.05)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7352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CA714867-3B3F-47F2-BDCA-5E324A9C5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73" t="5808" r="58617" b="28690"/>
          <a:stretch/>
        </p:blipFill>
        <p:spPr bwMode="auto">
          <a:xfrm>
            <a:off x="2934614" y="1986133"/>
            <a:ext cx="3236676" cy="327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8" y="156341"/>
            <a:ext cx="1323975" cy="1323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9CE361-0EE6-4BE5-BD43-AE0F332C5167}"/>
              </a:ext>
            </a:extLst>
          </p:cNvPr>
          <p:cNvSpPr/>
          <p:nvPr/>
        </p:nvSpPr>
        <p:spPr>
          <a:xfrm>
            <a:off x="7247559" y="2743200"/>
            <a:ext cx="1896443" cy="1371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69994-9A45-481B-8179-F333C0A4D59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2242" y="317504"/>
            <a:ext cx="1467075" cy="1001649"/>
          </a:xfrm>
          <a:prstGeom prst="rect">
            <a:avLst/>
          </a:prstGeom>
          <a:noFill/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B81C79E-325E-465E-9A72-C946ABE1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00" y="5976498"/>
            <a:ext cx="1681758" cy="66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E3C9CA-194E-4775-B793-E7434A3B9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290898"/>
              </p:ext>
            </p:extLst>
          </p:nvPr>
        </p:nvGraphicFramePr>
        <p:xfrm>
          <a:off x="213711" y="2083342"/>
          <a:ext cx="8653664" cy="3565920"/>
        </p:xfrm>
        <a:graphic>
          <a:graphicData uri="http://schemas.openxmlformats.org/drawingml/2006/table">
            <a:tbl>
              <a:tblPr/>
              <a:tblGrid>
                <a:gridCol w="903982">
                  <a:extLst>
                    <a:ext uri="{9D8B030D-6E8A-4147-A177-3AD203B41FA5}">
                      <a16:colId xmlns:a16="http://schemas.microsoft.com/office/drawing/2014/main" val="1618063298"/>
                    </a:ext>
                  </a:extLst>
                </a:gridCol>
                <a:gridCol w="4219682">
                  <a:extLst>
                    <a:ext uri="{9D8B030D-6E8A-4147-A177-3AD203B41FA5}">
                      <a16:colId xmlns:a16="http://schemas.microsoft.com/office/drawing/2014/main" val="2412131761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3940652282"/>
                    </a:ext>
                  </a:extLst>
                </a:gridCol>
                <a:gridCol w="487638">
                  <a:extLst>
                    <a:ext uri="{9D8B030D-6E8A-4147-A177-3AD203B41FA5}">
                      <a16:colId xmlns:a16="http://schemas.microsoft.com/office/drawing/2014/main" val="57561138"/>
                    </a:ext>
                  </a:extLst>
                </a:gridCol>
                <a:gridCol w="487638">
                  <a:extLst>
                    <a:ext uri="{9D8B030D-6E8A-4147-A177-3AD203B41FA5}">
                      <a16:colId xmlns:a16="http://schemas.microsoft.com/office/drawing/2014/main" val="3688441603"/>
                    </a:ext>
                  </a:extLst>
                </a:gridCol>
                <a:gridCol w="580844">
                  <a:extLst>
                    <a:ext uri="{9D8B030D-6E8A-4147-A177-3AD203B41FA5}">
                      <a16:colId xmlns:a16="http://schemas.microsoft.com/office/drawing/2014/main" val="977659065"/>
                    </a:ext>
                  </a:extLst>
                </a:gridCol>
                <a:gridCol w="1016915">
                  <a:extLst>
                    <a:ext uri="{9D8B030D-6E8A-4147-A177-3AD203B41FA5}">
                      <a16:colId xmlns:a16="http://schemas.microsoft.com/office/drawing/2014/main" val="4021410953"/>
                    </a:ext>
                  </a:extLst>
                </a:gridCol>
                <a:gridCol w="412739">
                  <a:extLst>
                    <a:ext uri="{9D8B030D-6E8A-4147-A177-3AD203B41FA5}">
                      <a16:colId xmlns:a16="http://schemas.microsoft.com/office/drawing/2014/main" val="3445104503"/>
                    </a:ext>
                  </a:extLst>
                </a:gridCol>
              </a:tblGrid>
              <a:tr h="123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Ontology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 ontology nomenclature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stderr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qval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namespace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706343"/>
                  </a:ext>
                </a:extLst>
              </a:tr>
              <a:tr h="126409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Biological 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phosphorylation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2.897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0.888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GO:0016310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165844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transition metal ion 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-0.545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GO:0046914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0696453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magnesium ion 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-2.336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0.709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GO:0000287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973849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nucleobase-containing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compound biosynthetic process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-0.63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0.117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GO:0034654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509825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phosphodiester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bond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hydrolysis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-1.412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0.402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0.024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GO:0090501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90183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0.989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GO:0003723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15038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metabolic process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0.086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0.018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GO:0016070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48549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zinc ion binding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-0.88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0.266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GO:0008270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96880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endopeptidase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activity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-0.995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0.309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GO:0004175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593572"/>
                  </a:ext>
                </a:extLst>
              </a:tr>
              <a:tr h="12640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Molecular </a:t>
                      </a:r>
                    </a:p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510" marR="9510" marT="951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DNA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recombination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-2.13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0.667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GO:0006310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610455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Pyrophosphatase activity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-0.326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0.048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GO:0016462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838241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oxidoreductase activity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2.541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GO:0016491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033921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hydrolase activity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acting on acid anhydrides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-0.323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0.107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0.052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GO:0016817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984683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catalytic activity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acting on 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RNA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-0.546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0.174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0.002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0.039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GO:0140098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186857"/>
                  </a:ext>
                </a:extLst>
              </a:tr>
              <a:tr h="126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organonitrogen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compound catabolic process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-2.388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0.721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&lt;0.001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GO:1901565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10" marR="9510" marT="951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8722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7CEB0DB-2AA8-46AE-BDD9-63358C58AAB6}"/>
              </a:ext>
            </a:extLst>
          </p:cNvPr>
          <p:cNvSpPr txBox="1"/>
          <p:nvPr/>
        </p:nvSpPr>
        <p:spPr>
          <a:xfrm>
            <a:off x="13557" y="5717895"/>
            <a:ext cx="9130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* Coefficients are directly correlated with regulation amongst patients who survived.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FDCC9D-890E-4F70-8D0F-75F86FFE3D3B}"/>
              </a:ext>
            </a:extLst>
          </p:cNvPr>
          <p:cNvSpPr txBox="1"/>
          <p:nvPr/>
        </p:nvSpPr>
        <p:spPr>
          <a:xfrm>
            <a:off x="213711" y="1586603"/>
            <a:ext cx="8653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Table 4. Gene Ontologies associated with COVID19 survival.  GO terms comparisons were conducted using Maaslin2, controlling for random effect of patient and using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Benjamini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Hochber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multiple test comparison (q&lt;0.05).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A84B42-EDC9-491A-8D8F-7368ABE0DC5B}"/>
              </a:ext>
            </a:extLst>
          </p:cNvPr>
          <p:cNvSpPr txBox="1"/>
          <p:nvPr/>
        </p:nvSpPr>
        <p:spPr>
          <a:xfrm>
            <a:off x="1747837" y="117572"/>
            <a:ext cx="5648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Table 3.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Gene Ontologies associated with COVID19 survival.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026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150908-D7C7-4618-96D3-914A02E7388B}"/>
              </a:ext>
            </a:extLst>
          </p:cNvPr>
          <p:cNvSpPr txBox="1"/>
          <p:nvPr/>
        </p:nvSpPr>
        <p:spPr>
          <a:xfrm>
            <a:off x="1589064" y="-7534"/>
            <a:ext cx="59345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Figure 4  taxonomic comparison of the log2 median ratio by COVID19 disease outcome.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0E2349-080C-44D4-910C-CF3F2C353824}"/>
              </a:ext>
            </a:extLst>
          </p:cNvPr>
          <p:cNvGrpSpPr>
            <a:grpSpLocks noChangeAspect="1"/>
          </p:cNvGrpSpPr>
          <p:nvPr/>
        </p:nvGrpSpPr>
        <p:grpSpPr>
          <a:xfrm>
            <a:off x="2164468" y="1267336"/>
            <a:ext cx="6898511" cy="5613089"/>
            <a:chOff x="4195040" y="818466"/>
            <a:chExt cx="7452912" cy="6064188"/>
          </a:xfrm>
        </p:grpSpPr>
        <p:pic>
          <p:nvPicPr>
            <p:cNvPr id="4" name="Picture 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A2191FF1-A980-4D56-BCE0-AA37BC3D5B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71" t="7037" r="34033"/>
            <a:stretch/>
          </p:blipFill>
          <p:spPr>
            <a:xfrm>
              <a:off x="4195040" y="818466"/>
              <a:ext cx="5414819" cy="6064188"/>
            </a:xfrm>
            <a:prstGeom prst="rect">
              <a:avLst/>
            </a:prstGeom>
          </p:spPr>
        </p:pic>
        <p:pic>
          <p:nvPicPr>
            <p:cNvPr id="5" name="Picture 4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86A97D15-A0F1-4650-8666-99004BBF9A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410" t="56780" r="15271" b="-1"/>
            <a:stretch/>
          </p:blipFill>
          <p:spPr>
            <a:xfrm>
              <a:off x="9584459" y="4063344"/>
              <a:ext cx="2063493" cy="2819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94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DA636-A9E3-435B-BFAE-95DEDBDE679F}"/>
              </a:ext>
            </a:extLst>
          </p:cNvPr>
          <p:cNvSpPr txBox="1"/>
          <p:nvPr/>
        </p:nvSpPr>
        <p:spPr>
          <a:xfrm>
            <a:off x="2110931" y="418707"/>
            <a:ext cx="42362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>
              <a:defRPr/>
            </a:pPr>
            <a:r>
              <a:rPr lang="en-US" b="1" dirty="0">
                <a:solidFill>
                  <a:srgbClr val="4D68A8"/>
                </a:solidFill>
              </a:rPr>
              <a:t>Table 4. </a:t>
            </a:r>
            <a:r>
              <a:rPr lang="en-US" dirty="0">
                <a:solidFill>
                  <a:srgbClr val="4D68A8"/>
                </a:solidFill>
              </a:rPr>
              <a:t>Taxonomic comparisons of BALF COVID-19 samples by disease outcome</a:t>
            </a:r>
          </a:p>
          <a:p>
            <a:pPr algn="ctr" fontAlgn="b">
              <a:defRPr/>
            </a:pPr>
            <a:r>
              <a:rPr lang="en-US" dirty="0">
                <a:solidFill>
                  <a:srgbClr val="4D68A8"/>
                </a:solidFill>
              </a:rPr>
              <a:t>d</a:t>
            </a:r>
            <a:r>
              <a:rPr lang="en-US" dirty="0" err="1">
                <a:solidFill>
                  <a:srgbClr val="4D68A8"/>
                </a:solidFill>
              </a:rPr>
              <a:t>eceased</a:t>
            </a:r>
            <a:r>
              <a:rPr lang="en-US" dirty="0">
                <a:solidFill>
                  <a:srgbClr val="4D68A8"/>
                </a:solidFill>
              </a:rPr>
              <a:t> vs survived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45614B-1349-4701-AAF2-FE09F55B1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713156"/>
              </p:ext>
            </p:extLst>
          </p:nvPr>
        </p:nvGraphicFramePr>
        <p:xfrm>
          <a:off x="1567136" y="1667851"/>
          <a:ext cx="6145609" cy="3028890"/>
        </p:xfrm>
        <a:graphic>
          <a:graphicData uri="http://schemas.openxmlformats.org/drawingml/2006/table">
            <a:tbl>
              <a:tblPr/>
              <a:tblGrid>
                <a:gridCol w="1157284">
                  <a:extLst>
                    <a:ext uri="{9D8B030D-6E8A-4147-A177-3AD203B41FA5}">
                      <a16:colId xmlns:a16="http://schemas.microsoft.com/office/drawing/2014/main" val="3222742011"/>
                    </a:ext>
                  </a:extLst>
                </a:gridCol>
                <a:gridCol w="794032">
                  <a:extLst>
                    <a:ext uri="{9D8B030D-6E8A-4147-A177-3AD203B41FA5}">
                      <a16:colId xmlns:a16="http://schemas.microsoft.com/office/drawing/2014/main" val="1851303984"/>
                    </a:ext>
                  </a:extLst>
                </a:gridCol>
                <a:gridCol w="794032">
                  <a:extLst>
                    <a:ext uri="{9D8B030D-6E8A-4147-A177-3AD203B41FA5}">
                      <a16:colId xmlns:a16="http://schemas.microsoft.com/office/drawing/2014/main" val="4064060924"/>
                    </a:ext>
                  </a:extLst>
                </a:gridCol>
                <a:gridCol w="909388">
                  <a:extLst>
                    <a:ext uri="{9D8B030D-6E8A-4147-A177-3AD203B41FA5}">
                      <a16:colId xmlns:a16="http://schemas.microsoft.com/office/drawing/2014/main" val="144706441"/>
                    </a:ext>
                  </a:extLst>
                </a:gridCol>
                <a:gridCol w="798941">
                  <a:extLst>
                    <a:ext uri="{9D8B030D-6E8A-4147-A177-3AD203B41FA5}">
                      <a16:colId xmlns:a16="http://schemas.microsoft.com/office/drawing/2014/main" val="2881429414"/>
                    </a:ext>
                  </a:extLst>
                </a:gridCol>
                <a:gridCol w="1691932">
                  <a:extLst>
                    <a:ext uri="{9D8B030D-6E8A-4147-A177-3AD203B41FA5}">
                      <a16:colId xmlns:a16="http://schemas.microsoft.com/office/drawing/2014/main" val="598262391"/>
                    </a:ext>
                  </a:extLst>
                </a:gridCol>
              </a:tblGrid>
              <a:tr h="2583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</a:t>
                      </a:r>
                      <a:r>
                        <a:rPr lang="en-US" sz="12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ratio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diff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diff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taxon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290974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0.425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0.296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0.0264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Betaproteobacteria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715275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-5.13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-0.103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0.0308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Bacteroidia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347465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0.0549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0.0137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Bacilli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573933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0.403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0.297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0.0163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Burkholderiales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47276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0.00242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0.00353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Vibrionales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732885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-5.18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-0.0998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-0.102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0.00962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Bacteroidales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05793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0.00183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0.00171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0.0157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Alteromonadales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64405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0.000165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0.00691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Comamonadaceae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979612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0.00242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0.0021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0.00353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Vibrionaceae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051788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0.0645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0.0475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Streptococcaceae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562864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0.00361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0.00387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Yersiniaceae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244980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0.0047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0.00435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0.0156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0.124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Salmonella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621868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0.00169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0.00181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0.00492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0.0827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Vibrio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935275"/>
                  </a:ext>
                </a:extLst>
              </a:tr>
              <a:tr h="1325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0.405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0.377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0.000165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0.00691</a:t>
                      </a: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Variovorax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4" marR="6854" marT="685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20294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B03FBA4-4970-40BE-8F60-5673871E87C5}"/>
              </a:ext>
            </a:extLst>
          </p:cNvPr>
          <p:cNvSpPr/>
          <p:nvPr/>
        </p:nvSpPr>
        <p:spPr>
          <a:xfrm>
            <a:off x="1567136" y="5229564"/>
            <a:ext cx="6257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Comparisons were conducted using Wilcoxon rank sum test and adjusted for multiple test comparisons using the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benajmini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</a:rPr>
              <a:t>hochberg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 correction method</a:t>
            </a:r>
          </a:p>
        </p:txBody>
      </p:sp>
    </p:spTree>
    <p:extLst>
      <p:ext uri="{BB962C8B-B14F-4D97-AF65-F5344CB8AC3E}">
        <p14:creationId xmlns:p14="http://schemas.microsoft.com/office/powerpoint/2010/main" val="296006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CM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DC3835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General_Brand " id="{8E241C18-6C84-5E4C-8761-3B55892AACF5}" vid="{BFDD582E-FF1F-9C4F-8546-5DA410087476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</TotalTime>
  <Words>1970</Words>
  <Application>Microsoft Office PowerPoint</Application>
  <PresentationFormat>On-screen Show (4:3)</PresentationFormat>
  <Paragraphs>505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Times New Roman</vt:lpstr>
      <vt:lpstr>BCM Theme</vt:lpstr>
      <vt:lpstr>Storyboard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Michael Jochum</cp:lastModifiedBy>
  <cp:revision>146</cp:revision>
  <cp:lastPrinted>2017-02-16T22:08:49Z</cp:lastPrinted>
  <dcterms:created xsi:type="dcterms:W3CDTF">2017-10-24T13:41:35Z</dcterms:created>
  <dcterms:modified xsi:type="dcterms:W3CDTF">2021-05-18T21:43:48Z</dcterms:modified>
</cp:coreProperties>
</file>