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02" r:id="rId3"/>
  </p:sldMasterIdLst>
  <p:notesMasterIdLst>
    <p:notesMasterId r:id="rId29"/>
  </p:notesMasterIdLst>
  <p:sldIdLst>
    <p:sldId id="466" r:id="rId4"/>
    <p:sldId id="471" r:id="rId5"/>
    <p:sldId id="470" r:id="rId6"/>
    <p:sldId id="476" r:id="rId7"/>
    <p:sldId id="489" r:id="rId8"/>
    <p:sldId id="485" r:id="rId9"/>
    <p:sldId id="502" r:id="rId10"/>
    <p:sldId id="486" r:id="rId11"/>
    <p:sldId id="477" r:id="rId12"/>
    <p:sldId id="491" r:id="rId13"/>
    <p:sldId id="490" r:id="rId14"/>
    <p:sldId id="495" r:id="rId15"/>
    <p:sldId id="484" r:id="rId16"/>
    <p:sldId id="494" r:id="rId17"/>
    <p:sldId id="493" r:id="rId18"/>
    <p:sldId id="482" r:id="rId19"/>
    <p:sldId id="499" r:id="rId20"/>
    <p:sldId id="500" r:id="rId21"/>
    <p:sldId id="488" r:id="rId22"/>
    <p:sldId id="501" r:id="rId23"/>
    <p:sldId id="483" r:id="rId24"/>
    <p:sldId id="257" r:id="rId25"/>
    <p:sldId id="273" r:id="rId26"/>
    <p:sldId id="478" r:id="rId27"/>
    <p:sldId id="4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22"/>
    <a:srgbClr val="B24745"/>
    <a:srgbClr val="228B22"/>
    <a:srgbClr val="4472C4"/>
    <a:srgbClr val="FF7F00"/>
    <a:srgbClr val="3B4992"/>
    <a:srgbClr val="008B45"/>
    <a:srgbClr val="EE0000"/>
    <a:srgbClr val="00A1D5"/>
    <a:srgbClr val="52A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825D7-0D2D-4B4C-B709-5F08CF84ED04}" v="564" dt="2021-05-25T18:48:41.9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47" autoAdjust="0"/>
    <p:restoredTop sz="85194" autoAdjust="0"/>
  </p:normalViewPr>
  <p:slideViewPr>
    <p:cSldViewPr snapToGrid="0">
      <p:cViewPr varScale="1">
        <p:scale>
          <a:sx n="63" d="100"/>
          <a:sy n="63" d="100"/>
        </p:scale>
        <p:origin x="102" y="1740"/>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98EE6-374A-4F75-BE41-565CDCC39642}"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3C589A2A-282E-42C1-B5AD-4478CF1117DF}">
      <dgm:prSet phldrT="[Text]"/>
      <dgm:spPr/>
      <dgm:t>
        <a:bodyPr/>
        <a:lstStyle/>
        <a:p>
          <a:r>
            <a:rPr lang="en-US" dirty="0"/>
            <a:t>Preprocessing</a:t>
          </a:r>
        </a:p>
      </dgm:t>
    </dgm:pt>
    <dgm:pt modelId="{D7A878BF-2F25-4463-992A-0EDC36D2542E}" type="parTrans" cxnId="{A575FEAF-EBD2-4E6B-8423-FC923015C4F7}">
      <dgm:prSet/>
      <dgm:spPr/>
      <dgm:t>
        <a:bodyPr/>
        <a:lstStyle/>
        <a:p>
          <a:endParaRPr lang="en-US"/>
        </a:p>
      </dgm:t>
    </dgm:pt>
    <dgm:pt modelId="{49D0B6F6-72F9-4BC7-B3B9-23C74839893D}" type="sibTrans" cxnId="{A575FEAF-EBD2-4E6B-8423-FC923015C4F7}">
      <dgm:prSet/>
      <dgm:spPr/>
      <dgm:t>
        <a:bodyPr/>
        <a:lstStyle/>
        <a:p>
          <a:endParaRPr lang="en-US"/>
        </a:p>
      </dgm:t>
    </dgm:pt>
    <dgm:pt modelId="{A40B56D7-CAA1-4B16-963F-723A36C48F60}">
      <dgm:prSet phldrT="[Text]"/>
      <dgm:spPr/>
      <dgm:t>
        <a:bodyPr/>
        <a:lstStyle/>
        <a:p>
          <a:r>
            <a:rPr lang="en-US" dirty="0"/>
            <a:t>Taxonomy</a:t>
          </a:r>
        </a:p>
      </dgm:t>
    </dgm:pt>
    <dgm:pt modelId="{DA947FA1-35B6-4A38-A9E0-43D5B57E416E}" type="parTrans" cxnId="{862A9012-C589-426B-9D66-B7089FCBD209}">
      <dgm:prSet/>
      <dgm:spPr/>
      <dgm:t>
        <a:bodyPr/>
        <a:lstStyle/>
        <a:p>
          <a:endParaRPr lang="en-US"/>
        </a:p>
      </dgm:t>
    </dgm:pt>
    <dgm:pt modelId="{9634D530-9F85-4089-BB21-AC4B67F29EA4}" type="sibTrans" cxnId="{862A9012-C589-426B-9D66-B7089FCBD209}">
      <dgm:prSet/>
      <dgm:spPr/>
      <dgm:t>
        <a:bodyPr/>
        <a:lstStyle/>
        <a:p>
          <a:endParaRPr lang="en-US"/>
        </a:p>
      </dgm:t>
    </dgm:pt>
    <dgm:pt modelId="{3457CDCF-CED9-4718-AE49-676E5B5125D0}">
      <dgm:prSet phldrT="[Text]"/>
      <dgm:spPr/>
      <dgm:t>
        <a:bodyPr/>
        <a:lstStyle/>
        <a:p>
          <a:r>
            <a:rPr lang="en-US" dirty="0"/>
            <a:t>Maaslin2</a:t>
          </a:r>
        </a:p>
      </dgm:t>
    </dgm:pt>
    <dgm:pt modelId="{C75CED9C-7EE1-4C9D-8A5E-580086D77ACF}" type="sibTrans" cxnId="{03214A8F-2A18-4105-8CCF-A6A6181696A2}">
      <dgm:prSet/>
      <dgm:spPr/>
      <dgm:t>
        <a:bodyPr/>
        <a:lstStyle/>
        <a:p>
          <a:endParaRPr lang="en-US"/>
        </a:p>
      </dgm:t>
    </dgm:pt>
    <dgm:pt modelId="{031136B7-4C14-445D-B36E-A3E8A5555747}" type="parTrans" cxnId="{03214A8F-2A18-4105-8CCF-A6A6181696A2}">
      <dgm:prSet/>
      <dgm:spPr/>
      <dgm:t>
        <a:bodyPr/>
        <a:lstStyle/>
        <a:p>
          <a:endParaRPr lang="en-US"/>
        </a:p>
      </dgm:t>
    </dgm:pt>
    <dgm:pt modelId="{7CBE1071-AAEF-474F-8DB9-BAB898C0CA54}">
      <dgm:prSet phldrT="[Text]"/>
      <dgm:spPr/>
      <dgm:t>
        <a:bodyPr/>
        <a:lstStyle/>
        <a:p>
          <a:r>
            <a:rPr lang="en-US" dirty="0"/>
            <a:t>Dirichlet mixture modeling</a:t>
          </a:r>
        </a:p>
      </dgm:t>
    </dgm:pt>
    <dgm:pt modelId="{ACCB7B07-A085-45EB-9B47-86A786B09E3F}" type="sibTrans" cxnId="{DB845BC6-ECCE-4FC5-A073-884330AEEA8F}">
      <dgm:prSet/>
      <dgm:spPr/>
      <dgm:t>
        <a:bodyPr/>
        <a:lstStyle/>
        <a:p>
          <a:endParaRPr lang="en-US"/>
        </a:p>
      </dgm:t>
    </dgm:pt>
    <dgm:pt modelId="{A32C44EA-C836-4D12-8BBB-AC69FE453B11}" type="parTrans" cxnId="{DB845BC6-ECCE-4FC5-A073-884330AEEA8F}">
      <dgm:prSet/>
      <dgm:spPr/>
      <dgm:t>
        <a:bodyPr/>
        <a:lstStyle/>
        <a:p>
          <a:endParaRPr lang="en-US"/>
        </a:p>
      </dgm:t>
    </dgm:pt>
    <dgm:pt modelId="{E8E43EB7-9AA3-4247-8BF5-B7610D339447}">
      <dgm:prSet phldrT="[Text]"/>
      <dgm:spPr/>
      <dgm:t>
        <a:bodyPr/>
        <a:lstStyle/>
        <a:p>
          <a:r>
            <a:rPr lang="en-US" dirty="0"/>
            <a:t>Kraken2</a:t>
          </a:r>
        </a:p>
      </dgm:t>
    </dgm:pt>
    <dgm:pt modelId="{F695DC33-7884-4C16-8ECA-23A1D013467B}" type="parTrans" cxnId="{A508A0DC-2F9A-422B-99B3-C224DC503E7C}">
      <dgm:prSet/>
      <dgm:spPr/>
      <dgm:t>
        <a:bodyPr/>
        <a:lstStyle/>
        <a:p>
          <a:endParaRPr lang="en-US"/>
        </a:p>
      </dgm:t>
    </dgm:pt>
    <dgm:pt modelId="{C5865C94-583D-42B5-90CA-05EB344A4217}" type="sibTrans" cxnId="{A508A0DC-2F9A-422B-99B3-C224DC503E7C}">
      <dgm:prSet/>
      <dgm:spPr/>
      <dgm:t>
        <a:bodyPr/>
        <a:lstStyle/>
        <a:p>
          <a:endParaRPr lang="en-US"/>
        </a:p>
      </dgm:t>
    </dgm:pt>
    <dgm:pt modelId="{F4EB650D-6042-479F-9D8F-0486E6433D0C}">
      <dgm:prSet phldrT="[Text]"/>
      <dgm:spPr/>
      <dgm:t>
        <a:bodyPr/>
        <a:lstStyle/>
        <a:p>
          <a:r>
            <a:rPr lang="en-US" dirty="0"/>
            <a:t>Gene Ontology</a:t>
          </a:r>
        </a:p>
      </dgm:t>
    </dgm:pt>
    <dgm:pt modelId="{29318BF2-B71F-49EE-A8C5-06CCA62B4705}" type="parTrans" cxnId="{BBAA9F54-D0D3-42C4-81BC-AB5F05769153}">
      <dgm:prSet/>
      <dgm:spPr/>
      <dgm:t>
        <a:bodyPr/>
        <a:lstStyle/>
        <a:p>
          <a:endParaRPr lang="en-US"/>
        </a:p>
      </dgm:t>
    </dgm:pt>
    <dgm:pt modelId="{8175A8B3-1B5C-45CB-8116-93BBEF4C4A7F}" type="sibTrans" cxnId="{BBAA9F54-D0D3-42C4-81BC-AB5F05769153}">
      <dgm:prSet/>
      <dgm:spPr/>
      <dgm:t>
        <a:bodyPr/>
        <a:lstStyle/>
        <a:p>
          <a:endParaRPr lang="en-US"/>
        </a:p>
      </dgm:t>
    </dgm:pt>
    <dgm:pt modelId="{4789BC45-5F93-4F17-AA9C-947ACEF9ED59}">
      <dgm:prSet phldrT="[Text]"/>
      <dgm:spPr/>
      <dgm:t>
        <a:bodyPr/>
        <a:lstStyle/>
        <a:p>
          <a:r>
            <a:rPr lang="en-US" dirty="0" err="1"/>
            <a:t>Seqscreen</a:t>
          </a:r>
          <a:endParaRPr lang="en-US" dirty="0"/>
        </a:p>
      </dgm:t>
    </dgm:pt>
    <dgm:pt modelId="{1258B1D8-BC0C-4CE6-AFFD-3731D718885D}" type="parTrans" cxnId="{E238FEBB-46A5-48A7-A8F2-3073366E115D}">
      <dgm:prSet/>
      <dgm:spPr/>
      <dgm:t>
        <a:bodyPr/>
        <a:lstStyle/>
        <a:p>
          <a:endParaRPr lang="en-US"/>
        </a:p>
      </dgm:t>
    </dgm:pt>
    <dgm:pt modelId="{7E1B2B8C-EC90-4C0D-B274-2C875C347955}" type="sibTrans" cxnId="{E238FEBB-46A5-48A7-A8F2-3073366E115D}">
      <dgm:prSet/>
      <dgm:spPr/>
      <dgm:t>
        <a:bodyPr/>
        <a:lstStyle/>
        <a:p>
          <a:endParaRPr lang="en-US"/>
        </a:p>
      </dgm:t>
    </dgm:pt>
    <dgm:pt modelId="{BDB1BDB2-3AAF-41FC-BCEF-3AD8390B1B5B}">
      <dgm:prSet phldrT="[Text]"/>
      <dgm:spPr/>
      <dgm:t>
        <a:bodyPr/>
        <a:lstStyle/>
        <a:p>
          <a:r>
            <a:rPr lang="en-US" dirty="0" err="1"/>
            <a:t>phyloseq</a:t>
          </a:r>
          <a:r>
            <a:rPr lang="en-US" dirty="0"/>
            <a:t> </a:t>
          </a:r>
        </a:p>
        <a:p>
          <a:r>
            <a:rPr lang="en-US" dirty="0"/>
            <a:t>vegan</a:t>
          </a:r>
        </a:p>
        <a:p>
          <a:r>
            <a:rPr lang="en-US" dirty="0" err="1"/>
            <a:t>metacoder</a:t>
          </a:r>
          <a:endParaRPr lang="en-US" dirty="0"/>
        </a:p>
      </dgm:t>
    </dgm:pt>
    <dgm:pt modelId="{C2B9916B-4980-49E9-8C35-D5D39212A49B}" type="parTrans" cxnId="{5C66A9E1-493E-4FB8-AA60-7EC1EE5E75BA}">
      <dgm:prSet/>
      <dgm:spPr/>
      <dgm:t>
        <a:bodyPr/>
        <a:lstStyle/>
        <a:p>
          <a:endParaRPr lang="en-US"/>
        </a:p>
      </dgm:t>
    </dgm:pt>
    <dgm:pt modelId="{35E737B5-1E10-4E36-8C8B-73073EFDF16F}" type="sibTrans" cxnId="{5C66A9E1-493E-4FB8-AA60-7EC1EE5E75BA}">
      <dgm:prSet/>
      <dgm:spPr/>
      <dgm:t>
        <a:bodyPr/>
        <a:lstStyle/>
        <a:p>
          <a:endParaRPr lang="en-US"/>
        </a:p>
      </dgm:t>
    </dgm:pt>
    <dgm:pt modelId="{6ED0C8A1-C6FE-4166-B5C3-D0AD3F15E3ED}" type="pres">
      <dgm:prSet presAssocID="{BC398EE6-374A-4F75-BE41-565CDCC39642}" presName="hierChild1" presStyleCnt="0">
        <dgm:presLayoutVars>
          <dgm:orgChart val="1"/>
          <dgm:chPref val="1"/>
          <dgm:dir/>
          <dgm:animOne val="branch"/>
          <dgm:animLvl val="lvl"/>
          <dgm:resizeHandles/>
        </dgm:presLayoutVars>
      </dgm:prSet>
      <dgm:spPr/>
    </dgm:pt>
    <dgm:pt modelId="{97CAF674-D0D9-4BCD-925D-C595196CC898}" type="pres">
      <dgm:prSet presAssocID="{3C589A2A-282E-42C1-B5AD-4478CF1117DF}" presName="hierRoot1" presStyleCnt="0">
        <dgm:presLayoutVars>
          <dgm:hierBranch val="init"/>
        </dgm:presLayoutVars>
      </dgm:prSet>
      <dgm:spPr/>
    </dgm:pt>
    <dgm:pt modelId="{ABD8A183-B0DB-4E4C-ACE7-A3C519369BC7}" type="pres">
      <dgm:prSet presAssocID="{3C589A2A-282E-42C1-B5AD-4478CF1117DF}" presName="rootComposite1" presStyleCnt="0"/>
      <dgm:spPr/>
    </dgm:pt>
    <dgm:pt modelId="{63B8307F-2B7E-4D52-8DC6-09C602F4F158}" type="pres">
      <dgm:prSet presAssocID="{3C589A2A-282E-42C1-B5AD-4478CF1117DF}" presName="rootText1" presStyleLbl="node0" presStyleIdx="0" presStyleCnt="1">
        <dgm:presLayoutVars>
          <dgm:chPref val="3"/>
        </dgm:presLayoutVars>
      </dgm:prSet>
      <dgm:spPr/>
    </dgm:pt>
    <dgm:pt modelId="{DCF4416B-A722-4040-9B28-C95B92A10DEE}" type="pres">
      <dgm:prSet presAssocID="{3C589A2A-282E-42C1-B5AD-4478CF1117DF}" presName="rootConnector1" presStyleLbl="node1" presStyleIdx="0" presStyleCnt="0"/>
      <dgm:spPr/>
    </dgm:pt>
    <dgm:pt modelId="{B0CFA1F9-3DE0-446D-9D1D-6AFC24C18E17}" type="pres">
      <dgm:prSet presAssocID="{3C589A2A-282E-42C1-B5AD-4478CF1117DF}" presName="hierChild2" presStyleCnt="0"/>
      <dgm:spPr/>
    </dgm:pt>
    <dgm:pt modelId="{927B1E74-2543-4D72-B5A4-FA1E07B29660}" type="pres">
      <dgm:prSet presAssocID="{DA947FA1-35B6-4A38-A9E0-43D5B57E416E}" presName="Name37" presStyleLbl="parChTrans1D2" presStyleIdx="0" presStyleCnt="2"/>
      <dgm:spPr/>
    </dgm:pt>
    <dgm:pt modelId="{3F5A30C0-9848-4C8F-BEE0-73A92882206E}" type="pres">
      <dgm:prSet presAssocID="{A40B56D7-CAA1-4B16-963F-723A36C48F60}" presName="hierRoot2" presStyleCnt="0">
        <dgm:presLayoutVars>
          <dgm:hierBranch val="init"/>
        </dgm:presLayoutVars>
      </dgm:prSet>
      <dgm:spPr/>
    </dgm:pt>
    <dgm:pt modelId="{EA4FED44-81FD-4FC9-B29A-4FC002468F69}" type="pres">
      <dgm:prSet presAssocID="{A40B56D7-CAA1-4B16-963F-723A36C48F60}" presName="rootComposite" presStyleCnt="0"/>
      <dgm:spPr/>
    </dgm:pt>
    <dgm:pt modelId="{E1112425-BAA5-401C-9D8C-F48D3D030769}" type="pres">
      <dgm:prSet presAssocID="{A40B56D7-CAA1-4B16-963F-723A36C48F60}" presName="rootText" presStyleLbl="node2" presStyleIdx="0" presStyleCnt="2">
        <dgm:presLayoutVars>
          <dgm:chPref val="3"/>
        </dgm:presLayoutVars>
      </dgm:prSet>
      <dgm:spPr/>
    </dgm:pt>
    <dgm:pt modelId="{464AADA1-0352-4C55-AFCB-4F0503A96402}" type="pres">
      <dgm:prSet presAssocID="{A40B56D7-CAA1-4B16-963F-723A36C48F60}" presName="rootConnector" presStyleLbl="node2" presStyleIdx="0" presStyleCnt="2"/>
      <dgm:spPr/>
    </dgm:pt>
    <dgm:pt modelId="{27802756-0449-4497-9F0D-3DB21C8EC9E8}" type="pres">
      <dgm:prSet presAssocID="{A40B56D7-CAA1-4B16-963F-723A36C48F60}" presName="hierChild4" presStyleCnt="0"/>
      <dgm:spPr/>
    </dgm:pt>
    <dgm:pt modelId="{E49DDD09-AA4C-40C0-82DD-D1652EE7AAA6}" type="pres">
      <dgm:prSet presAssocID="{F695DC33-7884-4C16-8ECA-23A1D013467B}" presName="Name37" presStyleLbl="parChTrans1D3" presStyleIdx="0" presStyleCnt="5"/>
      <dgm:spPr/>
    </dgm:pt>
    <dgm:pt modelId="{F28F9800-F345-4D9C-A2DF-9ACF15C4386A}" type="pres">
      <dgm:prSet presAssocID="{E8E43EB7-9AA3-4247-8BF5-B7610D339447}" presName="hierRoot2" presStyleCnt="0">
        <dgm:presLayoutVars>
          <dgm:hierBranch val="init"/>
        </dgm:presLayoutVars>
      </dgm:prSet>
      <dgm:spPr/>
    </dgm:pt>
    <dgm:pt modelId="{686CD0C7-48AB-47E5-87F3-28B1A724886B}" type="pres">
      <dgm:prSet presAssocID="{E8E43EB7-9AA3-4247-8BF5-B7610D339447}" presName="rootComposite" presStyleCnt="0"/>
      <dgm:spPr/>
    </dgm:pt>
    <dgm:pt modelId="{F3A77400-FAA2-4571-98D1-6659DE19B6AB}" type="pres">
      <dgm:prSet presAssocID="{E8E43EB7-9AA3-4247-8BF5-B7610D339447}" presName="rootText" presStyleLbl="node3" presStyleIdx="0" presStyleCnt="5">
        <dgm:presLayoutVars>
          <dgm:chPref val="3"/>
        </dgm:presLayoutVars>
      </dgm:prSet>
      <dgm:spPr/>
    </dgm:pt>
    <dgm:pt modelId="{D44CBB09-A383-47B2-9F8E-EAB4B1626826}" type="pres">
      <dgm:prSet presAssocID="{E8E43EB7-9AA3-4247-8BF5-B7610D339447}" presName="rootConnector" presStyleLbl="node3" presStyleIdx="0" presStyleCnt="5"/>
      <dgm:spPr/>
    </dgm:pt>
    <dgm:pt modelId="{DA07530C-AFDE-42BC-BCAA-6EED4A7F4191}" type="pres">
      <dgm:prSet presAssocID="{E8E43EB7-9AA3-4247-8BF5-B7610D339447}" presName="hierChild4" presStyleCnt="0"/>
      <dgm:spPr/>
    </dgm:pt>
    <dgm:pt modelId="{8BF24BB2-2BC4-44B5-84DA-CD9564C564D3}" type="pres">
      <dgm:prSet presAssocID="{E8E43EB7-9AA3-4247-8BF5-B7610D339447}" presName="hierChild5" presStyleCnt="0"/>
      <dgm:spPr/>
    </dgm:pt>
    <dgm:pt modelId="{DF985BA1-66CC-425A-811A-D42C168FA7A8}" type="pres">
      <dgm:prSet presAssocID="{C2B9916B-4980-49E9-8C35-D5D39212A49B}" presName="Name37" presStyleLbl="parChTrans1D3" presStyleIdx="1" presStyleCnt="5"/>
      <dgm:spPr/>
    </dgm:pt>
    <dgm:pt modelId="{AF14DAA6-9268-4BEC-9BCE-1258E9EAF09C}" type="pres">
      <dgm:prSet presAssocID="{BDB1BDB2-3AAF-41FC-BCEF-3AD8390B1B5B}" presName="hierRoot2" presStyleCnt="0">
        <dgm:presLayoutVars>
          <dgm:hierBranch val="init"/>
        </dgm:presLayoutVars>
      </dgm:prSet>
      <dgm:spPr/>
    </dgm:pt>
    <dgm:pt modelId="{0029F698-3587-4C37-B6A8-92A3AA65CEDD}" type="pres">
      <dgm:prSet presAssocID="{BDB1BDB2-3AAF-41FC-BCEF-3AD8390B1B5B}" presName="rootComposite" presStyleCnt="0"/>
      <dgm:spPr/>
    </dgm:pt>
    <dgm:pt modelId="{79DA9704-6AA9-400F-B0B7-7BAF71497D70}" type="pres">
      <dgm:prSet presAssocID="{BDB1BDB2-3AAF-41FC-BCEF-3AD8390B1B5B}" presName="rootText" presStyleLbl="node3" presStyleIdx="1" presStyleCnt="5" custScaleY="184496">
        <dgm:presLayoutVars>
          <dgm:chPref val="3"/>
        </dgm:presLayoutVars>
      </dgm:prSet>
      <dgm:spPr/>
    </dgm:pt>
    <dgm:pt modelId="{89801671-33B9-4DBD-B04A-D3D2714287ED}" type="pres">
      <dgm:prSet presAssocID="{BDB1BDB2-3AAF-41FC-BCEF-3AD8390B1B5B}" presName="rootConnector" presStyleLbl="node3" presStyleIdx="1" presStyleCnt="5"/>
      <dgm:spPr/>
    </dgm:pt>
    <dgm:pt modelId="{B55AF782-AF1C-48E8-83DE-D96444969863}" type="pres">
      <dgm:prSet presAssocID="{BDB1BDB2-3AAF-41FC-BCEF-3AD8390B1B5B}" presName="hierChild4" presStyleCnt="0"/>
      <dgm:spPr/>
    </dgm:pt>
    <dgm:pt modelId="{46196AAB-2102-4845-A24A-9F55BFE4B27B}" type="pres">
      <dgm:prSet presAssocID="{BDB1BDB2-3AAF-41FC-BCEF-3AD8390B1B5B}" presName="hierChild5" presStyleCnt="0"/>
      <dgm:spPr/>
    </dgm:pt>
    <dgm:pt modelId="{BA579D3B-B968-4468-B905-E743C750E3E8}" type="pres">
      <dgm:prSet presAssocID="{A40B56D7-CAA1-4B16-963F-723A36C48F60}" presName="hierChild5" presStyleCnt="0"/>
      <dgm:spPr/>
    </dgm:pt>
    <dgm:pt modelId="{E0777380-28F4-4EE5-9C22-34CCFB5728EE}" type="pres">
      <dgm:prSet presAssocID="{29318BF2-B71F-49EE-A8C5-06CCA62B4705}" presName="Name37" presStyleLbl="parChTrans1D2" presStyleIdx="1" presStyleCnt="2"/>
      <dgm:spPr/>
    </dgm:pt>
    <dgm:pt modelId="{D325908E-0489-4E10-81F0-4457499D7EA4}" type="pres">
      <dgm:prSet presAssocID="{F4EB650D-6042-479F-9D8F-0486E6433D0C}" presName="hierRoot2" presStyleCnt="0">
        <dgm:presLayoutVars>
          <dgm:hierBranch val="init"/>
        </dgm:presLayoutVars>
      </dgm:prSet>
      <dgm:spPr/>
    </dgm:pt>
    <dgm:pt modelId="{008EDE41-CBBB-4AC2-845D-3AE7D5A7D756}" type="pres">
      <dgm:prSet presAssocID="{F4EB650D-6042-479F-9D8F-0486E6433D0C}" presName="rootComposite" presStyleCnt="0"/>
      <dgm:spPr/>
    </dgm:pt>
    <dgm:pt modelId="{19C77154-020B-41C8-81B2-1577C4B8BD39}" type="pres">
      <dgm:prSet presAssocID="{F4EB650D-6042-479F-9D8F-0486E6433D0C}" presName="rootText" presStyleLbl="node2" presStyleIdx="1" presStyleCnt="2">
        <dgm:presLayoutVars>
          <dgm:chPref val="3"/>
        </dgm:presLayoutVars>
      </dgm:prSet>
      <dgm:spPr/>
    </dgm:pt>
    <dgm:pt modelId="{5569E902-DB6E-43E8-81DC-C5EF1D9BFC9C}" type="pres">
      <dgm:prSet presAssocID="{F4EB650D-6042-479F-9D8F-0486E6433D0C}" presName="rootConnector" presStyleLbl="node2" presStyleIdx="1" presStyleCnt="2"/>
      <dgm:spPr/>
    </dgm:pt>
    <dgm:pt modelId="{F67DD092-0F7A-4D81-875A-54CD622A779F}" type="pres">
      <dgm:prSet presAssocID="{F4EB650D-6042-479F-9D8F-0486E6433D0C}" presName="hierChild4" presStyleCnt="0"/>
      <dgm:spPr/>
    </dgm:pt>
    <dgm:pt modelId="{5C27B8D6-EE2F-4DBE-A900-F2366272A592}" type="pres">
      <dgm:prSet presAssocID="{1258B1D8-BC0C-4CE6-AFFD-3731D718885D}" presName="Name37" presStyleLbl="parChTrans1D3" presStyleIdx="2" presStyleCnt="5"/>
      <dgm:spPr/>
    </dgm:pt>
    <dgm:pt modelId="{FCE810CE-134C-4DE5-A214-52C39D0B0F75}" type="pres">
      <dgm:prSet presAssocID="{4789BC45-5F93-4F17-AA9C-947ACEF9ED59}" presName="hierRoot2" presStyleCnt="0">
        <dgm:presLayoutVars>
          <dgm:hierBranch val="init"/>
        </dgm:presLayoutVars>
      </dgm:prSet>
      <dgm:spPr/>
    </dgm:pt>
    <dgm:pt modelId="{0B5E203B-2F41-4ECD-BBC9-4BE703A49894}" type="pres">
      <dgm:prSet presAssocID="{4789BC45-5F93-4F17-AA9C-947ACEF9ED59}" presName="rootComposite" presStyleCnt="0"/>
      <dgm:spPr/>
    </dgm:pt>
    <dgm:pt modelId="{87FB06F3-6773-488A-93A1-3AC27922AF45}" type="pres">
      <dgm:prSet presAssocID="{4789BC45-5F93-4F17-AA9C-947ACEF9ED59}" presName="rootText" presStyleLbl="node3" presStyleIdx="2" presStyleCnt="5">
        <dgm:presLayoutVars>
          <dgm:chPref val="3"/>
        </dgm:presLayoutVars>
      </dgm:prSet>
      <dgm:spPr/>
    </dgm:pt>
    <dgm:pt modelId="{D2DC9D63-C703-411C-8826-68DB350381BE}" type="pres">
      <dgm:prSet presAssocID="{4789BC45-5F93-4F17-AA9C-947ACEF9ED59}" presName="rootConnector" presStyleLbl="node3" presStyleIdx="2" presStyleCnt="5"/>
      <dgm:spPr/>
    </dgm:pt>
    <dgm:pt modelId="{06871DCC-8933-4AC1-836D-D43DF8411F58}" type="pres">
      <dgm:prSet presAssocID="{4789BC45-5F93-4F17-AA9C-947ACEF9ED59}" presName="hierChild4" presStyleCnt="0"/>
      <dgm:spPr/>
    </dgm:pt>
    <dgm:pt modelId="{CED4D7DC-1EFD-44C4-90DC-B5FB4FDB26FF}" type="pres">
      <dgm:prSet presAssocID="{4789BC45-5F93-4F17-AA9C-947ACEF9ED59}" presName="hierChild5" presStyleCnt="0"/>
      <dgm:spPr/>
    </dgm:pt>
    <dgm:pt modelId="{41684CD6-96E6-4B28-A95F-0EC562948AA2}" type="pres">
      <dgm:prSet presAssocID="{A32C44EA-C836-4D12-8BBB-AC69FE453B11}" presName="Name37" presStyleLbl="parChTrans1D3" presStyleIdx="3" presStyleCnt="5"/>
      <dgm:spPr/>
    </dgm:pt>
    <dgm:pt modelId="{19BAB3E7-F3F1-4A42-A1FD-94D93DE9C98E}" type="pres">
      <dgm:prSet presAssocID="{7CBE1071-AAEF-474F-8DB9-BAB898C0CA54}" presName="hierRoot2" presStyleCnt="0">
        <dgm:presLayoutVars>
          <dgm:hierBranch val="init"/>
        </dgm:presLayoutVars>
      </dgm:prSet>
      <dgm:spPr/>
    </dgm:pt>
    <dgm:pt modelId="{E2236CCC-3B2E-42F7-8F5F-FB0B433CC1FE}" type="pres">
      <dgm:prSet presAssocID="{7CBE1071-AAEF-474F-8DB9-BAB898C0CA54}" presName="rootComposite" presStyleCnt="0"/>
      <dgm:spPr/>
    </dgm:pt>
    <dgm:pt modelId="{8E0E05B7-2BF9-4543-94F7-24687F25D784}" type="pres">
      <dgm:prSet presAssocID="{7CBE1071-AAEF-474F-8DB9-BAB898C0CA54}" presName="rootText" presStyleLbl="node3" presStyleIdx="3" presStyleCnt="5">
        <dgm:presLayoutVars>
          <dgm:chPref val="3"/>
        </dgm:presLayoutVars>
      </dgm:prSet>
      <dgm:spPr/>
    </dgm:pt>
    <dgm:pt modelId="{651DD71F-6054-483A-8F3D-FEA72224D49D}" type="pres">
      <dgm:prSet presAssocID="{7CBE1071-AAEF-474F-8DB9-BAB898C0CA54}" presName="rootConnector" presStyleLbl="node3" presStyleIdx="3" presStyleCnt="5"/>
      <dgm:spPr/>
    </dgm:pt>
    <dgm:pt modelId="{2E323063-49A1-49B5-A7AF-B78801286B03}" type="pres">
      <dgm:prSet presAssocID="{7CBE1071-AAEF-474F-8DB9-BAB898C0CA54}" presName="hierChild4" presStyleCnt="0"/>
      <dgm:spPr/>
    </dgm:pt>
    <dgm:pt modelId="{303703FC-6BB2-4161-956F-7BF07BB25243}" type="pres">
      <dgm:prSet presAssocID="{7CBE1071-AAEF-474F-8DB9-BAB898C0CA54}" presName="hierChild5" presStyleCnt="0"/>
      <dgm:spPr/>
    </dgm:pt>
    <dgm:pt modelId="{26B65240-5CC3-4507-8CBD-50924136ED78}" type="pres">
      <dgm:prSet presAssocID="{031136B7-4C14-445D-B36E-A3E8A5555747}" presName="Name37" presStyleLbl="parChTrans1D3" presStyleIdx="4" presStyleCnt="5"/>
      <dgm:spPr/>
    </dgm:pt>
    <dgm:pt modelId="{D1F86F24-947D-4742-8534-D12234D56640}" type="pres">
      <dgm:prSet presAssocID="{3457CDCF-CED9-4718-AE49-676E5B5125D0}" presName="hierRoot2" presStyleCnt="0">
        <dgm:presLayoutVars>
          <dgm:hierBranch val="init"/>
        </dgm:presLayoutVars>
      </dgm:prSet>
      <dgm:spPr/>
    </dgm:pt>
    <dgm:pt modelId="{CD2E54C0-44FA-4F91-854B-FAD0D417E523}" type="pres">
      <dgm:prSet presAssocID="{3457CDCF-CED9-4718-AE49-676E5B5125D0}" presName="rootComposite" presStyleCnt="0"/>
      <dgm:spPr/>
    </dgm:pt>
    <dgm:pt modelId="{92354B7F-24EB-44AB-9F98-D8C0027D7095}" type="pres">
      <dgm:prSet presAssocID="{3457CDCF-CED9-4718-AE49-676E5B5125D0}" presName="rootText" presStyleLbl="node3" presStyleIdx="4" presStyleCnt="5">
        <dgm:presLayoutVars>
          <dgm:chPref val="3"/>
        </dgm:presLayoutVars>
      </dgm:prSet>
      <dgm:spPr/>
    </dgm:pt>
    <dgm:pt modelId="{650A2805-EE47-454E-997E-F783B56B5F55}" type="pres">
      <dgm:prSet presAssocID="{3457CDCF-CED9-4718-AE49-676E5B5125D0}" presName="rootConnector" presStyleLbl="node3" presStyleIdx="4" presStyleCnt="5"/>
      <dgm:spPr/>
    </dgm:pt>
    <dgm:pt modelId="{B8A9885B-DEED-4877-86E2-ED39B6595082}" type="pres">
      <dgm:prSet presAssocID="{3457CDCF-CED9-4718-AE49-676E5B5125D0}" presName="hierChild4" presStyleCnt="0"/>
      <dgm:spPr/>
    </dgm:pt>
    <dgm:pt modelId="{F15FCDCD-1667-40C0-9A63-FD9EB06BBE64}" type="pres">
      <dgm:prSet presAssocID="{3457CDCF-CED9-4718-AE49-676E5B5125D0}" presName="hierChild5" presStyleCnt="0"/>
      <dgm:spPr/>
    </dgm:pt>
    <dgm:pt modelId="{BBEA3F80-8F3A-4264-9A0D-002DB19426F5}" type="pres">
      <dgm:prSet presAssocID="{F4EB650D-6042-479F-9D8F-0486E6433D0C}" presName="hierChild5" presStyleCnt="0"/>
      <dgm:spPr/>
    </dgm:pt>
    <dgm:pt modelId="{56802555-2633-4D81-B82C-A11027CD2083}" type="pres">
      <dgm:prSet presAssocID="{3C589A2A-282E-42C1-B5AD-4478CF1117DF}" presName="hierChild3" presStyleCnt="0"/>
      <dgm:spPr/>
    </dgm:pt>
  </dgm:ptLst>
  <dgm:cxnLst>
    <dgm:cxn modelId="{862A9012-C589-426B-9D66-B7089FCBD209}" srcId="{3C589A2A-282E-42C1-B5AD-4478CF1117DF}" destId="{A40B56D7-CAA1-4B16-963F-723A36C48F60}" srcOrd="0" destOrd="0" parTransId="{DA947FA1-35B6-4A38-A9E0-43D5B57E416E}" sibTransId="{9634D530-9F85-4089-BB21-AC4B67F29EA4}"/>
    <dgm:cxn modelId="{7441E21C-9666-4A88-BEE8-97DEB854BBEF}" type="presOf" srcId="{4789BC45-5F93-4F17-AA9C-947ACEF9ED59}" destId="{87FB06F3-6773-488A-93A1-3AC27922AF45}" srcOrd="0" destOrd="0" presId="urn:microsoft.com/office/officeart/2005/8/layout/orgChart1"/>
    <dgm:cxn modelId="{00EBCF23-2A7F-4E23-BD3C-9FCDF90A1104}" type="presOf" srcId="{C2B9916B-4980-49E9-8C35-D5D39212A49B}" destId="{DF985BA1-66CC-425A-811A-D42C168FA7A8}" srcOrd="0" destOrd="0" presId="urn:microsoft.com/office/officeart/2005/8/layout/orgChart1"/>
    <dgm:cxn modelId="{D9ED3F2C-04C3-499A-8CAF-0AC9BC1D760F}" type="presOf" srcId="{BDB1BDB2-3AAF-41FC-BCEF-3AD8390B1B5B}" destId="{79DA9704-6AA9-400F-B0B7-7BAF71497D70}" srcOrd="0" destOrd="0" presId="urn:microsoft.com/office/officeart/2005/8/layout/orgChart1"/>
    <dgm:cxn modelId="{C288F12E-A67E-4F44-A423-7CF3FE7100B9}" type="presOf" srcId="{A40B56D7-CAA1-4B16-963F-723A36C48F60}" destId="{464AADA1-0352-4C55-AFCB-4F0503A96402}" srcOrd="1" destOrd="0" presId="urn:microsoft.com/office/officeart/2005/8/layout/orgChart1"/>
    <dgm:cxn modelId="{63F79A30-8BDA-4E15-9B13-19664C69CC0F}" type="presOf" srcId="{E8E43EB7-9AA3-4247-8BF5-B7610D339447}" destId="{F3A77400-FAA2-4571-98D1-6659DE19B6AB}" srcOrd="0" destOrd="0" presId="urn:microsoft.com/office/officeart/2005/8/layout/orgChart1"/>
    <dgm:cxn modelId="{179AD762-C326-40FC-81DF-47DD2B041547}" type="presOf" srcId="{A40B56D7-CAA1-4B16-963F-723A36C48F60}" destId="{E1112425-BAA5-401C-9D8C-F48D3D030769}" srcOrd="0" destOrd="0" presId="urn:microsoft.com/office/officeart/2005/8/layout/orgChart1"/>
    <dgm:cxn modelId="{8532514A-26EA-4BFE-96DB-002A664DBAF3}" type="presOf" srcId="{E8E43EB7-9AA3-4247-8BF5-B7610D339447}" destId="{D44CBB09-A383-47B2-9F8E-EAB4B1626826}" srcOrd="1" destOrd="0" presId="urn:microsoft.com/office/officeart/2005/8/layout/orgChart1"/>
    <dgm:cxn modelId="{BBAA9F54-D0D3-42C4-81BC-AB5F05769153}" srcId="{3C589A2A-282E-42C1-B5AD-4478CF1117DF}" destId="{F4EB650D-6042-479F-9D8F-0486E6433D0C}" srcOrd="1" destOrd="0" parTransId="{29318BF2-B71F-49EE-A8C5-06CCA62B4705}" sibTransId="{8175A8B3-1B5C-45CB-8116-93BBEF4C4A7F}"/>
    <dgm:cxn modelId="{CAAC7E8C-5ADA-4947-B6A5-CB326DF60965}" type="presOf" srcId="{F4EB650D-6042-479F-9D8F-0486E6433D0C}" destId="{19C77154-020B-41C8-81B2-1577C4B8BD39}" srcOrd="0" destOrd="0" presId="urn:microsoft.com/office/officeart/2005/8/layout/orgChart1"/>
    <dgm:cxn modelId="{03214A8F-2A18-4105-8CCF-A6A6181696A2}" srcId="{F4EB650D-6042-479F-9D8F-0486E6433D0C}" destId="{3457CDCF-CED9-4718-AE49-676E5B5125D0}" srcOrd="2" destOrd="0" parTransId="{031136B7-4C14-445D-B36E-A3E8A5555747}" sibTransId="{C75CED9C-7EE1-4C9D-8A5E-580086D77ACF}"/>
    <dgm:cxn modelId="{91F9A09E-5548-49B9-AFE8-5C04D59D5DD3}" type="presOf" srcId="{F4EB650D-6042-479F-9D8F-0486E6433D0C}" destId="{5569E902-DB6E-43E8-81DC-C5EF1D9BFC9C}" srcOrd="1" destOrd="0" presId="urn:microsoft.com/office/officeart/2005/8/layout/orgChart1"/>
    <dgm:cxn modelId="{204466A3-FE0C-442A-A07D-565EB164957D}" type="presOf" srcId="{29318BF2-B71F-49EE-A8C5-06CCA62B4705}" destId="{E0777380-28F4-4EE5-9C22-34CCFB5728EE}" srcOrd="0" destOrd="0" presId="urn:microsoft.com/office/officeart/2005/8/layout/orgChart1"/>
    <dgm:cxn modelId="{D507DCAA-5AFB-454E-BB4D-FD133BB9FFAF}" type="presOf" srcId="{DA947FA1-35B6-4A38-A9E0-43D5B57E416E}" destId="{927B1E74-2543-4D72-B5A4-FA1E07B29660}" srcOrd="0" destOrd="0" presId="urn:microsoft.com/office/officeart/2005/8/layout/orgChart1"/>
    <dgm:cxn modelId="{7AB304AE-27F0-4BE6-8693-7FA381EC6430}" type="presOf" srcId="{F695DC33-7884-4C16-8ECA-23A1D013467B}" destId="{E49DDD09-AA4C-40C0-82DD-D1652EE7AAA6}" srcOrd="0" destOrd="0" presId="urn:microsoft.com/office/officeart/2005/8/layout/orgChart1"/>
    <dgm:cxn modelId="{A575FEAF-EBD2-4E6B-8423-FC923015C4F7}" srcId="{BC398EE6-374A-4F75-BE41-565CDCC39642}" destId="{3C589A2A-282E-42C1-B5AD-4478CF1117DF}" srcOrd="0" destOrd="0" parTransId="{D7A878BF-2F25-4463-992A-0EDC36D2542E}" sibTransId="{49D0B6F6-72F9-4BC7-B3B9-23C74839893D}"/>
    <dgm:cxn modelId="{6ACAA8B0-4CBA-45A6-B394-AC5C9EA70F2D}" type="presOf" srcId="{7CBE1071-AAEF-474F-8DB9-BAB898C0CA54}" destId="{8E0E05B7-2BF9-4543-94F7-24687F25D784}" srcOrd="0" destOrd="0" presId="urn:microsoft.com/office/officeart/2005/8/layout/orgChart1"/>
    <dgm:cxn modelId="{5F8A23B4-45A2-4DC3-827A-20ECD1E3AA41}" type="presOf" srcId="{031136B7-4C14-445D-B36E-A3E8A5555747}" destId="{26B65240-5CC3-4507-8CBD-50924136ED78}" srcOrd="0" destOrd="0" presId="urn:microsoft.com/office/officeart/2005/8/layout/orgChart1"/>
    <dgm:cxn modelId="{926530B6-66AA-4C73-A50F-BD1606A08325}" type="presOf" srcId="{7CBE1071-AAEF-474F-8DB9-BAB898C0CA54}" destId="{651DD71F-6054-483A-8F3D-FEA72224D49D}" srcOrd="1" destOrd="0" presId="urn:microsoft.com/office/officeart/2005/8/layout/orgChart1"/>
    <dgm:cxn modelId="{E238FEBB-46A5-48A7-A8F2-3073366E115D}" srcId="{F4EB650D-6042-479F-9D8F-0486E6433D0C}" destId="{4789BC45-5F93-4F17-AA9C-947ACEF9ED59}" srcOrd="0" destOrd="0" parTransId="{1258B1D8-BC0C-4CE6-AFFD-3731D718885D}" sibTransId="{7E1B2B8C-EC90-4C0D-B274-2C875C347955}"/>
    <dgm:cxn modelId="{DB845BC6-ECCE-4FC5-A073-884330AEEA8F}" srcId="{F4EB650D-6042-479F-9D8F-0486E6433D0C}" destId="{7CBE1071-AAEF-474F-8DB9-BAB898C0CA54}" srcOrd="1" destOrd="0" parTransId="{A32C44EA-C836-4D12-8BBB-AC69FE453B11}" sibTransId="{ACCB7B07-A085-45EB-9B47-86A786B09E3F}"/>
    <dgm:cxn modelId="{45780AD2-1517-4CBE-AAAA-1D95C5DCD484}" type="presOf" srcId="{3C589A2A-282E-42C1-B5AD-4478CF1117DF}" destId="{DCF4416B-A722-4040-9B28-C95B92A10DEE}" srcOrd="1" destOrd="0" presId="urn:microsoft.com/office/officeart/2005/8/layout/orgChart1"/>
    <dgm:cxn modelId="{033A2CD4-35B9-4A1A-ABB6-7765CFC4820D}" type="presOf" srcId="{3457CDCF-CED9-4718-AE49-676E5B5125D0}" destId="{92354B7F-24EB-44AB-9F98-D8C0027D7095}" srcOrd="0" destOrd="0" presId="urn:microsoft.com/office/officeart/2005/8/layout/orgChart1"/>
    <dgm:cxn modelId="{5320F6D8-7D3A-4DAF-AFCA-031E59F8F9A1}" type="presOf" srcId="{A32C44EA-C836-4D12-8BBB-AC69FE453B11}" destId="{41684CD6-96E6-4B28-A95F-0EC562948AA2}" srcOrd="0" destOrd="0" presId="urn:microsoft.com/office/officeart/2005/8/layout/orgChart1"/>
    <dgm:cxn modelId="{A508A0DC-2F9A-422B-99B3-C224DC503E7C}" srcId="{A40B56D7-CAA1-4B16-963F-723A36C48F60}" destId="{E8E43EB7-9AA3-4247-8BF5-B7610D339447}" srcOrd="0" destOrd="0" parTransId="{F695DC33-7884-4C16-8ECA-23A1D013467B}" sibTransId="{C5865C94-583D-42B5-90CA-05EB344A4217}"/>
    <dgm:cxn modelId="{9FF697DE-8960-4051-8715-513E0E381232}" type="presOf" srcId="{4789BC45-5F93-4F17-AA9C-947ACEF9ED59}" destId="{D2DC9D63-C703-411C-8826-68DB350381BE}" srcOrd="1" destOrd="0" presId="urn:microsoft.com/office/officeart/2005/8/layout/orgChart1"/>
    <dgm:cxn modelId="{5C66A9E1-493E-4FB8-AA60-7EC1EE5E75BA}" srcId="{A40B56D7-CAA1-4B16-963F-723A36C48F60}" destId="{BDB1BDB2-3AAF-41FC-BCEF-3AD8390B1B5B}" srcOrd="1" destOrd="0" parTransId="{C2B9916B-4980-49E9-8C35-D5D39212A49B}" sibTransId="{35E737B5-1E10-4E36-8C8B-73073EFDF16F}"/>
    <dgm:cxn modelId="{51F846E3-F460-4992-B537-A18BDF4D31E6}" type="presOf" srcId="{BDB1BDB2-3AAF-41FC-BCEF-3AD8390B1B5B}" destId="{89801671-33B9-4DBD-B04A-D3D2714287ED}" srcOrd="1" destOrd="0" presId="urn:microsoft.com/office/officeart/2005/8/layout/orgChart1"/>
    <dgm:cxn modelId="{75ECDAE6-1F50-40EE-8195-F528216CBEC6}" type="presOf" srcId="{3457CDCF-CED9-4718-AE49-676E5B5125D0}" destId="{650A2805-EE47-454E-997E-F783B56B5F55}" srcOrd="1" destOrd="0" presId="urn:microsoft.com/office/officeart/2005/8/layout/orgChart1"/>
    <dgm:cxn modelId="{381531ED-CF73-4DAA-A940-3D865163BF5C}" type="presOf" srcId="{3C589A2A-282E-42C1-B5AD-4478CF1117DF}" destId="{63B8307F-2B7E-4D52-8DC6-09C602F4F158}" srcOrd="0" destOrd="0" presId="urn:microsoft.com/office/officeart/2005/8/layout/orgChart1"/>
    <dgm:cxn modelId="{C54B3FEE-2DDC-4F6A-BF85-4F276B0CCC3D}" type="presOf" srcId="{BC398EE6-374A-4F75-BE41-565CDCC39642}" destId="{6ED0C8A1-C6FE-4166-B5C3-D0AD3F15E3ED}" srcOrd="0" destOrd="0" presId="urn:microsoft.com/office/officeart/2005/8/layout/orgChart1"/>
    <dgm:cxn modelId="{24774DF4-0E08-4804-B637-8E586F36BFB7}" type="presOf" srcId="{1258B1D8-BC0C-4CE6-AFFD-3731D718885D}" destId="{5C27B8D6-EE2F-4DBE-A900-F2366272A592}" srcOrd="0" destOrd="0" presId="urn:microsoft.com/office/officeart/2005/8/layout/orgChart1"/>
    <dgm:cxn modelId="{0AF80120-B184-44F5-8E81-8F795FF96B65}" type="presParOf" srcId="{6ED0C8A1-C6FE-4166-B5C3-D0AD3F15E3ED}" destId="{97CAF674-D0D9-4BCD-925D-C595196CC898}" srcOrd="0" destOrd="0" presId="urn:microsoft.com/office/officeart/2005/8/layout/orgChart1"/>
    <dgm:cxn modelId="{AFDF3619-F725-4D9A-97C1-A89D40EB5C89}" type="presParOf" srcId="{97CAF674-D0D9-4BCD-925D-C595196CC898}" destId="{ABD8A183-B0DB-4E4C-ACE7-A3C519369BC7}" srcOrd="0" destOrd="0" presId="urn:microsoft.com/office/officeart/2005/8/layout/orgChart1"/>
    <dgm:cxn modelId="{0D9EA7DB-6AD0-4C10-B674-C5E0C76B999A}" type="presParOf" srcId="{ABD8A183-B0DB-4E4C-ACE7-A3C519369BC7}" destId="{63B8307F-2B7E-4D52-8DC6-09C602F4F158}" srcOrd="0" destOrd="0" presId="urn:microsoft.com/office/officeart/2005/8/layout/orgChart1"/>
    <dgm:cxn modelId="{D0A2B6B0-C161-4405-BFFA-49A5DE987A1B}" type="presParOf" srcId="{ABD8A183-B0DB-4E4C-ACE7-A3C519369BC7}" destId="{DCF4416B-A722-4040-9B28-C95B92A10DEE}" srcOrd="1" destOrd="0" presId="urn:microsoft.com/office/officeart/2005/8/layout/orgChart1"/>
    <dgm:cxn modelId="{A309250B-3C15-41D1-91F3-F516CEB08E84}" type="presParOf" srcId="{97CAF674-D0D9-4BCD-925D-C595196CC898}" destId="{B0CFA1F9-3DE0-446D-9D1D-6AFC24C18E17}" srcOrd="1" destOrd="0" presId="urn:microsoft.com/office/officeart/2005/8/layout/orgChart1"/>
    <dgm:cxn modelId="{42967F26-85A3-486C-9E7B-6E0A5BC6B138}" type="presParOf" srcId="{B0CFA1F9-3DE0-446D-9D1D-6AFC24C18E17}" destId="{927B1E74-2543-4D72-B5A4-FA1E07B29660}" srcOrd="0" destOrd="0" presId="urn:microsoft.com/office/officeart/2005/8/layout/orgChart1"/>
    <dgm:cxn modelId="{2E77CFF2-CAA1-475A-9AA6-87A4C640D344}" type="presParOf" srcId="{B0CFA1F9-3DE0-446D-9D1D-6AFC24C18E17}" destId="{3F5A30C0-9848-4C8F-BEE0-73A92882206E}" srcOrd="1" destOrd="0" presId="urn:microsoft.com/office/officeart/2005/8/layout/orgChart1"/>
    <dgm:cxn modelId="{29AC247D-5321-4D1F-8EA9-3D396A251213}" type="presParOf" srcId="{3F5A30C0-9848-4C8F-BEE0-73A92882206E}" destId="{EA4FED44-81FD-4FC9-B29A-4FC002468F69}" srcOrd="0" destOrd="0" presId="urn:microsoft.com/office/officeart/2005/8/layout/orgChart1"/>
    <dgm:cxn modelId="{9B9F0AA0-ACEB-43A2-9395-6123F65130EA}" type="presParOf" srcId="{EA4FED44-81FD-4FC9-B29A-4FC002468F69}" destId="{E1112425-BAA5-401C-9D8C-F48D3D030769}" srcOrd="0" destOrd="0" presId="urn:microsoft.com/office/officeart/2005/8/layout/orgChart1"/>
    <dgm:cxn modelId="{1360C48A-B644-4C93-B412-EFF7526819AB}" type="presParOf" srcId="{EA4FED44-81FD-4FC9-B29A-4FC002468F69}" destId="{464AADA1-0352-4C55-AFCB-4F0503A96402}" srcOrd="1" destOrd="0" presId="urn:microsoft.com/office/officeart/2005/8/layout/orgChart1"/>
    <dgm:cxn modelId="{54BED5FD-4382-4928-9DFA-77918F730A38}" type="presParOf" srcId="{3F5A30C0-9848-4C8F-BEE0-73A92882206E}" destId="{27802756-0449-4497-9F0D-3DB21C8EC9E8}" srcOrd="1" destOrd="0" presId="urn:microsoft.com/office/officeart/2005/8/layout/orgChart1"/>
    <dgm:cxn modelId="{A70C7235-76D0-4123-98DE-B995E231EFDF}" type="presParOf" srcId="{27802756-0449-4497-9F0D-3DB21C8EC9E8}" destId="{E49DDD09-AA4C-40C0-82DD-D1652EE7AAA6}" srcOrd="0" destOrd="0" presId="urn:microsoft.com/office/officeart/2005/8/layout/orgChart1"/>
    <dgm:cxn modelId="{A739DFE2-CD2D-4404-8812-638C16735010}" type="presParOf" srcId="{27802756-0449-4497-9F0D-3DB21C8EC9E8}" destId="{F28F9800-F345-4D9C-A2DF-9ACF15C4386A}" srcOrd="1" destOrd="0" presId="urn:microsoft.com/office/officeart/2005/8/layout/orgChart1"/>
    <dgm:cxn modelId="{6BAB1225-7CDF-4638-9CB3-2F24BBDAD5CB}" type="presParOf" srcId="{F28F9800-F345-4D9C-A2DF-9ACF15C4386A}" destId="{686CD0C7-48AB-47E5-87F3-28B1A724886B}" srcOrd="0" destOrd="0" presId="urn:microsoft.com/office/officeart/2005/8/layout/orgChart1"/>
    <dgm:cxn modelId="{495E3C22-AA63-47FA-BBCB-FCC0CEFAD08F}" type="presParOf" srcId="{686CD0C7-48AB-47E5-87F3-28B1A724886B}" destId="{F3A77400-FAA2-4571-98D1-6659DE19B6AB}" srcOrd="0" destOrd="0" presId="urn:microsoft.com/office/officeart/2005/8/layout/orgChart1"/>
    <dgm:cxn modelId="{B9098CA8-888A-4E85-AAB8-334E50C3160F}" type="presParOf" srcId="{686CD0C7-48AB-47E5-87F3-28B1A724886B}" destId="{D44CBB09-A383-47B2-9F8E-EAB4B1626826}" srcOrd="1" destOrd="0" presId="urn:microsoft.com/office/officeart/2005/8/layout/orgChart1"/>
    <dgm:cxn modelId="{62B758E6-F3B3-4569-95A1-395706A130EA}" type="presParOf" srcId="{F28F9800-F345-4D9C-A2DF-9ACF15C4386A}" destId="{DA07530C-AFDE-42BC-BCAA-6EED4A7F4191}" srcOrd="1" destOrd="0" presId="urn:microsoft.com/office/officeart/2005/8/layout/orgChart1"/>
    <dgm:cxn modelId="{4422BCBF-10F8-44F2-B557-D740F1A1F488}" type="presParOf" srcId="{F28F9800-F345-4D9C-A2DF-9ACF15C4386A}" destId="{8BF24BB2-2BC4-44B5-84DA-CD9564C564D3}" srcOrd="2" destOrd="0" presId="urn:microsoft.com/office/officeart/2005/8/layout/orgChart1"/>
    <dgm:cxn modelId="{493407E2-D6F8-4FB4-BDCC-80ED74126827}" type="presParOf" srcId="{27802756-0449-4497-9F0D-3DB21C8EC9E8}" destId="{DF985BA1-66CC-425A-811A-D42C168FA7A8}" srcOrd="2" destOrd="0" presId="urn:microsoft.com/office/officeart/2005/8/layout/orgChart1"/>
    <dgm:cxn modelId="{8D201D0F-B008-4C65-9F6E-ED47011E2C65}" type="presParOf" srcId="{27802756-0449-4497-9F0D-3DB21C8EC9E8}" destId="{AF14DAA6-9268-4BEC-9BCE-1258E9EAF09C}" srcOrd="3" destOrd="0" presId="urn:microsoft.com/office/officeart/2005/8/layout/orgChart1"/>
    <dgm:cxn modelId="{682B3ADA-95F0-47D1-B91A-A26E548A9791}" type="presParOf" srcId="{AF14DAA6-9268-4BEC-9BCE-1258E9EAF09C}" destId="{0029F698-3587-4C37-B6A8-92A3AA65CEDD}" srcOrd="0" destOrd="0" presId="urn:microsoft.com/office/officeart/2005/8/layout/orgChart1"/>
    <dgm:cxn modelId="{4423A237-C3F0-4D74-B0CC-E2E093F8F028}" type="presParOf" srcId="{0029F698-3587-4C37-B6A8-92A3AA65CEDD}" destId="{79DA9704-6AA9-400F-B0B7-7BAF71497D70}" srcOrd="0" destOrd="0" presId="urn:microsoft.com/office/officeart/2005/8/layout/orgChart1"/>
    <dgm:cxn modelId="{B60B61D0-7DD7-4ABE-9B71-2D45A8E0F949}" type="presParOf" srcId="{0029F698-3587-4C37-B6A8-92A3AA65CEDD}" destId="{89801671-33B9-4DBD-B04A-D3D2714287ED}" srcOrd="1" destOrd="0" presId="urn:microsoft.com/office/officeart/2005/8/layout/orgChart1"/>
    <dgm:cxn modelId="{9FEC158C-9A7E-4B10-9AE9-8D226F256295}" type="presParOf" srcId="{AF14DAA6-9268-4BEC-9BCE-1258E9EAF09C}" destId="{B55AF782-AF1C-48E8-83DE-D96444969863}" srcOrd="1" destOrd="0" presId="urn:microsoft.com/office/officeart/2005/8/layout/orgChart1"/>
    <dgm:cxn modelId="{B2B5F97E-0372-4BFF-BF2E-9D556B360E12}" type="presParOf" srcId="{AF14DAA6-9268-4BEC-9BCE-1258E9EAF09C}" destId="{46196AAB-2102-4845-A24A-9F55BFE4B27B}" srcOrd="2" destOrd="0" presId="urn:microsoft.com/office/officeart/2005/8/layout/orgChart1"/>
    <dgm:cxn modelId="{B12E4A70-025E-44DB-89EC-F74A66F5C885}" type="presParOf" srcId="{3F5A30C0-9848-4C8F-BEE0-73A92882206E}" destId="{BA579D3B-B968-4468-B905-E743C750E3E8}" srcOrd="2" destOrd="0" presId="urn:microsoft.com/office/officeart/2005/8/layout/orgChart1"/>
    <dgm:cxn modelId="{6FE6E32C-49CD-4538-B2BE-2DC09E2DAECD}" type="presParOf" srcId="{B0CFA1F9-3DE0-446D-9D1D-6AFC24C18E17}" destId="{E0777380-28F4-4EE5-9C22-34CCFB5728EE}" srcOrd="2" destOrd="0" presId="urn:microsoft.com/office/officeart/2005/8/layout/orgChart1"/>
    <dgm:cxn modelId="{59F271FA-6DA2-484B-AE58-CAEA07F3F8A7}" type="presParOf" srcId="{B0CFA1F9-3DE0-446D-9D1D-6AFC24C18E17}" destId="{D325908E-0489-4E10-81F0-4457499D7EA4}" srcOrd="3" destOrd="0" presId="urn:microsoft.com/office/officeart/2005/8/layout/orgChart1"/>
    <dgm:cxn modelId="{3B85DC11-C4D0-4C61-AF89-C5A290C86D1E}" type="presParOf" srcId="{D325908E-0489-4E10-81F0-4457499D7EA4}" destId="{008EDE41-CBBB-4AC2-845D-3AE7D5A7D756}" srcOrd="0" destOrd="0" presId="urn:microsoft.com/office/officeart/2005/8/layout/orgChart1"/>
    <dgm:cxn modelId="{6825BAA1-5553-464F-A713-0CB7EAC50DA5}" type="presParOf" srcId="{008EDE41-CBBB-4AC2-845D-3AE7D5A7D756}" destId="{19C77154-020B-41C8-81B2-1577C4B8BD39}" srcOrd="0" destOrd="0" presId="urn:microsoft.com/office/officeart/2005/8/layout/orgChart1"/>
    <dgm:cxn modelId="{119E9DCE-6B7D-4C8C-98C5-35878F321CD7}" type="presParOf" srcId="{008EDE41-CBBB-4AC2-845D-3AE7D5A7D756}" destId="{5569E902-DB6E-43E8-81DC-C5EF1D9BFC9C}" srcOrd="1" destOrd="0" presId="urn:microsoft.com/office/officeart/2005/8/layout/orgChart1"/>
    <dgm:cxn modelId="{04C64446-4665-499A-8932-C8694D64621D}" type="presParOf" srcId="{D325908E-0489-4E10-81F0-4457499D7EA4}" destId="{F67DD092-0F7A-4D81-875A-54CD622A779F}" srcOrd="1" destOrd="0" presId="urn:microsoft.com/office/officeart/2005/8/layout/orgChart1"/>
    <dgm:cxn modelId="{17E70C80-4E9A-4D35-9814-91444C33F2C7}" type="presParOf" srcId="{F67DD092-0F7A-4D81-875A-54CD622A779F}" destId="{5C27B8D6-EE2F-4DBE-A900-F2366272A592}" srcOrd="0" destOrd="0" presId="urn:microsoft.com/office/officeart/2005/8/layout/orgChart1"/>
    <dgm:cxn modelId="{9F6E2F97-5930-4034-BF07-EFB5C3280490}" type="presParOf" srcId="{F67DD092-0F7A-4D81-875A-54CD622A779F}" destId="{FCE810CE-134C-4DE5-A214-52C39D0B0F75}" srcOrd="1" destOrd="0" presId="urn:microsoft.com/office/officeart/2005/8/layout/orgChart1"/>
    <dgm:cxn modelId="{53AD6CAE-6803-4F7C-AD43-F8B8DFA62C88}" type="presParOf" srcId="{FCE810CE-134C-4DE5-A214-52C39D0B0F75}" destId="{0B5E203B-2F41-4ECD-BBC9-4BE703A49894}" srcOrd="0" destOrd="0" presId="urn:microsoft.com/office/officeart/2005/8/layout/orgChart1"/>
    <dgm:cxn modelId="{0A82EBD5-4E34-4396-A525-B8161B3E8D52}" type="presParOf" srcId="{0B5E203B-2F41-4ECD-BBC9-4BE703A49894}" destId="{87FB06F3-6773-488A-93A1-3AC27922AF45}" srcOrd="0" destOrd="0" presId="urn:microsoft.com/office/officeart/2005/8/layout/orgChart1"/>
    <dgm:cxn modelId="{6E823F2C-2D22-4B90-A895-89C5FE3CB1EF}" type="presParOf" srcId="{0B5E203B-2F41-4ECD-BBC9-4BE703A49894}" destId="{D2DC9D63-C703-411C-8826-68DB350381BE}" srcOrd="1" destOrd="0" presId="urn:microsoft.com/office/officeart/2005/8/layout/orgChart1"/>
    <dgm:cxn modelId="{056C3BA4-2C8F-406A-843D-10819FE9F9A2}" type="presParOf" srcId="{FCE810CE-134C-4DE5-A214-52C39D0B0F75}" destId="{06871DCC-8933-4AC1-836D-D43DF8411F58}" srcOrd="1" destOrd="0" presId="urn:microsoft.com/office/officeart/2005/8/layout/orgChart1"/>
    <dgm:cxn modelId="{48270DDA-C2F9-4CF3-BEDF-D6FFE3E7201A}" type="presParOf" srcId="{FCE810CE-134C-4DE5-A214-52C39D0B0F75}" destId="{CED4D7DC-1EFD-44C4-90DC-B5FB4FDB26FF}" srcOrd="2" destOrd="0" presId="urn:microsoft.com/office/officeart/2005/8/layout/orgChart1"/>
    <dgm:cxn modelId="{56C59B8C-7EB9-4DC9-A1F4-F851321E10FC}" type="presParOf" srcId="{F67DD092-0F7A-4D81-875A-54CD622A779F}" destId="{41684CD6-96E6-4B28-A95F-0EC562948AA2}" srcOrd="2" destOrd="0" presId="urn:microsoft.com/office/officeart/2005/8/layout/orgChart1"/>
    <dgm:cxn modelId="{AAEE0BB5-4EA6-4D03-BA2B-A2B90B41EE0A}" type="presParOf" srcId="{F67DD092-0F7A-4D81-875A-54CD622A779F}" destId="{19BAB3E7-F3F1-4A42-A1FD-94D93DE9C98E}" srcOrd="3" destOrd="0" presId="urn:microsoft.com/office/officeart/2005/8/layout/orgChart1"/>
    <dgm:cxn modelId="{62838F5F-AF18-4B5B-9D4E-D4F76B17ED5A}" type="presParOf" srcId="{19BAB3E7-F3F1-4A42-A1FD-94D93DE9C98E}" destId="{E2236CCC-3B2E-42F7-8F5F-FB0B433CC1FE}" srcOrd="0" destOrd="0" presId="urn:microsoft.com/office/officeart/2005/8/layout/orgChart1"/>
    <dgm:cxn modelId="{63416B3B-32F7-471A-A8C5-E7001798CB42}" type="presParOf" srcId="{E2236CCC-3B2E-42F7-8F5F-FB0B433CC1FE}" destId="{8E0E05B7-2BF9-4543-94F7-24687F25D784}" srcOrd="0" destOrd="0" presId="urn:microsoft.com/office/officeart/2005/8/layout/orgChart1"/>
    <dgm:cxn modelId="{7FA81DF9-94A3-4A38-892B-1A8BCB61C123}" type="presParOf" srcId="{E2236CCC-3B2E-42F7-8F5F-FB0B433CC1FE}" destId="{651DD71F-6054-483A-8F3D-FEA72224D49D}" srcOrd="1" destOrd="0" presId="urn:microsoft.com/office/officeart/2005/8/layout/orgChart1"/>
    <dgm:cxn modelId="{9827BED9-5867-4718-8DBA-B382397BC50B}" type="presParOf" srcId="{19BAB3E7-F3F1-4A42-A1FD-94D93DE9C98E}" destId="{2E323063-49A1-49B5-A7AF-B78801286B03}" srcOrd="1" destOrd="0" presId="urn:microsoft.com/office/officeart/2005/8/layout/orgChart1"/>
    <dgm:cxn modelId="{33335038-430F-4784-869B-B7264A4F25FA}" type="presParOf" srcId="{19BAB3E7-F3F1-4A42-A1FD-94D93DE9C98E}" destId="{303703FC-6BB2-4161-956F-7BF07BB25243}" srcOrd="2" destOrd="0" presId="urn:microsoft.com/office/officeart/2005/8/layout/orgChart1"/>
    <dgm:cxn modelId="{FE42797C-CC16-4AA2-93CA-AE0546F2FBF2}" type="presParOf" srcId="{F67DD092-0F7A-4D81-875A-54CD622A779F}" destId="{26B65240-5CC3-4507-8CBD-50924136ED78}" srcOrd="4" destOrd="0" presId="urn:microsoft.com/office/officeart/2005/8/layout/orgChart1"/>
    <dgm:cxn modelId="{4D632550-128F-4955-A277-5CFAD4924007}" type="presParOf" srcId="{F67DD092-0F7A-4D81-875A-54CD622A779F}" destId="{D1F86F24-947D-4742-8534-D12234D56640}" srcOrd="5" destOrd="0" presId="urn:microsoft.com/office/officeart/2005/8/layout/orgChart1"/>
    <dgm:cxn modelId="{F8E3E273-FAEA-4008-BAD7-E60549047768}" type="presParOf" srcId="{D1F86F24-947D-4742-8534-D12234D56640}" destId="{CD2E54C0-44FA-4F91-854B-FAD0D417E523}" srcOrd="0" destOrd="0" presId="urn:microsoft.com/office/officeart/2005/8/layout/orgChart1"/>
    <dgm:cxn modelId="{4F53E069-0FE5-429B-A365-8A544D6824DD}" type="presParOf" srcId="{CD2E54C0-44FA-4F91-854B-FAD0D417E523}" destId="{92354B7F-24EB-44AB-9F98-D8C0027D7095}" srcOrd="0" destOrd="0" presId="urn:microsoft.com/office/officeart/2005/8/layout/orgChart1"/>
    <dgm:cxn modelId="{EC5B5C97-9E5B-4AEB-94AA-2C3A277A1650}" type="presParOf" srcId="{CD2E54C0-44FA-4F91-854B-FAD0D417E523}" destId="{650A2805-EE47-454E-997E-F783B56B5F55}" srcOrd="1" destOrd="0" presId="urn:microsoft.com/office/officeart/2005/8/layout/orgChart1"/>
    <dgm:cxn modelId="{E4458531-E1BC-4BF9-8DC9-546C75F88D80}" type="presParOf" srcId="{D1F86F24-947D-4742-8534-D12234D56640}" destId="{B8A9885B-DEED-4877-86E2-ED39B6595082}" srcOrd="1" destOrd="0" presId="urn:microsoft.com/office/officeart/2005/8/layout/orgChart1"/>
    <dgm:cxn modelId="{8754A487-F498-4B3C-9E3E-068917C717B1}" type="presParOf" srcId="{D1F86F24-947D-4742-8534-D12234D56640}" destId="{F15FCDCD-1667-40C0-9A63-FD9EB06BBE64}" srcOrd="2" destOrd="0" presId="urn:microsoft.com/office/officeart/2005/8/layout/orgChart1"/>
    <dgm:cxn modelId="{9F2950C9-446B-493B-BCEB-8DA53DCD6E90}" type="presParOf" srcId="{D325908E-0489-4E10-81F0-4457499D7EA4}" destId="{BBEA3F80-8F3A-4264-9A0D-002DB19426F5}" srcOrd="2" destOrd="0" presId="urn:microsoft.com/office/officeart/2005/8/layout/orgChart1"/>
    <dgm:cxn modelId="{215A8116-EC73-41B4-BF16-D6A84591BE1E}" type="presParOf" srcId="{97CAF674-D0D9-4BCD-925D-C595196CC898}" destId="{56802555-2633-4D81-B82C-A11027CD2083}"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65240-5CC3-4507-8CBD-50924136ED78}">
      <dsp:nvSpPr>
        <dsp:cNvPr id="0" name=""/>
        <dsp:cNvSpPr/>
      </dsp:nvSpPr>
      <dsp:spPr>
        <a:xfrm>
          <a:off x="2161547" y="1962876"/>
          <a:ext cx="242958" cy="3045077"/>
        </a:xfrm>
        <a:custGeom>
          <a:avLst/>
          <a:gdLst/>
          <a:ahLst/>
          <a:cxnLst/>
          <a:rect l="0" t="0" r="0" b="0"/>
          <a:pathLst>
            <a:path>
              <a:moveTo>
                <a:pt x="0" y="0"/>
              </a:moveTo>
              <a:lnTo>
                <a:pt x="0" y="3045077"/>
              </a:lnTo>
              <a:lnTo>
                <a:pt x="242958" y="304507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84CD6-96E6-4B28-A95F-0EC562948AA2}">
      <dsp:nvSpPr>
        <dsp:cNvPr id="0" name=""/>
        <dsp:cNvSpPr/>
      </dsp:nvSpPr>
      <dsp:spPr>
        <a:xfrm>
          <a:off x="2161547" y="1962876"/>
          <a:ext cx="242958" cy="1895074"/>
        </a:xfrm>
        <a:custGeom>
          <a:avLst/>
          <a:gdLst/>
          <a:ahLst/>
          <a:cxnLst/>
          <a:rect l="0" t="0" r="0" b="0"/>
          <a:pathLst>
            <a:path>
              <a:moveTo>
                <a:pt x="0" y="0"/>
              </a:moveTo>
              <a:lnTo>
                <a:pt x="0" y="1895074"/>
              </a:lnTo>
              <a:lnTo>
                <a:pt x="242958" y="18950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7B8D6-EE2F-4DBE-A900-F2366272A592}">
      <dsp:nvSpPr>
        <dsp:cNvPr id="0" name=""/>
        <dsp:cNvSpPr/>
      </dsp:nvSpPr>
      <dsp:spPr>
        <a:xfrm>
          <a:off x="2161547"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77380-28F4-4EE5-9C22-34CCFB5728EE}">
      <dsp:nvSpPr>
        <dsp:cNvPr id="0" name=""/>
        <dsp:cNvSpPr/>
      </dsp:nvSpPr>
      <dsp:spPr>
        <a:xfrm>
          <a:off x="1829504" y="812873"/>
          <a:ext cx="979931" cy="340141"/>
        </a:xfrm>
        <a:custGeom>
          <a:avLst/>
          <a:gdLst/>
          <a:ahLst/>
          <a:cxnLst/>
          <a:rect l="0" t="0" r="0" b="0"/>
          <a:pathLst>
            <a:path>
              <a:moveTo>
                <a:pt x="0" y="0"/>
              </a:moveTo>
              <a:lnTo>
                <a:pt x="0" y="170070"/>
              </a:lnTo>
              <a:lnTo>
                <a:pt x="979931" y="170070"/>
              </a:lnTo>
              <a:lnTo>
                <a:pt x="979931"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85BA1-66CC-425A-811A-D42C168FA7A8}">
      <dsp:nvSpPr>
        <dsp:cNvPr id="0" name=""/>
        <dsp:cNvSpPr/>
      </dsp:nvSpPr>
      <dsp:spPr>
        <a:xfrm>
          <a:off x="201683" y="1962876"/>
          <a:ext cx="242958" cy="2237225"/>
        </a:xfrm>
        <a:custGeom>
          <a:avLst/>
          <a:gdLst/>
          <a:ahLst/>
          <a:cxnLst/>
          <a:rect l="0" t="0" r="0" b="0"/>
          <a:pathLst>
            <a:path>
              <a:moveTo>
                <a:pt x="0" y="0"/>
              </a:moveTo>
              <a:lnTo>
                <a:pt x="0" y="2237225"/>
              </a:lnTo>
              <a:lnTo>
                <a:pt x="242958" y="223722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DDD09-AA4C-40C0-82DD-D1652EE7AAA6}">
      <dsp:nvSpPr>
        <dsp:cNvPr id="0" name=""/>
        <dsp:cNvSpPr/>
      </dsp:nvSpPr>
      <dsp:spPr>
        <a:xfrm>
          <a:off x="201683" y="1962876"/>
          <a:ext cx="242958" cy="745072"/>
        </a:xfrm>
        <a:custGeom>
          <a:avLst/>
          <a:gdLst/>
          <a:ahLst/>
          <a:cxnLst/>
          <a:rect l="0" t="0" r="0" b="0"/>
          <a:pathLst>
            <a:path>
              <a:moveTo>
                <a:pt x="0" y="0"/>
              </a:moveTo>
              <a:lnTo>
                <a:pt x="0" y="745072"/>
              </a:lnTo>
              <a:lnTo>
                <a:pt x="242958" y="745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B1E74-2543-4D72-B5A4-FA1E07B29660}">
      <dsp:nvSpPr>
        <dsp:cNvPr id="0" name=""/>
        <dsp:cNvSpPr/>
      </dsp:nvSpPr>
      <dsp:spPr>
        <a:xfrm>
          <a:off x="849572" y="812873"/>
          <a:ext cx="979931" cy="340141"/>
        </a:xfrm>
        <a:custGeom>
          <a:avLst/>
          <a:gdLst/>
          <a:ahLst/>
          <a:cxnLst/>
          <a:rect l="0" t="0" r="0" b="0"/>
          <a:pathLst>
            <a:path>
              <a:moveTo>
                <a:pt x="979931" y="0"/>
              </a:moveTo>
              <a:lnTo>
                <a:pt x="979931" y="170070"/>
              </a:lnTo>
              <a:lnTo>
                <a:pt x="0" y="170070"/>
              </a:lnTo>
              <a:lnTo>
                <a:pt x="0" y="34014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8307F-2B7E-4D52-8DC6-09C602F4F158}">
      <dsp:nvSpPr>
        <dsp:cNvPr id="0" name=""/>
        <dsp:cNvSpPr/>
      </dsp:nvSpPr>
      <dsp:spPr>
        <a:xfrm>
          <a:off x="1019643" y="3012"/>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1019643" y="3012"/>
        <a:ext cx="1619722" cy="809861"/>
      </dsp:txXfrm>
    </dsp:sp>
    <dsp:sp modelId="{E1112425-BAA5-401C-9D8C-F48D3D030769}">
      <dsp:nvSpPr>
        <dsp:cNvPr id="0" name=""/>
        <dsp:cNvSpPr/>
      </dsp:nvSpPr>
      <dsp:spPr>
        <a:xfrm>
          <a:off x="39711"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dsp:txBody>
      <dsp:txXfrm>
        <a:off x="39711" y="1153015"/>
        <a:ext cx="1619722" cy="809861"/>
      </dsp:txXfrm>
    </dsp:sp>
    <dsp:sp modelId="{F3A77400-FAA2-4571-98D1-6659DE19B6AB}">
      <dsp:nvSpPr>
        <dsp:cNvPr id="0" name=""/>
        <dsp:cNvSpPr/>
      </dsp:nvSpPr>
      <dsp:spPr>
        <a:xfrm>
          <a:off x="444642"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dsp:txBody>
      <dsp:txXfrm>
        <a:off x="444642" y="2303017"/>
        <a:ext cx="1619722" cy="809861"/>
      </dsp:txXfrm>
    </dsp:sp>
    <dsp:sp modelId="{79DA9704-6AA9-400F-B0B7-7BAF71497D70}">
      <dsp:nvSpPr>
        <dsp:cNvPr id="0" name=""/>
        <dsp:cNvSpPr/>
      </dsp:nvSpPr>
      <dsp:spPr>
        <a:xfrm>
          <a:off x="444642" y="3453020"/>
          <a:ext cx="1619722" cy="14941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dsp:txBody>
      <dsp:txXfrm>
        <a:off x="444642" y="3453020"/>
        <a:ext cx="1619722" cy="1494161"/>
      </dsp:txXfrm>
    </dsp:sp>
    <dsp:sp modelId="{19C77154-020B-41C8-81B2-1577C4B8BD39}">
      <dsp:nvSpPr>
        <dsp:cNvPr id="0" name=""/>
        <dsp:cNvSpPr/>
      </dsp:nvSpPr>
      <dsp:spPr>
        <a:xfrm>
          <a:off x="1999575" y="1153015"/>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dsp:txBody>
      <dsp:txXfrm>
        <a:off x="1999575" y="1153015"/>
        <a:ext cx="1619722" cy="809861"/>
      </dsp:txXfrm>
    </dsp:sp>
    <dsp:sp modelId="{87FB06F3-6773-488A-93A1-3AC27922AF45}">
      <dsp:nvSpPr>
        <dsp:cNvPr id="0" name=""/>
        <dsp:cNvSpPr/>
      </dsp:nvSpPr>
      <dsp:spPr>
        <a:xfrm>
          <a:off x="2404506" y="2303017"/>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dsp:txBody>
      <dsp:txXfrm>
        <a:off x="2404506" y="2303017"/>
        <a:ext cx="1619722" cy="809861"/>
      </dsp:txXfrm>
    </dsp:sp>
    <dsp:sp modelId="{8E0E05B7-2BF9-4543-94F7-24687F25D784}">
      <dsp:nvSpPr>
        <dsp:cNvPr id="0" name=""/>
        <dsp:cNvSpPr/>
      </dsp:nvSpPr>
      <dsp:spPr>
        <a:xfrm>
          <a:off x="2404506" y="3453020"/>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dsp:txBody>
      <dsp:txXfrm>
        <a:off x="2404506" y="3453020"/>
        <a:ext cx="1619722" cy="809861"/>
      </dsp:txXfrm>
    </dsp:sp>
    <dsp:sp modelId="{92354B7F-24EB-44AB-9F98-D8C0027D7095}">
      <dsp:nvSpPr>
        <dsp:cNvPr id="0" name=""/>
        <dsp:cNvSpPr/>
      </dsp:nvSpPr>
      <dsp:spPr>
        <a:xfrm>
          <a:off x="2404506" y="4603023"/>
          <a:ext cx="1619722" cy="809861"/>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dsp:txBody>
      <dsp:txXfrm>
        <a:off x="2404506" y="4603023"/>
        <a:ext cx="1619722" cy="8098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5/25/2021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2164115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gn="just">
              <a:lnSpc>
                <a:spcPts val="2400"/>
              </a:lnSpc>
              <a:spcBef>
                <a:spcPts val="0"/>
              </a:spcBef>
              <a:spcAft>
                <a:spcPts val="0"/>
              </a:spcAft>
            </a:pPr>
            <a:r>
              <a:rPr lang="en-US" sz="1800" dirty="0">
                <a:solidFill>
                  <a:srgbClr val="201F1E"/>
                </a:solidFill>
                <a:effectLst/>
                <a:latin typeface="Calibri" panose="020F0502020204030204" pitchFamily="34" charset="0"/>
                <a:ea typeface="Times New Roman" panose="02020603050405020304" pitchFamily="18" charset="0"/>
              </a:rPr>
              <a:t>Collectively, while this data does cannot speak to causality or directionality of the association, it does demonstrate a significant relationship between the human microbiome and severity of COVID-19, rendering further testable hypotheses that warrant further investigation.</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159861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
            <a:r>
              <a:rPr lang="en-US" dirty="0"/>
              <a:t>Survivors of COVID19 moderate to severe disease had a significantly unique BALF </a:t>
            </a:r>
            <a:r>
              <a:rPr lang="en-US" dirty="0" err="1"/>
              <a:t>metatransciptome</a:t>
            </a:r>
            <a:r>
              <a:rPr lang="en-US" dirty="0"/>
              <a:t> profile with notable decreases in the log2 median ratios in the *** Family </a:t>
            </a:r>
            <a:r>
              <a:rPr lang="en-US" sz="1200" b="1" i="1" u="none" strike="noStrike" dirty="0" err="1">
                <a:solidFill>
                  <a:srgbClr val="B66E6D"/>
                </a:solidFill>
                <a:effectLst/>
                <a:latin typeface="Calibri" panose="020F0502020204030204" pitchFamily="34" charset="0"/>
              </a:rPr>
              <a:t>Comamonadaceae</a:t>
            </a:r>
            <a:r>
              <a:rPr lang="en-US" sz="1200" b="1" i="1" u="none" strike="noStrike" dirty="0">
                <a:solidFill>
                  <a:srgbClr val="B66E6D"/>
                </a:solidFill>
                <a:effectLst/>
                <a:latin typeface="Calibri" panose="020F0502020204030204" pitchFamily="34" charset="0"/>
              </a:rPr>
              <a:t> genus </a:t>
            </a:r>
            <a:r>
              <a:rPr lang="en-US" sz="1200" b="1" i="1" u="none" strike="noStrike" dirty="0" err="1">
                <a:solidFill>
                  <a:srgbClr val="B66E6D"/>
                </a:solidFill>
                <a:effectLst/>
                <a:latin typeface="Calibri" panose="020F0502020204030204" pitchFamily="34" charset="0"/>
              </a:rPr>
              <a:t>Variovorax</a:t>
            </a:r>
            <a:r>
              <a:rPr lang="en-US" sz="1200" b="1" i="1" u="none" strike="noStrike" dirty="0">
                <a:solidFill>
                  <a:srgbClr val="B66E6D"/>
                </a:solidFill>
                <a:effectLst/>
                <a:latin typeface="Calibri" panose="020F0502020204030204" pitchFamily="34" charset="0"/>
              </a:rPr>
              <a:t> and </a:t>
            </a:r>
          </a:p>
          <a:p>
            <a:pPr algn="l" rtl="0" fontAlgn="b"/>
            <a:endParaRPr lang="en-US" sz="1200" b="1" i="1" u="none" strike="noStrike" dirty="0">
              <a:solidFill>
                <a:srgbClr val="B66E6D"/>
              </a:solidFill>
              <a:effectLst/>
              <a:latin typeface="Calibri" panose="020F0502020204030204" pitchFamily="34" charset="0"/>
            </a:endParaRPr>
          </a:p>
          <a:p>
            <a:pPr algn="l" rtl="0" fontAlgn="b"/>
            <a:r>
              <a:rPr lang="en-US" sz="1200" b="1" i="1" u="none" strike="noStrike" dirty="0">
                <a:solidFill>
                  <a:srgbClr val="B66E6D"/>
                </a:solidFill>
                <a:effectLst/>
                <a:latin typeface="Calibri" panose="020F0502020204030204" pitchFamily="34" charset="0"/>
              </a:rPr>
              <a:t>Additionally, thee </a:t>
            </a:r>
            <a:r>
              <a:rPr lang="en-US" sz="1200" b="1" i="1" u="none" strike="noStrike" dirty="0" err="1">
                <a:solidFill>
                  <a:srgbClr val="B66E6D"/>
                </a:solidFill>
                <a:effectLst/>
                <a:latin typeface="Calibri" panose="020F0502020204030204" pitchFamily="34" charset="0"/>
              </a:rPr>
              <a:t>wer</a:t>
            </a:r>
            <a:r>
              <a:rPr lang="en-US" sz="1200" b="1" i="1" u="none" strike="noStrike" dirty="0">
                <a:solidFill>
                  <a:srgbClr val="B66E6D"/>
                </a:solidFill>
                <a:effectLst/>
                <a:latin typeface="Calibri" panose="020F0502020204030204" pitchFamily="34" charset="0"/>
              </a:rPr>
              <a:t> significant increases in the log2 median ratios of order Bacteroidia and class </a:t>
            </a:r>
            <a:r>
              <a:rPr lang="en-US" sz="1200" b="1" i="1" u="none" strike="noStrike" dirty="0" err="1">
                <a:solidFill>
                  <a:srgbClr val="B66E6D"/>
                </a:solidFill>
                <a:effectLst/>
                <a:latin typeface="Calibri" panose="020F0502020204030204" pitchFamily="34" charset="0"/>
              </a:rPr>
              <a:t>Bacteroidales</a:t>
            </a:r>
            <a:endParaRPr lang="en-US" sz="1200" b="1" i="1" u="none" strike="noStrike" dirty="0">
              <a:solidFill>
                <a:srgbClr val="B66E6D"/>
              </a:solidFill>
              <a:effectLst/>
              <a:latin typeface="Calibri" panose="020F0502020204030204" pitchFamily="34" charset="0"/>
            </a:endParaRPr>
          </a:p>
          <a:p>
            <a:endParaRPr lang="en-US" dirty="0"/>
          </a:p>
          <a:p>
            <a:endParaRPr lang="en-US" dirty="0"/>
          </a:p>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endParaRPr lang="en-US" dirty="0"/>
          </a:p>
          <a:p>
            <a:r>
              <a:rPr lang="en-US" dirty="0"/>
              <a:t>https://www.nature.com/articles/s42003-021-01796-w</a:t>
            </a:r>
          </a:p>
          <a:p>
            <a:endParaRPr lang="en-US" dirty="0"/>
          </a:p>
          <a:p>
            <a:r>
              <a:rPr lang="en-US" dirty="0"/>
              <a:t>Staphylococcus </a:t>
            </a:r>
            <a:r>
              <a:rPr lang="en-US" dirty="0" err="1"/>
              <a:t>simulans</a:t>
            </a:r>
            <a:r>
              <a:rPr lang="en-US" dirty="0"/>
              <a:t> had high abundances in three healthy controls (H21, H22 and H23)</a:t>
            </a:r>
          </a:p>
        </p:txBody>
      </p:sp>
      <p:sp>
        <p:nvSpPr>
          <p:cNvPr id="4" name="Slide Number Placeholder 3"/>
          <p:cNvSpPr>
            <a:spLocks noGrp="1"/>
          </p:cNvSpPr>
          <p:nvPr>
            <p:ph type="sldNum" sz="quarter" idx="5"/>
          </p:nvPr>
        </p:nvSpPr>
        <p:spPr/>
        <p:txBody>
          <a:bodyPr/>
          <a:lstStyle/>
          <a:p>
            <a:fld id="{AE174C89-39AB-4440-A7D3-F7D27E1F3377}" type="slidenum">
              <a:rPr lang="en-US" smtClean="0"/>
              <a:t>12</a:t>
            </a:fld>
            <a:endParaRPr lang="en-US"/>
          </a:p>
        </p:txBody>
      </p:sp>
    </p:spTree>
    <p:extLst>
      <p:ext uri="{BB962C8B-B14F-4D97-AF65-F5344CB8AC3E}">
        <p14:creationId xmlns:p14="http://schemas.microsoft.com/office/powerpoint/2010/main" val="2256367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conclusion, we observed unique and taxonomic and functional discriminant features in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brochoalveolar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lavage metatranscriptomes associated with COVID19 disease and death.  Taxa of interested included genera from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Sphingomonadacae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Class, and function annotated Gene ontologies of interest included associated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with:Phosphate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project described was supported by Grant Number T32 HD098069 from NIH NICHD”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19</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Survivors of COVID19 moderate to severe disease had a significantly unique BALF </a:t>
            </a:r>
            <a:r>
              <a:rPr lang="en-US" dirty="0" err="1"/>
              <a:t>metatransciptome</a:t>
            </a:r>
            <a:r>
              <a:rPr lang="en-US" dirty="0"/>
              <a:t> profile with notable GO Terms </a:t>
            </a:r>
          </a:p>
          <a:p>
            <a:endParaRPr lang="en-US" dirty="0"/>
          </a:p>
          <a:p>
            <a:endParaRPr lang="en-US" dirty="0"/>
          </a:p>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endParaRPr lang="en-US" dirty="0"/>
          </a:p>
          <a:p>
            <a:r>
              <a:rPr lang="en-US" dirty="0"/>
              <a:t>https://www.nature.com/articles/s42003-021-01796-w</a:t>
            </a:r>
          </a:p>
          <a:p>
            <a:endParaRPr lang="en-US" dirty="0"/>
          </a:p>
          <a:p>
            <a:r>
              <a:rPr lang="en-US" dirty="0"/>
              <a:t>Staphylococcus </a:t>
            </a:r>
            <a:r>
              <a:rPr lang="en-US" dirty="0" err="1"/>
              <a:t>simulans</a:t>
            </a:r>
            <a:r>
              <a:rPr lang="en-US" dirty="0"/>
              <a:t> had high abundances in three healthy controls (H21, H22 and H23)</a:t>
            </a:r>
          </a:p>
          <a:p>
            <a:endParaRPr lang="en-US" dirty="0"/>
          </a:p>
          <a:p>
            <a:endParaRPr lang="en-US" dirty="0"/>
          </a:p>
          <a:p>
            <a:endParaRPr lang="en-US" dirty="0"/>
          </a:p>
          <a:p>
            <a:r>
              <a:rPr lang="en-US" dirty="0"/>
              <a:t>https://www.cell.com/cell-reports/pdfExtended/S2211-1247(21)00447-2</a:t>
            </a:r>
          </a:p>
          <a:p>
            <a:endParaRPr lang="en-US" dirty="0"/>
          </a:p>
          <a:p>
            <a:endParaRPr lang="en-US" dirty="0"/>
          </a:p>
          <a:p>
            <a:r>
              <a:rPr lang="en-US" dirty="0"/>
              <a:t>Stimulator of interferon genes (STING) regulates immune responses to bacteria and viruses by responding to cyclic dinucleotides (CDNs), including the endogenous STING ligand 20 30 -cyclic GMP-AMP (</a:t>
            </a:r>
            <a:r>
              <a:rPr lang="en-US" dirty="0" err="1"/>
              <a:t>cGAMP</a:t>
            </a:r>
            <a:r>
              <a:rPr lang="en-US" dirty="0"/>
              <a:t>) that is produced by cyclic GMP-AMP synthase (</a:t>
            </a:r>
            <a:r>
              <a:rPr lang="en-US" dirty="0" err="1"/>
              <a:t>cGAS</a:t>
            </a:r>
            <a:r>
              <a:rPr lang="en-US" dirty="0"/>
              <a:t>) (Sun et al., 2013). Bacteria also produce STING-activating CDNs, including c-di-GMP, c-di-AMP, and 30 30 -</a:t>
            </a:r>
            <a:r>
              <a:rPr lang="en-US" dirty="0" err="1"/>
              <a:t>cGAMP</a:t>
            </a:r>
            <a:r>
              <a:rPr lang="en-US" dirty="0"/>
              <a:t> (Davies et al., 2012). Humans and mice with gain-of-function mutations in STING develop spontaneous inflammation in the lungs, </a:t>
            </a:r>
            <a:r>
              <a:rPr lang="en-US" dirty="0" err="1"/>
              <a:t>hypercytokinemia</a:t>
            </a:r>
            <a:r>
              <a:rPr lang="en-US" dirty="0"/>
              <a:t>, and T cell cytopenia (Liu et al., 2014; Warner et al., 2017). </a:t>
            </a:r>
            <a:r>
              <a:rPr lang="en-US"/>
              <a:t>Because STING gain-of-function mutants may exhibit enhanced ligand sensitivity (Liu et al., 2014), we reasoned that CDNs produced by commensal bacteria might regulate autoimmune lung disease pathogenesis in a mouse model of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20</a:t>
            </a:fld>
            <a:endParaRPr lang="en-US"/>
          </a:p>
        </p:txBody>
      </p:sp>
    </p:spTree>
    <p:extLst>
      <p:ext uri="{BB962C8B-B14F-4D97-AF65-F5344CB8AC3E}">
        <p14:creationId xmlns:p14="http://schemas.microsoft.com/office/powerpoint/2010/main" val="4265962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21</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22</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201F1E"/>
                </a:solidFill>
                <a:effectLst/>
                <a:latin typeface="Calibri" panose="020F0502020204030204" pitchFamily="34" charset="0"/>
                <a:ea typeface="Calibri" panose="020F0502020204030204" pitchFamily="34" charset="0"/>
              </a:rPr>
              <a:t>In order to better understand the potential relationship between COVID-19 disease severity and microbial community dynamics / functional profiles from a </a:t>
            </a:r>
            <a:r>
              <a:rPr lang="en-US" sz="1800" dirty="0" err="1">
                <a:solidFill>
                  <a:srgbClr val="201F1E"/>
                </a:solidFill>
                <a:effectLst/>
                <a:latin typeface="Calibri" panose="020F0502020204030204" pitchFamily="34" charset="0"/>
                <a:ea typeface="Calibri" panose="020F0502020204030204" pitchFamily="34" charset="0"/>
              </a:rPr>
              <a:t>hologenome</a:t>
            </a:r>
            <a:r>
              <a:rPr lang="en-US" sz="1800" dirty="0">
                <a:solidFill>
                  <a:srgbClr val="201F1E"/>
                </a:solidFill>
                <a:effectLst/>
                <a:latin typeface="Calibri" panose="020F0502020204030204" pitchFamily="34" charset="0"/>
                <a:ea typeface="Calibri" panose="020F0502020204030204" pitchFamily="34" charset="0"/>
              </a:rPr>
              <a:t> standpoint, *** we conducted an analysis using human bronchoalveolar lavage fluid (BALF) metatranscriptomes sample sequences sourced from 8 different publications </a:t>
            </a:r>
            <a:r>
              <a:rPr lang="en-US" sz="1200" b="0" i="0" dirty="0">
                <a:solidFill>
                  <a:srgbClr val="333333"/>
                </a:solidFill>
                <a:effectLst/>
                <a:latin typeface="Open Sans"/>
                <a:ea typeface="Calibri" panose="020F0502020204030204" pitchFamily="34" charset="0"/>
              </a:rPr>
              <a:t>that were made available</a:t>
            </a:r>
            <a:r>
              <a:rPr lang="en-US" sz="1200" b="0" i="0" dirty="0">
                <a:solidFill>
                  <a:srgbClr val="333333"/>
                </a:solidFill>
                <a:effectLst/>
                <a:latin typeface="Open Sans"/>
              </a:rPr>
              <a:t> from public repositories.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 These samples comprise 3 main cohorts case types consisting of uninfected control cohort</a:t>
            </a:r>
            <a:r>
              <a:rPr lang="en-US" sz="1800" dirty="0">
                <a:solidFill>
                  <a:srgbClr val="201F1E"/>
                </a:solidFill>
                <a:effectLst/>
                <a:latin typeface="Calibri" panose="020F0502020204030204" pitchFamily="34" charset="0"/>
                <a:ea typeface="Calibri" panose="020F0502020204030204" pitchFamily="34" charset="0"/>
              </a:rPr>
              <a:t>, community acquired pneumonia or </a:t>
            </a:r>
            <a:r>
              <a:rPr lang="en-US" sz="1800" dirty="0">
                <a:effectLst/>
                <a:latin typeface="Calibri" panose="020F0502020204030204" pitchFamily="34" charset="0"/>
                <a:ea typeface="Calibri" panose="020F0502020204030204" pitchFamily="34" charset="0"/>
              </a:rPr>
              <a:t>CAP patients</a:t>
            </a:r>
            <a:r>
              <a:rPr lang="en-US" sz="1800" dirty="0">
                <a:solidFill>
                  <a:srgbClr val="201F1E"/>
                </a:solidFill>
                <a:effectLst/>
                <a:latin typeface="Calibri" panose="020F0502020204030204" pitchFamily="34" charset="0"/>
                <a:ea typeface="Calibri" panose="020F0502020204030204" pitchFamily="34" charset="0"/>
              </a:rPr>
              <a:t>, or COVID19 patients, *** with a secondary analysis of disease severity amongst a subset of the COVID19 cohort broken down by survival outcome. *** The objectives of the study are to c</a:t>
            </a:r>
            <a:r>
              <a:rPr lang="en-US" sz="1600" dirty="0">
                <a:solidFill>
                  <a:srgbClr val="000000"/>
                </a:solidFill>
                <a:ea typeface="Times New Roman" panose="02020603050405020304" pitchFamily="18" charset="0"/>
                <a:cs typeface="Calibri" panose="020F0502020204030204" pitchFamily="34" charset="0"/>
              </a:rPr>
              <a:t>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cohort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 *** 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 *** and </a:t>
            </a: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 ***</a:t>
            </a:r>
            <a:r>
              <a:rPr lang="en-US" sz="1800" dirty="0">
                <a:solidFill>
                  <a:srgbClr val="201F1E"/>
                </a:solidFill>
                <a:effectLst/>
                <a:latin typeface="Calibri" panose="020F0502020204030204" pitchFamily="34" charset="0"/>
                <a:ea typeface="Calibri" panose="020F0502020204030204" pitchFamily="34" charset="0"/>
              </a:rPr>
              <a:t>With the overarching hypothesis that there is a potential informative relationship between the BALF microbiome and the severity of COVID-19 disease onset and progression.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24</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25</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Raw sequencing reads were download from either SRA or CRA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preprocessing consisted of adapter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trimming,QA</a:t>
            </a:r>
            <a:r>
              <a:rPr lang="en-US" sz="1800" dirty="0">
                <a:effectLst/>
                <a:latin typeface="Calibri" panose="020F0502020204030204" pitchFamily="34" charset="0"/>
                <a:ea typeface="Calibri" panose="020F0502020204030204" pitchFamily="34" charset="0"/>
                <a:cs typeface="Times New Roman" panose="02020603050405020304" pitchFamily="18" charset="0"/>
              </a:rPr>
              <a:t>/QC, and filtering of human and low complexity reads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Trimmomatic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fastQC</a:t>
            </a:r>
            <a:r>
              <a:rPr lang="en-US" sz="1800" dirty="0">
                <a:effectLst/>
                <a:latin typeface="Calibri" panose="020F0502020204030204" pitchFamily="34" charset="0"/>
                <a:ea typeface="Calibri" panose="020F0502020204030204" pitchFamily="34" charset="0"/>
                <a:cs typeface="Times New Roman" panose="02020603050405020304" pitchFamily="18" charset="0"/>
              </a:rPr>
              <a:t>, Kraken2,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FastP</a:t>
            </a:r>
            <a:r>
              <a:rPr lang="en-US" sz="1800" dirty="0">
                <a:effectLst/>
                <a:latin typeface="Calibri" panose="020F0502020204030204" pitchFamily="34" charset="0"/>
                <a:ea typeface="Calibri" panose="020F0502020204030204" pitchFamily="34" charset="0"/>
                <a:cs typeface="Times New Roman" panose="02020603050405020304" pitchFamily="18" charset="0"/>
              </a:rPr>
              <a:t>,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 via Kraken2 and functional annotation via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classifications were decontaminated against negative controls when applicable using the library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decontam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 followed by statistical analysis and visualization using the bioinformatic software package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phyloseq</a:t>
            </a:r>
            <a:r>
              <a:rPr lang="en-US" sz="1800" dirty="0">
                <a:effectLst/>
                <a:latin typeface="Calibri" panose="020F0502020204030204" pitchFamily="34" charset="0"/>
                <a:ea typeface="Calibri" panose="020F0502020204030204" pitchFamily="34" charset="0"/>
                <a:cs typeface="Times New Roman" panose="02020603050405020304" pitchFamily="18" charset="0"/>
              </a:rPr>
              <a:t> , vegan,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annotations  gene ontologies counts derived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outputs were parent propagated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 generated by Mike Lee at NASA.</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 propagated Gene ontology terms counts were then subjected to a Dirichlet mixture modeling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and comparative analysis using </a:t>
            </a:r>
            <a:r>
              <a:rPr lang="en-US" sz="18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multivariable associations with linear models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Maaslin2 in R.</a:t>
            </a:r>
          </a:p>
          <a:p>
            <a:pPr marL="342900" marR="0" lvl="0" indent="-342900" algn="just">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Scripts, intermediate files, and results can be found in the OSF,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packages.</a:t>
            </a:r>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lgn="l" rtl="0" eaLnBrk="1" fontAlgn="ctr" latinLnBrk="0" hangingPunct="1">
              <a:spcBef>
                <a:spcPts val="0"/>
              </a:spcBef>
              <a:spcAft>
                <a:spcPts val="0"/>
              </a:spcAft>
            </a:pPr>
            <a:r>
              <a:rPr lang="en-US" sz="1800" dirty="0">
                <a:solidFill>
                  <a:srgbClr val="201F1E"/>
                </a:solidFill>
                <a:effectLst/>
                <a:latin typeface="Calibri" panose="020F0502020204030204" pitchFamily="34" charset="0"/>
                <a:ea typeface="Calibri" panose="020F0502020204030204" pitchFamily="34" charset="0"/>
              </a:rPr>
              <a:t>After read filtering and batch effect sample removal, sample cohorts consisted of </a:t>
            </a:r>
            <a:r>
              <a:rPr lang="en-US" sz="1800" b="0" i="0" u="none" strike="noStrike" kern="1200" dirty="0">
                <a:solidFill>
                  <a:srgbClr val="000000"/>
                </a:solidFill>
                <a:effectLst/>
                <a:latin typeface="Calibri" panose="020F0502020204030204" pitchFamily="34" charset="0"/>
              </a:rPr>
              <a:t>29 Uninfected sampled,</a:t>
            </a:r>
            <a:r>
              <a:rPr lang="en-US" sz="4000" b="0" i="0" u="none" strike="noStrike" dirty="0">
                <a:effectLst/>
                <a:latin typeface="Arial" panose="020B0604020202020204" pitchFamily="34" charset="0"/>
              </a:rPr>
              <a:t> </a:t>
            </a:r>
            <a:r>
              <a:rPr lang="en-US" sz="1800" b="0" i="0" u="none" strike="noStrike" kern="1200" dirty="0">
                <a:solidFill>
                  <a:srgbClr val="000000"/>
                </a:solidFill>
                <a:effectLst/>
                <a:latin typeface="Calibri" panose="020F0502020204030204" pitchFamily="34" charset="0"/>
              </a:rPr>
              <a:t>25 CAP samples,</a:t>
            </a:r>
            <a:r>
              <a:rPr lang="en-US" sz="4000" b="0" i="0" u="none" strike="noStrike" dirty="0">
                <a:effectLst/>
                <a:latin typeface="Arial" panose="020B0604020202020204" pitchFamily="34" charset="0"/>
              </a:rPr>
              <a:t> and </a:t>
            </a:r>
            <a:r>
              <a:rPr lang="en-US" sz="1800" b="0" i="0" u="none" strike="noStrike" kern="1200" dirty="0">
                <a:solidFill>
                  <a:srgbClr val="000000"/>
                </a:solidFill>
                <a:effectLst/>
                <a:latin typeface="Calibri" panose="020F0502020204030204" pitchFamily="34" charset="0"/>
              </a:rPr>
              <a:t>32 COVID19 samples, bringing the total n to 86.  *** </a:t>
            </a:r>
          </a:p>
          <a:p>
            <a:pPr marL="0" algn="l"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Amongst the COVID19 cohort with known survival outcomes, 10 were deceased and 15 were survived.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13716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30 out of a total of 13,534 Gene ontologies were associated with COVID19 when compared to community acquired pneumonia and uninfected patients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cutoff of 0.05 with BH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mutltiple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 correction (Controlling for random effects of publication and patient). </a:t>
            </a: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 go terms were comprised of 6 Depth 1 Parents involving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catalytic activity, binding, metabolic and cellular processes ,biological regulation, and interspecies interaction between organisms.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3716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800" dirty="0" err="1">
                <a:solidFill>
                  <a:srgbClr val="000000"/>
                </a:solidFill>
                <a:latin typeface="Calibri" panose="020F0502020204030204" pitchFamily="34" charset="0"/>
              </a:rPr>
              <a:t>Benjamini</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Hochber</a:t>
            </a:r>
            <a:r>
              <a:rPr lang="en-US" sz="1800" dirty="0">
                <a:solidFill>
                  <a:srgbClr val="000000"/>
                </a:solidFill>
                <a:latin typeface="Calibri" panose="020F0502020204030204" pitchFamily="34" charset="0"/>
              </a:rPr>
              <a:t> multiple test comparison (q&lt;0.05)</a:t>
            </a:r>
            <a:endParaRPr lang="en-US" sz="18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800" dirty="0" err="1">
                <a:solidFill>
                  <a:srgbClr val="000000"/>
                </a:solidFill>
                <a:latin typeface="Calibri" panose="020F0502020204030204" pitchFamily="34" charset="0"/>
              </a:rPr>
              <a:t>Benjamini</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Hochber</a:t>
            </a:r>
            <a:r>
              <a:rPr lang="en-US" sz="1800" dirty="0">
                <a:solidFill>
                  <a:srgbClr val="000000"/>
                </a:solidFill>
                <a:latin typeface="Calibri" panose="020F0502020204030204" pitchFamily="34" charset="0"/>
              </a:rPr>
              <a:t> multiple test comparison (q&lt;0.05)</a:t>
            </a:r>
            <a:endParaRPr lang="en-US" sz="18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2488690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analysis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compared to both the uninfected (p&lt;0.0001, q &lt;0.001)  and CAP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commonly known as an opportunistic pathogen found in healthcare-associated pneumonia.</a:t>
            </a:r>
          </a:p>
          <a:p>
            <a:pPr algn="l"/>
            <a:endParaRPr lang="en-US" b="0" i="0" dirty="0">
              <a:solidFill>
                <a:srgbClr val="D1D2D3"/>
              </a:solidFill>
              <a:effectLst/>
              <a:latin typeface="Slack-Lato"/>
            </a:endParaRPr>
          </a:p>
          <a:p>
            <a:pPr algn="l"/>
            <a:r>
              <a:rPr lang="en-US" b="0" i="0" dirty="0">
                <a:solidFill>
                  <a:srgbClr val="D1D2D3"/>
                </a:solidFill>
                <a:effectLst/>
                <a:latin typeface="Slack-Lato"/>
              </a:rPr>
              <a:t>Sig. GO Terms derived from </a:t>
            </a:r>
            <a:r>
              <a:rPr lang="en-US" b="0" i="1" dirty="0" err="1">
                <a:solidFill>
                  <a:srgbClr val="D1D2D3"/>
                </a:solidFill>
                <a:effectLst/>
                <a:latin typeface="Slack-Lato"/>
              </a:rPr>
              <a:t>Sphingomonas</a:t>
            </a:r>
            <a:r>
              <a:rPr lang="en-US" b="0" i="1" dirty="0">
                <a:solidFill>
                  <a:srgbClr val="D1D2D3"/>
                </a:solidFill>
                <a:effectLst/>
                <a:latin typeface="Slack-Lato"/>
              </a:rPr>
              <a:t> </a:t>
            </a:r>
            <a:r>
              <a:rPr lang="en-US" b="0" i="0" dirty="0">
                <a:solidFill>
                  <a:srgbClr val="D1D2D3"/>
                </a:solidFill>
                <a:effectLst/>
                <a:latin typeface="Slack-Lato"/>
              </a:rPr>
              <a:t>proteins in the COVID19 samples were </a:t>
            </a:r>
          </a:p>
          <a:p>
            <a:pPr algn="l"/>
            <a:r>
              <a:rPr lang="en-US" b="0" i="0" dirty="0">
                <a:solidFill>
                  <a:srgbClr val="D1D2D3"/>
                </a:solidFill>
                <a:effectLst/>
                <a:latin typeface="Slack-Lato"/>
              </a:rPr>
              <a:t>hydrogen peroxide catabolic process [GO:0042744]; </a:t>
            </a:r>
          </a:p>
          <a:p>
            <a:pPr algn="l"/>
            <a:r>
              <a:rPr lang="en-US" b="0" i="0" dirty="0">
                <a:solidFill>
                  <a:srgbClr val="D1D2D3"/>
                </a:solidFill>
                <a:effectLst/>
                <a:latin typeface="Slack-Lato"/>
              </a:rPr>
              <a:t>response to oxidative stress [GO:0006979]</a:t>
            </a:r>
          </a:p>
          <a:p>
            <a:pPr algn="l"/>
            <a:r>
              <a:rPr lang="en-US" b="0" i="0" dirty="0">
                <a:solidFill>
                  <a:srgbClr val="D1D2D3"/>
                </a:solidFill>
                <a:effectLst/>
                <a:latin typeface="Slack-Lato"/>
              </a:rPr>
              <a:t>catalase activity [GO:0004096]; heme binding [GO:0020037]; </a:t>
            </a:r>
          </a:p>
          <a:p>
            <a:pPr algn="l"/>
            <a:r>
              <a:rPr lang="en-US" b="0" i="0" dirty="0">
                <a:solidFill>
                  <a:srgbClr val="D1D2D3"/>
                </a:solidFill>
                <a:effectLst/>
                <a:latin typeface="Slack-Lato"/>
              </a:rPr>
              <a:t>metal ion binding [GO:0046872]</a:t>
            </a:r>
          </a:p>
          <a:p>
            <a:pPr algn="l"/>
            <a:endParaRPr lang="en-US" b="0" i="0" dirty="0">
              <a:solidFill>
                <a:srgbClr val="D1D2D3"/>
              </a:solidFill>
              <a:effectLst/>
              <a:latin typeface="Slack-Lato"/>
            </a:endParaRPr>
          </a:p>
          <a:p>
            <a:pPr algn="l"/>
            <a:r>
              <a:rPr lang="en-US" b="0" i="0" dirty="0">
                <a:solidFill>
                  <a:srgbClr val="D1D2D3"/>
                </a:solidFill>
                <a:effectLst/>
                <a:latin typeface="Slack-Lato"/>
              </a:rPr>
              <a:t>The catalase protein decomposes hydrogen peroxide into water and oxygen; serves to protect cells from the toxic effects of hydrogen peroxide.</a:t>
            </a:r>
          </a:p>
          <a:p>
            <a:pPr algn="r"/>
            <a:endParaRPr lang="en-US" b="0" i="0" dirty="0">
              <a:solidFill>
                <a:srgbClr val="D1D2D3"/>
              </a:solidFill>
              <a:effectLst/>
              <a:latin typeface="Slack-Lato"/>
            </a:endParaRPr>
          </a:p>
          <a:p>
            <a:pPr algn="l"/>
            <a:r>
              <a:rPr lang="en-US" b="0" i="0" dirty="0">
                <a:solidFill>
                  <a:srgbClr val="D1D2D3"/>
                </a:solidFill>
                <a:effectLst/>
                <a:latin typeface="Slack-Lato"/>
              </a:rPr>
              <a:t>So as a discussion point perhaps </a:t>
            </a:r>
            <a:r>
              <a:rPr lang="en-US" b="0" i="0" dirty="0" err="1">
                <a:solidFill>
                  <a:srgbClr val="D1D2D3"/>
                </a:solidFill>
                <a:effectLst/>
                <a:latin typeface="Slack-Lato"/>
              </a:rPr>
              <a:t>Sphingomonas</a:t>
            </a:r>
            <a:r>
              <a:rPr lang="en-US" b="0" i="0" dirty="0">
                <a:solidFill>
                  <a:srgbClr val="D1D2D3"/>
                </a:solidFill>
                <a:effectLst/>
                <a:latin typeface="Slack-Lato"/>
              </a:rPr>
              <a:t> is responding to COVID-19 conditions in the patient by expressing genes that help it to survive well under the COVID-19 disease conditions.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83501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then conducted a subsequent Maaslin2 analysis amongst COVID19 samples with known survival outcomes analysis revealing </a:t>
            </a:r>
            <a:r>
              <a:rPr lang="en-US" sz="1800" dirty="0">
                <a:solidFill>
                  <a:srgbClr val="201F1E"/>
                </a:solidFill>
                <a:effectLst/>
                <a:latin typeface="Calibri" panose="020F0502020204030204" pitchFamily="34" charset="0"/>
                <a:ea typeface="Times New Roman" panose="02020603050405020304" pitchFamily="18" charset="0"/>
              </a:rPr>
              <a:t>notable functional profiles </a:t>
            </a:r>
            <a:r>
              <a:rPr lang="en-US" sz="1800" dirty="0">
                <a:effectLst/>
                <a:latin typeface="Calibri" panose="020F0502020204030204" pitchFamily="34" charset="0"/>
                <a:ea typeface="Calibri" panose="020F0502020204030204" pitchFamily="34" charset="0"/>
                <a:cs typeface="Times New Roman" panose="02020603050405020304" pitchFamily="18" charset="0"/>
              </a:rPr>
              <a:t>associated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Phosphate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3243825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3"/>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80"/>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6"/>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419723" y="365129"/>
            <a:ext cx="11332564"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19726" y="1681163"/>
            <a:ext cx="5577852"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726" y="2505075"/>
            <a:ext cx="5577852"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5800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580087"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181" y="435186"/>
            <a:ext cx="109728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10750955" y="3713464"/>
            <a:ext cx="829028"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609600" y="1791811"/>
            <a:ext cx="10970381"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607181" y="2343750"/>
            <a:ext cx="109728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607181" y="2756671"/>
            <a:ext cx="109728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41148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9448800" y="6557378"/>
            <a:ext cx="27432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5/25/2021</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7"/>
            <a:ext cx="12192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3"/>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99183"/>
            <a:ext cx="2170176" cy="1627632"/>
          </a:xfrm>
          <a:prstGeom prst="rect">
            <a:avLst/>
          </a:prstGeom>
        </p:spPr>
      </p:pic>
      <p:sp>
        <p:nvSpPr>
          <p:cNvPr id="13" name="Text Placeholder 12"/>
          <p:cNvSpPr>
            <a:spLocks noGrp="1"/>
          </p:cNvSpPr>
          <p:nvPr>
            <p:ph type="body" sz="quarter" idx="11" hasCustomPrompt="1"/>
          </p:nvPr>
        </p:nvSpPr>
        <p:spPr>
          <a:xfrm>
            <a:off x="3085767"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3085767" y="1198201"/>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2" y="2190142"/>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830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61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59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32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920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40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8"/>
            <a:ext cx="12192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9227428" y="5209423"/>
            <a:ext cx="2151773" cy="1101847"/>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37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729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940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1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78557" y="1793861"/>
            <a:ext cx="3234886" cy="3270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6222" y="156350"/>
            <a:ext cx="1878758" cy="1289217"/>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8082" y="6036600"/>
            <a:ext cx="1679252" cy="6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03" y="330215"/>
            <a:ext cx="1288535" cy="1288535"/>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287101" y="313802"/>
            <a:ext cx="7541247"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2287101" y="1617924"/>
            <a:ext cx="7541247"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10448481" y="313802"/>
            <a:ext cx="1473016" cy="101079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739"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313606" y="0"/>
            <a:ext cx="7531103"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313604" y="1198199"/>
            <a:ext cx="7531101"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10263624" y="500458"/>
            <a:ext cx="1785712"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10872185" y="5816183"/>
            <a:ext cx="1117784"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9289771" y="5124836"/>
            <a:ext cx="2482140"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6"/>
            <a:ext cx="12192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1198201"/>
            <a:ext cx="12191997"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2" y="2100201"/>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8332166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30.png"/><Relationship Id="rId5" Type="http://schemas.openxmlformats.org/officeDocument/2006/relationships/image" Target="../media/image8.png"/><Relationship Id="rId10" Type="http://schemas.openxmlformats.org/officeDocument/2006/relationships/image" Target="../media/image29.jpeg"/><Relationship Id="rId4" Type="http://schemas.openxmlformats.org/officeDocument/2006/relationships/image" Target="../media/image25.jpeg"/><Relationship Id="rId9" Type="http://schemas.openxmlformats.org/officeDocument/2006/relationships/image" Target="../media/image2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2.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14.png"/><Relationship Id="rId4" Type="http://schemas.openxmlformats.org/officeDocument/2006/relationships/image" Target="../media/image1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hyperlink" Target="file:///C:\github\microbial\step2_kraken2_analysis\unique_genera.xls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38249840"/>
              </p:ext>
            </p:extLst>
          </p:nvPr>
        </p:nvGraphicFramePr>
        <p:xfrm>
          <a:off x="1737711" y="2081465"/>
          <a:ext cx="8653664" cy="304203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050" b="0" i="0" u="none" strike="noStrike" dirty="0">
                          <a:solidFill>
                            <a:srgbClr val="000000"/>
                          </a:solidFill>
                          <a:effectLst/>
                          <a:latin typeface="Calibri" panose="020F0502020204030204" pitchFamily="34" charset="0"/>
                        </a:rPr>
                        <a:t>Table 3. Gene Ontologies associated with COVID19 survival.  GO terms comparisons were conducted using Maaslin2, controlling for random effects of </a:t>
                      </a:r>
                      <a:r>
                        <a:rPr lang="en-US" sz="1050" b="0" i="0" u="none" strike="noStrike" dirty="0" err="1">
                          <a:solidFill>
                            <a:srgbClr val="000000"/>
                          </a:solidFill>
                          <a:effectLst/>
                          <a:latin typeface="Calibri" panose="020F0502020204030204" pitchFamily="34" charset="0"/>
                        </a:rPr>
                        <a:t>patientID</a:t>
                      </a:r>
                      <a:r>
                        <a:rPr lang="en-US" sz="1050" b="0" i="0" u="none" strike="noStrike" dirty="0">
                          <a:solidFill>
                            <a:srgbClr val="000000"/>
                          </a:solidFill>
                          <a:effectLst/>
                          <a:latin typeface="Calibri" panose="020F0502020204030204" pitchFamily="34" charset="0"/>
                        </a:rPr>
                        <a:t> and significance adjusting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 (q&lt;0.05)</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05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coef</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qval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050" b="1" i="0" u="none" strike="noStrike" dirty="0">
                          <a:solidFill>
                            <a:srgbClr val="000000"/>
                          </a:solidFill>
                          <a:effectLst/>
                          <a:latin typeface="Calibri" panose="020F0502020204030204" pitchFamily="34" charset="0"/>
                        </a:rPr>
                        <a:t>Biological </a:t>
                      </a:r>
                    </a:p>
                    <a:p>
                      <a:pPr algn="ctr" fontAlgn="ctr"/>
                      <a:r>
                        <a:rPr lang="en-US" sz="105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1" dirty="0">
                          <a:solidFill>
                            <a:srgbClr val="7030A0"/>
                          </a:solidFill>
                        </a:rPr>
                        <a:t>phosphorylation</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nucleobase-containing</a:t>
                      </a:r>
                      <a:r>
                        <a:rPr lang="en-US" sz="105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dirty="0">
                          <a:solidFill>
                            <a:srgbClr val="7030A0"/>
                          </a:solidFill>
                        </a:rPr>
                        <a:t>phosphodiester</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bond</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050" b="1" dirty="0">
                          <a:solidFill>
                            <a:srgbClr val="4472C4"/>
                          </a:solidFill>
                        </a:rPr>
                        <a:t>endopeptidase</a:t>
                      </a:r>
                      <a:r>
                        <a:rPr lang="en-US" sz="105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050" b="1" i="0" u="none" strike="noStrike" dirty="0">
                          <a:solidFill>
                            <a:srgbClr val="000000"/>
                          </a:solidFill>
                          <a:effectLst/>
                          <a:latin typeface="Calibri" panose="020F0502020204030204" pitchFamily="34" charset="0"/>
                        </a:rPr>
                        <a:t>Molecular </a:t>
                      </a:r>
                    </a:p>
                    <a:p>
                      <a:pPr algn="ctr" fontAlgn="ctr"/>
                      <a:r>
                        <a:rPr lang="en-US" sz="105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1" i="0" u="none" strike="noStrike" dirty="0">
                          <a:solidFill>
                            <a:srgbClr val="FFC000"/>
                          </a:solidFill>
                          <a:effectLst/>
                          <a:latin typeface="Calibri" panose="020F0502020204030204" pitchFamily="34" charset="0"/>
                        </a:rPr>
                        <a:t>DNA</a:t>
                      </a:r>
                      <a:r>
                        <a:rPr lang="en-US" sz="105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050" b="1" dirty="0">
                          <a:solidFill>
                            <a:srgbClr val="7030A0"/>
                          </a:solidFill>
                        </a:rPr>
                        <a:t>pyrophosphat</a:t>
                      </a:r>
                      <a:r>
                        <a:rPr lang="en-US" sz="1050" b="1" dirty="0">
                          <a:solidFill>
                            <a:srgbClr val="4472C4"/>
                          </a:solidFill>
                        </a:rPr>
                        <a: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050" b="1" dirty="0">
                          <a:solidFill>
                            <a:srgbClr val="4472C4"/>
                          </a:solidFill>
                        </a:rPr>
                        <a:t>oxidoreductase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050" b="1" dirty="0">
                          <a:solidFill>
                            <a:srgbClr val="4472C4"/>
                          </a:solidFill>
                        </a:rPr>
                        <a:t>hydrolase activity</a:t>
                      </a:r>
                      <a:r>
                        <a:rPr lang="en-US" sz="105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0.003</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050" b="1" dirty="0">
                          <a:solidFill>
                            <a:srgbClr val="4472C4"/>
                          </a:solidFill>
                        </a:rPr>
                        <a:t>catalytic activity</a:t>
                      </a:r>
                      <a:r>
                        <a:rPr lang="en-US" sz="1050" b="0" i="0" u="none" strike="noStrike" dirty="0">
                          <a:solidFill>
                            <a:srgbClr val="000000"/>
                          </a:solidFill>
                          <a:effectLst/>
                          <a:latin typeface="Calibri" panose="020F0502020204030204" pitchFamily="34" charset="0"/>
                        </a:rPr>
                        <a:t>, acting on </a:t>
                      </a:r>
                      <a:r>
                        <a:rPr lang="en-US" sz="105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organonitrogen</a:t>
                      </a:r>
                      <a:r>
                        <a:rPr lang="en-US" sz="105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24001"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(deceased/survived)</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1937091"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1591237"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3123234" y="110444"/>
            <a:ext cx="5863009" cy="1323439"/>
          </a:xfrm>
          <a:prstGeom prst="rect">
            <a:avLst/>
          </a:prstGeom>
          <a:noFill/>
        </p:spPr>
        <p:txBody>
          <a:bodyPr wrap="square">
            <a:spAutoFit/>
          </a:bodyPr>
          <a:lstStyle/>
          <a:p>
            <a:pPr algn="ctr"/>
            <a:r>
              <a:rPr lang="en-US" sz="4000" dirty="0">
                <a:solidFill>
                  <a:schemeClr val="tx2"/>
                </a:solidFill>
              </a:rPr>
              <a:t>Summary of GO terms </a:t>
            </a:r>
          </a:p>
          <a:p>
            <a:pPr algn="ctr"/>
            <a:r>
              <a:rPr lang="en-US" sz="4000" dirty="0">
                <a:solidFill>
                  <a:schemeClr val="tx2"/>
                </a:solidFill>
              </a:rPr>
              <a:t>assoc. w/ </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grpSp>
        <p:nvGrpSpPr>
          <p:cNvPr id="25" name="Group 24">
            <a:extLst>
              <a:ext uri="{FF2B5EF4-FFF2-40B4-BE49-F238E27FC236}">
                <a16:creationId xmlns:a16="http://schemas.microsoft.com/office/drawing/2014/main" id="{06D8D616-56C7-47C6-B5D6-4D63E3A97DAF}"/>
              </a:ext>
            </a:extLst>
          </p:cNvPr>
          <p:cNvGrpSpPr/>
          <p:nvPr/>
        </p:nvGrpSpPr>
        <p:grpSpPr>
          <a:xfrm>
            <a:off x="1471622" y="1480315"/>
            <a:ext cx="2869632" cy="2345242"/>
            <a:chOff x="187279" y="1607443"/>
            <a:chExt cx="2869632" cy="2345242"/>
          </a:xfrm>
        </p:grpSpPr>
        <p:pic>
          <p:nvPicPr>
            <p:cNvPr id="17" name="Picture 16">
              <a:extLst>
                <a:ext uri="{FF2B5EF4-FFF2-40B4-BE49-F238E27FC236}">
                  <a16:creationId xmlns:a16="http://schemas.microsoft.com/office/drawing/2014/main" id="{A1810555-877E-4DFB-91BF-92F1936931F2}"/>
                </a:ext>
              </a:extLst>
            </p:cNvPr>
            <p:cNvPicPr>
              <a:picLocks noChangeAspect="1"/>
            </p:cNvPicPr>
            <p:nvPr/>
          </p:nvPicPr>
          <p:blipFill rotWithShape="1">
            <a:blip r:embed="rId3"/>
            <a:srcRect l="4392"/>
            <a:stretch/>
          </p:blipFill>
          <p:spPr>
            <a:xfrm>
              <a:off x="556611" y="1607443"/>
              <a:ext cx="2500300" cy="2345242"/>
            </a:xfrm>
            <a:prstGeom prst="rect">
              <a:avLst/>
            </a:prstGeom>
          </p:spPr>
        </p:pic>
        <p:sp>
          <p:nvSpPr>
            <p:cNvPr id="19" name="TextBox 18">
              <a:extLst>
                <a:ext uri="{FF2B5EF4-FFF2-40B4-BE49-F238E27FC236}">
                  <a16:creationId xmlns:a16="http://schemas.microsoft.com/office/drawing/2014/main" id="{CBDCFF9B-D5A6-4638-B150-A6D06E3D0B34}"/>
                </a:ext>
              </a:extLst>
            </p:cNvPr>
            <p:cNvSpPr txBox="1"/>
            <p:nvPr/>
          </p:nvSpPr>
          <p:spPr>
            <a:xfrm rot="16200000">
              <a:off x="-524871" y="2595398"/>
              <a:ext cx="1793631" cy="369332"/>
            </a:xfrm>
            <a:prstGeom prst="rect">
              <a:avLst/>
            </a:prstGeom>
            <a:noFill/>
          </p:spPr>
          <p:txBody>
            <a:bodyPr wrap="square">
              <a:spAutoFit/>
            </a:bodyPr>
            <a:lstStyle/>
            <a:p>
              <a:pPr algn="r" fontAlgn="b"/>
              <a:r>
                <a:rPr lang="en-US" b="1" dirty="0">
                  <a:solidFill>
                    <a:srgbClr val="7030A0"/>
                  </a:solidFill>
                </a:rPr>
                <a:t>phosphorylation</a:t>
              </a:r>
              <a:endParaRPr lang="en-US" dirty="0">
                <a:solidFill>
                  <a:srgbClr val="000000"/>
                </a:solidFill>
                <a:latin typeface="Calibri" panose="020F0502020204030204" pitchFamily="34" charset="0"/>
              </a:endParaRPr>
            </a:p>
          </p:txBody>
        </p:sp>
      </p:grpSp>
      <p:grpSp>
        <p:nvGrpSpPr>
          <p:cNvPr id="30" name="Group 29">
            <a:extLst>
              <a:ext uri="{FF2B5EF4-FFF2-40B4-BE49-F238E27FC236}">
                <a16:creationId xmlns:a16="http://schemas.microsoft.com/office/drawing/2014/main" id="{641BB862-7DE3-496C-8982-BAB59262CF7B}"/>
              </a:ext>
            </a:extLst>
          </p:cNvPr>
          <p:cNvGrpSpPr/>
          <p:nvPr/>
        </p:nvGrpSpPr>
        <p:grpSpPr>
          <a:xfrm>
            <a:off x="7677488" y="1480315"/>
            <a:ext cx="2916657" cy="2431354"/>
            <a:chOff x="5958106" y="1490901"/>
            <a:chExt cx="2916657" cy="2431354"/>
          </a:xfrm>
        </p:grpSpPr>
        <p:pic>
          <p:nvPicPr>
            <p:cNvPr id="27" name="Picture 26">
              <a:extLst>
                <a:ext uri="{FF2B5EF4-FFF2-40B4-BE49-F238E27FC236}">
                  <a16:creationId xmlns:a16="http://schemas.microsoft.com/office/drawing/2014/main" id="{249B1E05-B694-4CDD-BAD9-0F37FB990105}"/>
                </a:ext>
              </a:extLst>
            </p:cNvPr>
            <p:cNvPicPr>
              <a:picLocks noChangeAspect="1"/>
            </p:cNvPicPr>
            <p:nvPr/>
          </p:nvPicPr>
          <p:blipFill rotWithShape="1">
            <a:blip r:embed="rId4">
              <a:alphaModFix/>
            </a:blip>
            <a:srcRect t="226"/>
            <a:stretch/>
          </p:blipFill>
          <p:spPr>
            <a:xfrm>
              <a:off x="6359868" y="1506919"/>
              <a:ext cx="2514895" cy="2399317"/>
            </a:xfrm>
            <a:prstGeom prst="rect">
              <a:avLst/>
            </a:prstGeom>
          </p:spPr>
        </p:pic>
        <p:sp>
          <p:nvSpPr>
            <p:cNvPr id="29" name="TextBox 28">
              <a:extLst>
                <a:ext uri="{FF2B5EF4-FFF2-40B4-BE49-F238E27FC236}">
                  <a16:creationId xmlns:a16="http://schemas.microsoft.com/office/drawing/2014/main" id="{683ED6F5-AAC2-4558-B6D6-82C5C11FE2E2}"/>
                </a:ext>
              </a:extLst>
            </p:cNvPr>
            <p:cNvSpPr txBox="1"/>
            <p:nvPr/>
          </p:nvSpPr>
          <p:spPr>
            <a:xfrm rot="16200000">
              <a:off x="4927095" y="2521912"/>
              <a:ext cx="2431354" cy="369332"/>
            </a:xfrm>
            <a:prstGeom prst="rect">
              <a:avLst/>
            </a:prstGeom>
            <a:noFill/>
          </p:spPr>
          <p:txBody>
            <a:bodyPr wrap="square">
              <a:spAutoFit/>
            </a:bodyPr>
            <a:lstStyle/>
            <a:p>
              <a:pPr algn="ctr" fontAlgn="b"/>
              <a:r>
                <a:rPr lang="en-US" b="1" dirty="0">
                  <a:solidFill>
                    <a:srgbClr val="4472C4"/>
                  </a:solidFill>
                </a:rPr>
                <a:t>oxidoreductase activity</a:t>
              </a:r>
              <a:endParaRPr lang="en-US" dirty="0">
                <a:solidFill>
                  <a:srgbClr val="000000"/>
                </a:solidFill>
                <a:latin typeface="Calibri" panose="020F0502020204030204" pitchFamily="34" charset="0"/>
              </a:endParaRPr>
            </a:p>
          </p:txBody>
        </p:sp>
      </p:grpSp>
      <p:grpSp>
        <p:nvGrpSpPr>
          <p:cNvPr id="24" name="Group 23">
            <a:extLst>
              <a:ext uri="{FF2B5EF4-FFF2-40B4-BE49-F238E27FC236}">
                <a16:creationId xmlns:a16="http://schemas.microsoft.com/office/drawing/2014/main" id="{713703DE-274B-4A74-9E73-CFF812FAA8E8}"/>
              </a:ext>
            </a:extLst>
          </p:cNvPr>
          <p:cNvGrpSpPr/>
          <p:nvPr/>
        </p:nvGrpSpPr>
        <p:grpSpPr>
          <a:xfrm>
            <a:off x="4508820" y="1480316"/>
            <a:ext cx="3001103" cy="2418863"/>
            <a:chOff x="2917768" y="1532226"/>
            <a:chExt cx="3001103" cy="2418863"/>
          </a:xfrm>
        </p:grpSpPr>
        <p:pic>
          <p:nvPicPr>
            <p:cNvPr id="21" name="Picture 20">
              <a:extLst>
                <a:ext uri="{FF2B5EF4-FFF2-40B4-BE49-F238E27FC236}">
                  <a16:creationId xmlns:a16="http://schemas.microsoft.com/office/drawing/2014/main" id="{DF60C9C2-C6B8-46B4-93D4-4AFC25AAA44A}"/>
                </a:ext>
              </a:extLst>
            </p:cNvPr>
            <p:cNvPicPr>
              <a:picLocks noChangeAspect="1"/>
            </p:cNvPicPr>
            <p:nvPr/>
          </p:nvPicPr>
          <p:blipFill rotWithShape="1">
            <a:blip r:embed="rId5">
              <a:alphaModFix/>
            </a:blip>
            <a:srcRect b="6112"/>
            <a:stretch/>
          </p:blipFill>
          <p:spPr>
            <a:xfrm>
              <a:off x="3309330" y="1532226"/>
              <a:ext cx="2609541" cy="2418863"/>
            </a:xfrm>
            <a:prstGeom prst="rect">
              <a:avLst/>
            </a:prstGeom>
          </p:spPr>
        </p:pic>
        <p:sp>
          <p:nvSpPr>
            <p:cNvPr id="23" name="TextBox 22">
              <a:extLst>
                <a:ext uri="{FF2B5EF4-FFF2-40B4-BE49-F238E27FC236}">
                  <a16:creationId xmlns:a16="http://schemas.microsoft.com/office/drawing/2014/main" id="{D40CF65D-611E-4B77-9A21-1F2DDEB891C3}"/>
                </a:ext>
              </a:extLst>
            </p:cNvPr>
            <p:cNvSpPr txBox="1"/>
            <p:nvPr/>
          </p:nvSpPr>
          <p:spPr>
            <a:xfrm rot="16200000">
              <a:off x="1929814" y="2556992"/>
              <a:ext cx="2345240" cy="369332"/>
            </a:xfrm>
            <a:prstGeom prst="rect">
              <a:avLst/>
            </a:prstGeom>
            <a:noFill/>
          </p:spPr>
          <p:txBody>
            <a:bodyPr wrap="square">
              <a:spAutoFit/>
            </a:bodyPr>
            <a:lstStyle/>
            <a:p>
              <a:pPr algn="ctr" fontAlgn="b"/>
              <a:r>
                <a:rPr lang="en-US" b="1" dirty="0">
                  <a:solidFill>
                    <a:srgbClr val="4472C4"/>
                  </a:solidFill>
                </a:rPr>
                <a:t>endopeptidase activity</a:t>
              </a:r>
              <a:endParaRPr lang="en-US" dirty="0">
                <a:solidFill>
                  <a:srgbClr val="000000"/>
                </a:solidFill>
                <a:latin typeface="Calibri" panose="020F0502020204030204" pitchFamily="34" charset="0"/>
              </a:endParaRPr>
            </a:p>
          </p:txBody>
        </p:sp>
      </p:grpSp>
      <p:grpSp>
        <p:nvGrpSpPr>
          <p:cNvPr id="48" name="Group 47">
            <a:extLst>
              <a:ext uri="{FF2B5EF4-FFF2-40B4-BE49-F238E27FC236}">
                <a16:creationId xmlns:a16="http://schemas.microsoft.com/office/drawing/2014/main" id="{5CB8D9D7-9591-4DA4-BF20-E2503AAF990B}"/>
              </a:ext>
            </a:extLst>
          </p:cNvPr>
          <p:cNvGrpSpPr/>
          <p:nvPr/>
        </p:nvGrpSpPr>
        <p:grpSpPr>
          <a:xfrm>
            <a:off x="4723551" y="3981757"/>
            <a:ext cx="2961846" cy="2461252"/>
            <a:chOff x="3055268" y="3908004"/>
            <a:chExt cx="2961846" cy="2461252"/>
          </a:xfrm>
        </p:grpSpPr>
        <p:pic>
          <p:nvPicPr>
            <p:cNvPr id="38" name="Picture 37">
              <a:extLst>
                <a:ext uri="{FF2B5EF4-FFF2-40B4-BE49-F238E27FC236}">
                  <a16:creationId xmlns:a16="http://schemas.microsoft.com/office/drawing/2014/main" id="{571EC598-D19A-48D6-BA46-232EFDCB67ED}"/>
                </a:ext>
              </a:extLst>
            </p:cNvPr>
            <p:cNvPicPr>
              <a:picLocks noChangeAspect="1"/>
            </p:cNvPicPr>
            <p:nvPr/>
          </p:nvPicPr>
          <p:blipFill>
            <a:blip r:embed="rId6"/>
            <a:stretch>
              <a:fillRect/>
            </a:stretch>
          </p:blipFill>
          <p:spPr>
            <a:xfrm>
              <a:off x="3417803" y="3908004"/>
              <a:ext cx="2599311" cy="2461252"/>
            </a:xfrm>
            <a:prstGeom prst="rect">
              <a:avLst/>
            </a:prstGeom>
          </p:spPr>
        </p:pic>
        <p:sp>
          <p:nvSpPr>
            <p:cNvPr id="40" name="TextBox 39">
              <a:extLst>
                <a:ext uri="{FF2B5EF4-FFF2-40B4-BE49-F238E27FC236}">
                  <a16:creationId xmlns:a16="http://schemas.microsoft.com/office/drawing/2014/main" id="{E6C1E6A4-DD23-486B-ACD8-033FAD12749C}"/>
                </a:ext>
              </a:extLst>
            </p:cNvPr>
            <p:cNvSpPr txBox="1"/>
            <p:nvPr/>
          </p:nvSpPr>
          <p:spPr>
            <a:xfrm rot="16200000">
              <a:off x="2294152" y="4953964"/>
              <a:ext cx="1891563" cy="369332"/>
            </a:xfrm>
            <a:prstGeom prst="rect">
              <a:avLst/>
            </a:prstGeom>
            <a:noFill/>
          </p:spPr>
          <p:txBody>
            <a:bodyPr wrap="square">
              <a:spAutoFit/>
            </a:bodyPr>
            <a:lstStyle/>
            <a:p>
              <a:pPr algn="ctr" fontAlgn="b"/>
              <a:r>
                <a:rPr lang="en-US" b="1" dirty="0">
                  <a:solidFill>
                    <a:srgbClr val="228B22"/>
                  </a:solidFill>
                  <a:latin typeface="Calibri" panose="020F0502020204030204" pitchFamily="34" charset="0"/>
                </a:rPr>
                <a:t>zinc ion binding</a:t>
              </a:r>
            </a:p>
          </p:txBody>
        </p:sp>
      </p:grpSp>
      <p:grpSp>
        <p:nvGrpSpPr>
          <p:cNvPr id="47" name="Group 46">
            <a:extLst>
              <a:ext uri="{FF2B5EF4-FFF2-40B4-BE49-F238E27FC236}">
                <a16:creationId xmlns:a16="http://schemas.microsoft.com/office/drawing/2014/main" id="{D6B47E1E-8A3B-401D-B867-7882351EE83E}"/>
              </a:ext>
            </a:extLst>
          </p:cNvPr>
          <p:cNvGrpSpPr/>
          <p:nvPr/>
        </p:nvGrpSpPr>
        <p:grpSpPr>
          <a:xfrm>
            <a:off x="7733188" y="3566766"/>
            <a:ext cx="2876764" cy="3212074"/>
            <a:chOff x="6481592" y="3588253"/>
            <a:chExt cx="2876764" cy="3212074"/>
          </a:xfrm>
        </p:grpSpPr>
        <p:pic>
          <p:nvPicPr>
            <p:cNvPr id="45" name="Picture 44">
              <a:extLst>
                <a:ext uri="{FF2B5EF4-FFF2-40B4-BE49-F238E27FC236}">
                  <a16:creationId xmlns:a16="http://schemas.microsoft.com/office/drawing/2014/main" id="{0F97F05C-85BE-4061-BCF9-6A63B22AC714}"/>
                </a:ext>
              </a:extLst>
            </p:cNvPr>
            <p:cNvPicPr>
              <a:picLocks noChangeAspect="1"/>
            </p:cNvPicPr>
            <p:nvPr/>
          </p:nvPicPr>
          <p:blipFill>
            <a:blip r:embed="rId7"/>
            <a:stretch>
              <a:fillRect/>
            </a:stretch>
          </p:blipFill>
          <p:spPr>
            <a:xfrm>
              <a:off x="6846835" y="3995795"/>
              <a:ext cx="2511521" cy="2396989"/>
            </a:xfrm>
            <a:prstGeom prst="rect">
              <a:avLst/>
            </a:prstGeom>
          </p:spPr>
        </p:pic>
        <p:sp>
          <p:nvSpPr>
            <p:cNvPr id="46" name="TextBox 45">
              <a:extLst>
                <a:ext uri="{FF2B5EF4-FFF2-40B4-BE49-F238E27FC236}">
                  <a16:creationId xmlns:a16="http://schemas.microsoft.com/office/drawing/2014/main" id="{99721AFE-2341-4B2F-B95C-F5A838595675}"/>
                </a:ext>
              </a:extLst>
            </p:cNvPr>
            <p:cNvSpPr txBox="1"/>
            <p:nvPr/>
          </p:nvSpPr>
          <p:spPr>
            <a:xfrm rot="16200000">
              <a:off x="5060221" y="5009624"/>
              <a:ext cx="3212074" cy="369332"/>
            </a:xfrm>
            <a:prstGeom prst="rect">
              <a:avLst/>
            </a:prstGeom>
            <a:noFill/>
          </p:spPr>
          <p:txBody>
            <a:bodyPr wrap="square">
              <a:spAutoFit/>
            </a:bodyPr>
            <a:lstStyle/>
            <a:p>
              <a:pPr algn="ctr" fontAlgn="b"/>
              <a:r>
                <a:rPr lang="en-US" b="1" dirty="0" err="1">
                  <a:solidFill>
                    <a:srgbClr val="228B22"/>
                  </a:solidFill>
                  <a:latin typeface="Calibri" panose="020F0502020204030204" pitchFamily="34" charset="0"/>
                </a:rPr>
                <a:t>transtion</a:t>
              </a:r>
              <a:r>
                <a:rPr lang="en-US" b="1" dirty="0">
                  <a:solidFill>
                    <a:srgbClr val="228B22"/>
                  </a:solidFill>
                  <a:latin typeface="Calibri" panose="020F0502020204030204" pitchFamily="34" charset="0"/>
                </a:rPr>
                <a:t> metal ion binding</a:t>
              </a:r>
            </a:p>
          </p:txBody>
        </p:sp>
      </p:grpSp>
      <p:grpSp>
        <p:nvGrpSpPr>
          <p:cNvPr id="54" name="Group 53">
            <a:extLst>
              <a:ext uri="{FF2B5EF4-FFF2-40B4-BE49-F238E27FC236}">
                <a16:creationId xmlns:a16="http://schemas.microsoft.com/office/drawing/2014/main" id="{15E50348-2FAA-482D-9385-1FC90A053BE9}"/>
              </a:ext>
            </a:extLst>
          </p:cNvPr>
          <p:cNvGrpSpPr/>
          <p:nvPr/>
        </p:nvGrpSpPr>
        <p:grpSpPr>
          <a:xfrm>
            <a:off x="1491660" y="3487608"/>
            <a:ext cx="3184101" cy="3370393"/>
            <a:chOff x="-111328" y="3838303"/>
            <a:chExt cx="3184101" cy="3370393"/>
          </a:xfrm>
        </p:grpSpPr>
        <p:pic>
          <p:nvPicPr>
            <p:cNvPr id="51" name="Picture 50">
              <a:extLst>
                <a:ext uri="{FF2B5EF4-FFF2-40B4-BE49-F238E27FC236}">
                  <a16:creationId xmlns:a16="http://schemas.microsoft.com/office/drawing/2014/main" id="{FAAB4B05-96CC-48AE-BC04-958943796DEC}"/>
                </a:ext>
              </a:extLst>
            </p:cNvPr>
            <p:cNvPicPr>
              <a:picLocks noChangeAspect="1"/>
            </p:cNvPicPr>
            <p:nvPr/>
          </p:nvPicPr>
          <p:blipFill>
            <a:blip r:embed="rId8"/>
            <a:stretch>
              <a:fillRect/>
            </a:stretch>
          </p:blipFill>
          <p:spPr>
            <a:xfrm>
              <a:off x="245361" y="4197861"/>
              <a:ext cx="2827412" cy="2651278"/>
            </a:xfrm>
            <a:prstGeom prst="rect">
              <a:avLst/>
            </a:prstGeom>
          </p:spPr>
        </p:pic>
        <p:sp>
          <p:nvSpPr>
            <p:cNvPr id="53" name="TextBox 52">
              <a:extLst>
                <a:ext uri="{FF2B5EF4-FFF2-40B4-BE49-F238E27FC236}">
                  <a16:creationId xmlns:a16="http://schemas.microsoft.com/office/drawing/2014/main" id="{B48D09AD-2D16-49E3-A7D8-08E09C2F1851}"/>
                </a:ext>
              </a:extLst>
            </p:cNvPr>
            <p:cNvSpPr txBox="1"/>
            <p:nvPr/>
          </p:nvSpPr>
          <p:spPr>
            <a:xfrm rot="16200000">
              <a:off x="-1627248" y="5354223"/>
              <a:ext cx="3370393" cy="338554"/>
            </a:xfrm>
            <a:prstGeom prst="rect">
              <a:avLst/>
            </a:prstGeom>
            <a:noFill/>
          </p:spPr>
          <p:txBody>
            <a:bodyPr wrap="square" anchor="ctr">
              <a:spAutoFit/>
            </a:bodyPr>
            <a:lstStyle/>
            <a:p>
              <a:pPr algn="ctr" fontAlgn="b"/>
              <a:r>
                <a:rPr lang="en-US" sz="1600" b="1" dirty="0">
                  <a:solidFill>
                    <a:srgbClr val="FFC000"/>
                  </a:solidFill>
                  <a:latin typeface="Calibri" panose="020F0502020204030204" pitchFamily="34" charset="0"/>
                </a:rPr>
                <a:t>RNA</a:t>
              </a:r>
              <a:r>
                <a:rPr lang="en-US" sz="1600" dirty="0">
                  <a:solidFill>
                    <a:srgbClr val="000000"/>
                  </a:solidFill>
                  <a:latin typeface="Calibri" panose="020F0502020204030204" pitchFamily="34" charset="0"/>
                </a:rPr>
                <a:t> </a:t>
              </a:r>
              <a:r>
                <a:rPr lang="en-US" sz="1600" b="1" dirty="0">
                  <a:solidFill>
                    <a:srgbClr val="7030A0"/>
                  </a:solidFill>
                </a:rPr>
                <a:t>phosphodiester </a:t>
              </a:r>
              <a:r>
                <a:rPr lang="en-US" sz="1600" b="1" dirty="0">
                  <a:solidFill>
                    <a:srgbClr val="228B22"/>
                  </a:solidFill>
                  <a:latin typeface="Calibri" panose="020F0502020204030204" pitchFamily="34" charset="0"/>
                </a:rPr>
                <a:t>bond</a:t>
              </a:r>
              <a:r>
                <a:rPr lang="en-US" sz="1600" dirty="0">
                  <a:solidFill>
                    <a:srgbClr val="000000"/>
                  </a:solidFill>
                  <a:latin typeface="Calibri" panose="020F0502020204030204" pitchFamily="34" charset="0"/>
                </a:rPr>
                <a:t> </a:t>
              </a:r>
              <a:r>
                <a:rPr lang="en-US" sz="1600" b="1" dirty="0">
                  <a:solidFill>
                    <a:srgbClr val="4472C4"/>
                  </a:solidFill>
                  <a:latin typeface="Calibri" panose="020F0502020204030204" pitchFamily="34" charset="0"/>
                </a:rPr>
                <a:t>hydrolysis</a:t>
              </a:r>
            </a:p>
          </p:txBody>
        </p:sp>
      </p:grpSp>
    </p:spTree>
    <p:extLst>
      <p:ext uri="{BB962C8B-B14F-4D97-AF65-F5344CB8AC3E}">
        <p14:creationId xmlns:p14="http://schemas.microsoft.com/office/powerpoint/2010/main" val="3447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4D053E-749C-4285-8756-3EC2CC467754}"/>
              </a:ext>
            </a:extLst>
          </p:cNvPr>
          <p:cNvSpPr/>
          <p:nvPr/>
        </p:nvSpPr>
        <p:spPr>
          <a:xfrm>
            <a:off x="7796770" y="5145473"/>
            <a:ext cx="4395230" cy="338554"/>
          </a:xfrm>
          <a:prstGeom prst="rect">
            <a:avLst/>
          </a:prstGeom>
        </p:spPr>
        <p:txBody>
          <a:bodyPr wrap="square" lIns="0" tIns="0" rIns="0" bIns="0">
            <a:spAutoFit/>
          </a:bodyPr>
          <a:lstStyle/>
          <a:p>
            <a:pPr fontAlgn="b"/>
            <a:r>
              <a:rPr lang="en-US" sz="1100" dirty="0">
                <a:solidFill>
                  <a:srgbClr val="000000"/>
                </a:solidFill>
                <a:latin typeface="Calibri" panose="020F0502020204030204" pitchFamily="34" charset="0"/>
              </a:rPr>
              <a:t>Comparisons were conducted using Wilcoxon rank sum test and adjusted for multiple test comparisons using the  </a:t>
            </a:r>
            <a:r>
              <a:rPr lang="en-US" sz="1100" dirty="0" err="1">
                <a:solidFill>
                  <a:srgbClr val="000000"/>
                </a:solidFill>
                <a:latin typeface="Calibri" panose="020F0502020204030204" pitchFamily="34" charset="0"/>
              </a:rPr>
              <a:t>benajmini</a:t>
            </a:r>
            <a:r>
              <a:rPr lang="en-US" sz="1100" dirty="0">
                <a:solidFill>
                  <a:srgbClr val="000000"/>
                </a:solidFill>
                <a:latin typeface="Calibri" panose="020F0502020204030204" pitchFamily="34" charset="0"/>
              </a:rPr>
              <a:t> </a:t>
            </a:r>
            <a:r>
              <a:rPr lang="en-US" sz="1100" dirty="0" err="1">
                <a:solidFill>
                  <a:srgbClr val="000000"/>
                </a:solidFill>
                <a:latin typeface="Calibri" panose="020F0502020204030204" pitchFamily="34" charset="0"/>
              </a:rPr>
              <a:t>hochberg</a:t>
            </a:r>
            <a:r>
              <a:rPr lang="en-US" sz="1100" dirty="0">
                <a:solidFill>
                  <a:srgbClr val="000000"/>
                </a:solidFill>
                <a:latin typeface="Calibri" panose="020F0502020204030204" pitchFamily="34" charset="0"/>
              </a:rPr>
              <a:t> correction method</a:t>
            </a:r>
          </a:p>
        </p:txBody>
      </p:sp>
      <p:sp>
        <p:nvSpPr>
          <p:cNvPr id="11" name="Rectangle 10">
            <a:extLst>
              <a:ext uri="{FF2B5EF4-FFF2-40B4-BE49-F238E27FC236}">
                <a16:creationId xmlns:a16="http://schemas.microsoft.com/office/drawing/2014/main" id="{B68CB2EE-C8C6-4A81-BA72-4F22B4022E70}"/>
              </a:ext>
            </a:extLst>
          </p:cNvPr>
          <p:cNvSpPr/>
          <p:nvPr/>
        </p:nvSpPr>
        <p:spPr>
          <a:xfrm>
            <a:off x="7697516" y="1556162"/>
            <a:ext cx="4487412" cy="338554"/>
          </a:xfrm>
          <a:prstGeom prst="rect">
            <a:avLst/>
          </a:prstGeom>
        </p:spPr>
        <p:txBody>
          <a:bodyPr wrap="square">
            <a:spAutoFit/>
          </a:bodyPr>
          <a:lstStyle/>
          <a:p>
            <a:pPr algn="ctr"/>
            <a:r>
              <a:rPr lang="en-US" sz="1600" b="1" dirty="0">
                <a:solidFill>
                  <a:srgbClr val="083F65"/>
                </a:solidFill>
                <a:latin typeface="Calibri" panose="020F0502020204030204" pitchFamily="34" charset="0"/>
              </a:rPr>
              <a:t>Taxonomic comparisons  (Deceased vs Survived)</a:t>
            </a:r>
          </a:p>
        </p:txBody>
      </p:sp>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grpSp>
        <p:nvGrpSpPr>
          <p:cNvPr id="19" name="Group 18">
            <a:extLst>
              <a:ext uri="{FF2B5EF4-FFF2-40B4-BE49-F238E27FC236}">
                <a16:creationId xmlns:a16="http://schemas.microsoft.com/office/drawing/2014/main" id="{4C009A7D-6541-4BC0-B7F0-E00D764A46A9}"/>
              </a:ext>
            </a:extLst>
          </p:cNvPr>
          <p:cNvGrpSpPr/>
          <p:nvPr/>
        </p:nvGrpSpPr>
        <p:grpSpPr>
          <a:xfrm>
            <a:off x="2271154" y="690043"/>
            <a:ext cx="5525616" cy="5639754"/>
            <a:chOff x="2750306" y="793812"/>
            <a:chExt cx="5525616" cy="5639754"/>
          </a:xfrm>
        </p:grpSpPr>
        <p:pic>
          <p:nvPicPr>
            <p:cNvPr id="8" name="Picture 7" descr="A picture containing diagram&#10;&#10;Description automatically generated">
              <a:extLst>
                <a:ext uri="{FF2B5EF4-FFF2-40B4-BE49-F238E27FC236}">
                  <a16:creationId xmlns:a16="http://schemas.microsoft.com/office/drawing/2014/main" id="{B906914E-90BA-4854-A9E6-BFC86048DDA9}"/>
                </a:ext>
              </a:extLst>
            </p:cNvPr>
            <p:cNvPicPr>
              <a:picLocks noChangeAspect="1"/>
            </p:cNvPicPr>
            <p:nvPr/>
          </p:nvPicPr>
          <p:blipFill rotWithShape="1">
            <a:blip r:embed="rId3">
              <a:extLst>
                <a:ext uri="{28A0092B-C50C-407E-A947-70E740481C1C}">
                  <a14:useLocalDpi xmlns:a14="http://schemas.microsoft.com/office/drawing/2010/main" val="0"/>
                </a:ext>
              </a:extLst>
            </a:blip>
            <a:srcRect l="16293" t="7037" r="32500" b="6506"/>
            <a:stretch/>
          </p:blipFill>
          <p:spPr>
            <a:xfrm>
              <a:off x="2750306" y="793812"/>
              <a:ext cx="5469346" cy="5639754"/>
            </a:xfrm>
            <a:prstGeom prst="rect">
              <a:avLst/>
            </a:prstGeom>
          </p:spPr>
        </p:pic>
        <p:grpSp>
          <p:nvGrpSpPr>
            <p:cNvPr id="14" name="Group 13">
              <a:extLst>
                <a:ext uri="{FF2B5EF4-FFF2-40B4-BE49-F238E27FC236}">
                  <a16:creationId xmlns:a16="http://schemas.microsoft.com/office/drawing/2014/main" id="{0D21B341-A415-40A3-9B08-9F98AB04FF5E}"/>
                </a:ext>
              </a:extLst>
            </p:cNvPr>
            <p:cNvGrpSpPr/>
            <p:nvPr/>
          </p:nvGrpSpPr>
          <p:grpSpPr>
            <a:xfrm>
              <a:off x="8041814" y="4408892"/>
              <a:ext cx="234108" cy="2024674"/>
              <a:chOff x="10130010" y="4398483"/>
              <a:chExt cx="234108" cy="2024674"/>
            </a:xfrm>
          </p:grpSpPr>
          <p:sp>
            <p:nvSpPr>
              <p:cNvPr id="7" name="Rectangle 6">
                <a:extLst>
                  <a:ext uri="{FF2B5EF4-FFF2-40B4-BE49-F238E27FC236}">
                    <a16:creationId xmlns:a16="http://schemas.microsoft.com/office/drawing/2014/main" id="{D8A28D10-1655-49D7-AEB8-06F0989DD164}"/>
                  </a:ext>
                </a:extLst>
              </p:cNvPr>
              <p:cNvSpPr/>
              <p:nvPr/>
            </p:nvSpPr>
            <p:spPr>
              <a:xfrm>
                <a:off x="10130010" y="4541704"/>
                <a:ext cx="234108" cy="1881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B1952C6-860D-453F-A9CD-7F94A3DC1D28}"/>
                  </a:ext>
                </a:extLst>
              </p:cNvPr>
              <p:cNvSpPr/>
              <p:nvPr/>
            </p:nvSpPr>
            <p:spPr>
              <a:xfrm>
                <a:off x="10156260" y="4398483"/>
                <a:ext cx="152981" cy="143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60E6EBDA-926D-4DCB-BF53-931E9197500B}"/>
              </a:ext>
            </a:extLst>
          </p:cNvPr>
          <p:cNvGrpSpPr/>
          <p:nvPr/>
        </p:nvGrpSpPr>
        <p:grpSpPr>
          <a:xfrm>
            <a:off x="0" y="2341585"/>
            <a:ext cx="2363336" cy="2174830"/>
            <a:chOff x="9828664" y="4743361"/>
            <a:chExt cx="2363336" cy="2174830"/>
          </a:xfrm>
        </p:grpSpPr>
        <p:pic>
          <p:nvPicPr>
            <p:cNvPr id="9" name="Picture 8" descr="A picture containing diagram&#10;&#10;Description automatically generated">
              <a:extLst>
                <a:ext uri="{FF2B5EF4-FFF2-40B4-BE49-F238E27FC236}">
                  <a16:creationId xmlns:a16="http://schemas.microsoft.com/office/drawing/2014/main" id="{AA269F26-6A39-47CD-AB23-E3A089489A0D}"/>
                </a:ext>
              </a:extLst>
            </p:cNvPr>
            <p:cNvPicPr>
              <a:picLocks noChangeAspect="1"/>
            </p:cNvPicPr>
            <p:nvPr/>
          </p:nvPicPr>
          <p:blipFill rotWithShape="1">
            <a:blip r:embed="rId3">
              <a:extLst>
                <a:ext uri="{28A0092B-C50C-407E-A947-70E740481C1C}">
                  <a14:useLocalDpi xmlns:a14="http://schemas.microsoft.com/office/drawing/2010/main" val="0"/>
                </a:ext>
              </a:extLst>
            </a:blip>
            <a:srcRect l="67694" t="63673" r="17917" b="5561"/>
            <a:stretch/>
          </p:blipFill>
          <p:spPr>
            <a:xfrm>
              <a:off x="10364118" y="4827364"/>
              <a:ext cx="1536937" cy="2006824"/>
            </a:xfrm>
            <a:prstGeom prst="rect">
              <a:avLst/>
            </a:prstGeom>
          </p:spPr>
        </p:pic>
        <p:sp>
          <p:nvSpPr>
            <p:cNvPr id="15" name="Rectangle 14">
              <a:extLst>
                <a:ext uri="{FF2B5EF4-FFF2-40B4-BE49-F238E27FC236}">
                  <a16:creationId xmlns:a16="http://schemas.microsoft.com/office/drawing/2014/main" id="{F7C5549C-9342-44D8-979D-8D029AD35737}"/>
                </a:ext>
              </a:extLst>
            </p:cNvPr>
            <p:cNvSpPr/>
            <p:nvPr/>
          </p:nvSpPr>
          <p:spPr>
            <a:xfrm rot="16200000">
              <a:off x="9064415" y="5507611"/>
              <a:ext cx="2174829" cy="646331"/>
            </a:xfrm>
            <a:prstGeom prst="rect">
              <a:avLst/>
            </a:prstGeom>
          </p:spPr>
          <p:txBody>
            <a:bodyPr wrap="square">
              <a:spAutoFit/>
            </a:bodyPr>
            <a:lstStyle/>
            <a:p>
              <a:pPr algn="ctr"/>
              <a:r>
                <a:rPr lang="en-US" b="1" dirty="0">
                  <a:solidFill>
                    <a:schemeClr val="tx2"/>
                  </a:solidFill>
                </a:rPr>
                <a:t>Log2 ratio of median proportions</a:t>
              </a:r>
              <a:endParaRPr lang="en-US" b="1" dirty="0"/>
            </a:p>
          </p:txBody>
        </p:sp>
        <p:sp>
          <p:nvSpPr>
            <p:cNvPr id="16" name="Rectangle 15">
              <a:extLst>
                <a:ext uri="{FF2B5EF4-FFF2-40B4-BE49-F238E27FC236}">
                  <a16:creationId xmlns:a16="http://schemas.microsoft.com/office/drawing/2014/main" id="{E2675F95-F4CE-48A4-B86E-87DD2A7E393F}"/>
                </a:ext>
              </a:extLst>
            </p:cNvPr>
            <p:cNvSpPr/>
            <p:nvPr/>
          </p:nvSpPr>
          <p:spPr>
            <a:xfrm rot="5400000">
              <a:off x="10919919" y="5646110"/>
              <a:ext cx="2174829" cy="369332"/>
            </a:xfrm>
            <a:prstGeom prst="rect">
              <a:avLst/>
            </a:prstGeom>
          </p:spPr>
          <p:txBody>
            <a:bodyPr wrap="square">
              <a:spAutoFit/>
            </a:bodyPr>
            <a:lstStyle/>
            <a:p>
              <a:pPr algn="ctr"/>
              <a:r>
                <a:rPr lang="en-US" b="1" dirty="0">
                  <a:solidFill>
                    <a:schemeClr val="tx2"/>
                  </a:solidFill>
                </a:rPr>
                <a:t>Read Count</a:t>
              </a:r>
              <a:endParaRPr lang="en-US" b="1" dirty="0"/>
            </a:p>
          </p:txBody>
        </p:sp>
      </p:grpSp>
      <p:pic>
        <p:nvPicPr>
          <p:cNvPr id="20" name="Picture 19">
            <a:extLst>
              <a:ext uri="{FF2B5EF4-FFF2-40B4-BE49-F238E27FC236}">
                <a16:creationId xmlns:a16="http://schemas.microsoft.com/office/drawing/2014/main" id="{E31F94F5-CEC4-47AA-8965-59EAAE660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graphicFrame>
        <p:nvGraphicFramePr>
          <p:cNvPr id="4" name="Table 3">
            <a:extLst>
              <a:ext uri="{FF2B5EF4-FFF2-40B4-BE49-F238E27FC236}">
                <a16:creationId xmlns:a16="http://schemas.microsoft.com/office/drawing/2014/main" id="{14EC7475-C4C6-4D40-817D-159ECFF48FE8}"/>
              </a:ext>
            </a:extLst>
          </p:cNvPr>
          <p:cNvGraphicFramePr>
            <a:graphicFrameLocks noGrp="1"/>
          </p:cNvGraphicFramePr>
          <p:nvPr>
            <p:extLst>
              <p:ext uri="{D42A27DB-BD31-4B8C-83A1-F6EECF244321}">
                <p14:modId xmlns:p14="http://schemas.microsoft.com/office/powerpoint/2010/main" val="2008415490"/>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Median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chemeClr val="tx1"/>
                          </a:solidFill>
                          <a:effectLst/>
                          <a:latin typeface="Calibri" panose="020F0502020204030204" pitchFamily="34" charset="0"/>
                        </a:rPr>
                        <a:t>Comamonadaceae</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a:solidFill>
                            <a:schemeClr val="tx1"/>
                          </a:solidFill>
                          <a:effectLst/>
                          <a:latin typeface="Calibri" panose="020F0502020204030204" pitchFamily="34" charset="0"/>
                        </a:rPr>
                        <a:t>Variovorax</a:t>
                      </a: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chemeClr val="tx1"/>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chemeClr val="tx1"/>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chemeClr val="tx1"/>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chemeClr val="tx1"/>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Alteromonadales</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chemeClr val="tx1"/>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chemeClr val="tx1"/>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Streptococcaceae</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tx1"/>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chemeClr val="tx1"/>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1" name="Table 20">
            <a:extLst>
              <a:ext uri="{FF2B5EF4-FFF2-40B4-BE49-F238E27FC236}">
                <a16:creationId xmlns:a16="http://schemas.microsoft.com/office/drawing/2014/main" id="{F66D8603-4CCB-4343-B18A-C0A16CA0F10A}"/>
              </a:ext>
            </a:extLst>
          </p:cNvPr>
          <p:cNvGraphicFramePr>
            <a:graphicFrameLocks noGrp="1"/>
          </p:cNvGraphicFramePr>
          <p:nvPr>
            <p:extLst>
              <p:ext uri="{D42A27DB-BD31-4B8C-83A1-F6EECF244321}">
                <p14:modId xmlns:p14="http://schemas.microsoft.com/office/powerpoint/2010/main" val="4043969224"/>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Mean</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3" name="Table 22">
            <a:extLst>
              <a:ext uri="{FF2B5EF4-FFF2-40B4-BE49-F238E27FC236}">
                <a16:creationId xmlns:a16="http://schemas.microsoft.com/office/drawing/2014/main" id="{FB760C0F-83AD-4A70-868F-AB5331A8160F}"/>
              </a:ext>
            </a:extLst>
          </p:cNvPr>
          <p:cNvGraphicFramePr>
            <a:graphicFrameLocks noGrp="1"/>
          </p:cNvGraphicFramePr>
          <p:nvPr>
            <p:extLst>
              <p:ext uri="{D42A27DB-BD31-4B8C-83A1-F6EECF244321}">
                <p14:modId xmlns:p14="http://schemas.microsoft.com/office/powerpoint/2010/main" val="1627163636"/>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q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dirty="0">
                          <a:solidFill>
                            <a:srgbClr val="00A1D5"/>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rgbClr val="00A1D5"/>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rgbClr val="00A1D5"/>
                          </a:solidFill>
                          <a:effectLst/>
                          <a:latin typeface="Calibri" panose="020F0502020204030204" pitchFamily="34" charset="0"/>
                        </a:rPr>
                        <a:t>Bacteroidales</a:t>
                      </a:r>
                      <a:endParaRPr lang="en-US" sz="1200" b="1" i="1" u="none" strike="noStrike" dirty="0">
                        <a:solidFill>
                          <a:srgbClr val="00A1D5"/>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cxnSp>
        <p:nvCxnSpPr>
          <p:cNvPr id="25" name="Straight Arrow Connector 24">
            <a:extLst>
              <a:ext uri="{FF2B5EF4-FFF2-40B4-BE49-F238E27FC236}">
                <a16:creationId xmlns:a16="http://schemas.microsoft.com/office/drawing/2014/main" id="{D8C457E1-F83F-4712-AE6F-CB7965784C03}"/>
              </a:ext>
            </a:extLst>
          </p:cNvPr>
          <p:cNvCxnSpPr>
            <a:cxnSpLocks/>
          </p:cNvCxnSpPr>
          <p:nvPr/>
        </p:nvCxnSpPr>
        <p:spPr>
          <a:xfrm flipH="1">
            <a:off x="7355661" y="2552877"/>
            <a:ext cx="550258" cy="1630705"/>
          </a:xfrm>
          <a:prstGeom prst="straightConnector1">
            <a:avLst/>
          </a:prstGeom>
          <a:ln w="38100">
            <a:solidFill>
              <a:srgbClr val="B2474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1F0617-44E3-4A83-AE32-E46A384A4EB9}"/>
              </a:ext>
            </a:extLst>
          </p:cNvPr>
          <p:cNvCxnSpPr>
            <a:cxnSpLocks/>
          </p:cNvCxnSpPr>
          <p:nvPr/>
        </p:nvCxnSpPr>
        <p:spPr>
          <a:xfrm flipH="1" flipV="1">
            <a:off x="4669105" y="2552878"/>
            <a:ext cx="3236814" cy="2326619"/>
          </a:xfrm>
          <a:prstGeom prst="straightConnector1">
            <a:avLst/>
          </a:prstGeom>
          <a:ln w="38100">
            <a:solidFill>
              <a:srgbClr val="00A1D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44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54633" y="57031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2713585" y="1852774"/>
            <a:ext cx="7167762" cy="3170099"/>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associated with: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Metal ion binding (</a:t>
            </a:r>
            <a:r>
              <a:rPr lang="en-US" sz="2000" b="1" dirty="0" err="1">
                <a:solidFill>
                  <a:srgbClr val="228B22"/>
                </a:solidFill>
                <a:latin typeface="Calibri" panose="020F0502020204030204" pitchFamily="34" charset="0"/>
              </a:rPr>
              <a:t>mg,zn,etc</a:t>
            </a:r>
            <a:r>
              <a:rPr lang="en-US" sz="2000" b="1" dirty="0">
                <a:solidFill>
                  <a:srgbClr val="228B22"/>
                </a:solidFill>
                <a:latin typeface="Calibri" panose="020F0502020204030204" pitchFamily="34" charset="0"/>
              </a:rPr>
              <a:t>)</a:t>
            </a:r>
          </a:p>
          <a:p>
            <a:pPr marL="1200150" lvl="2" indent="-285750">
              <a:buFont typeface="Arial" panose="020B0604020202020204" pitchFamily="34" charset="0"/>
              <a:buChar char="•"/>
            </a:pPr>
            <a:r>
              <a:rPr lang="en-US" sz="2000" b="1" dirty="0">
                <a:solidFill>
                  <a:srgbClr val="FFC000"/>
                </a:solidFill>
                <a:latin typeface="Calibri" panose="020F0502020204030204" pitchFamily="34" charset="0"/>
              </a:rPr>
              <a:t>Nucleotide terms (DNA/RNA)</a:t>
            </a:r>
          </a:p>
          <a:p>
            <a:pPr marL="1200150" lvl="2" indent="-285750">
              <a:buFont typeface="Arial" panose="020B0604020202020204" pitchFamily="34" charset="0"/>
              <a:buChar char="•"/>
            </a:pPr>
            <a:r>
              <a:rPr lang="en-US" sz="2000" b="1" dirty="0">
                <a:solidFill>
                  <a:srgbClr val="4472C4"/>
                </a:solidFill>
                <a:latin typeface="Calibri" panose="020F0502020204030204" pitchFamily="34" charset="0"/>
              </a:rPr>
              <a:t>Lytic activity (hydrolase, </a:t>
            </a:r>
            <a:r>
              <a:rPr lang="en-US" sz="2000" b="1" dirty="0" err="1">
                <a:solidFill>
                  <a:srgbClr val="4472C4"/>
                </a:solidFill>
                <a:latin typeface="Calibri" panose="020F0502020204030204" pitchFamily="34" charset="0"/>
              </a:rPr>
              <a:t>endopeptidase,etc</a:t>
            </a:r>
            <a:r>
              <a:rPr lang="en-US" sz="2000" b="1" dirty="0">
                <a:solidFill>
                  <a:srgbClr val="4472C4"/>
                </a:solidFill>
                <a:latin typeface="Calibri" panose="020F0502020204030204" pitchFamily="34" charset="0"/>
              </a:rPr>
              <a:t>)</a:t>
            </a:r>
            <a:endParaRPr 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2446663" y="293024"/>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2964455" y="1886774"/>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6930529" y="1886774"/>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3177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797"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2343481"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259" y="156342"/>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8717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1978501" y="3123676"/>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5401936" y="1480317"/>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70" y="1814351"/>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000" y="4311315"/>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665"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1760"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7890" y="5712302"/>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271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61AA-5752-49F8-B951-4D1925135B26}"/>
              </a:ext>
            </a:extLst>
          </p:cNvPr>
          <p:cNvSpPr/>
          <p:nvPr/>
        </p:nvSpPr>
        <p:spPr>
          <a:xfrm>
            <a:off x="8038206" y="3429000"/>
            <a:ext cx="1957587" cy="369332"/>
          </a:xfrm>
          <a:prstGeom prst="rect">
            <a:avLst/>
          </a:prstGeom>
        </p:spPr>
        <p:txBody>
          <a:bodyPr wrap="none">
            <a:spAutoFit/>
          </a:bodyPr>
          <a:lstStyle/>
          <a:p>
            <a:r>
              <a:rPr lang="en-US" b="1" dirty="0" err="1">
                <a:solidFill>
                  <a:srgbClr val="000000"/>
                </a:solidFill>
                <a:latin typeface="Calibri" panose="020F0502020204030204" pitchFamily="34" charset="0"/>
              </a:rPr>
              <a:t>Comamonadaceae</a:t>
            </a:r>
            <a:endParaRPr lang="en-US" dirty="0"/>
          </a:p>
        </p:txBody>
      </p:sp>
      <p:pic>
        <p:nvPicPr>
          <p:cNvPr id="5" name="Picture 4" descr="A picture containing diagram&#10;&#10;Description automatically generated">
            <a:extLst>
              <a:ext uri="{FF2B5EF4-FFF2-40B4-BE49-F238E27FC236}">
                <a16:creationId xmlns:a16="http://schemas.microsoft.com/office/drawing/2014/main" id="{59DA34D1-B3C3-45E1-A2FC-DF6B9360D710}"/>
              </a:ext>
            </a:extLst>
          </p:cNvPr>
          <p:cNvPicPr>
            <a:picLocks noChangeAspect="1"/>
          </p:cNvPicPr>
          <p:nvPr/>
        </p:nvPicPr>
        <p:blipFill rotWithShape="1">
          <a:blip r:embed="rId2">
            <a:extLst>
              <a:ext uri="{28A0092B-C50C-407E-A947-70E740481C1C}">
                <a14:useLocalDpi xmlns:a14="http://schemas.microsoft.com/office/drawing/2010/main" val="0"/>
              </a:ext>
            </a:extLst>
          </a:blip>
          <a:srcRect l="15271" t="7037" r="15271"/>
          <a:stretch/>
        </p:blipFill>
        <p:spPr>
          <a:xfrm>
            <a:off x="2196207" y="241300"/>
            <a:ext cx="7799587" cy="6375400"/>
          </a:xfrm>
          <a:prstGeom prst="rect">
            <a:avLst/>
          </a:prstGeom>
        </p:spPr>
      </p:pic>
    </p:spTree>
    <p:extLst>
      <p:ext uri="{BB962C8B-B14F-4D97-AF65-F5344CB8AC3E}">
        <p14:creationId xmlns:p14="http://schemas.microsoft.com/office/powerpoint/2010/main" val="24084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F689F95-242A-4650-B1FF-10E445B4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
        <p:nvSpPr>
          <p:cNvPr id="4" name="TextBox 3">
            <a:extLst>
              <a:ext uri="{FF2B5EF4-FFF2-40B4-BE49-F238E27FC236}">
                <a16:creationId xmlns:a16="http://schemas.microsoft.com/office/drawing/2014/main" id="{3626FAE6-74CB-4FE2-9CFC-E69492FF8AA1}"/>
              </a:ext>
            </a:extLst>
          </p:cNvPr>
          <p:cNvSpPr txBox="1"/>
          <p:nvPr/>
        </p:nvSpPr>
        <p:spPr>
          <a:xfrm>
            <a:off x="3113064" y="-7534"/>
            <a:ext cx="5934566" cy="523220"/>
          </a:xfrm>
          <a:prstGeom prst="rect">
            <a:avLst/>
          </a:prstGeom>
          <a:noFill/>
        </p:spPr>
        <p:txBody>
          <a:bodyPr wrap="square">
            <a:spAutoFit/>
          </a:bodyPr>
          <a:lstStyle/>
          <a:p>
            <a:pPr algn="ctr"/>
            <a:r>
              <a:rPr lang="en-US" sz="2800" dirty="0">
                <a:solidFill>
                  <a:schemeClr val="tx2"/>
                </a:solidFill>
              </a:rPr>
              <a:t>Diversity metrics (case)</a:t>
            </a:r>
          </a:p>
        </p:txBody>
      </p:sp>
      <p:pic>
        <p:nvPicPr>
          <p:cNvPr id="6" name="Picture 5" descr="Chart, scatter chart&#10;&#10;Description automatically generated">
            <a:extLst>
              <a:ext uri="{FF2B5EF4-FFF2-40B4-BE49-F238E27FC236}">
                <a16:creationId xmlns:a16="http://schemas.microsoft.com/office/drawing/2014/main" id="{DDDE7940-5884-41E7-A80A-36DECA507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Tree>
    <p:extLst>
      <p:ext uri="{BB962C8B-B14F-4D97-AF65-F5344CB8AC3E}">
        <p14:creationId xmlns:p14="http://schemas.microsoft.com/office/powerpoint/2010/main" val="155256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3395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3271837" y="1323975"/>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77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878939" y="1448189"/>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333333"/>
                </a:solidFill>
              </a:rPr>
              <a:t>Sample Sources -</a:t>
            </a:r>
            <a:r>
              <a:rPr lang="en-US" sz="1600" b="1" dirty="0">
                <a:solidFill>
                  <a:srgbClr val="2E3E46"/>
                </a:solidFill>
                <a:ea typeface="Times New Roman" panose="02020603050405020304" pitchFamily="18" charset="0"/>
                <a:cs typeface="Calibri" panose="020F0502020204030204" pitchFamily="34" charset="0"/>
              </a:rPr>
              <a:t>8 different publications</a:t>
            </a:r>
          </a:p>
          <a:p>
            <a:r>
              <a:rPr lang="en-US" sz="1600" dirty="0">
                <a:solidFill>
                  <a:srgbClr val="2E3E46"/>
                </a:solidFill>
                <a:ea typeface="Times New Roman" panose="02020603050405020304" pitchFamily="18" charset="0"/>
                <a:cs typeface="Calibri" panose="020F0502020204030204" pitchFamily="34" charset="0"/>
              </a:rPr>
              <a:t>Bronchoalveolar Lavage Fluid </a:t>
            </a:r>
            <a:r>
              <a:rPr lang="en-US" sz="1600" b="1" dirty="0">
                <a:solidFill>
                  <a:srgbClr val="2E3E46"/>
                </a:solidFill>
                <a:ea typeface="Times New Roman" panose="02020603050405020304" pitchFamily="18" charset="0"/>
                <a:cs typeface="Calibri" panose="020F0502020204030204" pitchFamily="34" charset="0"/>
              </a:rPr>
              <a:t>(BALF)</a:t>
            </a:r>
            <a:r>
              <a:rPr lang="en-US" sz="1600" dirty="0">
                <a:solidFill>
                  <a:srgbClr val="2E3E46"/>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Metatranscriptomes</a:t>
            </a:r>
            <a:r>
              <a:rPr lang="en-US" sz="1600" dirty="0">
                <a:solidFill>
                  <a:srgbClr val="000000"/>
                </a:solidFill>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a typeface="Times New Roman" panose="02020603050405020304" pitchFamily="18" charset="0"/>
                <a:cs typeface="Calibri" panose="020F0502020204030204" pitchFamily="34" charset="0"/>
              </a:rPr>
              <a:t>COVID19 </a:t>
            </a:r>
          </a:p>
          <a:p>
            <a:pPr lvl="1"/>
            <a:r>
              <a:rPr lang="en-US" sz="1400" b="1" dirty="0">
                <a:solidFill>
                  <a:schemeClr val="tx1"/>
                </a:solidFill>
                <a:ea typeface="Times New Roman" panose="02020603050405020304" pitchFamily="18" charset="0"/>
                <a:cs typeface="Calibri" panose="020F0502020204030204" pitchFamily="34" charset="0"/>
              </a:rPr>
              <a:t>Outcome</a:t>
            </a:r>
          </a:p>
          <a:p>
            <a:pPr lvl="2"/>
            <a:r>
              <a:rPr lang="en-US" sz="1400" b="1" dirty="0">
                <a:solidFill>
                  <a:schemeClr val="tx1"/>
                </a:solidFill>
                <a:ea typeface="Times New Roman" panose="02020603050405020304" pitchFamily="18" charset="0"/>
                <a:cs typeface="Calibri" panose="020F0502020204030204" pitchFamily="34" charset="0"/>
              </a:rPr>
              <a:t>Deceased</a:t>
            </a:r>
          </a:p>
          <a:p>
            <a:pPr lvl="2"/>
            <a:r>
              <a:rPr lang="en-US" sz="1400" b="1" dirty="0">
                <a:solidFill>
                  <a:schemeClr val="tx1"/>
                </a:solidFill>
                <a:ea typeface="Times New Roman" panose="02020603050405020304" pitchFamily="18" charset="0"/>
                <a:cs typeface="Calibri" panose="020F0502020204030204" pitchFamily="34" charset="0"/>
              </a:rPr>
              <a:t>Survived</a:t>
            </a:r>
            <a:endParaRPr lang="en-US" sz="1200" b="1" dirty="0">
              <a:solidFill>
                <a:schemeClr val="tx1"/>
              </a:solidFill>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 </a:t>
            </a:r>
          </a:p>
          <a:p>
            <a:pPr marL="800100" lvl="1" indent="-342900">
              <a:buFont typeface="+mj-lt"/>
              <a:buAutoNum type="arabicPeriod"/>
            </a:pPr>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marL="914400" lvl="2" indent="0">
              <a:buNone/>
            </a:pPr>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7684350" y="178723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333333"/>
                </a:solidFill>
                <a:latin typeface="Open Sans"/>
              </a:rPr>
              <a:t>Sample Sources</a:t>
            </a:r>
          </a:p>
          <a:p>
            <a:pPr algn="l">
              <a:buFont typeface="Arial" panose="020B0604020202020204" pitchFamily="34" charset="0"/>
              <a:buChar char="•"/>
            </a:pPr>
            <a:r>
              <a:rPr lang="en-US" sz="1200" dirty="0">
                <a:solidFill>
                  <a:srgbClr val="337AB7"/>
                </a:solidFill>
                <a:latin typeface="Open Sans"/>
                <a:hlinkClick r:id="rId3"/>
              </a:rPr>
              <a:t>Chen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PRJNA601736</a:t>
            </a:r>
          </a:p>
          <a:p>
            <a:pPr algn="l">
              <a:buFont typeface="Arial" panose="020B0604020202020204" pitchFamily="34" charset="0"/>
              <a:buChar char="•"/>
            </a:pPr>
            <a:r>
              <a:rPr lang="en-US" sz="1200" dirty="0">
                <a:solidFill>
                  <a:srgbClr val="337AB7"/>
                </a:solidFill>
                <a:latin typeface="Open Sans"/>
                <a:hlinkClick r:id="rId4"/>
              </a:rPr>
              <a:t>Wu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PRJNA603194</a:t>
            </a:r>
          </a:p>
          <a:p>
            <a:pPr algn="l">
              <a:buFont typeface="Arial" panose="020B0604020202020204" pitchFamily="34" charset="0"/>
              <a:buChar char="•"/>
            </a:pPr>
            <a:r>
              <a:rPr lang="en-US" sz="1200" dirty="0">
                <a:solidFill>
                  <a:srgbClr val="337AB7"/>
                </a:solidFill>
                <a:latin typeface="Open Sans"/>
                <a:hlinkClick r:id="rId5"/>
              </a:rPr>
              <a:t>Zhou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PRJNA605983</a:t>
            </a:r>
          </a:p>
          <a:p>
            <a:pPr algn="l">
              <a:buFont typeface="Arial" panose="020B0604020202020204" pitchFamily="34" charset="0"/>
              <a:buChar char="•"/>
            </a:pPr>
            <a:r>
              <a:rPr lang="en-US" sz="1200" dirty="0">
                <a:solidFill>
                  <a:srgbClr val="337AB7"/>
                </a:solidFill>
                <a:latin typeface="Open Sans"/>
                <a:hlinkClick r:id="rId6"/>
              </a:rPr>
              <a:t>Shen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PRJCA002202 and NCBI </a:t>
            </a:r>
            <a:r>
              <a:rPr lang="en-US" sz="1200" dirty="0" err="1">
                <a:solidFill>
                  <a:srgbClr val="333333"/>
                </a:solidFill>
                <a:latin typeface="Open Sans"/>
              </a:rPr>
              <a:t>BioProject</a:t>
            </a:r>
            <a:r>
              <a:rPr lang="en-US" sz="1200" dirty="0">
                <a:solidFill>
                  <a:srgbClr val="333333"/>
                </a:solidFill>
                <a:latin typeface="Open Sans"/>
              </a:rPr>
              <a:t> PRJNA605907</a:t>
            </a:r>
          </a:p>
          <a:p>
            <a:pPr algn="l">
              <a:buFont typeface="Arial" panose="020B0604020202020204" pitchFamily="34" charset="0"/>
              <a:buChar char="•"/>
            </a:pPr>
            <a:r>
              <a:rPr lang="en-US" sz="1200" dirty="0" err="1">
                <a:solidFill>
                  <a:srgbClr val="337AB7"/>
                </a:solidFill>
                <a:latin typeface="Open Sans"/>
                <a:hlinkClick r:id="rId7"/>
              </a:rPr>
              <a:t>Xiong</a:t>
            </a:r>
            <a:r>
              <a:rPr lang="en-US" sz="1200" dirty="0">
                <a:solidFill>
                  <a:srgbClr val="337AB7"/>
                </a:solidFill>
                <a:latin typeface="Open Sans"/>
                <a:hlinkClick r:id="rId7"/>
              </a:rPr>
              <a:t>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PRJCA002326</a:t>
            </a:r>
          </a:p>
          <a:p>
            <a:pPr algn="l">
              <a:buFont typeface="Arial" panose="020B0604020202020204" pitchFamily="34" charset="0"/>
              <a:buChar char="•"/>
            </a:pPr>
            <a:r>
              <a:rPr lang="en-US" sz="1200" dirty="0" err="1">
                <a:solidFill>
                  <a:srgbClr val="337AB7"/>
                </a:solidFill>
                <a:latin typeface="Open Sans"/>
                <a:hlinkClick r:id="rId8"/>
              </a:rPr>
              <a:t>Michalovich</a:t>
            </a:r>
            <a:r>
              <a:rPr lang="en-US" sz="1200" dirty="0">
                <a:solidFill>
                  <a:srgbClr val="337AB7"/>
                </a:solidFill>
                <a:latin typeface="Open Sans"/>
                <a:hlinkClick r:id="rId8"/>
              </a:rPr>
              <a:t>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PRJNA434133</a:t>
            </a:r>
          </a:p>
          <a:p>
            <a:pPr algn="l">
              <a:buFont typeface="Arial" panose="020B0604020202020204" pitchFamily="34" charset="0"/>
              <a:buChar char="•"/>
            </a:pPr>
            <a:r>
              <a:rPr lang="en-US" sz="1200" dirty="0">
                <a:solidFill>
                  <a:srgbClr val="337AB7"/>
                </a:solidFill>
                <a:latin typeface="Open Sans"/>
                <a:hlinkClick r:id="rId9"/>
              </a:rPr>
              <a:t>Ren et al. 2018</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PRJNA390194</a:t>
            </a:r>
          </a:p>
          <a:p>
            <a:pPr algn="l">
              <a:buFont typeface="Arial" panose="020B0604020202020204" pitchFamily="34" charset="0"/>
              <a:buChar char="•"/>
            </a:pPr>
            <a:r>
              <a:rPr lang="en-US" sz="1200" dirty="0">
                <a:solidFill>
                  <a:srgbClr val="337AB7"/>
                </a:solidFill>
                <a:latin typeface="Open Sans"/>
                <a:hlinkClick r:id="rId10"/>
              </a:rPr>
              <a:t>Huang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pic>
        <p:nvPicPr>
          <p:cNvPr id="1026" name="Picture 2" descr="Fig. 1">
            <a:extLst>
              <a:ext uri="{FF2B5EF4-FFF2-40B4-BE49-F238E27FC236}">
                <a16:creationId xmlns:a16="http://schemas.microsoft.com/office/drawing/2014/main" id="{87B5C0C5-7DA8-4C00-830E-340AA2DA617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5713"/>
          <a:stretch/>
        </p:blipFill>
        <p:spPr bwMode="auto">
          <a:xfrm>
            <a:off x="160492" y="1562950"/>
            <a:ext cx="5798983" cy="22310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ig. 1">
            <a:extLst>
              <a:ext uri="{FF2B5EF4-FFF2-40B4-BE49-F238E27FC236}">
                <a16:creationId xmlns:a16="http://schemas.microsoft.com/office/drawing/2014/main" id="{81137833-0DDB-43B7-A56A-A6BDBA4D57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57" b="26519"/>
          <a:stretch/>
        </p:blipFill>
        <p:spPr bwMode="auto">
          <a:xfrm>
            <a:off x="160491" y="4041971"/>
            <a:ext cx="5798983" cy="25328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ig. 1">
            <a:extLst>
              <a:ext uri="{FF2B5EF4-FFF2-40B4-BE49-F238E27FC236}">
                <a16:creationId xmlns:a16="http://schemas.microsoft.com/office/drawing/2014/main" id="{4012C3FD-1976-4C23-93F7-499256B9E0E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4974"/>
          <a:stretch/>
        </p:blipFill>
        <p:spPr bwMode="auto">
          <a:xfrm>
            <a:off x="6095999" y="2979758"/>
            <a:ext cx="5798983" cy="162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4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47013"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2020389"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1561060"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606237" y="2686051"/>
            <a:ext cx="2653903" cy="2778919"/>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785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532648" y="857251"/>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4260140"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7766887"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7776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362245"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2952144" y="1055233"/>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4435021" y="2577751"/>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511639" y="3006145"/>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1593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45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99535"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1781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524001" y="4928608"/>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1"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446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446045"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599009" y="917972"/>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536502" y="2003823"/>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2731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6799659" y="4629147"/>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0707" y="2826985"/>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6007419"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6799660"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599009" y="5686115"/>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1545001" y="1779741"/>
            <a:ext cx="3238856" cy="1424419"/>
          </a:xfrm>
          <a:prstGeom prst="rect">
            <a:avLst/>
          </a:prstGeom>
        </p:spPr>
      </p:pic>
      <p:pic>
        <p:nvPicPr>
          <p:cNvPr id="8" name="Picture 7">
            <a:extLst>
              <a:ext uri="{FF2B5EF4-FFF2-40B4-BE49-F238E27FC236}">
                <a16:creationId xmlns:a16="http://schemas.microsoft.com/office/drawing/2014/main" id="{B56D2A94-5329-4590-AAEB-19EA559366D8}"/>
              </a:ext>
            </a:extLst>
          </p:cNvPr>
          <p:cNvPicPr>
            <a:picLocks noChangeAspect="1"/>
          </p:cNvPicPr>
          <p:nvPr/>
        </p:nvPicPr>
        <p:blipFill>
          <a:blip r:embed="rId4"/>
          <a:stretch>
            <a:fillRect/>
          </a:stretch>
        </p:blipFill>
        <p:spPr>
          <a:xfrm>
            <a:off x="1545001" y="3429000"/>
            <a:ext cx="3238856" cy="1383814"/>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Pipeline</a:t>
            </a:r>
          </a:p>
        </p:txBody>
      </p:sp>
      <p:graphicFrame>
        <p:nvGraphicFramePr>
          <p:cNvPr id="17" name="Diagram 16">
            <a:extLst>
              <a:ext uri="{FF2B5EF4-FFF2-40B4-BE49-F238E27FC236}">
                <a16:creationId xmlns:a16="http://schemas.microsoft.com/office/drawing/2014/main" id="{E4140987-ABBF-42C7-8D41-0C08E7CA6266}"/>
              </a:ext>
            </a:extLst>
          </p:cNvPr>
          <p:cNvGraphicFramePr/>
          <p:nvPr>
            <p:extLst>
              <p:ext uri="{D42A27DB-BD31-4B8C-83A1-F6EECF244321}">
                <p14:modId xmlns:p14="http://schemas.microsoft.com/office/powerpoint/2010/main" val="422511569"/>
              </p:ext>
            </p:extLst>
          </p:nvPr>
        </p:nvGraphicFramePr>
        <p:xfrm>
          <a:off x="4800894" y="950720"/>
          <a:ext cx="4063940" cy="54158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6F909BB-8AB2-479A-8787-0D360CEE80C0}"/>
              </a:ext>
            </a:extLst>
          </p:cNvPr>
          <p:cNvSpPr txBox="1"/>
          <p:nvPr/>
        </p:nvSpPr>
        <p:spPr>
          <a:xfrm>
            <a:off x="1545001" y="1481770"/>
            <a:ext cx="3238856" cy="276999"/>
          </a:xfrm>
          <a:prstGeom prst="rect">
            <a:avLst/>
          </a:prstGeom>
          <a:noFill/>
        </p:spPr>
        <p:txBody>
          <a:bodyPr wrap="square">
            <a:spAutoFit/>
          </a:bodyPr>
          <a:lstStyle/>
          <a:p>
            <a:r>
              <a:rPr lang="en-US" sz="1200" dirty="0"/>
              <a:t>https://github.com/AstrobioMike/CoV-IRT-Micro</a:t>
            </a:r>
          </a:p>
        </p:txBody>
      </p:sp>
      <p:sp>
        <p:nvSpPr>
          <p:cNvPr id="7" name="TextBox 6">
            <a:extLst>
              <a:ext uri="{FF2B5EF4-FFF2-40B4-BE49-F238E27FC236}">
                <a16:creationId xmlns:a16="http://schemas.microsoft.com/office/drawing/2014/main" id="{CD9E7A63-D8F9-4F4D-91A6-CA3C5174AC81}"/>
              </a:ext>
            </a:extLst>
          </p:cNvPr>
          <p:cNvSpPr txBox="1"/>
          <p:nvPr/>
        </p:nvSpPr>
        <p:spPr>
          <a:xfrm>
            <a:off x="1837457" y="3178081"/>
            <a:ext cx="2653947" cy="276999"/>
          </a:xfrm>
          <a:prstGeom prst="rect">
            <a:avLst/>
          </a:prstGeom>
          <a:noFill/>
        </p:spPr>
        <p:txBody>
          <a:bodyPr wrap="square">
            <a:spAutoFit/>
          </a:bodyPr>
          <a:lstStyle/>
          <a:p>
            <a:r>
              <a:rPr lang="en-US" sz="1200" dirty="0"/>
              <a:t>OSF website -https://osf.io/7nrd3/files/</a:t>
            </a:r>
          </a:p>
        </p:txBody>
      </p:sp>
      <p:pic>
        <p:nvPicPr>
          <p:cNvPr id="12" name="Picture 11">
            <a:extLst>
              <a:ext uri="{FF2B5EF4-FFF2-40B4-BE49-F238E27FC236}">
                <a16:creationId xmlns:a16="http://schemas.microsoft.com/office/drawing/2014/main" id="{E5FAD19A-EA13-4DFA-AC8E-A95A75C27E2E}"/>
              </a:ext>
            </a:extLst>
          </p:cNvPr>
          <p:cNvPicPr>
            <a:picLocks noChangeAspect="1"/>
          </p:cNvPicPr>
          <p:nvPr/>
        </p:nvPicPr>
        <p:blipFill rotWithShape="1">
          <a:blip r:embed="rId10"/>
          <a:srcRect t="40658" b="10714"/>
          <a:stretch/>
        </p:blipFill>
        <p:spPr>
          <a:xfrm>
            <a:off x="1545002" y="5167526"/>
            <a:ext cx="2798825" cy="1667458"/>
          </a:xfrm>
          <a:prstGeom prst="rect">
            <a:avLst/>
          </a:prstGeom>
        </p:spPr>
      </p:pic>
      <p:sp>
        <p:nvSpPr>
          <p:cNvPr id="15" name="TextBox 14">
            <a:extLst>
              <a:ext uri="{FF2B5EF4-FFF2-40B4-BE49-F238E27FC236}">
                <a16:creationId xmlns:a16="http://schemas.microsoft.com/office/drawing/2014/main" id="{36D48391-4A09-4BDA-B009-5CB527B7C5C3}"/>
              </a:ext>
            </a:extLst>
          </p:cNvPr>
          <p:cNvSpPr txBox="1"/>
          <p:nvPr/>
        </p:nvSpPr>
        <p:spPr>
          <a:xfrm>
            <a:off x="1880425" y="4851671"/>
            <a:ext cx="2568011" cy="276999"/>
          </a:xfrm>
          <a:prstGeom prst="rect">
            <a:avLst/>
          </a:prstGeom>
          <a:noFill/>
        </p:spPr>
        <p:txBody>
          <a:bodyPr wrap="square">
            <a:spAutoFit/>
          </a:bodyPr>
          <a:lstStyle/>
          <a:p>
            <a:r>
              <a:rPr lang="en-US" sz="1200" dirty="0"/>
              <a:t>https://github.com/COV-IRT/microbial</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2326431091"/>
              </p:ext>
            </p:extLst>
          </p:nvPr>
        </p:nvGraphicFramePr>
        <p:xfrm>
          <a:off x="1919013" y="1576839"/>
          <a:ext cx="3810021" cy="4440086"/>
        </p:xfrm>
        <a:graphic>
          <a:graphicData uri="http://schemas.openxmlformats.org/drawingml/2006/table">
            <a:tbl>
              <a:tblPr/>
              <a:tblGrid>
                <a:gridCol w="871558">
                  <a:extLst>
                    <a:ext uri="{9D8B030D-6E8A-4147-A177-3AD203B41FA5}">
                      <a16:colId xmlns:a16="http://schemas.microsoft.com/office/drawing/2014/main" val="682198493"/>
                    </a:ext>
                  </a:extLst>
                </a:gridCol>
                <a:gridCol w="703283">
                  <a:extLst>
                    <a:ext uri="{9D8B030D-6E8A-4147-A177-3AD203B41FA5}">
                      <a16:colId xmlns:a16="http://schemas.microsoft.com/office/drawing/2014/main" val="3170848496"/>
                    </a:ext>
                  </a:extLst>
                </a:gridCol>
                <a:gridCol w="674708">
                  <a:extLst>
                    <a:ext uri="{9D8B030D-6E8A-4147-A177-3AD203B41FA5}">
                      <a16:colId xmlns:a16="http://schemas.microsoft.com/office/drawing/2014/main" val="281793438"/>
                    </a:ext>
                  </a:extLst>
                </a:gridCol>
                <a:gridCol w="1560472">
                  <a:extLst>
                    <a:ext uri="{9D8B030D-6E8A-4147-A177-3AD203B41FA5}">
                      <a16:colId xmlns:a16="http://schemas.microsoft.com/office/drawing/2014/main" val="2372859269"/>
                    </a:ext>
                  </a:extLst>
                </a:gridCol>
              </a:tblGrid>
              <a:tr h="175052">
                <a:tc gridSpan="4">
                  <a:txBody>
                    <a:bodyPr/>
                    <a:lstStyle/>
                    <a:p>
                      <a:pPr algn="ctr" fontAlgn="b"/>
                      <a:r>
                        <a:rPr lang="en-US" sz="1000" b="1" i="0" u="none" strike="noStrike" dirty="0">
                          <a:solidFill>
                            <a:srgbClr val="000000"/>
                          </a:solidFill>
                          <a:effectLst/>
                          <a:latin typeface="+mn-lt"/>
                        </a:rPr>
                        <a:t>Table 1. Overview of Meta-analysis dataset Clinical Characteristics </a:t>
                      </a:r>
                      <a:r>
                        <a:rPr lang="en-US" sz="1000" b="1" i="1" u="none" strike="noStrike" dirty="0">
                          <a:solidFill>
                            <a:srgbClr val="000000"/>
                          </a:solidFill>
                          <a:effectLst/>
                          <a:latin typeface="+mn-lt"/>
                        </a:rPr>
                        <a:t>n</a:t>
                      </a:r>
                      <a:r>
                        <a:rPr lang="en-US" sz="10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271059">
                <a:tc>
                  <a:txBody>
                    <a:bodyPr/>
                    <a:lstStyle/>
                    <a:p>
                      <a:pPr algn="ctr" fontAlgn="b"/>
                      <a:r>
                        <a:rPr lang="en-US" sz="10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Community</a:t>
                      </a:r>
                    </a:p>
                    <a:p>
                      <a:pPr algn="ctr" fontAlgn="ctr"/>
                      <a:r>
                        <a:rPr lang="en-US" sz="1000" b="0" i="0" u="none" strike="noStrike" dirty="0">
                          <a:solidFill>
                            <a:srgbClr val="000000"/>
                          </a:solidFill>
                          <a:effectLst/>
                          <a:latin typeface="+mn-lt"/>
                        </a:rPr>
                        <a:t>Acquired</a:t>
                      </a:r>
                    </a:p>
                    <a:p>
                      <a:pPr algn="ctr" fontAlgn="ctr"/>
                      <a:r>
                        <a:rPr lang="en-US" sz="1000" b="0" i="0" u="none" strike="noStrike" dirty="0">
                          <a:solidFill>
                            <a:srgbClr val="0000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000" b="0" i="0" u="none" strike="noStrike" dirty="0">
                          <a:solidFill>
                            <a:srgbClr val="000000"/>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93137">
                <a:tc>
                  <a:txBody>
                    <a:bodyPr/>
                    <a:lstStyle/>
                    <a:p>
                      <a:pPr algn="l" fontAlgn="ctr"/>
                      <a:r>
                        <a:rPr lang="en-US" sz="10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93137">
                <a:tc>
                  <a:txBody>
                    <a:bodyPr/>
                    <a:lstStyle/>
                    <a:p>
                      <a:pPr algn="l" fontAlgn="ctr"/>
                      <a:r>
                        <a:rPr lang="en-US" sz="10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93137">
                <a:tc>
                  <a:txBody>
                    <a:bodyPr/>
                    <a:lstStyle/>
                    <a:p>
                      <a:pPr algn="r" fontAlgn="ctr"/>
                      <a:r>
                        <a:rPr lang="en-US" sz="10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93137">
                <a:tc>
                  <a:txBody>
                    <a:bodyPr/>
                    <a:lstStyle/>
                    <a:p>
                      <a:pPr algn="r" fontAlgn="ctr"/>
                      <a:r>
                        <a:rPr lang="en-US" sz="10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93137">
                <a:tc>
                  <a:txBody>
                    <a:bodyPr/>
                    <a:lstStyle/>
                    <a:p>
                      <a:pPr algn="r" fontAlgn="ctr"/>
                      <a:r>
                        <a:rPr lang="en-US" sz="10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93137">
                <a:tc>
                  <a:txBody>
                    <a:bodyPr/>
                    <a:lstStyle/>
                    <a:p>
                      <a:pPr algn="l" fontAlgn="b"/>
                      <a:r>
                        <a:rPr lang="en-US" sz="10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93137">
                <a:tc>
                  <a:txBody>
                    <a:bodyPr/>
                    <a:lstStyle/>
                    <a:p>
                      <a:pPr algn="r" fontAlgn="ctr"/>
                      <a:r>
                        <a:rPr lang="en-US" sz="10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93137">
                <a:tc>
                  <a:txBody>
                    <a:bodyPr/>
                    <a:lstStyle/>
                    <a:p>
                      <a:pPr algn="r" fontAlgn="ctr"/>
                      <a:r>
                        <a:rPr lang="en-US" sz="1000" b="0" i="0" u="none" strike="noStrike">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93137">
                <a:tc>
                  <a:txBody>
                    <a:bodyPr/>
                    <a:lstStyle/>
                    <a:p>
                      <a:pPr algn="r" fontAlgn="ctr"/>
                      <a:r>
                        <a:rPr lang="en-US" sz="10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93137">
                <a:tc>
                  <a:txBody>
                    <a:bodyPr/>
                    <a:lstStyle/>
                    <a:p>
                      <a:pPr algn="l" fontAlgn="b"/>
                      <a:r>
                        <a:rPr lang="en-US" sz="10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93137">
                <a:tc>
                  <a:txBody>
                    <a:bodyPr/>
                    <a:lstStyle/>
                    <a:p>
                      <a:pPr algn="r" fontAlgn="ctr"/>
                      <a:r>
                        <a:rPr lang="en-US" sz="10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93137">
                <a:tc>
                  <a:txBody>
                    <a:bodyPr/>
                    <a:lstStyle/>
                    <a:p>
                      <a:pPr algn="r" fontAlgn="ctr"/>
                      <a:r>
                        <a:rPr lang="en-US" sz="10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93137">
                <a:tc>
                  <a:txBody>
                    <a:bodyPr/>
                    <a:lstStyle/>
                    <a:p>
                      <a:pPr algn="r" fontAlgn="ctr"/>
                      <a:r>
                        <a:rPr lang="en-US" sz="10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93137">
                <a:tc>
                  <a:txBody>
                    <a:bodyPr/>
                    <a:lstStyle/>
                    <a:p>
                      <a:pPr algn="r" fontAlgn="ctr"/>
                      <a:r>
                        <a:rPr lang="en-US" sz="1000" b="0" i="0" u="none" strike="noStrike">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93137">
                <a:tc>
                  <a:txBody>
                    <a:bodyPr/>
                    <a:lstStyle/>
                    <a:p>
                      <a:pPr algn="r" fontAlgn="ctr"/>
                      <a:r>
                        <a:rPr lang="en-US" sz="10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93137">
                <a:tc>
                  <a:txBody>
                    <a:bodyPr/>
                    <a:lstStyle/>
                    <a:p>
                      <a:pPr algn="r" fontAlgn="ctr"/>
                      <a:r>
                        <a:rPr lang="en-US" sz="10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182098">
                <a:tc>
                  <a:txBody>
                    <a:bodyPr/>
                    <a:lstStyle/>
                    <a:p>
                      <a:pPr algn="l" fontAlgn="ctr"/>
                      <a:r>
                        <a:rPr lang="en-US" sz="1000" b="1" i="0" u="none" strike="noStrike" dirty="0">
                          <a:solidFill>
                            <a:srgbClr val="000000"/>
                          </a:solidFill>
                          <a:effectLst/>
                          <a:latin typeface="+mn-lt"/>
                        </a:rPr>
                        <a:t>Numeric</a:t>
                      </a:r>
                      <a:r>
                        <a:rPr lang="en-US" sz="1000" b="0" i="0" u="none" strike="noStrike" dirty="0">
                          <a:solidFill>
                            <a:srgbClr val="000000"/>
                          </a:solidFill>
                          <a:effectLst/>
                          <a:latin typeface="+mn-lt"/>
                        </a:rPr>
                        <a:t>, </a:t>
                      </a:r>
                    </a:p>
                    <a:p>
                      <a:pPr algn="l" fontAlgn="ctr"/>
                      <a:r>
                        <a:rPr lang="en-US" sz="10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182098">
                <a:tc>
                  <a:txBody>
                    <a:bodyPr/>
                    <a:lstStyle/>
                    <a:p>
                      <a:pPr algn="r" fontAlgn="ctr"/>
                      <a:r>
                        <a:rPr lang="en-US" sz="1000" b="0" i="0" u="none" strike="noStrike">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53.2  ±  13.3 </a:t>
                      </a:r>
                    </a:p>
                    <a:p>
                      <a:pPr algn="ctr" fontAlgn="ctr"/>
                      <a:r>
                        <a:rPr lang="en-US" sz="1000" b="0" i="0" u="none" strike="noStrike" dirty="0">
                          <a:solidFill>
                            <a:srgbClr val="000000"/>
                          </a:solidFill>
                          <a:effectLst/>
                          <a:latin typeface="+mn-lt"/>
                        </a:rPr>
                        <a:t>(n=9)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51.2  ±  19.8</a:t>
                      </a:r>
                    </a:p>
                    <a:p>
                      <a:pPr algn="ctr" fontAlgn="ctr"/>
                      <a:r>
                        <a:rPr lang="en-US" sz="1000" b="0" i="0" u="none" strike="noStrike" dirty="0">
                          <a:solidFill>
                            <a:srgbClr val="000000"/>
                          </a:solidFill>
                          <a:effectLst/>
                          <a:latin typeface="+mn-lt"/>
                        </a:rPr>
                        <a:t>(n=17)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47.3  ±  11.5</a:t>
                      </a:r>
                    </a:p>
                    <a:p>
                      <a:pPr algn="ctr" fontAlgn="ctr"/>
                      <a:r>
                        <a:rPr lang="en-US" sz="1000" b="0" i="0" u="none" strike="noStrike" dirty="0">
                          <a:solidFill>
                            <a:srgbClr val="000000"/>
                          </a:solidFill>
                          <a:effectLst/>
                          <a:latin typeface="+mn-lt"/>
                        </a:rPr>
                        <a:t>(n=32)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182098">
                <a:tc>
                  <a:txBody>
                    <a:bodyPr/>
                    <a:lstStyle/>
                    <a:p>
                      <a:pPr algn="r" fontAlgn="ctr"/>
                      <a:r>
                        <a:rPr lang="en-US" sz="10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0.91</a:t>
                      </a:r>
                    </a:p>
                    <a:p>
                      <a:pPr algn="ctr" fontAlgn="ctr"/>
                      <a:r>
                        <a:rPr lang="en-US" sz="1000" b="0" i="0" u="none" strike="noStrike" dirty="0">
                          <a:solidFill>
                            <a:srgbClr val="000000"/>
                          </a:solidFill>
                          <a:effectLst/>
                          <a:latin typeface="+mn-lt"/>
                        </a:rPr>
                        <a:t>(n=15)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000" b="0" i="0" u="none" strike="noStrike" dirty="0">
                          <a:solidFill>
                            <a:srgbClr val="000000"/>
                          </a:solidFill>
                          <a:effectLst/>
                          <a:latin typeface="+mn-lt"/>
                        </a:rPr>
                        <a:t>38.4  ±  0.715</a:t>
                      </a:r>
                    </a:p>
                    <a:p>
                      <a:pPr algn="ctr" fontAlgn="ctr"/>
                      <a:r>
                        <a:rPr lang="en-US" sz="1000" b="0" i="0" u="none" strike="noStrike" dirty="0">
                          <a:solidFill>
                            <a:srgbClr val="000000"/>
                          </a:solidFill>
                          <a:effectLst/>
                          <a:latin typeface="+mn-lt"/>
                        </a:rPr>
                        <a:t>(n=8)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182098">
                <a:tc>
                  <a:txBody>
                    <a:bodyPr/>
                    <a:lstStyle/>
                    <a:p>
                      <a:pPr algn="r" fontAlgn="ctr"/>
                      <a:r>
                        <a:rPr lang="en-US" sz="10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9.07  ±  3.17</a:t>
                      </a:r>
                    </a:p>
                    <a:p>
                      <a:pPr algn="ctr" fontAlgn="b"/>
                      <a:r>
                        <a:rPr lang="en-US" sz="1000" b="0" i="0" u="none" strike="noStrike" dirty="0">
                          <a:solidFill>
                            <a:srgbClr val="000000"/>
                          </a:solidFill>
                          <a:effectLst/>
                          <a:latin typeface="+mn-lt"/>
                        </a:rPr>
                        <a:t>(n=14)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000" b="0" i="0" u="none" strike="noStrike" dirty="0">
                          <a:solidFill>
                            <a:srgbClr val="000000"/>
                          </a:solidFill>
                          <a:effectLst/>
                          <a:latin typeface="+mn-lt"/>
                        </a:rPr>
                        <a:t>12.05  ±  6.5</a:t>
                      </a:r>
                    </a:p>
                    <a:p>
                      <a:pPr algn="ctr" fontAlgn="b"/>
                      <a:r>
                        <a:rPr lang="en-US" sz="1000" b="0" i="0" u="none" strike="noStrike" dirty="0">
                          <a:solidFill>
                            <a:srgbClr val="000000"/>
                          </a:solidFill>
                          <a:effectLst/>
                          <a:latin typeface="+mn-lt"/>
                        </a:rPr>
                        <a:t>(n=41)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143481877"/>
              </p:ext>
            </p:extLst>
          </p:nvPr>
        </p:nvGraphicFramePr>
        <p:xfrm>
          <a:off x="6526968" y="2813755"/>
          <a:ext cx="3062838" cy="222262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0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0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000" b="1" i="1" u="none" strike="noStrike" dirty="0">
                          <a:solidFill>
                            <a:srgbClr val="000000"/>
                          </a:solidFill>
                          <a:effectLst/>
                          <a:latin typeface="+mn-lt"/>
                        </a:rPr>
                        <a:t>n </a:t>
                      </a:r>
                      <a:r>
                        <a:rPr lang="en-US" sz="1000" b="1" i="0" u="none" strike="noStrike" dirty="0">
                          <a:solidFill>
                            <a:srgbClr val="000000"/>
                          </a:solidFill>
                          <a:effectLst/>
                          <a:latin typeface="+mn-lt"/>
                        </a:rPr>
                        <a:t>=25</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000" b="0"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000" b="0" i="0" u="none" strike="noStrike" dirty="0">
                          <a:solidFill>
                            <a:srgbClr val="000000"/>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0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0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000" b="0" i="0" u="none" strike="noStrike" dirty="0">
                          <a:solidFill>
                            <a:srgbClr val="000000"/>
                          </a:solidFill>
                          <a:effectLst/>
                          <a:latin typeface="+mn-lt"/>
                        </a:rPr>
                        <a:t> </a:t>
                      </a:r>
                      <a:endParaRPr lang="en-US" sz="10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0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0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0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0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0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0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000" b="1" i="0" u="none" strike="noStrike" dirty="0">
                          <a:solidFill>
                            <a:srgbClr val="000000"/>
                          </a:solidFill>
                          <a:effectLst/>
                          <a:latin typeface="+mn-lt"/>
                        </a:rPr>
                        <a:t>days delayed</a:t>
                      </a:r>
                    </a:p>
                    <a:p>
                      <a:pPr algn="l" fontAlgn="t"/>
                      <a:r>
                        <a:rPr lang="en-US" sz="1000" b="1" i="0" u="none" strike="noStrike" dirty="0">
                          <a:solidFill>
                            <a:srgbClr val="000000"/>
                          </a:solidFill>
                          <a:effectLst/>
                          <a:latin typeface="+mn-lt"/>
                        </a:rPr>
                        <a:t>hospitalization</a:t>
                      </a:r>
                    </a:p>
                    <a:p>
                      <a:pPr algn="ctr" fontAlgn="t"/>
                      <a:r>
                        <a:rPr lang="en-US" sz="10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0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544284999"/>
              </p:ext>
            </p:extLst>
          </p:nvPr>
        </p:nvGraphicFramePr>
        <p:xfrm>
          <a:off x="2260315" y="1131770"/>
          <a:ext cx="7525693" cy="5558623"/>
        </p:xfrm>
        <a:graphic>
          <a:graphicData uri="http://schemas.openxmlformats.org/drawingml/2006/table">
            <a:tbl>
              <a:tblPr/>
              <a:tblGrid>
                <a:gridCol w="1284269">
                  <a:extLst>
                    <a:ext uri="{9D8B030D-6E8A-4147-A177-3AD203B41FA5}">
                      <a16:colId xmlns:a16="http://schemas.microsoft.com/office/drawing/2014/main" val="3546241462"/>
                    </a:ext>
                  </a:extLst>
                </a:gridCol>
                <a:gridCol w="2439452">
                  <a:extLst>
                    <a:ext uri="{9D8B030D-6E8A-4147-A177-3AD203B41FA5}">
                      <a16:colId xmlns:a16="http://schemas.microsoft.com/office/drawing/2014/main" val="3395282288"/>
                    </a:ext>
                  </a:extLst>
                </a:gridCol>
                <a:gridCol w="3302657">
                  <a:extLst>
                    <a:ext uri="{9D8B030D-6E8A-4147-A177-3AD203B41FA5}">
                      <a16:colId xmlns:a16="http://schemas.microsoft.com/office/drawing/2014/main" val="2712788124"/>
                    </a:ext>
                  </a:extLst>
                </a:gridCol>
                <a:gridCol w="499315">
                  <a:extLst>
                    <a:ext uri="{9D8B030D-6E8A-4147-A177-3AD203B41FA5}">
                      <a16:colId xmlns:a16="http://schemas.microsoft.com/office/drawing/2014/main" val="1204264534"/>
                    </a:ext>
                  </a:extLst>
                </a:gridCol>
              </a:tblGrid>
              <a:tr h="186947">
                <a:tc>
                  <a:txBody>
                    <a:bodyPr/>
                    <a:lstStyle/>
                    <a:p>
                      <a:pPr algn="ctr" fontAlgn="ctr"/>
                      <a:r>
                        <a:rPr lang="en-US" sz="12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186947">
                <a:tc rowSpan="5">
                  <a:txBody>
                    <a:bodyPr/>
                    <a:lstStyle/>
                    <a:p>
                      <a:pPr algn="ctr" fontAlgn="ctr"/>
                      <a:r>
                        <a:rPr lang="en-US" sz="1200" b="0" i="0" u="none" strike="noStrike" dirty="0">
                          <a:solidFill>
                            <a:srgbClr val="000000"/>
                          </a:solidFill>
                          <a:effectLst/>
                          <a:latin typeface="Calibri" panose="020F0502020204030204" pitchFamily="34" charset="0"/>
                        </a:rPr>
                        <a:t>Molecular 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200" b="0" i="0" u="none" strike="noStrike" dirty="0">
                          <a:solidFill>
                            <a:srgbClr val="000000"/>
                          </a:solidFill>
                          <a:effectLst/>
                          <a:latin typeface="Calibri" panose="020F0502020204030204" pitchFamily="34" charset="0"/>
                        </a:rPr>
                        <a:t>GO:0003824 </a:t>
                      </a:r>
                    </a:p>
                    <a:p>
                      <a:pPr algn="ctr" fontAlgn="ctr"/>
                      <a:r>
                        <a:rPr lang="en-US" sz="12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err="1">
                          <a:solidFill>
                            <a:srgbClr val="000000"/>
                          </a:solidFill>
                          <a:effectLst/>
                          <a:latin typeface="Calibri" panose="020F0502020204030204" pitchFamily="34" charset="0"/>
                        </a:rPr>
                        <a:t>nucleotidyltransferase</a:t>
                      </a:r>
                      <a:r>
                        <a:rPr lang="en-US" sz="11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86947">
                <a:tc vMerge="1">
                  <a:txBody>
                    <a:bodyPr/>
                    <a:lstStyle/>
                    <a:p>
                      <a:endParaRPr lang="en-US"/>
                    </a:p>
                  </a:txBody>
                  <a:tcPr/>
                </a:tc>
                <a:tc>
                  <a:txBody>
                    <a:bodyPr/>
                    <a:lstStyle/>
                    <a:p>
                      <a:pPr algn="ctr" fontAlgn="ctr"/>
                      <a:r>
                        <a:rPr lang="en-US" sz="12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186947">
                <a:tc rowSpan="24">
                  <a:txBody>
                    <a:bodyPr/>
                    <a:lstStyle/>
                    <a:p>
                      <a:pPr algn="ctr" fontAlgn="ctr"/>
                      <a:r>
                        <a:rPr lang="en-US" sz="1200" b="0" i="0" u="none" strike="noStrike" dirty="0">
                          <a:solidFill>
                            <a:srgbClr val="000000"/>
                          </a:solidFill>
                          <a:effectLst/>
                          <a:latin typeface="Calibri" panose="020F0502020204030204" pitchFamily="34" charset="0"/>
                        </a:rPr>
                        <a:t>Biological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ctr" fontAlgn="ctr"/>
                      <a:r>
                        <a:rPr lang="en-US" sz="1200" b="0" i="0" u="none" strike="noStrike" dirty="0">
                          <a:solidFill>
                            <a:srgbClr val="000000"/>
                          </a:solidFill>
                          <a:effectLst/>
                          <a:latin typeface="Calibri" panose="020F0502020204030204" pitchFamily="34" charset="0"/>
                        </a:rPr>
                        <a:t>GO:0008152 </a:t>
                      </a:r>
                    </a:p>
                    <a:p>
                      <a:pPr algn="ctr" fontAlgn="ctr"/>
                      <a:r>
                        <a:rPr lang="en-US" sz="12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186947">
                <a:tc vMerge="1">
                  <a:txBody>
                    <a:bodyPr/>
                    <a:lstStyle/>
                    <a:p>
                      <a:endParaRPr lang="en-US"/>
                    </a:p>
                  </a:txBody>
                  <a:tcPr/>
                </a:tc>
                <a:tc rowSpan="5">
                  <a:txBody>
                    <a:bodyPr/>
                    <a:lstStyle/>
                    <a:p>
                      <a:pPr algn="ctr" fontAlgn="ctr"/>
                      <a:r>
                        <a:rPr lang="en-US" sz="1200" b="0" i="0" u="none" strike="noStrike" dirty="0">
                          <a:solidFill>
                            <a:srgbClr val="000000"/>
                          </a:solidFill>
                          <a:effectLst/>
                          <a:latin typeface="Calibri" panose="020F0502020204030204" pitchFamily="34" charset="0"/>
                        </a:rPr>
                        <a:t>GO:0008152 metabolic process |</a:t>
                      </a:r>
                    </a:p>
                    <a:p>
                      <a:pPr algn="ctr" fontAlgn="ctr"/>
                      <a:r>
                        <a:rPr lang="en-US" sz="12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186947">
                <a:tc vMerge="1">
                  <a:txBody>
                    <a:bodyPr/>
                    <a:lstStyle/>
                    <a:p>
                      <a:endParaRPr lang="en-US"/>
                    </a:p>
                  </a:txBody>
                  <a:tcPr/>
                </a:tc>
                <a:tc rowSpan="2">
                  <a:txBody>
                    <a:bodyPr/>
                    <a:lstStyle/>
                    <a:p>
                      <a:pPr algn="ctr" fontAlgn="ctr"/>
                      <a:r>
                        <a:rPr lang="en-US" sz="1200" b="0" i="0" u="none" strike="noStrike" dirty="0">
                          <a:solidFill>
                            <a:srgbClr val="000000"/>
                          </a:solidFill>
                          <a:effectLst/>
                          <a:latin typeface="Calibri" panose="020F0502020204030204" pitchFamily="34" charset="0"/>
                        </a:rPr>
                        <a:t>GO:0065007  </a:t>
                      </a:r>
                    </a:p>
                    <a:p>
                      <a:pPr algn="ctr" fontAlgn="ctr"/>
                      <a:r>
                        <a:rPr lang="en-US" sz="1200" b="0" i="0" u="none" strike="noStrike" dirty="0">
                          <a:solidFill>
                            <a:srgbClr val="000000"/>
                          </a:solidFill>
                          <a:effectLst/>
                          <a:latin typeface="Calibri" panose="020F0502020204030204" pitchFamily="34" charset="0"/>
                        </a:rPr>
                        <a:t>Biological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186947">
                <a:tc vMerge="1">
                  <a:txBody>
                    <a:bodyPr/>
                    <a:lstStyle/>
                    <a:p>
                      <a:endParaRPr lang="en-US"/>
                    </a:p>
                  </a:txBody>
                  <a:tcPr/>
                </a:tc>
                <a:tc rowSpan="9">
                  <a:txBody>
                    <a:bodyPr/>
                    <a:lstStyle/>
                    <a:p>
                      <a:pPr algn="ctr" fontAlgn="ctr"/>
                      <a:r>
                        <a:rPr lang="en-US" sz="1200" b="0" i="0" u="none" strike="noStrike" dirty="0">
                          <a:solidFill>
                            <a:srgbClr val="000000"/>
                          </a:solidFill>
                          <a:effectLst/>
                          <a:latin typeface="Calibri" panose="020F0502020204030204" pitchFamily="34" charset="0"/>
                        </a:rPr>
                        <a:t>GO:0044419</a:t>
                      </a:r>
                    </a:p>
                    <a:p>
                      <a:pPr algn="ctr" fontAlgn="ctr"/>
                      <a:r>
                        <a:rPr lang="en-US" sz="12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0" y="117572"/>
            <a:ext cx="12192000" cy="954107"/>
          </a:xfrm>
          <a:prstGeom prst="rect">
            <a:avLst/>
          </a:prstGeom>
          <a:noFill/>
        </p:spPr>
        <p:txBody>
          <a:bodyPr wrap="square">
            <a:spAutoFit/>
          </a:bodyPr>
          <a:lstStyle/>
          <a:p>
            <a:pPr algn="ctr"/>
            <a:r>
              <a:rPr lang="en-US" sz="2800" dirty="0">
                <a:solidFill>
                  <a:schemeClr val="tx2"/>
                </a:solidFill>
              </a:rPr>
              <a:t>Notable Gene Ontologies  </a:t>
            </a:r>
          </a:p>
          <a:p>
            <a:pPr algn="ct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
        <p:nvSpPr>
          <p:cNvPr id="7" name="Rectangle 6">
            <a:extLst>
              <a:ext uri="{FF2B5EF4-FFF2-40B4-BE49-F238E27FC236}">
                <a16:creationId xmlns:a16="http://schemas.microsoft.com/office/drawing/2014/main" id="{22715407-56EE-42C5-9FC0-9132D93771F2}"/>
              </a:ext>
            </a:extLst>
          </p:cNvPr>
          <p:cNvSpPr/>
          <p:nvPr/>
        </p:nvSpPr>
        <p:spPr>
          <a:xfrm>
            <a:off x="3544583" y="1328789"/>
            <a:ext cx="2551417" cy="53504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66DEC5-09A2-4096-81E9-9CE5D2A5325A}"/>
              </a:ext>
            </a:extLst>
          </p:cNvPr>
          <p:cNvSpPr/>
          <p:nvPr/>
        </p:nvSpPr>
        <p:spPr>
          <a:xfrm>
            <a:off x="6096000" y="1328789"/>
            <a:ext cx="3243209" cy="738136"/>
          </a:xfrm>
          <a:prstGeom prst="rect">
            <a:avLst/>
          </a:prstGeom>
          <a:no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5E0735-1FB7-486D-B1B0-D1F536F88C98}"/>
              </a:ext>
            </a:extLst>
          </p:cNvPr>
          <p:cNvSpPr/>
          <p:nvPr/>
        </p:nvSpPr>
        <p:spPr>
          <a:xfrm>
            <a:off x="6096000" y="2066924"/>
            <a:ext cx="3243210" cy="197018"/>
          </a:xfrm>
          <a:prstGeom prst="rect">
            <a:avLst/>
          </a:prstGeom>
          <a:noFill/>
          <a:ln w="19050">
            <a:solidFill>
              <a:srgbClr val="228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2" name="Rectangle 11">
            <a:extLst>
              <a:ext uri="{FF2B5EF4-FFF2-40B4-BE49-F238E27FC236}">
                <a16:creationId xmlns:a16="http://schemas.microsoft.com/office/drawing/2014/main" id="{857C163E-05AB-4D9A-8138-35A651000AEF}"/>
              </a:ext>
            </a:extLst>
          </p:cNvPr>
          <p:cNvSpPr/>
          <p:nvPr/>
        </p:nvSpPr>
        <p:spPr>
          <a:xfrm>
            <a:off x="6095999" y="2263941"/>
            <a:ext cx="3243210" cy="274984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3" name="Rectangle 12">
            <a:extLst>
              <a:ext uri="{FF2B5EF4-FFF2-40B4-BE49-F238E27FC236}">
                <a16:creationId xmlns:a16="http://schemas.microsoft.com/office/drawing/2014/main" id="{070433BA-8449-4930-ACB4-793831689FFD}"/>
              </a:ext>
            </a:extLst>
          </p:cNvPr>
          <p:cNvSpPr/>
          <p:nvPr/>
        </p:nvSpPr>
        <p:spPr>
          <a:xfrm>
            <a:off x="6095999" y="5013787"/>
            <a:ext cx="3243210" cy="1665433"/>
          </a:xfrm>
          <a:prstGeom prst="rect">
            <a:avLst/>
          </a:prstGeom>
          <a:noFill/>
          <a:ln w="19050">
            <a:solidFill>
              <a:srgbClr val="B2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9402" b="20136"/>
          <a:stretch/>
        </p:blipFill>
        <p:spPr>
          <a:xfrm>
            <a:off x="-1361" y="1777726"/>
            <a:ext cx="12040171" cy="5025575"/>
          </a:xfrm>
          <a:prstGeom prst="rect">
            <a:avLst/>
          </a:prstGeom>
        </p:spPr>
      </p:pic>
      <p:grpSp>
        <p:nvGrpSpPr>
          <p:cNvPr id="3" name="Group 2">
            <a:extLst>
              <a:ext uri="{FF2B5EF4-FFF2-40B4-BE49-F238E27FC236}">
                <a16:creationId xmlns:a16="http://schemas.microsoft.com/office/drawing/2014/main" id="{117B2EDF-BE6C-447A-B7D3-F4CC16CAB7D5}"/>
              </a:ext>
            </a:extLst>
          </p:cNvPr>
          <p:cNvGrpSpPr/>
          <p:nvPr/>
        </p:nvGrpSpPr>
        <p:grpSpPr>
          <a:xfrm>
            <a:off x="1798674" y="503783"/>
            <a:ext cx="8147089" cy="1410952"/>
            <a:chOff x="1798674" y="503783"/>
            <a:chExt cx="8147089" cy="1410952"/>
          </a:xfrm>
        </p:grpSpPr>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9697090" y="503783"/>
              <a:ext cx="248673" cy="1410952"/>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798674" y="679658"/>
              <a:ext cx="7767571" cy="1055984"/>
              <a:chOff x="1003853" y="5776358"/>
              <a:chExt cx="8562353"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628300" y="5999193"/>
                <a:ext cx="1593809" cy="613533"/>
                <a:chOff x="9665560"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665560"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9979597" y="1147128"/>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366343"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147709"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8929075" y="5776358"/>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9"/>
                <a:ext cx="2914044" cy="1017422"/>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62131"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10674" y="6076042"/>
                <a:ext cx="973392" cy="459835"/>
              </a:xfrm>
              <a:prstGeom prst="rect">
                <a:avLst/>
              </a:prstGeom>
            </p:spPr>
          </p:pic>
        </p:grpSp>
      </p:grpSp>
      <p:sp>
        <p:nvSpPr>
          <p:cNvPr id="17" name="TextBox 16">
            <a:extLst>
              <a:ext uri="{FF2B5EF4-FFF2-40B4-BE49-F238E27FC236}">
                <a16:creationId xmlns:a16="http://schemas.microsoft.com/office/drawing/2014/main" id="{8F9ACDC3-7F82-46F2-960F-C67AD32B856C}"/>
              </a:ext>
            </a:extLst>
          </p:cNvPr>
          <p:cNvSpPr txBox="1"/>
          <p:nvPr/>
        </p:nvSpPr>
        <p:spPr>
          <a:xfrm>
            <a:off x="0" y="35380"/>
            <a:ext cx="12192000" cy="584775"/>
          </a:xfrm>
          <a:prstGeom prst="rect">
            <a:avLst/>
          </a:prstGeom>
          <a:noFill/>
        </p:spPr>
        <p:txBody>
          <a:bodyPr wrap="square">
            <a:spAutoFit/>
          </a:bodyPr>
          <a:lstStyle/>
          <a:p>
            <a:pPr algn="ctr"/>
            <a:r>
              <a:rPr lang="en-US" sz="3200" dirty="0">
                <a:solidFill>
                  <a:srgbClr val="B22222"/>
                </a:solidFill>
              </a:rPr>
              <a:t>COVID19</a:t>
            </a:r>
            <a:r>
              <a:rPr lang="en-US" sz="3200" dirty="0">
                <a:solidFill>
                  <a:schemeClr val="tx2"/>
                </a:solidFill>
              </a:rPr>
              <a:t> vs </a:t>
            </a:r>
            <a:r>
              <a:rPr lang="en-US" sz="3200" dirty="0">
                <a:solidFill>
                  <a:srgbClr val="228B22"/>
                </a:solidFill>
              </a:rPr>
              <a:t>Uninfected</a:t>
            </a:r>
            <a:r>
              <a:rPr lang="en-US" sz="3200" dirty="0">
                <a:solidFill>
                  <a:schemeClr val="tx2"/>
                </a:solidFill>
              </a:rPr>
              <a:t> &amp; </a:t>
            </a:r>
            <a:r>
              <a:rPr lang="en-US" sz="3200" dirty="0">
                <a:solidFill>
                  <a:srgbClr val="FF7F00"/>
                </a:solidFill>
              </a:rPr>
              <a:t>viral pneumonia</a:t>
            </a:r>
          </a:p>
        </p:txBody>
      </p:sp>
      <p:sp>
        <p:nvSpPr>
          <p:cNvPr id="4" name="Rectangle 3">
            <a:extLst>
              <a:ext uri="{FF2B5EF4-FFF2-40B4-BE49-F238E27FC236}">
                <a16:creationId xmlns:a16="http://schemas.microsoft.com/office/drawing/2014/main" id="{AF51584A-3250-4E19-B578-6837A69D4EA2}"/>
              </a:ext>
            </a:extLst>
          </p:cNvPr>
          <p:cNvSpPr/>
          <p:nvPr/>
        </p:nvSpPr>
        <p:spPr>
          <a:xfrm>
            <a:off x="619271" y="3307001"/>
            <a:ext cx="11513605" cy="2828481"/>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ADE974-98BA-4754-A425-A5C0F99CDEE6}"/>
              </a:ext>
            </a:extLst>
          </p:cNvPr>
          <p:cNvSpPr/>
          <p:nvPr/>
        </p:nvSpPr>
        <p:spPr>
          <a:xfrm>
            <a:off x="619270" y="3444010"/>
            <a:ext cx="11513605" cy="2691473"/>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F581E0-D8D9-435C-AA42-71738505F98D}"/>
              </a:ext>
            </a:extLst>
          </p:cNvPr>
          <p:cNvSpPr/>
          <p:nvPr/>
        </p:nvSpPr>
        <p:spPr>
          <a:xfrm>
            <a:off x="619271" y="5162719"/>
            <a:ext cx="11513605" cy="9646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1" grpId="0" animBg="1"/>
      <p:bldP spid="21" grpId="1" animBg="1"/>
      <p:bldP spid="23" grpId="0" animBg="1"/>
      <p:bldP spid="2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0" y="109757"/>
            <a:ext cx="12191999" cy="707886"/>
          </a:xfrm>
          <a:prstGeom prst="rect">
            <a:avLst/>
          </a:prstGeom>
          <a:noFill/>
        </p:spPr>
        <p:txBody>
          <a:bodyPr wrap="square">
            <a:spAutoFit/>
          </a:bodyPr>
          <a:lstStyle/>
          <a:p>
            <a:pPr algn="ctr"/>
            <a:r>
              <a:rPr lang="en-US" sz="4000" dirty="0">
                <a:solidFill>
                  <a:schemeClr val="tx2"/>
                </a:solidFill>
              </a:rPr>
              <a:t>Dirichlet Mixture Modeling</a:t>
            </a:r>
            <a:endParaRPr lang="en-US" sz="2800" dirty="0">
              <a:solidFill>
                <a:srgbClr val="FF7F00"/>
              </a:solidFill>
            </a:endParaRP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l="3462" t="19791" r="38788" b="67444"/>
          <a:stretch/>
        </p:blipFill>
        <p:spPr>
          <a:xfrm>
            <a:off x="79467" y="1884364"/>
            <a:ext cx="12033066" cy="1304661"/>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3955442" y="795892"/>
            <a:ext cx="4243370" cy="1055984"/>
            <a:chOff x="5837277" y="5777967"/>
            <a:chExt cx="4316744"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grpSp>
      <p:sp>
        <p:nvSpPr>
          <p:cNvPr id="4" name="Rectangle 3">
            <a:extLst>
              <a:ext uri="{FF2B5EF4-FFF2-40B4-BE49-F238E27FC236}">
                <a16:creationId xmlns:a16="http://schemas.microsoft.com/office/drawing/2014/main" id="{7BA0867C-3B71-44D1-8D71-BD2B91CA6E39}"/>
              </a:ext>
            </a:extLst>
          </p:cNvPr>
          <p:cNvSpPr/>
          <p:nvPr/>
        </p:nvSpPr>
        <p:spPr>
          <a:xfrm>
            <a:off x="79467" y="2722856"/>
            <a:ext cx="4766543" cy="184666"/>
          </a:xfrm>
          <a:prstGeom prst="rect">
            <a:avLst/>
          </a:prstGeom>
          <a:ln w="19050">
            <a:solidFill>
              <a:srgbClr val="B22222"/>
            </a:solidFill>
          </a:ln>
        </p:spPr>
        <p:txBody>
          <a:bodyPr wrap="square" lIns="0" tIns="0" rIns="0" bIns="0">
            <a:spAutoFit/>
          </a:bodyPr>
          <a:lstStyle/>
          <a:p>
            <a:pPr algn="ctr"/>
            <a:r>
              <a:rPr lang="en-US" sz="1200" dirty="0">
                <a:solidFill>
                  <a:srgbClr val="B22222"/>
                </a:solidFill>
              </a:rPr>
              <a:t>COVID19</a:t>
            </a:r>
            <a:endParaRPr lang="en-US" sz="1200" dirty="0"/>
          </a:p>
        </p:txBody>
      </p:sp>
      <p:sp>
        <p:nvSpPr>
          <p:cNvPr id="5" name="Rectangle 4">
            <a:extLst>
              <a:ext uri="{FF2B5EF4-FFF2-40B4-BE49-F238E27FC236}">
                <a16:creationId xmlns:a16="http://schemas.microsoft.com/office/drawing/2014/main" id="{DEC694AE-C81D-4CF7-AD00-8C0D94E96509}"/>
              </a:ext>
            </a:extLst>
          </p:cNvPr>
          <p:cNvSpPr/>
          <p:nvPr/>
        </p:nvSpPr>
        <p:spPr>
          <a:xfrm>
            <a:off x="8220362" y="2722856"/>
            <a:ext cx="3124997" cy="184666"/>
          </a:xfrm>
          <a:prstGeom prst="rect">
            <a:avLst/>
          </a:prstGeom>
          <a:ln w="19050">
            <a:solidFill>
              <a:srgbClr val="228B22"/>
            </a:solidFill>
          </a:ln>
        </p:spPr>
        <p:txBody>
          <a:bodyPr wrap="square" lIns="0" tIns="0" rIns="0" bIns="0">
            <a:spAutoFit/>
          </a:bodyPr>
          <a:lstStyle/>
          <a:p>
            <a:pPr algn="ctr"/>
            <a:r>
              <a:rPr lang="en-US" sz="1200" dirty="0">
                <a:solidFill>
                  <a:srgbClr val="228B22"/>
                </a:solidFill>
              </a:rPr>
              <a:t>Uninfected</a:t>
            </a:r>
            <a:endParaRPr lang="en-US" sz="1200" dirty="0"/>
          </a:p>
        </p:txBody>
      </p:sp>
      <p:sp>
        <p:nvSpPr>
          <p:cNvPr id="6" name="Rectangle 5">
            <a:extLst>
              <a:ext uri="{FF2B5EF4-FFF2-40B4-BE49-F238E27FC236}">
                <a16:creationId xmlns:a16="http://schemas.microsoft.com/office/drawing/2014/main" id="{5E43653E-1D27-4F5E-9249-476774F6462B}"/>
              </a:ext>
            </a:extLst>
          </p:cNvPr>
          <p:cNvSpPr/>
          <p:nvPr/>
        </p:nvSpPr>
        <p:spPr>
          <a:xfrm>
            <a:off x="4846011" y="2722856"/>
            <a:ext cx="3352801" cy="184666"/>
          </a:xfrm>
          <a:prstGeom prst="rect">
            <a:avLst/>
          </a:prstGeom>
          <a:ln w="19050">
            <a:solidFill>
              <a:srgbClr val="FF7F00"/>
            </a:solidFill>
          </a:ln>
        </p:spPr>
        <p:txBody>
          <a:bodyPr wrap="square" lIns="0" tIns="0" rIns="0" bIns="0">
            <a:spAutoFit/>
          </a:bodyPr>
          <a:lstStyle/>
          <a:p>
            <a:pPr algn="ctr"/>
            <a:r>
              <a:rPr lang="en-US" sz="1200" dirty="0">
                <a:solidFill>
                  <a:srgbClr val="FF7F00"/>
                </a:solidFill>
              </a:rPr>
              <a:t>Community acquired pneumonia</a:t>
            </a:r>
            <a:endParaRPr lang="en-US" sz="1200" dirty="0"/>
          </a:p>
        </p:txBody>
      </p:sp>
      <p:sp>
        <p:nvSpPr>
          <p:cNvPr id="25" name="Rectangle 24">
            <a:extLst>
              <a:ext uri="{FF2B5EF4-FFF2-40B4-BE49-F238E27FC236}">
                <a16:creationId xmlns:a16="http://schemas.microsoft.com/office/drawing/2014/main" id="{77B07E41-C757-46A6-8702-7FFAB7E45E9E}"/>
              </a:ext>
            </a:extLst>
          </p:cNvPr>
          <p:cNvSpPr/>
          <p:nvPr/>
        </p:nvSpPr>
        <p:spPr>
          <a:xfrm>
            <a:off x="4868146" y="2870017"/>
            <a:ext cx="6477214" cy="184666"/>
          </a:xfrm>
          <a:prstGeom prst="rect">
            <a:avLst/>
          </a:prstGeom>
          <a:ln w="19050">
            <a:solidFill>
              <a:srgbClr val="EE0000"/>
            </a:solidFill>
          </a:ln>
        </p:spPr>
        <p:txBody>
          <a:bodyPr wrap="square" lIns="0" tIns="0" rIns="0" bIns="0">
            <a:spAutoFit/>
          </a:bodyPr>
          <a:lstStyle/>
          <a:p>
            <a:pPr algn="ctr"/>
            <a:r>
              <a:rPr lang="en-US" sz="1200" dirty="0" err="1">
                <a:solidFill>
                  <a:srgbClr val="EE0000"/>
                </a:solidFill>
              </a:rPr>
              <a:t>Dmm</a:t>
            </a:r>
            <a:r>
              <a:rPr lang="en-US" sz="1200" dirty="0">
                <a:solidFill>
                  <a:srgbClr val="EE0000"/>
                </a:solidFill>
              </a:rPr>
              <a:t> cluster 1</a:t>
            </a:r>
          </a:p>
        </p:txBody>
      </p:sp>
      <p:sp>
        <p:nvSpPr>
          <p:cNvPr id="26" name="Rectangle 25">
            <a:extLst>
              <a:ext uri="{FF2B5EF4-FFF2-40B4-BE49-F238E27FC236}">
                <a16:creationId xmlns:a16="http://schemas.microsoft.com/office/drawing/2014/main" id="{3B777257-D0C7-43CD-874A-B8A7094C66F3}"/>
              </a:ext>
            </a:extLst>
          </p:cNvPr>
          <p:cNvSpPr/>
          <p:nvPr/>
        </p:nvSpPr>
        <p:spPr>
          <a:xfrm>
            <a:off x="79467" y="2870017"/>
            <a:ext cx="2629866" cy="184666"/>
          </a:xfrm>
          <a:prstGeom prst="rect">
            <a:avLst/>
          </a:prstGeom>
          <a:ln w="19050">
            <a:solidFill>
              <a:srgbClr val="3B4992"/>
            </a:solidFill>
          </a:ln>
        </p:spPr>
        <p:txBody>
          <a:bodyPr wrap="square" lIns="0" tIns="0" rIns="0" bIns="0">
            <a:spAutoFit/>
          </a:bodyPr>
          <a:lstStyle/>
          <a:p>
            <a:pPr algn="ctr"/>
            <a:r>
              <a:rPr lang="en-US" sz="1200" dirty="0" err="1">
                <a:solidFill>
                  <a:srgbClr val="3B4992"/>
                </a:solidFill>
              </a:rPr>
              <a:t>Dmm</a:t>
            </a:r>
            <a:r>
              <a:rPr lang="en-US" sz="1200" dirty="0">
                <a:solidFill>
                  <a:srgbClr val="3B4992"/>
                </a:solidFill>
              </a:rPr>
              <a:t> cluster 2</a:t>
            </a:r>
          </a:p>
        </p:txBody>
      </p:sp>
      <p:sp>
        <p:nvSpPr>
          <p:cNvPr id="27" name="Rectangle 26">
            <a:extLst>
              <a:ext uri="{FF2B5EF4-FFF2-40B4-BE49-F238E27FC236}">
                <a16:creationId xmlns:a16="http://schemas.microsoft.com/office/drawing/2014/main" id="{09CCB7FD-9A4E-4378-B205-399C6AC1F22A}"/>
              </a:ext>
            </a:extLst>
          </p:cNvPr>
          <p:cNvSpPr/>
          <p:nvPr/>
        </p:nvSpPr>
        <p:spPr>
          <a:xfrm>
            <a:off x="2731176" y="2870017"/>
            <a:ext cx="2115127" cy="184666"/>
          </a:xfrm>
          <a:prstGeom prst="rect">
            <a:avLst/>
          </a:prstGeom>
          <a:ln w="19050">
            <a:solidFill>
              <a:srgbClr val="008B45"/>
            </a:solidFill>
          </a:ln>
        </p:spPr>
        <p:txBody>
          <a:bodyPr wrap="square" lIns="0" tIns="0" rIns="0" bIns="0">
            <a:spAutoFit/>
          </a:bodyPr>
          <a:lstStyle/>
          <a:p>
            <a:pPr algn="ctr"/>
            <a:r>
              <a:rPr lang="en-US" sz="1200" dirty="0" err="1">
                <a:solidFill>
                  <a:srgbClr val="008B45"/>
                </a:solidFill>
              </a:rPr>
              <a:t>Dmm</a:t>
            </a:r>
            <a:r>
              <a:rPr lang="en-US" sz="1200" dirty="0">
                <a:solidFill>
                  <a:srgbClr val="008B45"/>
                </a:solidFill>
              </a:rPr>
              <a:t> cluster 3</a:t>
            </a:r>
          </a:p>
        </p:txBody>
      </p:sp>
      <p:sp>
        <p:nvSpPr>
          <p:cNvPr id="31" name="Rectangle 30">
            <a:extLst>
              <a:ext uri="{FF2B5EF4-FFF2-40B4-BE49-F238E27FC236}">
                <a16:creationId xmlns:a16="http://schemas.microsoft.com/office/drawing/2014/main" id="{049FA223-EF34-468F-BAC6-54DB3BCC0187}"/>
              </a:ext>
            </a:extLst>
          </p:cNvPr>
          <p:cNvSpPr/>
          <p:nvPr/>
        </p:nvSpPr>
        <p:spPr>
          <a:xfrm>
            <a:off x="84383" y="2579969"/>
            <a:ext cx="2629866" cy="184666"/>
          </a:xfrm>
          <a:prstGeom prst="rect">
            <a:avLst/>
          </a:prstGeom>
          <a:ln w="19050">
            <a:solidFill>
              <a:schemeClr val="tx1"/>
            </a:solidFill>
          </a:ln>
        </p:spPr>
        <p:txBody>
          <a:bodyPr wrap="square" lIns="0" tIns="0" rIns="0" bIns="0">
            <a:spAutoFit/>
          </a:bodyPr>
          <a:lstStyle/>
          <a:p>
            <a:pPr algn="ctr"/>
            <a:r>
              <a:rPr lang="en-US" sz="1200" dirty="0"/>
              <a:t>Deceased</a:t>
            </a:r>
          </a:p>
        </p:txBody>
      </p:sp>
      <p:sp>
        <p:nvSpPr>
          <p:cNvPr id="32" name="Rectangle 31">
            <a:extLst>
              <a:ext uri="{FF2B5EF4-FFF2-40B4-BE49-F238E27FC236}">
                <a16:creationId xmlns:a16="http://schemas.microsoft.com/office/drawing/2014/main" id="{5B22270F-1B1E-4BAF-9D08-EA4B3F1B0DDB}"/>
              </a:ext>
            </a:extLst>
          </p:cNvPr>
          <p:cNvSpPr/>
          <p:nvPr/>
        </p:nvSpPr>
        <p:spPr>
          <a:xfrm>
            <a:off x="2736092" y="2579969"/>
            <a:ext cx="2115127" cy="184666"/>
          </a:xfrm>
          <a:prstGeom prst="rect">
            <a:avLst/>
          </a:prstGeom>
          <a:noFill/>
          <a:ln w="19050">
            <a:solidFill>
              <a:srgbClr val="FFC000"/>
            </a:solidFill>
          </a:ln>
        </p:spPr>
        <p:txBody>
          <a:bodyPr wrap="square" lIns="0" tIns="0" rIns="0" bIns="0">
            <a:spAutoFit/>
          </a:bodyPr>
          <a:lstStyle/>
          <a:p>
            <a:pPr algn="ctr"/>
            <a:r>
              <a:rPr lang="en-US" sz="1200" dirty="0">
                <a:solidFill>
                  <a:schemeClr val="accent4">
                    <a:lumMod val="75000"/>
                  </a:schemeClr>
                </a:solidFill>
              </a:rPr>
              <a:t>Survived</a:t>
            </a:r>
          </a:p>
        </p:txBody>
      </p:sp>
    </p:spTree>
    <p:extLst>
      <p:ext uri="{BB962C8B-B14F-4D97-AF65-F5344CB8AC3E}">
        <p14:creationId xmlns:p14="http://schemas.microsoft.com/office/powerpoint/2010/main" val="427261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3.95833E-6 -4.44444E-6 L -3.95833E-6 0.08195 " pathEditMode="relative" rAng="0" ptsTypes="AA">
                                      <p:cBhvr>
                                        <p:cTn id="17" dur="2000" fill="hold"/>
                                        <p:tgtEl>
                                          <p:spTgt spid="25"/>
                                        </p:tgtEl>
                                        <p:attrNameLst>
                                          <p:attrName>ppt_x</p:attrName>
                                          <p:attrName>ppt_y</p:attrName>
                                        </p:attrNameLst>
                                      </p:cBhvr>
                                      <p:rCtr x="0" y="4097"/>
                                    </p:animMotion>
                                  </p:childTnLst>
                                </p:cTn>
                              </p:par>
                              <p:par>
                                <p:cTn id="18" presetID="42" presetClass="path" presetSubtype="0" accel="50000" decel="50000" fill="hold" grpId="1" nodeType="withEffect">
                                  <p:stCondLst>
                                    <p:cond delay="0"/>
                                  </p:stCondLst>
                                  <p:childTnLst>
                                    <p:animMotion origin="layout" path="M 2.91667E-6 -4.44444E-6 L 2.91667E-6 0.08102 " pathEditMode="relative" rAng="0" ptsTypes="AA">
                                      <p:cBhvr>
                                        <p:cTn id="19" dur="2000" fill="hold"/>
                                        <p:tgtEl>
                                          <p:spTgt spid="27"/>
                                        </p:tgtEl>
                                        <p:attrNameLst>
                                          <p:attrName>ppt_x</p:attrName>
                                          <p:attrName>ppt_y</p:attrName>
                                        </p:attrNameLst>
                                      </p:cBhvr>
                                      <p:rCtr x="0" y="4051"/>
                                    </p:animMotion>
                                  </p:childTnLst>
                                </p:cTn>
                              </p:par>
                              <p:par>
                                <p:cTn id="20" presetID="42" presetClass="path" presetSubtype="0" accel="50000" decel="50000" fill="hold" grpId="1" nodeType="withEffect">
                                  <p:stCondLst>
                                    <p:cond delay="0"/>
                                  </p:stCondLst>
                                  <p:childTnLst>
                                    <p:animMotion origin="layout" path="M -2.91667E-6 -4.44444E-6 L -2.91667E-6 0.08195 " pathEditMode="relative" rAng="0" ptsTypes="AA">
                                      <p:cBhvr>
                                        <p:cTn id="21" dur="2000" fill="hold"/>
                                        <p:tgtEl>
                                          <p:spTgt spid="26"/>
                                        </p:tgtEl>
                                        <p:attrNameLst>
                                          <p:attrName>ppt_x</p:attrName>
                                          <p:attrName>ppt_y</p:attrName>
                                        </p:attrNameLst>
                                      </p:cBhvr>
                                      <p:rCtr x="0" y="4097"/>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3.75E-6 0.01504 L -3.75E-6 0.1368 " pathEditMode="relative" rAng="0" ptsTypes="AA">
                                      <p:cBhvr>
                                        <p:cTn id="36" dur="2000" fill="hold"/>
                                        <p:tgtEl>
                                          <p:spTgt spid="5"/>
                                        </p:tgtEl>
                                        <p:attrNameLst>
                                          <p:attrName>ppt_x</p:attrName>
                                          <p:attrName>ppt_y</p:attrName>
                                        </p:attrNameLst>
                                      </p:cBhvr>
                                      <p:rCtr x="0" y="6088"/>
                                    </p:animMotion>
                                  </p:childTnLst>
                                </p:cTn>
                              </p:par>
                              <p:par>
                                <p:cTn id="37" presetID="42" presetClass="path" presetSubtype="0" accel="50000" decel="50000" fill="hold" grpId="0" nodeType="withEffect">
                                  <p:stCondLst>
                                    <p:cond delay="0"/>
                                  </p:stCondLst>
                                  <p:childTnLst>
                                    <p:animMotion origin="layout" path="M 3.95833E-6 0.01504 L 3.95833E-6 0.1368 " pathEditMode="relative" rAng="0" ptsTypes="AA">
                                      <p:cBhvr>
                                        <p:cTn id="38" dur="2000" fill="hold"/>
                                        <p:tgtEl>
                                          <p:spTgt spid="6"/>
                                        </p:tgtEl>
                                        <p:attrNameLst>
                                          <p:attrName>ppt_x</p:attrName>
                                          <p:attrName>ppt_y</p:attrName>
                                        </p:attrNameLst>
                                      </p:cBhvr>
                                      <p:rCtr x="0" y="6088"/>
                                    </p:animMotion>
                                  </p:childTnLst>
                                </p:cTn>
                              </p:par>
                              <p:par>
                                <p:cTn id="39" presetID="42" presetClass="path" presetSubtype="0" accel="50000" decel="50000" fill="hold" grpId="0" nodeType="withEffect">
                                  <p:stCondLst>
                                    <p:cond delay="0"/>
                                  </p:stCondLst>
                                  <p:childTnLst>
                                    <p:animMotion origin="layout" path="M -3.125E-6 0.01504 L -3.125E-6 0.13588 " pathEditMode="relative" rAng="0" ptsTypes="AA">
                                      <p:cBhvr>
                                        <p:cTn id="40" dur="2000" fill="hold"/>
                                        <p:tgtEl>
                                          <p:spTgt spid="4"/>
                                        </p:tgtEl>
                                        <p:attrNameLst>
                                          <p:attrName>ppt_x</p:attrName>
                                          <p:attrName>ppt_y</p:attrName>
                                        </p:attrNameLst>
                                      </p:cBhvr>
                                      <p:rCtr x="0" y="6042"/>
                                    </p:animMotion>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42" presetClass="path" presetSubtype="0" accel="50000" decel="50000" fill="hold" grpId="1" nodeType="withEffect">
                                  <p:stCondLst>
                                    <p:cond delay="0"/>
                                  </p:stCondLst>
                                  <p:childTnLst>
                                    <p:animMotion origin="layout" path="M 2.08333E-6 -3.33333E-6 L 2.08333E-6 0.09098 " pathEditMode="relative" rAng="0" ptsTypes="AA">
                                      <p:cBhvr>
                                        <p:cTn id="48" dur="2000" fill="hold"/>
                                        <p:tgtEl>
                                          <p:spTgt spid="32"/>
                                        </p:tgtEl>
                                        <p:attrNameLst>
                                          <p:attrName>ppt_x</p:attrName>
                                          <p:attrName>ppt_y</p:attrName>
                                        </p:attrNameLst>
                                      </p:cBhvr>
                                      <p:rCtr x="0" y="4537"/>
                                    </p:animMotion>
                                  </p:childTnLst>
                                </p:cTn>
                              </p:par>
                              <p:par>
                                <p:cTn id="49" presetID="42" presetClass="path" presetSubtype="0" accel="50000" decel="50000" fill="hold" grpId="1" nodeType="withEffect">
                                  <p:stCondLst>
                                    <p:cond delay="0"/>
                                  </p:stCondLst>
                                  <p:childTnLst>
                                    <p:animMotion origin="layout" path="M -3.54167E-6 -3.33333E-6 L -3.54167E-6 0.09098 " pathEditMode="relative" rAng="0" ptsTypes="AA">
                                      <p:cBhvr>
                                        <p:cTn id="50" dur="2000" fill="hold"/>
                                        <p:tgtEl>
                                          <p:spTgt spid="31"/>
                                        </p:tgtEl>
                                        <p:attrNameLst>
                                          <p:attrName>ppt_x</p:attrName>
                                          <p:attrName>ppt_y</p:attrName>
                                        </p:attrNameLst>
                                      </p:cBhvr>
                                      <p:rCtr x="0" y="4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E353FD2-7D2F-41E5-9546-71377337723A}"/>
              </a:ext>
            </a:extLst>
          </p:cNvPr>
          <p:cNvGrpSpPr/>
          <p:nvPr/>
        </p:nvGrpSpPr>
        <p:grpSpPr>
          <a:xfrm>
            <a:off x="2650219" y="985796"/>
            <a:ext cx="6088454" cy="5780315"/>
            <a:chOff x="1604717" y="370393"/>
            <a:chExt cx="6088454" cy="5780315"/>
          </a:xfrm>
        </p:grpSpPr>
        <p:pic>
          <p:nvPicPr>
            <p:cNvPr id="5" name="Picture 4" descr="A picture containing text, conifer&#10;&#10;Description automatically generated">
              <a:extLst>
                <a:ext uri="{FF2B5EF4-FFF2-40B4-BE49-F238E27FC236}">
                  <a16:creationId xmlns:a16="http://schemas.microsoft.com/office/drawing/2014/main" id="{417BCC5B-8C32-4DF7-AAC2-8A6DFCF679ED}"/>
                </a:ext>
              </a:extLst>
            </p:cNvPr>
            <p:cNvPicPr>
              <a:picLocks noChangeAspect="1"/>
            </p:cNvPicPr>
            <p:nvPr/>
          </p:nvPicPr>
          <p:blipFill rotWithShape="1">
            <a:blip r:embed="rId3">
              <a:extLst>
                <a:ext uri="{28A0092B-C50C-407E-A947-70E740481C1C}">
                  <a14:useLocalDpi xmlns:a14="http://schemas.microsoft.com/office/drawing/2010/main" val="0"/>
                </a:ext>
              </a:extLst>
            </a:blip>
            <a:srcRect t="2680" r="2631" b="7683"/>
            <a:stretch/>
          </p:blipFill>
          <p:spPr>
            <a:xfrm>
              <a:off x="1604717" y="822873"/>
              <a:ext cx="5934566" cy="5327835"/>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2814526" y="618221"/>
              <a:ext cx="2226397" cy="307777"/>
            </a:xfrm>
            <a:prstGeom prst="rect">
              <a:avLst/>
            </a:prstGeom>
            <a:solidFill>
              <a:srgbClr val="DBBEA1"/>
            </a:solidFill>
          </p:spPr>
          <p:txBody>
            <a:bodyPr wrap="square" lIns="0" tIns="0" rIns="0" bIns="0">
              <a:spAutoFit/>
            </a:bodyPr>
            <a:lstStyle/>
            <a:p>
              <a:pPr algn="ctr"/>
              <a:r>
                <a:rPr lang="en-US" sz="20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5176152" y="370393"/>
              <a:ext cx="2226397" cy="553998"/>
            </a:xfrm>
            <a:prstGeom prst="rect">
              <a:avLst/>
            </a:prstGeom>
            <a:solidFill>
              <a:srgbClr val="DBBEA1"/>
            </a:solidFill>
          </p:spPr>
          <p:txBody>
            <a:bodyPr wrap="square" lIns="0" tIns="0" rIns="0" bIns="0">
              <a:spAutoFit/>
            </a:bodyPr>
            <a:lstStyle/>
            <a:p>
              <a:pPr algn="ctr"/>
              <a:r>
                <a:rPr lang="en-US"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6426084" y="4150117"/>
              <a:ext cx="2226397" cy="307777"/>
            </a:xfrm>
            <a:prstGeom prst="rect">
              <a:avLst/>
            </a:prstGeom>
            <a:solidFill>
              <a:srgbClr val="96C0BA"/>
            </a:solidFill>
          </p:spPr>
          <p:txBody>
            <a:bodyPr wrap="square" lIns="0" tIns="0" rIns="0" bIns="0">
              <a:spAutoFit/>
            </a:bodyPr>
            <a:lstStyle/>
            <a:p>
              <a:pPr algn="ctr"/>
              <a:r>
                <a:rPr lang="en-US" sz="20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6855205" y="1850336"/>
              <a:ext cx="1347537" cy="307777"/>
            </a:xfrm>
            <a:prstGeom prst="rect">
              <a:avLst/>
            </a:prstGeom>
            <a:solidFill>
              <a:srgbClr val="96C0BA"/>
            </a:solidFill>
          </p:spPr>
          <p:txBody>
            <a:bodyPr wrap="square" lIns="0" tIns="0" rIns="0" bIns="0">
              <a:spAutoFit/>
            </a:bodyPr>
            <a:lstStyle/>
            <a:p>
              <a:pPr algn="ctr"/>
              <a:r>
                <a:rPr lang="en-US" sz="2000" dirty="0">
                  <a:solidFill>
                    <a:srgbClr val="B22222"/>
                  </a:solidFill>
                </a:rPr>
                <a:t>COVID19</a:t>
              </a:r>
            </a:p>
          </p:txBody>
        </p:sp>
      </p:grpSp>
      <p:sp>
        <p:nvSpPr>
          <p:cNvPr id="32" name="TextBox 31">
            <a:hlinkClick r:id="rId4" action="ppaction://hlinkfile"/>
            <a:extLst>
              <a:ext uri="{FF2B5EF4-FFF2-40B4-BE49-F238E27FC236}">
                <a16:creationId xmlns:a16="http://schemas.microsoft.com/office/drawing/2014/main" id="{D63E46CB-E1A7-4E34-932B-18410B737A63}"/>
              </a:ext>
            </a:extLst>
          </p:cNvPr>
          <p:cNvSpPr txBox="1"/>
          <p:nvPr/>
        </p:nvSpPr>
        <p:spPr>
          <a:xfrm>
            <a:off x="1524000" y="5894953"/>
            <a:ext cx="1495514" cy="461665"/>
          </a:xfrm>
          <a:prstGeom prst="rect">
            <a:avLst/>
          </a:prstGeom>
          <a:noFill/>
        </p:spPr>
        <p:txBody>
          <a:bodyPr wrap="square" rtlCol="0">
            <a:spAutoFit/>
          </a:bodyPr>
          <a:lstStyle/>
          <a:p>
            <a:r>
              <a:rPr lang="en-US" sz="1200" u="sng" dirty="0"/>
              <a:t>Supplementary Table of log2 diff. taxa</a:t>
            </a:r>
          </a:p>
        </p:txBody>
      </p:sp>
      <p:sp>
        <p:nvSpPr>
          <p:cNvPr id="12" name="TextBox 11">
            <a:extLst>
              <a:ext uri="{FF2B5EF4-FFF2-40B4-BE49-F238E27FC236}">
                <a16:creationId xmlns:a16="http://schemas.microsoft.com/office/drawing/2014/main" id="{75150908-D7C7-4618-96D3-914A02E7388B}"/>
              </a:ext>
            </a:extLst>
          </p:cNvPr>
          <p:cNvSpPr txBox="1"/>
          <p:nvPr/>
        </p:nvSpPr>
        <p:spPr>
          <a:xfrm>
            <a:off x="3113064" y="-7534"/>
            <a:ext cx="5934566" cy="954107"/>
          </a:xfrm>
          <a:prstGeom prst="rect">
            <a:avLst/>
          </a:prstGeom>
          <a:noFill/>
        </p:spPr>
        <p:txBody>
          <a:bodyPr wrap="square">
            <a:spAutoFit/>
          </a:bodyPr>
          <a:lstStyle/>
          <a:p>
            <a:pPr algn="ctr"/>
            <a:r>
              <a:rPr lang="en-US" sz="2800" dirty="0">
                <a:solidFill>
                  <a:schemeClr val="tx2"/>
                </a:solidFill>
              </a:rPr>
              <a:t>Results </a:t>
            </a:r>
          </a:p>
          <a:p>
            <a:pPr algn="ctr"/>
            <a:r>
              <a:rPr lang="en-US" sz="2800" dirty="0">
                <a:solidFill>
                  <a:schemeClr val="tx2"/>
                </a:solidFill>
              </a:rPr>
              <a:t>Differential Taxonomic abundances</a:t>
            </a:r>
          </a:p>
        </p:txBody>
      </p:sp>
      <p:sp>
        <p:nvSpPr>
          <p:cNvPr id="11" name="TextBox 10">
            <a:extLst>
              <a:ext uri="{FF2B5EF4-FFF2-40B4-BE49-F238E27FC236}">
                <a16:creationId xmlns:a16="http://schemas.microsoft.com/office/drawing/2014/main" id="{531A5C85-CE7C-4D89-B601-520CEE04E74D}"/>
              </a:ext>
            </a:extLst>
          </p:cNvPr>
          <p:cNvSpPr txBox="1"/>
          <p:nvPr/>
        </p:nvSpPr>
        <p:spPr>
          <a:xfrm>
            <a:off x="1594837" y="2021873"/>
            <a:ext cx="1899901" cy="369332"/>
          </a:xfrm>
          <a:prstGeom prst="rect">
            <a:avLst/>
          </a:prstGeom>
          <a:noFill/>
        </p:spPr>
        <p:txBody>
          <a:bodyPr wrap="square">
            <a:spAutoFit/>
          </a:bodyPr>
          <a:lstStyle/>
          <a:p>
            <a:pPr algn="l" fontAlgn="b"/>
            <a:r>
              <a:rPr lang="en-US" i="1" dirty="0" err="1">
                <a:solidFill>
                  <a:srgbClr val="000000"/>
                </a:solidFill>
                <a:latin typeface="Calibri" panose="020F0502020204030204" pitchFamily="34" charset="0"/>
              </a:rPr>
              <a:t>Sphingomonas</a:t>
            </a:r>
            <a:endParaRPr lang="en-US" i="1" dirty="0">
              <a:solidFill>
                <a:srgbClr val="000000"/>
              </a:solidFill>
              <a:latin typeface="Calibri" panose="020F0502020204030204" pitchFamily="34" charset="0"/>
            </a:endParaRPr>
          </a:p>
        </p:txBody>
      </p:sp>
      <p:sp>
        <p:nvSpPr>
          <p:cNvPr id="2" name="Circle: Hollow 1">
            <a:extLst>
              <a:ext uri="{FF2B5EF4-FFF2-40B4-BE49-F238E27FC236}">
                <a16:creationId xmlns:a16="http://schemas.microsoft.com/office/drawing/2014/main" id="{E4761983-8E06-4781-956B-51262D3E4C7C}"/>
              </a:ext>
            </a:extLst>
          </p:cNvPr>
          <p:cNvSpPr/>
          <p:nvPr/>
        </p:nvSpPr>
        <p:spPr>
          <a:xfrm rot="2318170">
            <a:off x="4814179"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3CFF968C-D87A-4987-8DFF-B302C967B39E}"/>
              </a:ext>
            </a:extLst>
          </p:cNvPr>
          <p:cNvSpPr/>
          <p:nvPr/>
        </p:nvSpPr>
        <p:spPr>
          <a:xfrm rot="2318170">
            <a:off x="7037420" y="3016870"/>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Table 3">
            <a:extLst>
              <a:ext uri="{FF2B5EF4-FFF2-40B4-BE49-F238E27FC236}">
                <a16:creationId xmlns:a16="http://schemas.microsoft.com/office/drawing/2014/main" id="{C81A8B3D-3220-4FBE-84A9-D2DC33F6D46D}"/>
              </a:ext>
            </a:extLst>
          </p:cNvPr>
          <p:cNvGraphicFramePr>
            <a:graphicFrameLocks noGrp="1"/>
          </p:cNvGraphicFramePr>
          <p:nvPr>
            <p:extLst>
              <p:ext uri="{D42A27DB-BD31-4B8C-83A1-F6EECF244321}">
                <p14:modId xmlns:p14="http://schemas.microsoft.com/office/powerpoint/2010/main" val="2515846886"/>
              </p:ext>
            </p:extLst>
          </p:nvPr>
        </p:nvGraphicFramePr>
        <p:xfrm>
          <a:off x="1538255" y="2442853"/>
          <a:ext cx="2444034" cy="725805"/>
        </p:xfrm>
        <a:graphic>
          <a:graphicData uri="http://schemas.openxmlformats.org/drawingml/2006/table">
            <a:tbl>
              <a:tblPr/>
              <a:tblGrid>
                <a:gridCol w="677863">
                  <a:extLst>
                    <a:ext uri="{9D8B030D-6E8A-4147-A177-3AD203B41FA5}">
                      <a16:colId xmlns:a16="http://schemas.microsoft.com/office/drawing/2014/main" val="3088268488"/>
                    </a:ext>
                  </a:extLst>
                </a:gridCol>
                <a:gridCol w="480295">
                  <a:extLst>
                    <a:ext uri="{9D8B030D-6E8A-4147-A177-3AD203B41FA5}">
                      <a16:colId xmlns:a16="http://schemas.microsoft.com/office/drawing/2014/main" val="2779474549"/>
                    </a:ext>
                  </a:extLst>
                </a:gridCol>
                <a:gridCol w="512763">
                  <a:extLst>
                    <a:ext uri="{9D8B030D-6E8A-4147-A177-3AD203B41FA5}">
                      <a16:colId xmlns:a16="http://schemas.microsoft.com/office/drawing/2014/main" val="292891952"/>
                    </a:ext>
                  </a:extLst>
                </a:gridCol>
                <a:gridCol w="512763">
                  <a:extLst>
                    <a:ext uri="{9D8B030D-6E8A-4147-A177-3AD203B41FA5}">
                      <a16:colId xmlns:a16="http://schemas.microsoft.com/office/drawing/2014/main" val="4135818913"/>
                    </a:ext>
                  </a:extLst>
                </a:gridCol>
                <a:gridCol w="260350">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
        <p:nvSpPr>
          <p:cNvPr id="15" name="Circle: Hollow 14">
            <a:extLst>
              <a:ext uri="{FF2B5EF4-FFF2-40B4-BE49-F238E27FC236}">
                <a16:creationId xmlns:a16="http://schemas.microsoft.com/office/drawing/2014/main" id="{8E453D6C-9702-4A4A-9DB2-1822254AE532}"/>
              </a:ext>
            </a:extLst>
          </p:cNvPr>
          <p:cNvSpPr/>
          <p:nvPr/>
        </p:nvSpPr>
        <p:spPr>
          <a:xfrm rot="2318170">
            <a:off x="7037420" y="5288628"/>
            <a:ext cx="479144" cy="877705"/>
          </a:xfrm>
          <a:prstGeom prst="donut">
            <a:avLst>
              <a:gd name="adj" fmla="val 14306"/>
            </a:avLst>
          </a:prstGeom>
          <a:solidFill>
            <a:srgbClr val="B2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3604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2"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4001918997"/>
              </p:ext>
            </p:extLst>
          </p:nvPr>
        </p:nvGraphicFramePr>
        <p:xfrm>
          <a:off x="1737711" y="2083342"/>
          <a:ext cx="8653664" cy="356592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coef</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qval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dirty="0">
                          <a:solidFill>
                            <a:srgbClr val="7030A0"/>
                          </a:solidFill>
                        </a:rPr>
                        <a:t>phosphorylation</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nucleobase-containing</a:t>
                      </a:r>
                      <a:r>
                        <a:rPr lang="en-US" sz="14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dirty="0">
                          <a:solidFill>
                            <a:srgbClr val="7030A0"/>
                          </a:solidFill>
                        </a:rPr>
                        <a:t>phosphodiester</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bond</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1" dirty="0">
                          <a:solidFill>
                            <a:srgbClr val="4472C4"/>
                          </a:solidFill>
                        </a:rPr>
                        <a:t>endopeptidase</a:t>
                      </a:r>
                      <a:r>
                        <a:rPr lang="en-US" sz="14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1" i="0" u="none" strike="noStrike" dirty="0">
                          <a:solidFill>
                            <a:srgbClr val="FFC000"/>
                          </a:solidFill>
                          <a:effectLst/>
                          <a:latin typeface="Calibri" panose="020F0502020204030204" pitchFamily="34" charset="0"/>
                        </a:rPr>
                        <a:t>DNA</a:t>
                      </a:r>
                      <a:r>
                        <a:rPr lang="en-US" sz="14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1" dirty="0">
                          <a:solidFill>
                            <a:srgbClr val="7030A0"/>
                          </a:solidFill>
                        </a:rPr>
                        <a:t>Pyrophosphat</a:t>
                      </a:r>
                      <a:r>
                        <a:rPr lang="en-US" sz="1400" b="1" dirty="0">
                          <a:solidFill>
                            <a:srgbClr val="4472C4"/>
                          </a:solidFill>
                        </a:rPr>
                        <a: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1" dirty="0">
                          <a:solidFill>
                            <a:srgbClr val="4472C4"/>
                          </a:solidFill>
                        </a:rPr>
                        <a:t>oxidoreductase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1" dirty="0">
                          <a:solidFill>
                            <a:srgbClr val="4472C4"/>
                          </a:solidFill>
                        </a:rPr>
                        <a:t>hydrolase activity</a:t>
                      </a:r>
                      <a:r>
                        <a:rPr lang="en-US" sz="14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1" dirty="0">
                          <a:solidFill>
                            <a:srgbClr val="4472C4"/>
                          </a:solidFill>
                        </a:rPr>
                        <a:t>catalytic activity</a:t>
                      </a:r>
                      <a:r>
                        <a:rPr lang="en-US" sz="1400" b="0" i="0" u="none" strike="noStrike" dirty="0">
                          <a:solidFill>
                            <a:srgbClr val="000000"/>
                          </a:solidFill>
                          <a:effectLst/>
                          <a:latin typeface="Calibri" panose="020F0502020204030204" pitchFamily="34" charset="0"/>
                        </a:rPr>
                        <a:t>, acting on </a:t>
                      </a:r>
                      <a:r>
                        <a:rPr lang="en-US" sz="14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organonitrogen</a:t>
                      </a:r>
                      <a:r>
                        <a:rPr lang="en-US" sz="14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3123233" y="109758"/>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sp>
        <p:nvSpPr>
          <p:cNvPr id="14" name="TextBox 13">
            <a:extLst>
              <a:ext uri="{FF2B5EF4-FFF2-40B4-BE49-F238E27FC236}">
                <a16:creationId xmlns:a16="http://schemas.microsoft.com/office/drawing/2014/main" id="{07CEB0DB-2AA8-46AE-BDD9-63358C58AAB6}"/>
              </a:ext>
            </a:extLst>
          </p:cNvPr>
          <p:cNvSpPr txBox="1"/>
          <p:nvPr/>
        </p:nvSpPr>
        <p:spPr>
          <a:xfrm>
            <a:off x="1537558" y="5717895"/>
            <a:ext cx="9130443"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 Coefficients are directly correlated with regulation amongst patients who survived.</a:t>
            </a:r>
            <a:endParaRPr lang="en-US" dirty="0">
              <a:solidFill>
                <a:srgbClr val="000000"/>
              </a:solidFill>
              <a:latin typeface="Calibri" panose="020F0502020204030204" pitchFamily="34" charset="0"/>
            </a:endParaRPr>
          </a:p>
        </p:txBody>
      </p:sp>
      <p:sp>
        <p:nvSpPr>
          <p:cNvPr id="16" name="TextBox 15">
            <a:extLst>
              <a:ext uri="{FF2B5EF4-FFF2-40B4-BE49-F238E27FC236}">
                <a16:creationId xmlns:a16="http://schemas.microsoft.com/office/drawing/2014/main" id="{88FDCC9D-890E-4F70-8D0F-75F86FFE3D3B}"/>
              </a:ext>
            </a:extLst>
          </p:cNvPr>
          <p:cNvSpPr txBox="1"/>
          <p:nvPr/>
        </p:nvSpPr>
        <p:spPr>
          <a:xfrm>
            <a:off x="1737711" y="1586604"/>
            <a:ext cx="8653664" cy="461665"/>
          </a:xfrm>
          <a:prstGeom prst="rect">
            <a:avLst/>
          </a:prstGeom>
          <a:noFill/>
        </p:spPr>
        <p:txBody>
          <a:bodyPr wrap="square">
            <a:spAutoFit/>
          </a:bodyPr>
          <a:lstStyle/>
          <a:p>
            <a:pPr algn="l" fontAlgn="b"/>
            <a:r>
              <a:rPr lang="en-US" sz="1200" dirty="0">
                <a:solidFill>
                  <a:srgbClr val="000000"/>
                </a:solidFill>
                <a:latin typeface="Calibri" panose="020F0502020204030204" pitchFamily="34" charset="0"/>
              </a:rPr>
              <a:t>Table 4. Gene Ontologies associated with COVID19 survival.  GO terms comparisons were conducted using Maaslin2, controlling for random effect of patient and using </a:t>
            </a:r>
            <a:r>
              <a:rPr lang="en-US" sz="1200" dirty="0" err="1">
                <a:solidFill>
                  <a:srgbClr val="000000"/>
                </a:solidFill>
                <a:latin typeface="Calibri" panose="020F0502020204030204" pitchFamily="34" charset="0"/>
              </a:rPr>
              <a:t>Benjamini</a:t>
            </a:r>
            <a:r>
              <a:rPr lang="en-US" sz="1200" dirty="0">
                <a:solidFill>
                  <a:srgbClr val="000000"/>
                </a:solidFill>
                <a:latin typeface="Calibri" panose="020F0502020204030204" pitchFamily="34" charset="0"/>
              </a:rPr>
              <a:t> </a:t>
            </a:r>
            <a:r>
              <a:rPr lang="en-US" sz="1200" dirty="0" err="1">
                <a:solidFill>
                  <a:srgbClr val="000000"/>
                </a:solidFill>
                <a:latin typeface="Calibri" panose="020F0502020204030204" pitchFamily="34" charset="0"/>
              </a:rPr>
              <a:t>Hochber</a:t>
            </a:r>
            <a:r>
              <a:rPr lang="en-US" sz="1200" dirty="0">
                <a:solidFill>
                  <a:srgbClr val="000000"/>
                </a:solidFill>
                <a:latin typeface="Calibri" panose="020F0502020204030204" pitchFamily="34" charset="0"/>
              </a:rPr>
              <a:t> multiple test comparison (q&lt;0.05).</a:t>
            </a:r>
          </a:p>
        </p:txBody>
      </p:sp>
    </p:spTree>
    <p:extLst>
      <p:ext uri="{BB962C8B-B14F-4D97-AF65-F5344CB8AC3E}">
        <p14:creationId xmlns:p14="http://schemas.microsoft.com/office/powerpoint/2010/main" val="230026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6914</TotalTime>
  <Words>4760</Words>
  <Application>Microsoft Office PowerPoint</Application>
  <PresentationFormat>Widescreen</PresentationFormat>
  <Paragraphs>1000</Paragraphs>
  <Slides>25</Slides>
  <Notes>21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-apple-system</vt:lpstr>
      <vt:lpstr>Arial</vt:lpstr>
      <vt:lpstr>Calibri</vt:lpstr>
      <vt:lpstr>Calibri Light</vt:lpstr>
      <vt:lpstr>Open Sans</vt:lpstr>
      <vt:lpstr>Roboto</vt:lpstr>
      <vt:lpstr>Segoe UI</vt:lpstr>
      <vt:lpstr>Slack-Lato</vt:lpstr>
      <vt:lpstr>Symbol</vt:lpstr>
      <vt:lpstr>Times New Roman</vt:lpstr>
      <vt:lpstr>BCM Theme</vt:lpstr>
      <vt:lpstr>Storyboard Layouts</vt:lpstr>
      <vt:lpstr>1_Storyboard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Jochum, Michael D.</cp:lastModifiedBy>
  <cp:revision>147</cp:revision>
  <cp:lastPrinted>2017-02-16T22:08:49Z</cp:lastPrinted>
  <dcterms:created xsi:type="dcterms:W3CDTF">2017-10-24T13:41:35Z</dcterms:created>
  <dcterms:modified xsi:type="dcterms:W3CDTF">2021-05-25T20:35:21Z</dcterms:modified>
</cp:coreProperties>
</file>