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72" r:id="rId4"/>
    <p:sldId id="270" r:id="rId5"/>
    <p:sldId id="271" r:id="rId6"/>
    <p:sldId id="269" r:id="rId7"/>
    <p:sldId id="266" r:id="rId8"/>
    <p:sldId id="265" r:id="rId9"/>
    <p:sldId id="257" r:id="rId10"/>
    <p:sldId id="258" r:id="rId11"/>
    <p:sldId id="262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7" autoAdjust="0"/>
  </p:normalViewPr>
  <p:slideViewPr>
    <p:cSldViewPr snapToGrid="0">
      <p:cViewPr varScale="1">
        <p:scale>
          <a:sx n="53" d="100"/>
          <a:sy n="53" d="100"/>
        </p:scale>
        <p:origin x="108" y="2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623A-2C61-4E61-9F5B-D4B683730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1347F-F96C-458E-98B8-6B04B2B34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1B26-DA88-46AB-9EC3-996EF4B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BA5E-81A8-4578-BE07-55D69924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F8D1-39ED-4CE2-ABB7-C6B648F5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5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0DD0-9FB9-4EA0-8980-0796E2EA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2F84F-7171-4A90-9EEF-604D0A559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F89DD-81D5-40E5-A687-29A22D62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3C7E1-2AE0-4B7A-B00C-816236FB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2190-CD4B-4A09-A89B-D2D0A977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7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E6C93-FEF7-480E-89BF-0055AE6B9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7A9FA-094E-4D64-BC06-05E9B728B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02050-B51E-4CBD-87DF-7BDE10CB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03DD3-087A-487F-969E-213D340C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E910-B7D9-4E6F-BF76-ACA0EC2D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5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0B34-4F5F-4D97-876B-26245AED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28C3-8888-45A6-8626-080F50FF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C0C4-41B2-4BBB-AC66-88360C05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D4AC-39CC-484D-91EB-5617603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0DF32-BF66-41D1-BD28-7E3416E2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5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7128-0D5B-4137-BAD5-08E8A642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EEF3B-ACF8-4517-9C8B-83C8EFBEA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7192-7ACC-4A09-B3AD-D219AD81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990B9-41AE-4B82-BF0D-CD69763E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365D-BC19-44AF-87AF-A75D05DD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77CF-B381-4DBA-A12F-3A902903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75D1-CA9C-4928-9814-690CBBEFD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B6BE1-02B2-4DCA-8BB7-122681D4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EECA2-9CF8-4CA9-92DE-CDC1C6C5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E1BC0-62CC-4A68-81B3-E4CAABD3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27C04-3665-4A2C-96FA-615484EF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4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B041-01F1-48F9-AE32-CB6D6A5A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4073D-B930-4CAB-BF44-03DCAA5BB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9A690-034C-48CF-A8D9-202C7B2BF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93F5B-C36E-4FB7-A190-F08F837A7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4515A-AB19-4D6C-93F4-253658E2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891AC-6839-428F-A848-8060D83F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0DB19-5D9D-4FEA-A922-81A63C0B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9F7D5-083B-4FF9-8A61-9949F375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2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0DC9-6B1F-4526-B4D6-BD087F02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61300-EEFA-4D69-B0BC-6AF305A2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2749C-227F-46BB-AF45-CBDF0006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6DE83-33FB-45C5-8EA2-94713955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5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EAA73-9DF8-4C9C-A079-80E4B97C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3A03F-EB82-42B4-98AB-33CCCCD4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458E0-56CB-426F-BFDE-12B2DA87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1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E441-230A-480B-8BC7-2E29BD28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9D44A-BB4D-4DD5-B893-95F9266B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99AC9-6590-4014-A558-905558EC1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09721-68B7-4F93-88E7-36842F42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9A195-8CBD-4A86-9A32-34F326AD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D94DB-205C-4BF9-BDAA-1ED7BACA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4821-F5D5-49B5-A4E7-E18ED711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76862-AD6E-4B01-A4AF-098CA0954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F415F-EBB3-4845-99C6-602EB9024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65DA0-0B2B-4857-A18B-EB9DF8CC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09135-C0C7-4581-83F4-807991F2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01250-9FBC-4EA4-891E-96C09C8A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7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B2866-60CA-4C05-916F-EC8841CE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D2A0B-6943-46DD-9254-4237B26E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4A7A-DB1A-4658-B131-7E8F0F1E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FF46-62C9-462D-83AA-D005489914C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97E4-2EE2-41E4-BBC2-6445BA5DE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4BE3-9761-4FED-B232-4DF62F906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20F4F7C-B81B-46CE-B196-45D96F8AA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2"/>
          <a:stretch/>
        </p:blipFill>
        <p:spPr>
          <a:xfrm>
            <a:off x="0" y="3411767"/>
            <a:ext cx="5487166" cy="344623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0FC8400-9BF9-4F01-813F-60DEC18A1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2"/>
          <a:stretch/>
        </p:blipFill>
        <p:spPr>
          <a:xfrm>
            <a:off x="117231" y="288039"/>
            <a:ext cx="4095262" cy="25720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76906F-3DDD-4F8D-850F-F62F6D3B4AFD}"/>
              </a:ext>
            </a:extLst>
          </p:cNvPr>
          <p:cNvSpPr txBox="1"/>
          <p:nvPr/>
        </p:nvSpPr>
        <p:spPr>
          <a:xfrm>
            <a:off x="5665791" y="137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333333"/>
                </a:solidFill>
                <a:latin typeface="Helvetica Neue"/>
              </a:rPr>
              <a:t>P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Helvetica Neue"/>
              </a:rPr>
              <a:t>re- processing </a:t>
            </a:r>
            <a:r>
              <a:rPr lang="en-US" sz="1800" b="1" i="0" dirty="0" err="1">
                <a:solidFill>
                  <a:srgbClr val="333333"/>
                </a:solidFill>
                <a:effectLst/>
                <a:latin typeface="Helvetica Neue"/>
              </a:rPr>
              <a:t>GO_Terms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0A21C-C3B9-4204-B997-46A4AC97B71E}"/>
              </a:ext>
            </a:extLst>
          </p:cNvPr>
          <p:cNvSpPr txBox="1"/>
          <p:nvPr/>
        </p:nvSpPr>
        <p:spPr>
          <a:xfrm>
            <a:off x="5665791" y="26532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>
                <a:solidFill>
                  <a:srgbClr val="333333"/>
                </a:solidFill>
                <a:effectLst/>
                <a:latin typeface="Helvetica Neue"/>
              </a:rPr>
              <a:t>DMM model fit</a:t>
            </a:r>
            <a:endParaRPr lang="en-US" b="1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C76B881-7471-4D79-B644-BBACE5A8C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0801"/>
              </p:ext>
            </p:extLst>
          </p:nvPr>
        </p:nvGraphicFramePr>
        <p:xfrm>
          <a:off x="5204038" y="732362"/>
          <a:ext cx="7019507" cy="1266825"/>
        </p:xfrm>
        <a:graphic>
          <a:graphicData uri="http://schemas.openxmlformats.org/drawingml/2006/table">
            <a:tbl>
              <a:tblPr/>
              <a:tblGrid>
                <a:gridCol w="4975225">
                  <a:extLst>
                    <a:ext uri="{9D8B030D-6E8A-4147-A177-3AD203B41FA5}">
                      <a16:colId xmlns:a16="http://schemas.microsoft.com/office/drawing/2014/main" val="3814056910"/>
                    </a:ext>
                  </a:extLst>
                </a:gridCol>
                <a:gridCol w="1159637">
                  <a:extLst>
                    <a:ext uri="{9D8B030D-6E8A-4147-A177-3AD203B41FA5}">
                      <a16:colId xmlns:a16="http://schemas.microsoft.com/office/drawing/2014/main" val="4208763786"/>
                    </a:ext>
                  </a:extLst>
                </a:gridCol>
                <a:gridCol w="884645">
                  <a:extLst>
                    <a:ext uri="{9D8B030D-6E8A-4147-A177-3AD203B41FA5}">
                      <a16:colId xmlns:a16="http://schemas.microsoft.com/office/drawing/2014/main" val="459490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Pre-processing Steps Taken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Go Term (n)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samples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252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Subset for biological processes only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5533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135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Removed neg control and Unknown sample types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288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Removed Go terms and samples with summation &lt; 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089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Agglomerated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Go_terms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 by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3458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67848"/>
                  </a:ext>
                </a:extLst>
              </a:tr>
            </a:tbl>
          </a:graphicData>
        </a:graphic>
      </p:graphicFrame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C8234619-EAA4-41AC-94E3-0F1618C68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1"/>
          <a:stretch/>
        </p:blipFill>
        <p:spPr>
          <a:xfrm>
            <a:off x="5432665" y="3067090"/>
            <a:ext cx="6562253" cy="356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4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3239288" y="177266"/>
            <a:ext cx="5713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28D465-3C5B-40F6-A123-8AB7C99B4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8"/>
          <a:stretch/>
        </p:blipFill>
        <p:spPr>
          <a:xfrm>
            <a:off x="70786" y="24583"/>
            <a:ext cx="1641835" cy="1251767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9B75E63E-AC0A-4163-BFAC-DE59BAD99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8" y="1142202"/>
            <a:ext cx="11431595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9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3239288" y="177266"/>
            <a:ext cx="5713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28D465-3C5B-40F6-A123-8AB7C99B4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8"/>
          <a:stretch/>
        </p:blipFill>
        <p:spPr>
          <a:xfrm>
            <a:off x="70786" y="24583"/>
            <a:ext cx="1641835" cy="12517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B1021C-C530-4DE1-A834-0DB26FE88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83" y="0"/>
            <a:ext cx="9095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0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3239288" y="177266"/>
            <a:ext cx="5713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28D465-3C5B-40F6-A123-8AB7C99B4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8"/>
          <a:stretch/>
        </p:blipFill>
        <p:spPr>
          <a:xfrm>
            <a:off x="70786" y="24583"/>
            <a:ext cx="1641835" cy="12517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0E8C48-DF4B-4DB0-A753-1A1B6BF5B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8" r="24443"/>
          <a:stretch/>
        </p:blipFill>
        <p:spPr>
          <a:xfrm>
            <a:off x="0" y="5147209"/>
            <a:ext cx="5824538" cy="1533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C1632C-FCDE-4A56-B5B5-A252568CD2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079"/>
          <a:stretch/>
        </p:blipFill>
        <p:spPr>
          <a:xfrm>
            <a:off x="7438236" y="1528762"/>
            <a:ext cx="4729163" cy="28098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FCDAA-31B1-44ED-A4D7-AA276E0E7B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046"/>
          <a:stretch/>
        </p:blipFill>
        <p:spPr>
          <a:xfrm>
            <a:off x="0" y="1452562"/>
            <a:ext cx="5895975" cy="3248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ED7D99-9982-49E7-BD7A-E9B5937AA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024" y="4890034"/>
            <a:ext cx="6429375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104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0" y="3804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2F25E0F1-CD57-4982-8F5B-95E4CD534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64389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5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0" y="3804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5BAF2E6-5A50-4C47-9098-6E8C79CAA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1BFD-BBEE-4FDA-BBEA-8F1A6E488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term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C5B1D-2D7F-4672-8E00-371F37FE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2 November 2020</a:t>
            </a:r>
          </a:p>
        </p:txBody>
      </p:sp>
    </p:spTree>
    <p:extLst>
      <p:ext uri="{BB962C8B-B14F-4D97-AF65-F5344CB8AC3E}">
        <p14:creationId xmlns:p14="http://schemas.microsoft.com/office/powerpoint/2010/main" val="255151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20F4F7C-B81B-46CE-B196-45D96F8AA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2"/>
          <a:stretch/>
        </p:blipFill>
        <p:spPr>
          <a:xfrm>
            <a:off x="0" y="3411767"/>
            <a:ext cx="5487166" cy="344623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0FC8400-9BF9-4F01-813F-60DEC18A1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2"/>
          <a:stretch/>
        </p:blipFill>
        <p:spPr>
          <a:xfrm>
            <a:off x="117231" y="288039"/>
            <a:ext cx="4095262" cy="25720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76906F-3DDD-4F8D-850F-F62F6D3B4AFD}"/>
              </a:ext>
            </a:extLst>
          </p:cNvPr>
          <p:cNvSpPr txBox="1"/>
          <p:nvPr/>
        </p:nvSpPr>
        <p:spPr>
          <a:xfrm>
            <a:off x="5665791" y="137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333333"/>
                </a:solidFill>
                <a:latin typeface="Helvetica Neue"/>
              </a:rPr>
              <a:t>P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Helvetica Neue"/>
              </a:rPr>
              <a:t>re- processing </a:t>
            </a:r>
            <a:r>
              <a:rPr lang="en-US" sz="1800" b="1" i="0" dirty="0" err="1">
                <a:solidFill>
                  <a:srgbClr val="333333"/>
                </a:solidFill>
                <a:effectLst/>
                <a:latin typeface="Helvetica Neue"/>
              </a:rPr>
              <a:t>GO_Terms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0A21C-C3B9-4204-B997-46A4AC97B71E}"/>
              </a:ext>
            </a:extLst>
          </p:cNvPr>
          <p:cNvSpPr txBox="1"/>
          <p:nvPr/>
        </p:nvSpPr>
        <p:spPr>
          <a:xfrm>
            <a:off x="5665791" y="26532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>
                <a:solidFill>
                  <a:srgbClr val="333333"/>
                </a:solidFill>
                <a:effectLst/>
                <a:latin typeface="Helvetica Neue"/>
              </a:rPr>
              <a:t>DMM model fit</a:t>
            </a:r>
            <a:endParaRPr lang="en-US" b="1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C76B881-7471-4D79-B644-BBACE5A8CBB5}"/>
              </a:ext>
            </a:extLst>
          </p:cNvPr>
          <p:cNvGraphicFramePr>
            <a:graphicFrameLocks noGrp="1"/>
          </p:cNvGraphicFramePr>
          <p:nvPr/>
        </p:nvGraphicFramePr>
        <p:xfrm>
          <a:off x="5204038" y="732362"/>
          <a:ext cx="7019507" cy="1266825"/>
        </p:xfrm>
        <a:graphic>
          <a:graphicData uri="http://schemas.openxmlformats.org/drawingml/2006/table">
            <a:tbl>
              <a:tblPr/>
              <a:tblGrid>
                <a:gridCol w="4975225">
                  <a:extLst>
                    <a:ext uri="{9D8B030D-6E8A-4147-A177-3AD203B41FA5}">
                      <a16:colId xmlns:a16="http://schemas.microsoft.com/office/drawing/2014/main" val="3814056910"/>
                    </a:ext>
                  </a:extLst>
                </a:gridCol>
                <a:gridCol w="1159637">
                  <a:extLst>
                    <a:ext uri="{9D8B030D-6E8A-4147-A177-3AD203B41FA5}">
                      <a16:colId xmlns:a16="http://schemas.microsoft.com/office/drawing/2014/main" val="4208763786"/>
                    </a:ext>
                  </a:extLst>
                </a:gridCol>
                <a:gridCol w="884645">
                  <a:extLst>
                    <a:ext uri="{9D8B030D-6E8A-4147-A177-3AD203B41FA5}">
                      <a16:colId xmlns:a16="http://schemas.microsoft.com/office/drawing/2014/main" val="459490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Pre-processing Steps Taken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Go Term (n)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samples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252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Subset for biological processes only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135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Removed neg control and Unknown sample types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288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Removed Go terms and samples with summation &lt; 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089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Agglomerated Go_terms by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67848"/>
                  </a:ext>
                </a:extLst>
              </a:tr>
            </a:tbl>
          </a:graphicData>
        </a:graphic>
      </p:graphicFrame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C8234619-EAA4-41AC-94E3-0F1618C68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1"/>
          <a:stretch/>
        </p:blipFill>
        <p:spPr>
          <a:xfrm>
            <a:off x="5432665" y="3067090"/>
            <a:ext cx="6562253" cy="356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480E3138-5218-4961-B8E7-452E6AE4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3" y="241968"/>
            <a:ext cx="9924046" cy="6616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F9B77-A43F-41FD-A269-504F6AA29A40}"/>
              </a:ext>
            </a:extLst>
          </p:cNvPr>
          <p:cNvSpPr txBox="1"/>
          <p:nvPr/>
        </p:nvSpPr>
        <p:spPr>
          <a:xfrm>
            <a:off x="1315453" y="-1"/>
            <a:ext cx="9924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Helvetica Neue"/>
              </a:rPr>
              <a:t>Square root transformed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 Dirichlet Multinomial Mixtures Community typing (k=4)</a:t>
            </a:r>
          </a:p>
        </p:txBody>
      </p:sp>
    </p:spTree>
    <p:extLst>
      <p:ext uri="{BB962C8B-B14F-4D97-AF65-F5344CB8AC3E}">
        <p14:creationId xmlns:p14="http://schemas.microsoft.com/office/powerpoint/2010/main" val="101967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8DC8D31F-F700-4083-B7BA-594058F6C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3" y="241968"/>
            <a:ext cx="9924046" cy="6616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F9B77-A43F-41FD-A269-504F6AA29A40}"/>
              </a:ext>
            </a:extLst>
          </p:cNvPr>
          <p:cNvSpPr txBox="1"/>
          <p:nvPr/>
        </p:nvSpPr>
        <p:spPr>
          <a:xfrm>
            <a:off x="1315453" y="-1"/>
            <a:ext cx="9924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Log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 Dirichlet Multinomial Mixtures Community typing (k=4)</a:t>
            </a:r>
          </a:p>
        </p:txBody>
      </p:sp>
    </p:spTree>
    <p:extLst>
      <p:ext uri="{BB962C8B-B14F-4D97-AF65-F5344CB8AC3E}">
        <p14:creationId xmlns:p14="http://schemas.microsoft.com/office/powerpoint/2010/main" val="235949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26CFE5FB-450B-458A-9C8B-684730B29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03" y="306137"/>
            <a:ext cx="9827794" cy="6551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F9B77-A43F-41FD-A269-504F6AA29A40}"/>
              </a:ext>
            </a:extLst>
          </p:cNvPr>
          <p:cNvSpPr txBox="1"/>
          <p:nvPr/>
        </p:nvSpPr>
        <p:spPr>
          <a:xfrm>
            <a:off x="1182103" y="0"/>
            <a:ext cx="9827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Log 10 Dirichlet Multinomial Mixtures Community typing (k=4)</a:t>
            </a:r>
          </a:p>
        </p:txBody>
      </p:sp>
    </p:spTree>
    <p:extLst>
      <p:ext uri="{BB962C8B-B14F-4D97-AF65-F5344CB8AC3E}">
        <p14:creationId xmlns:p14="http://schemas.microsoft.com/office/powerpoint/2010/main" val="103776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EF9B77-A43F-41FD-A269-504F6AA29A4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Bacteria derived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biological process GO term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 (k=6)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93512DA-E678-4FBB-98F7-D6EC626D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9" r="14813"/>
          <a:stretch/>
        </p:blipFill>
        <p:spPr>
          <a:xfrm>
            <a:off x="-18472" y="369332"/>
            <a:ext cx="4128654" cy="651637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3AECB2-E5AF-4A77-88BD-9A85D6B4AAE6}"/>
              </a:ext>
            </a:extLst>
          </p:cNvPr>
          <p:cNvGrpSpPr/>
          <p:nvPr/>
        </p:nvGrpSpPr>
        <p:grpSpPr>
          <a:xfrm>
            <a:off x="5984900" y="766493"/>
            <a:ext cx="4193841" cy="1905266"/>
            <a:chOff x="5896886" y="369332"/>
            <a:chExt cx="4193841" cy="1905266"/>
          </a:xfrm>
        </p:grpSpPr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5257B7BB-DC1E-4A1E-9BE2-429ECBA06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28" t="47721" b="14982"/>
            <a:stretch/>
          </p:blipFill>
          <p:spPr>
            <a:xfrm>
              <a:off x="9325886" y="369332"/>
              <a:ext cx="764841" cy="1421245"/>
            </a:xfrm>
            <a:prstGeom prst="rect">
              <a:avLst/>
            </a:prstGeom>
          </p:spPr>
        </p:pic>
        <p:pic>
          <p:nvPicPr>
            <p:cNvPr id="11" name="Picture 10" descr="Chart, bubble chart&#10;&#10;Description automatically generated">
              <a:extLst>
                <a:ext uri="{FF2B5EF4-FFF2-40B4-BE49-F238E27FC236}">
                  <a16:creationId xmlns:a16="http://schemas.microsoft.com/office/drawing/2014/main" id="{26CE1749-7A24-43B1-9815-BF45DBDAF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579"/>
            <a:stretch/>
          </p:blipFill>
          <p:spPr>
            <a:xfrm>
              <a:off x="6416697" y="369332"/>
              <a:ext cx="2912030" cy="1905266"/>
            </a:xfrm>
            <a:prstGeom prst="rect">
              <a:avLst/>
            </a:prstGeom>
          </p:spPr>
        </p:pic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48F0BE58-3DE4-4243-91E2-9580E4FB6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28" t="10605" b="56279"/>
            <a:stretch/>
          </p:blipFill>
          <p:spPr>
            <a:xfrm>
              <a:off x="5896886" y="369332"/>
              <a:ext cx="764841" cy="1261919"/>
            </a:xfrm>
            <a:prstGeom prst="rect">
              <a:avLst/>
            </a:prstGeom>
          </p:spPr>
        </p:pic>
      </p:grpSp>
      <p:pic>
        <p:nvPicPr>
          <p:cNvPr id="15" name="Picture 1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EF92754-55A2-4993-BC84-A9558FF64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288" y="3075176"/>
            <a:ext cx="7621064" cy="3810532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C86C0B97-0B4A-474B-B023-DB242CC1CE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8" t="29592" b="31750"/>
          <a:stretch/>
        </p:blipFill>
        <p:spPr>
          <a:xfrm>
            <a:off x="4118293" y="415256"/>
            <a:ext cx="905286" cy="25190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8B8696-59B0-43AC-BDFB-4A75951BAFCA}"/>
              </a:ext>
            </a:extLst>
          </p:cNvPr>
          <p:cNvSpPr txBox="1"/>
          <p:nvPr/>
        </p:nvSpPr>
        <p:spPr>
          <a:xfrm>
            <a:off x="4727987" y="2749666"/>
            <a:ext cx="67076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Helvetica Neue"/>
              </a:rPr>
              <a:t>DMM group (x)  by case (y) faceted by publication, colored by count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D8DFBE-B664-4F7C-9BD9-66052BD8F536}"/>
              </a:ext>
            </a:extLst>
          </p:cNvPr>
          <p:cNvSpPr txBox="1"/>
          <p:nvPr/>
        </p:nvSpPr>
        <p:spPr>
          <a:xfrm>
            <a:off x="5938852" y="398635"/>
            <a:ext cx="42859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Helvetica Neue"/>
              </a:rPr>
              <a:t>DMM group (x)  by case (y), colored by count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879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1BFD-BBEE-4FDA-BBEA-8F1A6E488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 STUFF</a:t>
            </a:r>
            <a:br>
              <a:rPr lang="en-US" dirty="0"/>
            </a:br>
            <a:r>
              <a:rPr lang="en-US" dirty="0"/>
              <a:t>Go term </a:t>
            </a:r>
            <a:r>
              <a:rPr lang="en-US" dirty="0" err="1"/>
              <a:t>visualisations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C5B1D-2D7F-4672-8E00-371F37FE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27 Oct 2020</a:t>
            </a:r>
          </a:p>
        </p:txBody>
      </p:sp>
    </p:spTree>
    <p:extLst>
      <p:ext uri="{BB962C8B-B14F-4D97-AF65-F5344CB8AC3E}">
        <p14:creationId xmlns:p14="http://schemas.microsoft.com/office/powerpoint/2010/main" val="272546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77F9D17-82E3-4B27-A811-865C0CDDD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0" y="177266"/>
            <a:ext cx="6503467" cy="65034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7267342" y="177266"/>
            <a:ext cx="470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Proportion of samples types by publication </a:t>
            </a:r>
          </a:p>
        </p:txBody>
      </p:sp>
    </p:spTree>
    <p:extLst>
      <p:ext uri="{BB962C8B-B14F-4D97-AF65-F5344CB8AC3E}">
        <p14:creationId xmlns:p14="http://schemas.microsoft.com/office/powerpoint/2010/main" val="270620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243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Office Theme</vt:lpstr>
      <vt:lpstr>PowerPoint Presentation</vt:lpstr>
      <vt:lpstr>Go term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 STUFF Go term visualisations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term visualisations</dc:title>
  <dc:creator>Michael Jochum</dc:creator>
  <cp:lastModifiedBy>Michael Jochum</cp:lastModifiedBy>
  <cp:revision>21</cp:revision>
  <dcterms:created xsi:type="dcterms:W3CDTF">2020-10-27T18:20:38Z</dcterms:created>
  <dcterms:modified xsi:type="dcterms:W3CDTF">2020-11-08T01:49:10Z</dcterms:modified>
</cp:coreProperties>
</file>