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9" r:id="rId6"/>
    <p:sldId id="262" r:id="rId7"/>
    <p:sldId id="263" r:id="rId8"/>
    <p:sldId id="261" r:id="rId9"/>
    <p:sldId id="257" r:id="rId10"/>
    <p:sldId id="260" r:id="rId11"/>
    <p:sldId id="259" r:id="rId12"/>
    <p:sldId id="264" r:id="rId13"/>
    <p:sldId id="266" r:id="rId14"/>
    <p:sldId id="268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41D2-DFDE-47AD-9508-031BAD41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FE9D-DB4E-4DCA-B218-01EDE770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1C0C-ADFD-4F5B-8BBE-6034F471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BCC2-10B4-4A2E-BC63-F9039797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277F-E50D-4D18-A0BE-F4AB957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A13-BF02-4ED5-BD82-E470F1E3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3707B-E2B8-4F9F-870D-E32EBFFA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F0B5-AFE3-4379-9445-253C1145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1C8-02BC-4935-BFF8-C01E5FF2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3366-8F82-48AD-86D9-2254D17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2E4AE-7D6A-4D85-8B96-CBDDD28C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D7A9-66CB-43CA-B8D3-EF620C95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A268-985D-414F-9765-FD3094B9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B6AA-B62A-483C-A50A-339D0CD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150E-5CA1-4066-BAAB-DD5C38B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1B95-42B6-40F1-ABE2-CE3725F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76C-D59C-4823-8644-2CD6D6D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5CC-55BB-498C-8BAD-92EB4067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127A-F1E5-4D8E-9A1A-68FE1080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13E7-43AB-4A11-9AF5-4585EAE8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767-6431-4302-850B-6262118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CF99-B83B-472B-B52C-1AB4A3A0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76A-C280-4536-B120-4F05343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AEA2-B805-46DD-B669-D1E98A0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49FA-F365-4E37-8ADD-C12DF9F6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0B7-91F9-4C06-8AFF-DDC83D1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677-B8D9-4858-B3BD-1EA6A776A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B1F9-3BE0-4E3F-969F-4A23E2C8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A306-B16A-42BD-B4EF-3614BD8B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2AAC-AD9C-4261-A3F4-D9F6CC4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2986-66D0-4FD8-98BE-C7C6040F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DD46-D85E-4B28-A1C1-DDC26B4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DE07-6A61-4194-BAFE-2AFCFBA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3410-3237-4E0E-8030-69094461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32809-B3EF-4725-B8EF-ED07A6F3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9BDC-2089-481A-AADF-64DA914E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1F5BC-09EA-47C7-9E9F-306B66B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C650-D0AE-4224-80E4-0E0C070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C833-8DB2-46EF-95D6-3D9A9FB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29C-4E02-40B7-9BA2-04C2FCFF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4B447-B71F-4B97-8929-6E28D6DF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6BB87-DAAA-46FB-A7D0-F6DCFE8A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CCA1-E599-4618-9FCD-F114D44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CC52-2D1B-471A-84F8-25EF6BB7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8B74B-D379-45F7-85EF-EF66D3E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F10F-C1C8-4601-922B-7C183CB8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2C2-8211-450D-AF6F-6B45C490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935-7A59-41E5-96C3-CADF734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CD69-9E3C-4E18-B564-99E08439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4921-342D-46C9-882F-7B4FFED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55C5-FFE3-41ED-A646-A95BBFF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C1F3-F977-4360-AE32-7C2364EC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0ECA-1A13-4F1D-8491-33CAFB3F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FBD2F-E2CD-4AB4-9E2C-77B447B5D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6272-E527-4F3F-9809-506B0382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FA3-F005-47FC-ACE0-3382742F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7921-3FE2-4715-99D8-578CB7E3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8242-8A9A-4B20-B722-0C78B9C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AE313-988C-47C1-B812-7FFFBD03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9FBA-7F18-4A8C-8901-A41B0D55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6562-3B6A-4CB8-A70F-D574EEBF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0E15-47B3-4628-9FCB-010E22B8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CC48-62CC-4AE6-B2CE-20CEA005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Sept 2020</a:t>
            </a:r>
          </a:p>
        </p:txBody>
      </p:sp>
    </p:spTree>
    <p:extLst>
      <p:ext uri="{BB962C8B-B14F-4D97-AF65-F5344CB8AC3E}">
        <p14:creationId xmlns:p14="http://schemas.microsoft.com/office/powerpoint/2010/main" val="167382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6115F88-1ADE-4CB6-95F1-6139BEB9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" y="1143000"/>
            <a:ext cx="6096000" cy="4572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791D0AA-C5F6-4A1A-BB07-38BD0AFA1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D09F7-88DE-4F0C-A47E-C40C5D0498A9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T-SNE plots of Bray Curtis dissimilarity of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60160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62A34-461C-4AA4-B317-99B5133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19"/>
            <a:ext cx="7976212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# 0.002 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Analysis of Variance Table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 17.232 3.571e-07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F24F7-8693-4DDF-93D9-CE74AA92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35236"/>
            <a:ext cx="7732885" cy="2000548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within_group_difs_permutest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 test for homogeneity of multivariate dispersions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N.Perm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17.232 999 0.001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3730E-C148-4C3E-AC10-DD10D3FB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57507"/>
            <a:ext cx="7732886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TukeyHSD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Tukey multiple comparisons of means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95% family-wise confidence level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Fit: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aov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distances ~ group, data = df)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$group 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	diff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lwr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upr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p adj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Sick - Healthy 			1.644249 -52.82854 56.11703  0.9971626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Healthy		99.391186 52.81794 145.96444 0.0000052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Control_Sick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	97.746937 47.41334 148.08053 0.0000335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504697" y="18246"/>
            <a:ext cx="116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Within group </a:t>
            </a:r>
            <a:r>
              <a:rPr lang="en-US" sz="2400" u="sng" dirty="0" err="1"/>
              <a:t>betadisper</a:t>
            </a:r>
            <a:r>
              <a:rPr lang="en-US" sz="2400" u="sng" dirty="0"/>
              <a:t> Euclidean distance VST transformed counts by case </a:t>
            </a:r>
          </a:p>
        </p:txBody>
      </p:sp>
    </p:spTree>
    <p:extLst>
      <p:ext uri="{BB962C8B-B14F-4D97-AF65-F5344CB8AC3E}">
        <p14:creationId xmlns:p14="http://schemas.microsoft.com/office/powerpoint/2010/main" val="3365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2714309"/>
            <a:ext cx="696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Adonis </a:t>
            </a:r>
            <a:r>
              <a:rPr lang="en-US" sz="2400" u="sng" dirty="0" err="1"/>
              <a:t>permanova</a:t>
            </a:r>
            <a:r>
              <a:rPr lang="en-US" sz="2400" u="sng" dirty="0"/>
              <a:t> Euclidean distance VST transformed counts by case, stratified by publication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2E3ADF-D661-4357-AEC9-A7C2C142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" y="3601353"/>
            <a:ext cx="6964326" cy="300082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adonis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)$case,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permutations = 9999,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strata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)$publication)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Blocks: strata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Terms added sequentially (first to last)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 Df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SumsOfSqs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MeanSqs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F.Model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R2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case  	 1    157741  157741  3.8181 0.04667  0.064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78   3222517   41314         0.95333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Total     79   3380257                 1.00000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5A509-7B90-4EEE-8FAD-75D7CAB00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9" b="12866"/>
          <a:stretch/>
        </p:blipFill>
        <p:spPr>
          <a:xfrm>
            <a:off x="7148950" y="3890665"/>
            <a:ext cx="4924215" cy="1872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0A0071-9EE4-4F03-99CB-224CB7186B22}"/>
              </a:ext>
            </a:extLst>
          </p:cNvPr>
          <p:cNvSpPr txBox="1"/>
          <p:nvPr/>
        </p:nvSpPr>
        <p:spPr>
          <a:xfrm>
            <a:off x="7148950" y="3429000"/>
            <a:ext cx="4924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 err="1"/>
              <a:t>Betadisper</a:t>
            </a:r>
            <a:endParaRPr lang="en-US" sz="2400"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AD850B-CEEB-4313-9438-2828CCFD2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b="11970"/>
          <a:stretch/>
        </p:blipFill>
        <p:spPr>
          <a:xfrm>
            <a:off x="696905" y="255826"/>
            <a:ext cx="10798190" cy="24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ncil and paper&#10;&#10;Description automatically generated">
            <a:extLst>
              <a:ext uri="{FF2B5EF4-FFF2-40B4-BE49-F238E27FC236}">
                <a16:creationId xmlns:a16="http://schemas.microsoft.com/office/drawing/2014/main" id="{CC78CA76-853A-4127-9B2C-A4393E91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7" b="2627"/>
          <a:stretch/>
        </p:blipFill>
        <p:spPr>
          <a:xfrm>
            <a:off x="0" y="0"/>
            <a:ext cx="10244800" cy="6857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10244800" y="0"/>
            <a:ext cx="19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Top25 Species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77ACE-9A24-417A-B6DD-C59333B955DD}"/>
              </a:ext>
            </a:extLst>
          </p:cNvPr>
          <p:cNvGrpSpPr/>
          <p:nvPr/>
        </p:nvGrpSpPr>
        <p:grpSpPr>
          <a:xfrm>
            <a:off x="10390832" y="1196065"/>
            <a:ext cx="1655136" cy="4465675"/>
            <a:chOff x="8931347" y="381000"/>
            <a:chExt cx="1655136" cy="4465675"/>
          </a:xfrm>
        </p:grpSpPr>
        <p:pic>
          <p:nvPicPr>
            <p:cNvPr id="11" name="Picture 10" descr="A pencil and paper&#10;&#10;Description automatically generated">
              <a:extLst>
                <a:ext uri="{FF2B5EF4-FFF2-40B4-BE49-F238E27FC236}">
                  <a16:creationId xmlns:a16="http://schemas.microsoft.com/office/drawing/2014/main" id="{82995B14-FEC1-403B-A85D-64F85ED3F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31" t="24622" b="40320"/>
            <a:stretch/>
          </p:blipFill>
          <p:spPr>
            <a:xfrm>
              <a:off x="8952613" y="2709530"/>
              <a:ext cx="1605516" cy="2137145"/>
            </a:xfrm>
            <a:prstGeom prst="rect">
              <a:avLst/>
            </a:prstGeom>
          </p:spPr>
        </p:pic>
        <p:pic>
          <p:nvPicPr>
            <p:cNvPr id="13" name="Picture 12" descr="A pencil and paper&#10;&#10;Description automatically generated">
              <a:extLst>
                <a:ext uri="{FF2B5EF4-FFF2-40B4-BE49-F238E27FC236}">
                  <a16:creationId xmlns:a16="http://schemas.microsoft.com/office/drawing/2014/main" id="{21D20D4E-7825-4F61-8C7A-53D4F72E6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56" t="24042" r="13168" b="37760"/>
            <a:stretch/>
          </p:blipFill>
          <p:spPr>
            <a:xfrm>
              <a:off x="8931347" y="381000"/>
              <a:ext cx="1655136" cy="232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35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9327502" y="0"/>
            <a:ext cx="286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DESeq2 Taxa</a:t>
            </a:r>
          </a:p>
        </p:txBody>
      </p:sp>
      <p:pic>
        <p:nvPicPr>
          <p:cNvPr id="3" name="Picture 2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BE88D31A-D325-4A8D-91A1-2F9CE98A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3" b="3946"/>
          <a:stretch/>
        </p:blipFill>
        <p:spPr>
          <a:xfrm>
            <a:off x="-17653" y="480526"/>
            <a:ext cx="9345155" cy="6162869"/>
          </a:xfrm>
          <a:prstGeom prst="rect">
            <a:avLst/>
          </a:prstGeom>
        </p:spPr>
      </p:pic>
      <p:pic>
        <p:nvPicPr>
          <p:cNvPr id="5" name="Picture 4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A0BBC364-A50D-4C93-B6D5-B73034534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7" t="4537" r="1135" b="21025"/>
          <a:stretch/>
        </p:blipFill>
        <p:spPr>
          <a:xfrm>
            <a:off x="9327502" y="1680705"/>
            <a:ext cx="2864498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2878C-C6B3-4FEC-925F-0F72A758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/>
          <a:stretch/>
        </p:blipFill>
        <p:spPr>
          <a:xfrm>
            <a:off x="0" y="371856"/>
            <a:ext cx="9144000" cy="648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3ACB-09F0-4381-975C-062F4C26D992}"/>
              </a:ext>
            </a:extLst>
          </p:cNvPr>
          <p:cNvSpPr txBox="1"/>
          <p:nvPr/>
        </p:nvSpPr>
        <p:spPr>
          <a:xfrm>
            <a:off x="8623005" y="5163510"/>
            <a:ext cx="3568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 values obtained using </a:t>
            </a:r>
            <a:r>
              <a:rPr lang="en-US" dirty="0" err="1"/>
              <a:t>wilcox</a:t>
            </a:r>
            <a:r>
              <a:rPr lang="en-US" dirty="0"/>
              <a:t> test comparisons to </a:t>
            </a:r>
            <a:r>
              <a:rPr lang="en-US" dirty="0" err="1"/>
              <a:t>Control_Healthy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Phyla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B79120A-8036-46CC-B415-D2E0C474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4"/>
            <a:ext cx="6345936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18DD1B4-1DDC-4416-960D-4C13DAA82709}"/>
              </a:ext>
            </a:extLst>
          </p:cNvPr>
          <p:cNvGrpSpPr/>
          <p:nvPr/>
        </p:nvGrpSpPr>
        <p:grpSpPr>
          <a:xfrm>
            <a:off x="1" y="0"/>
            <a:ext cx="12191999" cy="6798562"/>
            <a:chOff x="1" y="0"/>
            <a:chExt cx="12191999" cy="67985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DC638AF-CCC4-4779-B530-736E2D69F41A}"/>
                </a:ext>
              </a:extLst>
            </p:cNvPr>
            <p:cNvGrpSpPr/>
            <p:nvPr/>
          </p:nvGrpSpPr>
          <p:grpSpPr>
            <a:xfrm>
              <a:off x="1" y="672440"/>
              <a:ext cx="12173749" cy="6126122"/>
              <a:chOff x="1" y="672440"/>
              <a:chExt cx="12173749" cy="61261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BC01BFF-A143-4116-B023-B4434C31D751}"/>
                  </a:ext>
                </a:extLst>
              </p:cNvPr>
              <p:cNvGrpSpPr/>
              <p:nvPr/>
            </p:nvGrpSpPr>
            <p:grpSpPr>
              <a:xfrm>
                <a:off x="1" y="672440"/>
                <a:ext cx="4145279" cy="5481798"/>
                <a:chOff x="1" y="59438"/>
                <a:chExt cx="4145279" cy="5481798"/>
              </a:xfrm>
            </p:grpSpPr>
            <p:pic>
              <p:nvPicPr>
                <p:cNvPr id="34" name="Picture 33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BA6DEAE5-A442-4228-9E14-93B2F19C4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" y="59438"/>
                  <a:ext cx="4114800" cy="27432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0B74B672-AF34-4788-A46F-849630A3A6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" y="2798036"/>
                  <a:ext cx="4114800" cy="274320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1A6AD8D-EBCF-4DFD-93B5-09F5B4F5FD2B}"/>
                  </a:ext>
                </a:extLst>
              </p:cNvPr>
              <p:cNvGrpSpPr/>
              <p:nvPr/>
            </p:nvGrpSpPr>
            <p:grpSpPr>
              <a:xfrm>
                <a:off x="4020350" y="4055362"/>
                <a:ext cx="8153400" cy="2743200"/>
                <a:chOff x="4038600" y="4055362"/>
                <a:chExt cx="8153400" cy="2743200"/>
              </a:xfrm>
            </p:grpSpPr>
            <p:pic>
              <p:nvPicPr>
                <p:cNvPr id="56" name="Picture 55" descr="A map of a person&#10;&#10;Description automatically generated">
                  <a:extLst>
                    <a:ext uri="{FF2B5EF4-FFF2-40B4-BE49-F238E27FC236}">
                      <a16:creationId xmlns:a16="http://schemas.microsoft.com/office/drawing/2014/main" id="{CDD6B37E-AEB9-45D0-BF64-25BB9F3AA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8600" y="4055362"/>
                  <a:ext cx="4114800" cy="274320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9E1096A7-9C8A-4BC2-99F1-D84215DAE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7200" y="4055362"/>
                  <a:ext cx="4114800" cy="27432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65" name="Picture 64" descr="A close up of a map&#10;&#10;Description automatically generated">
              <a:extLst>
                <a:ext uri="{FF2B5EF4-FFF2-40B4-BE49-F238E27FC236}">
                  <a16:creationId xmlns:a16="http://schemas.microsoft.com/office/drawing/2014/main" id="{FE93187F-02A8-4060-BAD0-9085A178D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526" y="0"/>
              <a:ext cx="8138474" cy="406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6C7DBC-B971-4978-9B40-1E527394D654}"/>
              </a:ext>
            </a:extLst>
          </p:cNvPr>
          <p:cNvGrpSpPr/>
          <p:nvPr/>
        </p:nvGrpSpPr>
        <p:grpSpPr>
          <a:xfrm>
            <a:off x="-39905" y="78094"/>
            <a:ext cx="12191056" cy="6649963"/>
            <a:chOff x="-378592" y="13338"/>
            <a:chExt cx="11797796" cy="6273436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357502-6456-4EF9-B282-3428F431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592" y="387876"/>
              <a:ext cx="11797796" cy="5898898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368F05E-C7F0-4C58-A62A-D9BEFB808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" t="19310" r="5204"/>
            <a:stretch/>
          </p:blipFill>
          <p:spPr>
            <a:xfrm>
              <a:off x="-92743" y="13338"/>
              <a:ext cx="11304248" cy="2054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7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E8A-422F-4D4F-B645-B62E50F6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23187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Community typing with Dirichlet Multinomial Mixtures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11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Sept 2020</a:t>
            </a:r>
          </a:p>
        </p:txBody>
      </p:sp>
    </p:spTree>
    <p:extLst>
      <p:ext uri="{BB962C8B-B14F-4D97-AF65-F5344CB8AC3E}">
        <p14:creationId xmlns:p14="http://schemas.microsoft.com/office/powerpoint/2010/main" val="385884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F672B-3DC8-44B5-8318-CEB12696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>
          <a:xfrm>
            <a:off x="0" y="574154"/>
            <a:ext cx="12192000" cy="6220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5BC58-3F41-47E8-8E7F-6970CA6D890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case</a:t>
            </a:r>
          </a:p>
        </p:txBody>
      </p:sp>
    </p:spTree>
    <p:extLst>
      <p:ext uri="{BB962C8B-B14F-4D97-AF65-F5344CB8AC3E}">
        <p14:creationId xmlns:p14="http://schemas.microsoft.com/office/powerpoint/2010/main" val="127175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0F37D5B-E92C-4500-950D-3E5FA7BA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/>
          <a:stretch/>
        </p:blipFill>
        <p:spPr>
          <a:xfrm>
            <a:off x="609600" y="627320"/>
            <a:ext cx="10972800" cy="6230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30CC3-BE15-4118-B0FA-11B3DADBF7F0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publication</a:t>
            </a:r>
          </a:p>
        </p:txBody>
      </p:sp>
    </p:spTree>
    <p:extLst>
      <p:ext uri="{BB962C8B-B14F-4D97-AF65-F5344CB8AC3E}">
        <p14:creationId xmlns:p14="http://schemas.microsoft.com/office/powerpoint/2010/main" val="386880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55665-2E4C-45EF-B870-D5F23F122E13}"/>
              </a:ext>
            </a:extLst>
          </p:cNvPr>
          <p:cNvSpPr txBox="1"/>
          <p:nvPr/>
        </p:nvSpPr>
        <p:spPr>
          <a:xfrm>
            <a:off x="504696" y="18246"/>
            <a:ext cx="424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89A0-05B1-4C5F-8276-413B41809F76}"/>
              </a:ext>
            </a:extLst>
          </p:cNvPr>
          <p:cNvSpPr txBox="1"/>
          <p:nvPr/>
        </p:nvSpPr>
        <p:spPr>
          <a:xfrm>
            <a:off x="499730" y="440570"/>
            <a:ext cx="434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Taxa to only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Samples to only BALF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i="1" dirty="0"/>
              <a:t>Huang et. al </a:t>
            </a:r>
            <a:r>
              <a:rPr lang="en-US" dirty="0"/>
              <a:t>2019 samples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batch effect observed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was “</a:t>
            </a:r>
            <a:r>
              <a:rPr lang="en-US" dirty="0" err="1"/>
              <a:t>Control_unknown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Pruned taxa with &gt;0 reads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2C31C-FBEA-4018-9A45-C9273B6D87EC}"/>
              </a:ext>
            </a:extLst>
          </p:cNvPr>
          <p:cNvSpPr txBox="1"/>
          <p:nvPr/>
        </p:nvSpPr>
        <p:spPr>
          <a:xfrm>
            <a:off x="6496849" y="156300"/>
            <a:ext cx="569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Distributions of reads  by publication post processing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B5336E-EB22-4747-8383-88C839855855}"/>
              </a:ext>
            </a:extLst>
          </p:cNvPr>
          <p:cNvGrpSpPr>
            <a:grpSpLocks noChangeAspect="1"/>
          </p:cNvGrpSpPr>
          <p:nvPr/>
        </p:nvGrpSpPr>
        <p:grpSpPr>
          <a:xfrm>
            <a:off x="474835" y="2279959"/>
            <a:ext cx="4947430" cy="4578042"/>
            <a:chOff x="6475227" y="519096"/>
            <a:chExt cx="5610447" cy="5191557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55EA65C2-1C98-4A38-A8C5-0D0C118BA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48"/>
            <a:stretch/>
          </p:blipFill>
          <p:spPr>
            <a:xfrm>
              <a:off x="6475227" y="519096"/>
              <a:ext cx="5610447" cy="5191557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FEEB173A-5A65-40C9-A97B-DF6FBD612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96" t="42082" b="42582"/>
            <a:stretch/>
          </p:blipFill>
          <p:spPr>
            <a:xfrm>
              <a:off x="7262038" y="1171026"/>
              <a:ext cx="1652515" cy="109209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53099D-B04F-4C64-8CBC-241A252C7D3A}"/>
              </a:ext>
            </a:extLst>
          </p:cNvPr>
          <p:cNvGrpSpPr>
            <a:grpSpLocks noChangeAspect="1"/>
          </p:cNvGrpSpPr>
          <p:nvPr/>
        </p:nvGrpSpPr>
        <p:grpSpPr>
          <a:xfrm>
            <a:off x="6280653" y="614791"/>
            <a:ext cx="5911347" cy="5492561"/>
            <a:chOff x="764325" y="2500096"/>
            <a:chExt cx="4690177" cy="4357904"/>
          </a:xfrm>
        </p:grpSpPr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E9C736AA-1028-4F03-AC0C-570B3CE2A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7" r="22857" b="-598"/>
            <a:stretch/>
          </p:blipFill>
          <p:spPr>
            <a:xfrm>
              <a:off x="764325" y="2500096"/>
              <a:ext cx="4690177" cy="4357904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094A67AC-C54F-4B94-96A1-46F346E91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34" t="32899" b="34223"/>
            <a:stretch/>
          </p:blipFill>
          <p:spPr>
            <a:xfrm>
              <a:off x="1392865" y="2844391"/>
              <a:ext cx="1371956" cy="149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25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AAFA09-CAB3-44ED-8DCE-4130D0882473}"/>
              </a:ext>
            </a:extLst>
          </p:cNvPr>
          <p:cNvGrpSpPr/>
          <p:nvPr/>
        </p:nvGrpSpPr>
        <p:grpSpPr>
          <a:xfrm>
            <a:off x="213492" y="550843"/>
            <a:ext cx="11765016" cy="5756315"/>
            <a:chOff x="465939" y="0"/>
            <a:chExt cx="11765016" cy="5756315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875783E-B456-4E3E-9A64-E5C8E2C7B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11" b="25591"/>
            <a:stretch/>
          </p:blipFill>
          <p:spPr>
            <a:xfrm>
              <a:off x="465939" y="0"/>
              <a:ext cx="11260121" cy="2963538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F05654AD-DB6F-463F-A5B5-519BE88BB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80" b="24607"/>
            <a:stretch/>
          </p:blipFill>
          <p:spPr>
            <a:xfrm>
              <a:off x="465939" y="2649559"/>
              <a:ext cx="11765016" cy="31067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2FDAC7-D855-4F02-AF32-37A77FF8D44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PCoA</a:t>
            </a:r>
            <a:r>
              <a:rPr lang="en-US" sz="2400" u="sng" dirty="0"/>
              <a:t> plots of Euclidean distances of VST transformed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83801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536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Lucida Console</vt:lpstr>
      <vt:lpstr>Wingdings</vt:lpstr>
      <vt:lpstr>Office Theme</vt:lpstr>
      <vt:lpstr>COVIRT-19 microbial subgroup analysis of BALF samples update</vt:lpstr>
      <vt:lpstr>PowerPoint Presentation</vt:lpstr>
      <vt:lpstr>PowerPoint Presentation</vt:lpstr>
      <vt:lpstr>Community typing with Dirichlet Multinomial Mixtures</vt:lpstr>
      <vt:lpstr>COVIRT-19 microbial subgroup analysis of BALF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25</cp:revision>
  <dcterms:created xsi:type="dcterms:W3CDTF">2020-09-01T15:47:05Z</dcterms:created>
  <dcterms:modified xsi:type="dcterms:W3CDTF">2020-09-03T00:51:40Z</dcterms:modified>
</cp:coreProperties>
</file>