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11"/>
  </p:notesMasterIdLst>
  <p:sldIdLst>
    <p:sldId id="466" r:id="rId3"/>
    <p:sldId id="476" r:id="rId4"/>
    <p:sldId id="489" r:id="rId5"/>
    <p:sldId id="485" r:id="rId6"/>
    <p:sldId id="486" r:id="rId7"/>
    <p:sldId id="490" r:id="rId8"/>
    <p:sldId id="491" r:id="rId9"/>
    <p:sldId id="4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ochum" initials="MJ" lastIdx="1" clrIdx="0">
    <p:extLst>
      <p:ext uri="{19B8F6BF-5375-455C-9EA6-DF929625EA0E}">
        <p15:presenceInfo xmlns:p15="http://schemas.microsoft.com/office/powerpoint/2012/main" userId="8883876d26b070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8A8"/>
    <a:srgbClr val="96C0BA"/>
    <a:srgbClr val="228B22"/>
    <a:srgbClr val="27887C"/>
    <a:srgbClr val="DBBEA1"/>
    <a:srgbClr val="B22222"/>
    <a:srgbClr val="083F65"/>
    <a:srgbClr val="FFC000"/>
    <a:srgbClr val="0A2F87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85194" autoAdjust="0"/>
  </p:normalViewPr>
  <p:slideViewPr>
    <p:cSldViewPr snapToGrid="0">
      <p:cViewPr varScale="1">
        <p:scale>
          <a:sx n="74" d="100"/>
          <a:sy n="74" d="100"/>
        </p:scale>
        <p:origin x="72" y="14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BD4FD-9392-0A48-A87B-B5740D106C4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74C89-39AB-4440-A7D3-F7D27E1F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allowing me to present our ongoing research on behalf of the COVIRT microbial subgroup.  I have no conflicts of interest of financial disclosures.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 read filtering and batch effect sample removal, sample cohorts consisted of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29 Uninfected sampled,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 CAP samples,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 COVID19 samples, bringing the total n to 86.  *** 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Amongst the COVID19 cohort with known survival outcomes, 10 were deceased and 15 were survived.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out of a total of 13,534 Gene ontologies were associated with COVID19 when compared to community acquired pneumonia and uninfected patients using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cutoff of 0.05 with BH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mutltiple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correction (Controlling for random effects of publication and patient). 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Sig. go terms were comprised of 6 Depth 1 Parents involving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catalytic activity, binding, metabolic and cellular processes ,biological regulation, and interspecies interaction between organisms.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4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Terms of interest associated with COVID19 include hydrolase/transferase activity transferring phosphorus,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nucleotidyltransferase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and ion binding.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Results from the Dirichlet Multinomial Mixtures clustering analysis using all 13,534 Gene ontologies counts  resulted in a best model fit using 3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that were significantly associated with each case type p&lt;0.0001***.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Taxonomic analysis revealed a statistically significant decrease in log2 median ration of several species *** belonging to the genus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compared to both the uninfected (p&lt;0.0001, q &lt;0.001)  and CAP cohorts (p&lt;0.005,q &lt;0.05) cohorts (table X). This finding supports previous reports regarding an association with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commonly known as an opportunistic pathogen found in healthcare-associated pneumonia.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Sig. GO Terms derived from </a:t>
            </a:r>
            <a:r>
              <a:rPr lang="en-US" b="0" i="1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1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proteins in the COVID19 samples were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hydrogen peroxide catabolic process [GO:0042744];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response to oxidative stress [GO:0006979]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catalase activity [GO:0004096]; heme binding [GO:0020037];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metal ion binding [GO:0046872]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The catalase protein decomposes hydrogen peroxide into water and oxygen; serves to protect cells from the toxic effects of hydrogen peroxide.</a:t>
            </a:r>
          </a:p>
          <a:p>
            <a:pPr algn="r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So as a discussion point perhaps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is responding to COVID-19 conditions in the patient by expressing genes that help it to survive well under the COVID-19 disease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Terms of interest associated with COVID19 include hydrolase/transferase activity transferring phosphorus,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nucleotidyltransferase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and ion binding.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Results from the Dirichlet Multinomial Mixtures clustering analysis using all 13,534 Gene ontologies counts  resulted in a best model fit using 3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that were significantly associated with each case type p&lt;0.0001***.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Taxonomic analysis revealed a statistically significant decrease in log2 median ration of several species *** belonging to the genus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compared to both the uninfected (p&lt;0.0001, q &lt;0.001)  and CAP cohorts (p&lt;0.005,q &lt;0.05) cohorts (table X). This finding supports previous reports regarding an association with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commonly known as an opportunistic pathogen found in healthcare-associated pneumonia.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Sig. GO Terms derived from </a:t>
            </a:r>
            <a:r>
              <a:rPr lang="en-US" b="0" i="1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1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proteins in the COVID19 samples were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hydrogen peroxide catabolic process [GO:0042744];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response to oxidative stress [GO:0006979]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catalase activity [GO:0004096]; heme binding [GO:0020037];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metal ion binding [GO:0046872]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The catalase protein decomposes hydrogen peroxide into water and oxygen; serves to protect cells from the toxic effects of hydrogen peroxide.</a:t>
            </a:r>
          </a:p>
          <a:p>
            <a:pPr algn="r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So as a discussion point perhaps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is responding to COVID-19 conditions in the patient by expressing genes that help it to survive well under the COVID-19 disease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8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conducted a subsequent Maaslin2 analysis amongst COVID19 samples with known survival outcomes analysis revealing 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notable functional profiles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Phosphate / phosphorylation, Metal ion binding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mg,zn,etc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Nucleotide terms (DNA/RNA) Lytic activity (hydrolase,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endopeptidase,etc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9144000" cy="2277977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277979"/>
            <a:ext cx="9144001" cy="216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577160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2277977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3476175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80025"/>
            <a:ext cx="9144000" cy="2277977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29513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029513" y="1198199"/>
            <a:ext cx="5876925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  <p:extLst>
      <p:ext uri="{BB962C8B-B14F-4D97-AF65-F5344CB8AC3E}">
        <p14:creationId xmlns:p14="http://schemas.microsoft.com/office/powerpoint/2010/main" val="9657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69595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577160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2277977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3476175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29513" y="313802"/>
            <a:ext cx="587692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029513" y="1617924"/>
            <a:ext cx="587692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29513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029513" y="1198199"/>
            <a:ext cx="5876925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69595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ype Style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2" y="365128"/>
            <a:ext cx="8499423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794" y="1681163"/>
            <a:ext cx="418338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4" y="2505075"/>
            <a:ext cx="4183389" cy="3684588"/>
          </a:xfrm>
        </p:spPr>
        <p:txBody>
          <a:bodyPr/>
          <a:lstStyle>
            <a:lvl1pPr>
              <a:buClr>
                <a:schemeClr val="accent3"/>
              </a:buCl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418506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4185065" cy="3684588"/>
          </a:xfrm>
        </p:spPr>
        <p:txBody>
          <a:bodyPr/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marL="914400" indent="0">
              <a:buFont typeface="Arial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marL="1371600" indent="0">
              <a:buFont typeface="Arial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marL="1828800" indent="0">
              <a:buFont typeface="Arial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5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pe Styl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386" y="435186"/>
            <a:ext cx="8229600" cy="12375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Calibri Light 40pt, </a:t>
            </a:r>
            <a:br>
              <a:rPr lang="en-US" dirty="0"/>
            </a:br>
            <a:r>
              <a:rPr lang="en-US" dirty="0"/>
              <a:t>Use Title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3216" y="3713464"/>
            <a:ext cx="621771" cy="365126"/>
          </a:xfrm>
          <a:prstGeom prst="rect">
            <a:avLst/>
          </a:prstGeom>
        </p:spPr>
        <p:txBody>
          <a:bodyPr>
            <a:noAutofit/>
          </a:bodyPr>
          <a:lstStyle/>
          <a:p>
            <a:fld id="{D1524D41-16DC-4D92-9EF9-071B213BE0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7200" y="1791811"/>
            <a:ext cx="8227786" cy="4389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Subtitle – Calibri Light 20pt, Use Title Case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5386" y="2343749"/>
            <a:ext cx="8229600" cy="446285"/>
          </a:xfrm>
          <a:prstGeom prst="rect">
            <a:avLst/>
          </a:prstGeom>
        </p:spPr>
        <p:txBody>
          <a:bodyPr lIns="65311" tIns="65311" rIns="65311" bIns="65311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baseline="0">
                <a:latin typeface="+mj-lt"/>
              </a:defRPr>
            </a:lvl1pPr>
            <a:lvl2pPr algn="l">
              <a:buNone/>
              <a:defRPr>
                <a:latin typeface="+mn-lt"/>
              </a:defRPr>
            </a:lvl2pPr>
            <a:lvl3pPr algn="l">
              <a:buNone/>
              <a:defRPr>
                <a:latin typeface="+mn-lt"/>
              </a:defRPr>
            </a:lvl3pPr>
            <a:lvl4pPr algn="l">
              <a:buNone/>
              <a:defRPr>
                <a:latin typeface="+mn-lt"/>
              </a:defRPr>
            </a:lvl4pPr>
            <a:lvl5pPr algn="l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Graphic Title – Calibri 14pt Bold, Use Title Case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5386" y="2756670"/>
            <a:ext cx="8229600" cy="339349"/>
          </a:xfrm>
          <a:prstGeom prst="rect">
            <a:avLst/>
          </a:prstGeom>
        </p:spPr>
        <p:txBody>
          <a:bodyPr lIns="65311" rIns="65311">
            <a:noAutofit/>
          </a:bodyPr>
          <a:lstStyle>
            <a:lvl1pPr marL="0" indent="0" algn="ctr">
              <a:spcBef>
                <a:spcPts val="0"/>
              </a:spcBef>
              <a:buNone/>
              <a:defRPr sz="1300" i="1">
                <a:latin typeface="+mj-lt"/>
              </a:defRPr>
            </a:lvl1pPr>
            <a:lvl2pPr algn="ctr">
              <a:buNone/>
              <a:defRPr i="0"/>
            </a:lvl2pPr>
            <a:lvl3pPr algn="ctr">
              <a:buNone/>
              <a:defRPr i="0"/>
            </a:lvl3pPr>
            <a:lvl4pPr algn="ctr">
              <a:buNone/>
              <a:defRPr i="0"/>
            </a:lvl4pPr>
            <a:lvl5pPr algn="ctr">
              <a:buNone/>
              <a:defRPr i="0"/>
            </a:lvl5pPr>
          </a:lstStyle>
          <a:p>
            <a:pPr lvl="0"/>
            <a:r>
              <a:rPr lang="en-US" dirty="0"/>
              <a:t>Graphic Subtitle – Calibri Light 13pt Italic, Use Title Case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86600" y="6557377"/>
            <a:ext cx="2057400" cy="300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9D1559-7006-4200-AC79-016E45FDA498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3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06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165686"/>
            <a:ext cx="9144000" cy="4692315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"/>
            <a:ext cx="9144001" cy="216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99183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1198200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" y="2190142"/>
            <a:ext cx="9143999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I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7FAAA-BF9E-442F-995B-DC0441FB4E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1986133"/>
            <a:ext cx="3236676" cy="32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BC9763-6DAA-4FF1-8FD6-22255C8DB9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AFAE1E-26EC-4D96-842E-8692CD51D13B}"/>
              </a:ext>
            </a:extLst>
          </p:cNvPr>
          <p:cNvSpPr/>
          <p:nvPr userDrawn="1"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4BBC5-5390-46F9-801A-C486E7AAC15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37447CC-30E8-4AC2-8E33-9581F809D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00" y="5976498"/>
            <a:ext cx="1681758" cy="6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4647347"/>
            <a:ext cx="9144001" cy="221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2384042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384042"/>
            <a:ext cx="9143998" cy="2278646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50AED-EF07-42FB-9279-2364365638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20571" y="5209422"/>
            <a:ext cx="1613830" cy="11018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7" y="33021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5325" y="313802"/>
            <a:ext cx="565593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715325" y="1617924"/>
            <a:ext cx="565593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AEC9B6-728F-4BEC-ABB9-BCDDF70B5A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95996" y="516867"/>
            <a:ext cx="1339284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35204" y="0"/>
            <a:ext cx="5648327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735203" y="1198199"/>
            <a:ext cx="5648326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1FAB5-1EC9-4A19-A107-8F2F77763C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7718" y="500458"/>
            <a:ext cx="1339284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198106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1C2A7-841F-4E98-A662-12F74C8582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54139" y="5816183"/>
            <a:ext cx="838338" cy="5723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>
            <a:off x="0" y="94365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2384042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384042"/>
            <a:ext cx="9143998" cy="2278646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C1A8DD-E7D4-487F-8F98-98821ACD8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7328" y="5124836"/>
            <a:ext cx="1861605" cy="12710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Intro 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>
            <a:off x="0" y="1499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98625"/>
            <a:ext cx="9144000" cy="2564065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1198198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198200"/>
            <a:ext cx="9143998" cy="900425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2100201"/>
            <a:ext cx="9143999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29513" y="313802"/>
            <a:ext cx="587692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029513" y="1617924"/>
            <a:ext cx="587692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81" r:id="rId4"/>
    <p:sldLayoutId id="2147483688" r:id="rId5"/>
    <p:sldLayoutId id="2147483683" r:id="rId6"/>
    <p:sldLayoutId id="2147483684" r:id="rId7"/>
    <p:sldLayoutId id="2147483685" r:id="rId8"/>
    <p:sldLayoutId id="2147483689" r:id="rId9"/>
    <p:sldLayoutId id="2147483680" r:id="rId10"/>
    <p:sldLayoutId id="2147483682" r:id="rId11"/>
    <p:sldLayoutId id="2147483679" r:id="rId12"/>
    <p:sldLayoutId id="2147483691" r:id="rId13"/>
    <p:sldLayoutId id="2147483690" r:id="rId14"/>
    <p:sldLayoutId id="2147483687" r:id="rId15"/>
    <p:sldLayoutId id="2147483665" r:id="rId16"/>
    <p:sldLayoutId id="2147483672" r:id="rId17"/>
    <p:sldLayoutId id="214748369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1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file:///C:\github\microbial\step2_kraken2_analysis\unique_genera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A714867-3B3F-47F2-BDCA-5E324A9C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4283973"/>
            <a:ext cx="3236676" cy="9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9CE361-0EE6-4BE5-BD43-AE0F332C5167}"/>
              </a:ext>
            </a:extLst>
          </p:cNvPr>
          <p:cNvSpPr/>
          <p:nvPr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69994-9A45-481B-8179-F333C0A4D5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CF912E-91BC-4173-A8CC-EAEA122D7180}"/>
              </a:ext>
            </a:extLst>
          </p:cNvPr>
          <p:cNvSpPr txBox="1"/>
          <p:nvPr/>
        </p:nvSpPr>
        <p:spPr>
          <a:xfrm>
            <a:off x="275258" y="3075057"/>
            <a:ext cx="8295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Figures and Tables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B81C79E-325E-465E-9A72-C946ABE1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30" y="0"/>
            <a:ext cx="4140740" cy="163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Table 1. Overview of Meta-analysis dataset Clinical Characteristics.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BE09764-E276-4CE0-A9F1-21F836D73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31091"/>
              </p:ext>
            </p:extLst>
          </p:nvPr>
        </p:nvGraphicFramePr>
        <p:xfrm>
          <a:off x="395012" y="1576839"/>
          <a:ext cx="3810021" cy="4440086"/>
        </p:xfrm>
        <a:graphic>
          <a:graphicData uri="http://schemas.openxmlformats.org/drawingml/2006/table">
            <a:tbl>
              <a:tblPr/>
              <a:tblGrid>
                <a:gridCol w="871558">
                  <a:extLst>
                    <a:ext uri="{9D8B030D-6E8A-4147-A177-3AD203B41FA5}">
                      <a16:colId xmlns:a16="http://schemas.microsoft.com/office/drawing/2014/main" val="682198493"/>
                    </a:ext>
                  </a:extLst>
                </a:gridCol>
                <a:gridCol w="703283">
                  <a:extLst>
                    <a:ext uri="{9D8B030D-6E8A-4147-A177-3AD203B41FA5}">
                      <a16:colId xmlns:a16="http://schemas.microsoft.com/office/drawing/2014/main" val="3170848496"/>
                    </a:ext>
                  </a:extLst>
                </a:gridCol>
                <a:gridCol w="674708">
                  <a:extLst>
                    <a:ext uri="{9D8B030D-6E8A-4147-A177-3AD203B41FA5}">
                      <a16:colId xmlns:a16="http://schemas.microsoft.com/office/drawing/2014/main" val="281793438"/>
                    </a:ext>
                  </a:extLst>
                </a:gridCol>
                <a:gridCol w="1560472">
                  <a:extLst>
                    <a:ext uri="{9D8B030D-6E8A-4147-A177-3AD203B41FA5}">
                      <a16:colId xmlns:a16="http://schemas.microsoft.com/office/drawing/2014/main" val="2372859269"/>
                    </a:ext>
                  </a:extLst>
                </a:gridCol>
              </a:tblGrid>
              <a:tr h="17505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Table 1. Overview of Meta-analysis dataset Clinical Characteristics 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=86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672323"/>
                  </a:ext>
                </a:extLst>
              </a:tr>
              <a:tr h="27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Uninfected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Community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Acquired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pneumonia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COVID19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32713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 (33.72%)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(29.07%)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32(37.21%)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54497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823585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(18.18%)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(36.36%)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(45.45%)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2894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(13.15%)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 (28.94%)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 (57.89%)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29762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(76.92%)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6(23.07%)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6965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Reads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7366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paired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 (37.18%)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(32.05%)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(30.77%)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83411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001268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75668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Publication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3122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95614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00056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(32.79%)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(40.98%)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(40.98%)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82949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3867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Xiong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4292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Zhou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13315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± SD (n)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8977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53.2  ±  13.3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(n=9)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51.2  ±  19.8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(n=17)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47.3  ±  11.5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(n=32)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04369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Temp. °C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  ±  0.91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(n=15)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  ±  0.715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(n=8)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3124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after onset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9.07  ±  3.17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(n=14)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12.05  ±  6.5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(n=41)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453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27EB3E-4CFF-4FC0-8A93-542854D7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1877"/>
              </p:ext>
            </p:extLst>
          </p:nvPr>
        </p:nvGraphicFramePr>
        <p:xfrm>
          <a:off x="5002968" y="2813755"/>
          <a:ext cx="3062838" cy="2222628"/>
        </p:xfrm>
        <a:graphic>
          <a:graphicData uri="http://schemas.openxmlformats.org/drawingml/2006/table">
            <a:tbl>
              <a:tblPr/>
              <a:tblGrid>
                <a:gridCol w="1132329">
                  <a:extLst>
                    <a:ext uri="{9D8B030D-6E8A-4147-A177-3AD203B41FA5}">
                      <a16:colId xmlns:a16="http://schemas.microsoft.com/office/drawing/2014/main" val="1588528852"/>
                    </a:ext>
                  </a:extLst>
                </a:gridCol>
                <a:gridCol w="1930509">
                  <a:extLst>
                    <a:ext uri="{9D8B030D-6E8A-4147-A177-3AD203B41FA5}">
                      <a16:colId xmlns:a16="http://schemas.microsoft.com/office/drawing/2014/main" val="3065777549"/>
                    </a:ext>
                  </a:extLst>
                </a:gridCol>
              </a:tblGrid>
              <a:tr h="729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Suppl. Table 1. COVID19  Sample Characteristics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4561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outcome 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=25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337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Deceased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(31.25%)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982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Survived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(46.87%)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76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(21.88%)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974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Cough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49052"/>
                  </a:ext>
                </a:extLst>
              </a:tr>
              <a:tr h="146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aggravated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(2.13%)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11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expectoration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(9.38%)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290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intermittent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(6.25%)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3184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(18.75%)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1237"/>
                  </a:ext>
                </a:extLst>
              </a:tr>
              <a:tr h="102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(62.5%)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6815"/>
                  </a:ext>
                </a:extLst>
              </a:tr>
              <a:tr h="1312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delayed</a:t>
                      </a:r>
                    </a:p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hospitalization</a:t>
                      </a:r>
                    </a:p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± SD (n)</a:t>
                      </a:r>
                    </a:p>
                  </a:txBody>
                  <a:tcPr marL="7419" marR="7419" marT="74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5.27  ±  3.29 (n=11)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10AA8C-02BB-424D-8D95-6F169A799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69963"/>
              </p:ext>
            </p:extLst>
          </p:nvPr>
        </p:nvGraphicFramePr>
        <p:xfrm>
          <a:off x="481838" y="1676839"/>
          <a:ext cx="6831921" cy="4694010"/>
        </p:xfrm>
        <a:graphic>
          <a:graphicData uri="http://schemas.openxmlformats.org/drawingml/2006/table">
            <a:tbl>
              <a:tblPr/>
              <a:tblGrid>
                <a:gridCol w="557409">
                  <a:extLst>
                    <a:ext uri="{9D8B030D-6E8A-4147-A177-3AD203B41FA5}">
                      <a16:colId xmlns:a16="http://schemas.microsoft.com/office/drawing/2014/main" val="3546241462"/>
                    </a:ext>
                  </a:extLst>
                </a:gridCol>
                <a:gridCol w="2292546">
                  <a:extLst>
                    <a:ext uri="{9D8B030D-6E8A-4147-A177-3AD203B41FA5}">
                      <a16:colId xmlns:a16="http://schemas.microsoft.com/office/drawing/2014/main" val="3395282288"/>
                    </a:ext>
                  </a:extLst>
                </a:gridCol>
                <a:gridCol w="2897384">
                  <a:extLst>
                    <a:ext uri="{9D8B030D-6E8A-4147-A177-3AD203B41FA5}">
                      <a16:colId xmlns:a16="http://schemas.microsoft.com/office/drawing/2014/main" val="2712788124"/>
                    </a:ext>
                  </a:extLst>
                </a:gridCol>
                <a:gridCol w="689172">
                  <a:extLst>
                    <a:ext uri="{9D8B030D-6E8A-4147-A177-3AD203B41FA5}">
                      <a16:colId xmlns:a16="http://schemas.microsoft.com/office/drawing/2014/main" val="801392406"/>
                    </a:ext>
                  </a:extLst>
                </a:gridCol>
                <a:gridCol w="395410">
                  <a:extLst>
                    <a:ext uri="{9D8B030D-6E8A-4147-A177-3AD203B41FA5}">
                      <a16:colId xmlns:a16="http://schemas.microsoft.com/office/drawing/2014/main" val="1204264534"/>
                    </a:ext>
                  </a:extLst>
                </a:gridCol>
              </a:tblGrid>
              <a:tr h="9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Ontology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 1 Parent(s)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namespace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79759"/>
                  </a:ext>
                </a:extLst>
              </a:tr>
              <a:tr h="99208"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GO:0003824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catalytic activity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hydrolase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GO:0016787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51209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transferase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GO:0016740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49100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transferase activity, transferring phosphorus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GO:0016772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8392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nucleotidyltransferase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GO:0016779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29414"/>
                  </a:ext>
                </a:extLst>
              </a:tr>
              <a:tr h="133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GO:0005488 binding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ion binding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GO:0043167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856248"/>
                  </a:ext>
                </a:extLst>
              </a:tr>
              <a:tr h="99208">
                <a:tc rowSpan="24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Biological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GO:0008152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metabolic 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substance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GO:0071704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6192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GO:0044238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2918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GO:0009058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16930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GO:0006807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29038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macromolecule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GO:0043170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4863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cyclic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GO:1901360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29263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organonitrogen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GO:1901564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478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heterocycle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GO:0046483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7270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GO:0008152 metabolic process |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GO:0009987  cellular 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GO:0044237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15222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GO:0034641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823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substance 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GO:1901576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5708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GO:0044249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6926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macromolecule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GO:0044260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98201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GO:0065007 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biol. Regulation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regulation of biological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GO:0050789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07074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regulation of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GO:0050794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28964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GO:0044419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interspecies interaction between organisms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of process of other organism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GO:0035821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2669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symbiotic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GO:0044403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2830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viral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GO:0016032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333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interaction with host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GO:0051701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13428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Mod. of process of other organism in symbiotic interact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GO:0051817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78982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symbiont of host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GO:0044003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4197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virus of host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GO:0019048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954728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symbiont of host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GO:0044068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98342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virus of host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GO:0019054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099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8386D5-A00C-4B0C-8C8D-AA9527982F17}"/>
              </a:ext>
            </a:extLst>
          </p:cNvPr>
          <p:cNvSpPr txBox="1"/>
          <p:nvPr/>
        </p:nvSpPr>
        <p:spPr>
          <a:xfrm>
            <a:off x="1665433" y="0"/>
            <a:ext cx="56483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Table 2. Gene Ontologies associated with COVID19 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1. Microbially derived gene ontology functional annotations associated with COVID19.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7967E1-2F63-4484-82B7-D00759343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1" r="28898" b="20136"/>
          <a:stretch/>
        </p:blipFill>
        <p:spPr>
          <a:xfrm>
            <a:off x="44859" y="1584196"/>
            <a:ext cx="8981576" cy="372233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1F26FC4-1797-4998-A87A-F34337B80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0" t="26364" r="21316" b="53823"/>
          <a:stretch/>
        </p:blipFill>
        <p:spPr>
          <a:xfrm>
            <a:off x="8623877" y="1584196"/>
            <a:ext cx="162113" cy="9198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AFDB21D-6561-438A-9C4C-D1D3E540DFEE}"/>
              </a:ext>
            </a:extLst>
          </p:cNvPr>
          <p:cNvGrpSpPr/>
          <p:nvPr/>
        </p:nvGrpSpPr>
        <p:grpSpPr>
          <a:xfrm>
            <a:off x="104502" y="5272661"/>
            <a:ext cx="8994639" cy="1055984"/>
            <a:chOff x="1003853" y="5777967"/>
            <a:chExt cx="9150168" cy="10559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1AD3A5-8C10-47B5-8902-DA3E37AA0AC6}"/>
                </a:ext>
              </a:extLst>
            </p:cNvPr>
            <p:cNvGrpSpPr/>
            <p:nvPr/>
          </p:nvGrpSpPr>
          <p:grpSpPr>
            <a:xfrm>
              <a:off x="5837277" y="5999193"/>
              <a:ext cx="1593809" cy="613533"/>
              <a:chOff x="9874537" y="698759"/>
              <a:chExt cx="1593809" cy="613533"/>
            </a:xfrm>
          </p:grpSpPr>
          <p:pic>
            <p:nvPicPr>
              <p:cNvPr id="19" name="Picture 18" descr="Chart&#10;&#10;Description automatically generated">
                <a:extLst>
                  <a:ext uri="{FF2B5EF4-FFF2-40B4-BE49-F238E27FC236}">
                    <a16:creationId xmlns:a16="http://schemas.microsoft.com/office/drawing/2014/main" id="{A9ED17C5-9270-4DDD-BAFD-582CF9AEB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653" t="36982" r="11289" b="55122"/>
              <a:stretch/>
            </p:blipFill>
            <p:spPr>
              <a:xfrm>
                <a:off x="9874537" y="698759"/>
                <a:ext cx="1593809" cy="61353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6F5EA-9B62-4D2B-AFE2-A9C97B040D7A}"/>
                  </a:ext>
                </a:extLst>
              </p:cNvPr>
              <p:cNvSpPr txBox="1"/>
              <p:nvPr/>
            </p:nvSpPr>
            <p:spPr>
              <a:xfrm>
                <a:off x="10070199" y="1136854"/>
                <a:ext cx="654828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Uninfected</a:t>
                </a:r>
              </a:p>
            </p:txBody>
          </p:sp>
        </p:grpSp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CDAEF07-1EBD-4FA5-B79A-63BFCC8C7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26364" r="17326" b="67929"/>
            <a:stretch/>
          </p:blipFill>
          <p:spPr>
            <a:xfrm>
              <a:off x="7701600" y="6084243"/>
              <a:ext cx="637131" cy="443433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5D14533-ACD0-4986-80AD-2B4A13869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45434" r="17326" b="46973"/>
            <a:stretch/>
          </p:blipFill>
          <p:spPr>
            <a:xfrm>
              <a:off x="8609245" y="6010991"/>
              <a:ext cx="637131" cy="589936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F7996B0F-9E2A-4EE6-B471-B993E1A41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53862" r="17326" b="32547"/>
            <a:stretch/>
          </p:blipFill>
          <p:spPr>
            <a:xfrm>
              <a:off x="9516890" y="5777967"/>
              <a:ext cx="637131" cy="1055984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30BD80F2-A142-4B8D-8B5C-BC731BD20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4" t="74359" r="4025" b="12051"/>
            <a:stretch/>
          </p:blipFill>
          <p:spPr>
            <a:xfrm>
              <a:off x="1003853" y="5777967"/>
              <a:ext cx="2744181" cy="1055984"/>
            </a:xfrm>
            <a:prstGeom prst="rect">
              <a:avLst/>
            </a:prstGeom>
          </p:spPr>
        </p:pic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D6D9FCDF-1E6C-4FE4-9C59-B8EB2F9BF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4" t="88578" r="19425" b="1920"/>
            <a:stretch/>
          </p:blipFill>
          <p:spPr>
            <a:xfrm>
              <a:off x="4018548" y="5936794"/>
              <a:ext cx="304309" cy="738331"/>
            </a:xfrm>
            <a:prstGeom prst="rect">
              <a:avLst/>
            </a:prstGeom>
          </p:spPr>
        </p:pic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8B6FFB0C-2A2B-4EA2-82D5-FC281DA16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68081" r="15203" b="26001"/>
            <a:stretch/>
          </p:blipFill>
          <p:spPr>
            <a:xfrm>
              <a:off x="4593371" y="6076042"/>
              <a:ext cx="973392" cy="45983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77585C-32BE-4A96-88CE-1C3E54ADE51B}"/>
              </a:ext>
            </a:extLst>
          </p:cNvPr>
          <p:cNvSpPr txBox="1"/>
          <p:nvPr/>
        </p:nvSpPr>
        <p:spPr>
          <a:xfrm>
            <a:off x="213645" y="6328645"/>
            <a:ext cx="71010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Figure 1.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Microbially derived gene ontology functional annotations 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associated with COVID19. Comparisons were conducted using Maaslin2, controlling for publication and patient with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521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E353FD2-7D2F-41E5-9546-71377337723A}"/>
              </a:ext>
            </a:extLst>
          </p:cNvPr>
          <p:cNvGrpSpPr/>
          <p:nvPr/>
        </p:nvGrpSpPr>
        <p:grpSpPr>
          <a:xfrm>
            <a:off x="1126219" y="985795"/>
            <a:ext cx="6088454" cy="5780315"/>
            <a:chOff x="1604717" y="370393"/>
            <a:chExt cx="6088454" cy="5780315"/>
          </a:xfrm>
        </p:grpSpPr>
        <p:pic>
          <p:nvPicPr>
            <p:cNvPr id="5" name="Picture 4" descr="A picture containing text, conifer&#10;&#10;Description automatically generated">
              <a:extLst>
                <a:ext uri="{FF2B5EF4-FFF2-40B4-BE49-F238E27FC236}">
                  <a16:creationId xmlns:a16="http://schemas.microsoft.com/office/drawing/2014/main" id="{417BCC5B-8C32-4DF7-AAC2-8A6DFCF67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0" r="2631" b="7683"/>
            <a:stretch/>
          </p:blipFill>
          <p:spPr>
            <a:xfrm>
              <a:off x="1604717" y="822873"/>
              <a:ext cx="5934566" cy="5327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7658F0-E4B4-412A-82D6-8E132354A1F6}"/>
                </a:ext>
              </a:extLst>
            </p:cNvPr>
            <p:cNvSpPr txBox="1"/>
            <p:nvPr/>
          </p:nvSpPr>
          <p:spPr>
            <a:xfrm>
              <a:off x="2814526" y="618221"/>
              <a:ext cx="2226397" cy="307777"/>
            </a:xfrm>
            <a:prstGeom prst="rect">
              <a:avLst/>
            </a:prstGeom>
            <a:solidFill>
              <a:srgbClr val="DBBEA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28B22"/>
                  </a:solidFill>
                </a:rPr>
                <a:t>Uninfected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B8D7B-7B0B-484F-BC8D-C36507B76905}"/>
                </a:ext>
              </a:extLst>
            </p:cNvPr>
            <p:cNvSpPr txBox="1"/>
            <p:nvPr/>
          </p:nvSpPr>
          <p:spPr>
            <a:xfrm>
              <a:off x="5176152" y="370393"/>
              <a:ext cx="2226397" cy="553998"/>
            </a:xfrm>
            <a:prstGeom prst="rect">
              <a:avLst/>
            </a:prstGeom>
            <a:solidFill>
              <a:srgbClr val="DBBEA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>
                  <a:solidFill>
                    <a:srgbClr val="FF7F00"/>
                  </a:solidFill>
                </a:rPr>
                <a:t>Community acquired pneumonia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53E10-C3A3-4ADB-9918-1B2753FEE311}"/>
                </a:ext>
              </a:extLst>
            </p:cNvPr>
            <p:cNvSpPr txBox="1"/>
            <p:nvPr/>
          </p:nvSpPr>
          <p:spPr>
            <a:xfrm rot="5400000">
              <a:off x="6426084" y="4150117"/>
              <a:ext cx="2226397" cy="307777"/>
            </a:xfrm>
            <a:prstGeom prst="rect">
              <a:avLst/>
            </a:prstGeom>
            <a:solidFill>
              <a:srgbClr val="96C0B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28B22"/>
                  </a:solidFill>
                </a:rPr>
                <a:t>Uninfected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CBB850-96E4-4B80-87DE-DC959B71A0FE}"/>
                </a:ext>
              </a:extLst>
            </p:cNvPr>
            <p:cNvSpPr txBox="1"/>
            <p:nvPr/>
          </p:nvSpPr>
          <p:spPr>
            <a:xfrm rot="5400000">
              <a:off x="6855205" y="1850336"/>
              <a:ext cx="1347537" cy="307777"/>
            </a:xfrm>
            <a:prstGeom prst="rect">
              <a:avLst/>
            </a:prstGeom>
            <a:solidFill>
              <a:srgbClr val="96C0B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22222"/>
                  </a:solidFill>
                </a:rPr>
                <a:t>COVID19</a:t>
              </a:r>
            </a:p>
          </p:txBody>
        </p:sp>
      </p:grpSp>
      <p:sp>
        <p:nvSpPr>
          <p:cNvPr id="32" name="TextBox 31">
            <a:hlinkClick r:id="rId4" action="ppaction://hlinkfile"/>
            <a:extLst>
              <a:ext uri="{FF2B5EF4-FFF2-40B4-BE49-F238E27FC236}">
                <a16:creationId xmlns:a16="http://schemas.microsoft.com/office/drawing/2014/main" id="{D63E46CB-E1A7-4E34-932B-18410B737A63}"/>
              </a:ext>
            </a:extLst>
          </p:cNvPr>
          <p:cNvSpPr txBox="1"/>
          <p:nvPr/>
        </p:nvSpPr>
        <p:spPr>
          <a:xfrm>
            <a:off x="0" y="5894952"/>
            <a:ext cx="149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Supplementary Table of log2 diff. taxa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50908-D7C7-4618-96D3-914A02E7388B}"/>
              </a:ext>
            </a:extLst>
          </p:cNvPr>
          <p:cNvSpPr txBox="1"/>
          <p:nvPr/>
        </p:nvSpPr>
        <p:spPr>
          <a:xfrm>
            <a:off x="1589064" y="-7534"/>
            <a:ext cx="5934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2  taxonomic comparison of the log2 median ratio by case type.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A5C85-CE7C-4D89-B601-520CEE04E74D}"/>
              </a:ext>
            </a:extLst>
          </p:cNvPr>
          <p:cNvSpPr txBox="1"/>
          <p:nvPr/>
        </p:nvSpPr>
        <p:spPr>
          <a:xfrm>
            <a:off x="70836" y="2021873"/>
            <a:ext cx="1899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Sphingomonas</a:t>
            </a:r>
            <a:endParaRPr lang="en-US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E4761983-8E06-4781-956B-51262D3E4C7C}"/>
              </a:ext>
            </a:extLst>
          </p:cNvPr>
          <p:cNvSpPr/>
          <p:nvPr/>
        </p:nvSpPr>
        <p:spPr>
          <a:xfrm rot="2318170">
            <a:off x="3290179" y="3016869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3CFF968C-D87A-4987-8DFF-B302C967B39E}"/>
              </a:ext>
            </a:extLst>
          </p:cNvPr>
          <p:cNvSpPr/>
          <p:nvPr/>
        </p:nvSpPr>
        <p:spPr>
          <a:xfrm rot="2318170">
            <a:off x="5513420" y="3016869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A8B3D-3220-4FBE-84A9-D2DC33F6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46886"/>
              </p:ext>
            </p:extLst>
          </p:nvPr>
        </p:nvGraphicFramePr>
        <p:xfrm>
          <a:off x="14255" y="2442852"/>
          <a:ext cx="2444034" cy="725805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3088268488"/>
                    </a:ext>
                  </a:extLst>
                </a:gridCol>
                <a:gridCol w="480295">
                  <a:extLst>
                    <a:ext uri="{9D8B030D-6E8A-4147-A177-3AD203B41FA5}">
                      <a16:colId xmlns:a16="http://schemas.microsoft.com/office/drawing/2014/main" val="2779474549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9289195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41358189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34722972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2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95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Uninfected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690318"/>
                  </a:ext>
                </a:extLst>
              </a:tr>
            </a:tbl>
          </a:graphicData>
        </a:graphic>
      </p:graphicFrame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8E453D6C-9702-4A4A-9DB2-1822254AE532}"/>
              </a:ext>
            </a:extLst>
          </p:cNvPr>
          <p:cNvSpPr/>
          <p:nvPr/>
        </p:nvSpPr>
        <p:spPr>
          <a:xfrm rot="2318170">
            <a:off x="5513420" y="5288627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3. Microbially derived gene ontology functional annotations associated with COVID19 survival.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1F26FC4-1797-4998-A87A-F34337B80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0" t="26364" r="21316" b="53823"/>
          <a:stretch/>
        </p:blipFill>
        <p:spPr>
          <a:xfrm>
            <a:off x="8623877" y="1584196"/>
            <a:ext cx="162113" cy="9198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77585C-32BE-4A96-88CE-1C3E54ADE51B}"/>
              </a:ext>
            </a:extLst>
          </p:cNvPr>
          <p:cNvSpPr txBox="1"/>
          <p:nvPr/>
        </p:nvSpPr>
        <p:spPr>
          <a:xfrm>
            <a:off x="213645" y="6328645"/>
            <a:ext cx="71010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Figure 1.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Microbially derived gene ontology functional annotations 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associated with COVID19 survival. Comparisons were conducted using Maaslin2, controlling for publication and patient with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735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150908-D7C7-4618-96D3-914A02E7388B}"/>
              </a:ext>
            </a:extLst>
          </p:cNvPr>
          <p:cNvSpPr txBox="1"/>
          <p:nvPr/>
        </p:nvSpPr>
        <p:spPr>
          <a:xfrm>
            <a:off x="1589064" y="-7534"/>
            <a:ext cx="59345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4  taxonomic comparison of the log2 median ratio by COVID19 disease outcome.</a:t>
            </a:r>
          </a:p>
        </p:txBody>
      </p:sp>
    </p:spTree>
    <p:extLst>
      <p:ext uri="{BB962C8B-B14F-4D97-AF65-F5344CB8AC3E}">
        <p14:creationId xmlns:p14="http://schemas.microsoft.com/office/powerpoint/2010/main" val="33459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A714867-3B3F-47F2-BDCA-5E324A9C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1986133"/>
            <a:ext cx="3236676" cy="32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9CE361-0EE6-4BE5-BD43-AE0F332C5167}"/>
              </a:ext>
            </a:extLst>
          </p:cNvPr>
          <p:cNvSpPr/>
          <p:nvPr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69994-9A45-481B-8179-F333C0A4D5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B81C79E-325E-465E-9A72-C946ABE1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00" y="5976498"/>
            <a:ext cx="1681758" cy="6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E3C9CA-194E-4775-B793-E7434A3B9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90898"/>
              </p:ext>
            </p:extLst>
          </p:nvPr>
        </p:nvGraphicFramePr>
        <p:xfrm>
          <a:off x="213711" y="2083342"/>
          <a:ext cx="8653664" cy="3565920"/>
        </p:xfrm>
        <a:graphic>
          <a:graphicData uri="http://schemas.openxmlformats.org/drawingml/2006/table">
            <a:tbl>
              <a:tblPr/>
              <a:tblGrid>
                <a:gridCol w="903982">
                  <a:extLst>
                    <a:ext uri="{9D8B030D-6E8A-4147-A177-3AD203B41FA5}">
                      <a16:colId xmlns:a16="http://schemas.microsoft.com/office/drawing/2014/main" val="1618063298"/>
                    </a:ext>
                  </a:extLst>
                </a:gridCol>
                <a:gridCol w="4219682">
                  <a:extLst>
                    <a:ext uri="{9D8B030D-6E8A-4147-A177-3AD203B41FA5}">
                      <a16:colId xmlns:a16="http://schemas.microsoft.com/office/drawing/2014/main" val="2412131761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3940652282"/>
                    </a:ext>
                  </a:extLst>
                </a:gridCol>
                <a:gridCol w="487638">
                  <a:extLst>
                    <a:ext uri="{9D8B030D-6E8A-4147-A177-3AD203B41FA5}">
                      <a16:colId xmlns:a16="http://schemas.microsoft.com/office/drawing/2014/main" val="57561138"/>
                    </a:ext>
                  </a:extLst>
                </a:gridCol>
                <a:gridCol w="487638">
                  <a:extLst>
                    <a:ext uri="{9D8B030D-6E8A-4147-A177-3AD203B41FA5}">
                      <a16:colId xmlns:a16="http://schemas.microsoft.com/office/drawing/2014/main" val="3688441603"/>
                    </a:ext>
                  </a:extLst>
                </a:gridCol>
                <a:gridCol w="580844">
                  <a:extLst>
                    <a:ext uri="{9D8B030D-6E8A-4147-A177-3AD203B41FA5}">
                      <a16:colId xmlns:a16="http://schemas.microsoft.com/office/drawing/2014/main" val="977659065"/>
                    </a:ext>
                  </a:extLst>
                </a:gridCol>
                <a:gridCol w="1016915">
                  <a:extLst>
                    <a:ext uri="{9D8B030D-6E8A-4147-A177-3AD203B41FA5}">
                      <a16:colId xmlns:a16="http://schemas.microsoft.com/office/drawing/2014/main" val="4021410953"/>
                    </a:ext>
                  </a:extLst>
                </a:gridCol>
                <a:gridCol w="412739">
                  <a:extLst>
                    <a:ext uri="{9D8B030D-6E8A-4147-A177-3AD203B41FA5}">
                      <a16:colId xmlns:a16="http://schemas.microsoft.com/office/drawing/2014/main" val="3445104503"/>
                    </a:ext>
                  </a:extLst>
                </a:gridCol>
              </a:tblGrid>
              <a:tr h="123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Ontology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ontology nomenclature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stderr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namespace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706343"/>
                  </a:ext>
                </a:extLst>
              </a:tr>
              <a:tr h="12640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Biological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phosphorylation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2.897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GO:0016310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65844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transition metal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-0.545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GO:0046914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69645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magnesium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-2.336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GO:0000287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73849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nucleobase-containing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compound biosynthetic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GO:0034654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509825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phosphodiester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hydrolysis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-1.412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0.402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GO:0090501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018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GO:0003723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15038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metabolic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GO:0016070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8549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zinc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GO:0008270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96880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endopeptidase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activity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-0.995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GO:0004175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93572"/>
                  </a:ext>
                </a:extLst>
              </a:tr>
              <a:tr h="12640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recombination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GO:0006310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610455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Pyrophosphatase activity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-0.326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GO:0016462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38241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oxidoreductase activity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2.541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GO:0016491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33921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hydrolase activity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acting on acid anhydrides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-0.323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GO:0016817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98468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catalytic activity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acting on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-0.546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GO:0140098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86857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organonitrogen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compound catabolic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-2.388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0.721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GO:1901565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8722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7CEB0DB-2AA8-46AE-BDD9-63358C58AAB6}"/>
              </a:ext>
            </a:extLst>
          </p:cNvPr>
          <p:cNvSpPr txBox="1"/>
          <p:nvPr/>
        </p:nvSpPr>
        <p:spPr>
          <a:xfrm>
            <a:off x="13557" y="5717895"/>
            <a:ext cx="9130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* Coefficients are directly correlated with regulation amongst patients who survived.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DCC9D-890E-4F70-8D0F-75F86FFE3D3B}"/>
              </a:ext>
            </a:extLst>
          </p:cNvPr>
          <p:cNvSpPr txBox="1"/>
          <p:nvPr/>
        </p:nvSpPr>
        <p:spPr>
          <a:xfrm>
            <a:off x="213711" y="1586603"/>
            <a:ext cx="8653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 4. Gene Ontologies associated with COVID19 survival.  GO terms comparisons were conducted using Maaslin2, controlling for random effect of patient and using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84B42-EDC9-491A-8D8F-7368ABE0DC5B}"/>
              </a:ext>
            </a:extLst>
          </p:cNvPr>
          <p:cNvSpPr txBox="1"/>
          <p:nvPr/>
        </p:nvSpPr>
        <p:spPr>
          <a:xfrm>
            <a:off x="1747837" y="117572"/>
            <a:ext cx="5648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Table 3.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Gene Ontologies associated with COVID19 survival.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2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CM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C3835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General_Brand " id="{8E241C18-6C84-5E4C-8761-3B55892AACF5}" vid="{BFDD582E-FF1F-9C4F-8546-5DA410087476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1763</Words>
  <Application>Microsoft Office PowerPoint</Application>
  <PresentationFormat>On-screen Show (4:3)</PresentationFormat>
  <Paragraphs>408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Times New Roman</vt:lpstr>
      <vt:lpstr>BCM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Jochum, Michael D.</cp:lastModifiedBy>
  <cp:revision>145</cp:revision>
  <cp:lastPrinted>2017-02-16T22:08:49Z</cp:lastPrinted>
  <dcterms:created xsi:type="dcterms:W3CDTF">2017-10-24T13:41:35Z</dcterms:created>
  <dcterms:modified xsi:type="dcterms:W3CDTF">2021-04-23T19:51:45Z</dcterms:modified>
</cp:coreProperties>
</file>