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8" r:id="rId2"/>
  </p:sldMasterIdLst>
  <p:notesMasterIdLst>
    <p:notesMasterId r:id="rId23"/>
  </p:notesMasterIdLst>
  <p:sldIdLst>
    <p:sldId id="466" r:id="rId3"/>
    <p:sldId id="471" r:id="rId4"/>
    <p:sldId id="476" r:id="rId5"/>
    <p:sldId id="470" r:id="rId6"/>
    <p:sldId id="485" r:id="rId7"/>
    <p:sldId id="489" r:id="rId8"/>
    <p:sldId id="486" r:id="rId9"/>
    <p:sldId id="467" r:id="rId10"/>
    <p:sldId id="477" r:id="rId11"/>
    <p:sldId id="490" r:id="rId12"/>
    <p:sldId id="491" r:id="rId13"/>
    <p:sldId id="484" r:id="rId14"/>
    <p:sldId id="481" r:id="rId15"/>
    <p:sldId id="482" r:id="rId16"/>
    <p:sldId id="488" r:id="rId17"/>
    <p:sldId id="483" r:id="rId18"/>
    <p:sldId id="257" r:id="rId19"/>
    <p:sldId id="273" r:id="rId20"/>
    <p:sldId id="478" r:id="rId21"/>
    <p:sldId id="47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F65"/>
    <a:srgbClr val="228B22"/>
    <a:srgbClr val="4D68A8"/>
    <a:srgbClr val="FFC000"/>
    <a:srgbClr val="0A2F87"/>
    <a:srgbClr val="B22222"/>
    <a:srgbClr val="FF7F00"/>
    <a:srgbClr val="FFFFFF"/>
    <a:srgbClr val="00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1" autoAdjust="0"/>
    <p:restoredTop sz="87593" autoAdjust="0"/>
  </p:normalViewPr>
  <p:slideViewPr>
    <p:cSldViewPr snapToGrid="0">
      <p:cViewPr varScale="1">
        <p:scale>
          <a:sx n="121" d="100"/>
          <a:sy n="121" d="100"/>
        </p:scale>
        <p:origin x="96" y="57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398EE6-374A-4F75-BE41-565CDCC39642}" type="doc">
      <dgm:prSet loTypeId="urn:microsoft.com/office/officeart/2005/8/layout/orgChart1" loCatId="hierarchy" qsTypeId="urn:microsoft.com/office/officeart/2005/8/quickstyle/simple3" qsCatId="simple" csTypeId="urn:microsoft.com/office/officeart/2005/8/colors/accent0_1" csCatId="mainScheme" phldr="1"/>
      <dgm:spPr/>
      <dgm:t>
        <a:bodyPr/>
        <a:lstStyle/>
        <a:p>
          <a:endParaRPr lang="en-US"/>
        </a:p>
      </dgm:t>
    </dgm:pt>
    <dgm:pt modelId="{3C589A2A-282E-42C1-B5AD-4478CF1117DF}">
      <dgm:prSet phldrT="[Text]"/>
      <dgm:spPr/>
      <dgm:t>
        <a:bodyPr/>
        <a:lstStyle/>
        <a:p>
          <a:r>
            <a:rPr lang="en-US" dirty="0"/>
            <a:t>Preprocessing</a:t>
          </a:r>
        </a:p>
      </dgm:t>
    </dgm:pt>
    <dgm:pt modelId="{D7A878BF-2F25-4463-992A-0EDC36D2542E}" type="parTrans" cxnId="{A575FEAF-EBD2-4E6B-8423-FC923015C4F7}">
      <dgm:prSet/>
      <dgm:spPr/>
      <dgm:t>
        <a:bodyPr/>
        <a:lstStyle/>
        <a:p>
          <a:endParaRPr lang="en-US"/>
        </a:p>
      </dgm:t>
    </dgm:pt>
    <dgm:pt modelId="{49D0B6F6-72F9-4BC7-B3B9-23C74839893D}" type="sibTrans" cxnId="{A575FEAF-EBD2-4E6B-8423-FC923015C4F7}">
      <dgm:prSet/>
      <dgm:spPr/>
      <dgm:t>
        <a:bodyPr/>
        <a:lstStyle/>
        <a:p>
          <a:endParaRPr lang="en-US"/>
        </a:p>
      </dgm:t>
    </dgm:pt>
    <dgm:pt modelId="{A40B56D7-CAA1-4B16-963F-723A36C48F60}">
      <dgm:prSet phldrT="[Text]"/>
      <dgm:spPr/>
      <dgm:t>
        <a:bodyPr/>
        <a:lstStyle/>
        <a:p>
          <a:r>
            <a:rPr lang="en-US" dirty="0"/>
            <a:t>Taxonomy</a:t>
          </a:r>
        </a:p>
      </dgm:t>
    </dgm:pt>
    <dgm:pt modelId="{DA947FA1-35B6-4A38-A9E0-43D5B57E416E}" type="parTrans" cxnId="{862A9012-C589-426B-9D66-B7089FCBD209}">
      <dgm:prSet/>
      <dgm:spPr/>
      <dgm:t>
        <a:bodyPr/>
        <a:lstStyle/>
        <a:p>
          <a:endParaRPr lang="en-US"/>
        </a:p>
      </dgm:t>
    </dgm:pt>
    <dgm:pt modelId="{9634D530-9F85-4089-BB21-AC4B67F29EA4}" type="sibTrans" cxnId="{862A9012-C589-426B-9D66-B7089FCBD209}">
      <dgm:prSet/>
      <dgm:spPr/>
      <dgm:t>
        <a:bodyPr/>
        <a:lstStyle/>
        <a:p>
          <a:endParaRPr lang="en-US"/>
        </a:p>
      </dgm:t>
    </dgm:pt>
    <dgm:pt modelId="{3457CDCF-CED9-4718-AE49-676E5B5125D0}">
      <dgm:prSet phldrT="[Text]"/>
      <dgm:spPr/>
      <dgm:t>
        <a:bodyPr/>
        <a:lstStyle/>
        <a:p>
          <a:r>
            <a:rPr lang="en-US" dirty="0"/>
            <a:t>Maaslins2</a:t>
          </a:r>
        </a:p>
      </dgm:t>
    </dgm:pt>
    <dgm:pt modelId="{C75CED9C-7EE1-4C9D-8A5E-580086D77ACF}" type="sibTrans" cxnId="{03214A8F-2A18-4105-8CCF-A6A6181696A2}">
      <dgm:prSet/>
      <dgm:spPr/>
      <dgm:t>
        <a:bodyPr/>
        <a:lstStyle/>
        <a:p>
          <a:endParaRPr lang="en-US"/>
        </a:p>
      </dgm:t>
    </dgm:pt>
    <dgm:pt modelId="{031136B7-4C14-445D-B36E-A3E8A5555747}" type="parTrans" cxnId="{03214A8F-2A18-4105-8CCF-A6A6181696A2}">
      <dgm:prSet/>
      <dgm:spPr/>
      <dgm:t>
        <a:bodyPr/>
        <a:lstStyle/>
        <a:p>
          <a:endParaRPr lang="en-US"/>
        </a:p>
      </dgm:t>
    </dgm:pt>
    <dgm:pt modelId="{7CBE1071-AAEF-474F-8DB9-BAB898C0CA54}">
      <dgm:prSet phldrT="[Text]"/>
      <dgm:spPr/>
      <dgm:t>
        <a:bodyPr/>
        <a:lstStyle/>
        <a:p>
          <a:r>
            <a:rPr lang="en-US" dirty="0"/>
            <a:t>Dirichlet mixture modeling</a:t>
          </a:r>
        </a:p>
      </dgm:t>
    </dgm:pt>
    <dgm:pt modelId="{ACCB7B07-A085-45EB-9B47-86A786B09E3F}" type="sibTrans" cxnId="{DB845BC6-ECCE-4FC5-A073-884330AEEA8F}">
      <dgm:prSet/>
      <dgm:spPr/>
      <dgm:t>
        <a:bodyPr/>
        <a:lstStyle/>
        <a:p>
          <a:endParaRPr lang="en-US"/>
        </a:p>
      </dgm:t>
    </dgm:pt>
    <dgm:pt modelId="{A32C44EA-C836-4D12-8BBB-AC69FE453B11}" type="parTrans" cxnId="{DB845BC6-ECCE-4FC5-A073-884330AEEA8F}">
      <dgm:prSet/>
      <dgm:spPr/>
      <dgm:t>
        <a:bodyPr/>
        <a:lstStyle/>
        <a:p>
          <a:endParaRPr lang="en-US"/>
        </a:p>
      </dgm:t>
    </dgm:pt>
    <dgm:pt modelId="{E8E43EB7-9AA3-4247-8BF5-B7610D339447}">
      <dgm:prSet phldrT="[Text]"/>
      <dgm:spPr/>
      <dgm:t>
        <a:bodyPr/>
        <a:lstStyle/>
        <a:p>
          <a:r>
            <a:rPr lang="en-US" dirty="0"/>
            <a:t>Kraken2</a:t>
          </a:r>
        </a:p>
      </dgm:t>
    </dgm:pt>
    <dgm:pt modelId="{F695DC33-7884-4C16-8ECA-23A1D013467B}" type="parTrans" cxnId="{A508A0DC-2F9A-422B-99B3-C224DC503E7C}">
      <dgm:prSet/>
      <dgm:spPr/>
      <dgm:t>
        <a:bodyPr/>
        <a:lstStyle/>
        <a:p>
          <a:endParaRPr lang="en-US"/>
        </a:p>
      </dgm:t>
    </dgm:pt>
    <dgm:pt modelId="{C5865C94-583D-42B5-90CA-05EB344A4217}" type="sibTrans" cxnId="{A508A0DC-2F9A-422B-99B3-C224DC503E7C}">
      <dgm:prSet/>
      <dgm:spPr/>
      <dgm:t>
        <a:bodyPr/>
        <a:lstStyle/>
        <a:p>
          <a:endParaRPr lang="en-US"/>
        </a:p>
      </dgm:t>
    </dgm:pt>
    <dgm:pt modelId="{F4EB650D-6042-479F-9D8F-0486E6433D0C}">
      <dgm:prSet phldrT="[Text]"/>
      <dgm:spPr/>
      <dgm:t>
        <a:bodyPr/>
        <a:lstStyle/>
        <a:p>
          <a:r>
            <a:rPr lang="en-US" dirty="0"/>
            <a:t>Gene Ontology</a:t>
          </a:r>
        </a:p>
      </dgm:t>
    </dgm:pt>
    <dgm:pt modelId="{29318BF2-B71F-49EE-A8C5-06CCA62B4705}" type="parTrans" cxnId="{BBAA9F54-D0D3-42C4-81BC-AB5F05769153}">
      <dgm:prSet/>
      <dgm:spPr/>
      <dgm:t>
        <a:bodyPr/>
        <a:lstStyle/>
        <a:p>
          <a:endParaRPr lang="en-US"/>
        </a:p>
      </dgm:t>
    </dgm:pt>
    <dgm:pt modelId="{8175A8B3-1B5C-45CB-8116-93BBEF4C4A7F}" type="sibTrans" cxnId="{BBAA9F54-D0D3-42C4-81BC-AB5F05769153}">
      <dgm:prSet/>
      <dgm:spPr/>
      <dgm:t>
        <a:bodyPr/>
        <a:lstStyle/>
        <a:p>
          <a:endParaRPr lang="en-US"/>
        </a:p>
      </dgm:t>
    </dgm:pt>
    <dgm:pt modelId="{4789BC45-5F93-4F17-AA9C-947ACEF9ED59}">
      <dgm:prSet phldrT="[Text]"/>
      <dgm:spPr/>
      <dgm:t>
        <a:bodyPr/>
        <a:lstStyle/>
        <a:p>
          <a:r>
            <a:rPr lang="en-US" dirty="0" err="1"/>
            <a:t>Seqscreen</a:t>
          </a:r>
          <a:endParaRPr lang="en-US" dirty="0"/>
        </a:p>
      </dgm:t>
    </dgm:pt>
    <dgm:pt modelId="{1258B1D8-BC0C-4CE6-AFFD-3731D718885D}" type="parTrans" cxnId="{E238FEBB-46A5-48A7-A8F2-3073366E115D}">
      <dgm:prSet/>
      <dgm:spPr/>
      <dgm:t>
        <a:bodyPr/>
        <a:lstStyle/>
        <a:p>
          <a:endParaRPr lang="en-US"/>
        </a:p>
      </dgm:t>
    </dgm:pt>
    <dgm:pt modelId="{7E1B2B8C-EC90-4C0D-B274-2C875C347955}" type="sibTrans" cxnId="{E238FEBB-46A5-48A7-A8F2-3073366E115D}">
      <dgm:prSet/>
      <dgm:spPr/>
      <dgm:t>
        <a:bodyPr/>
        <a:lstStyle/>
        <a:p>
          <a:endParaRPr lang="en-US"/>
        </a:p>
      </dgm:t>
    </dgm:pt>
    <dgm:pt modelId="{6ED0C8A1-C6FE-4166-B5C3-D0AD3F15E3ED}" type="pres">
      <dgm:prSet presAssocID="{BC398EE6-374A-4F75-BE41-565CDCC39642}" presName="hierChild1" presStyleCnt="0">
        <dgm:presLayoutVars>
          <dgm:orgChart val="1"/>
          <dgm:chPref val="1"/>
          <dgm:dir/>
          <dgm:animOne val="branch"/>
          <dgm:animLvl val="lvl"/>
          <dgm:resizeHandles/>
        </dgm:presLayoutVars>
      </dgm:prSet>
      <dgm:spPr/>
    </dgm:pt>
    <dgm:pt modelId="{97CAF674-D0D9-4BCD-925D-C595196CC898}" type="pres">
      <dgm:prSet presAssocID="{3C589A2A-282E-42C1-B5AD-4478CF1117DF}" presName="hierRoot1" presStyleCnt="0">
        <dgm:presLayoutVars>
          <dgm:hierBranch val="init"/>
        </dgm:presLayoutVars>
      </dgm:prSet>
      <dgm:spPr/>
    </dgm:pt>
    <dgm:pt modelId="{ABD8A183-B0DB-4E4C-ACE7-A3C519369BC7}" type="pres">
      <dgm:prSet presAssocID="{3C589A2A-282E-42C1-B5AD-4478CF1117DF}" presName="rootComposite1" presStyleCnt="0"/>
      <dgm:spPr/>
    </dgm:pt>
    <dgm:pt modelId="{63B8307F-2B7E-4D52-8DC6-09C602F4F158}" type="pres">
      <dgm:prSet presAssocID="{3C589A2A-282E-42C1-B5AD-4478CF1117DF}" presName="rootText1" presStyleLbl="node0" presStyleIdx="0" presStyleCnt="1">
        <dgm:presLayoutVars>
          <dgm:chPref val="3"/>
        </dgm:presLayoutVars>
      </dgm:prSet>
      <dgm:spPr/>
    </dgm:pt>
    <dgm:pt modelId="{DCF4416B-A722-4040-9B28-C95B92A10DEE}" type="pres">
      <dgm:prSet presAssocID="{3C589A2A-282E-42C1-B5AD-4478CF1117DF}" presName="rootConnector1" presStyleLbl="node1" presStyleIdx="0" presStyleCnt="0"/>
      <dgm:spPr/>
    </dgm:pt>
    <dgm:pt modelId="{B0CFA1F9-3DE0-446D-9D1D-6AFC24C18E17}" type="pres">
      <dgm:prSet presAssocID="{3C589A2A-282E-42C1-B5AD-4478CF1117DF}" presName="hierChild2" presStyleCnt="0"/>
      <dgm:spPr/>
    </dgm:pt>
    <dgm:pt modelId="{927B1E74-2543-4D72-B5A4-FA1E07B29660}" type="pres">
      <dgm:prSet presAssocID="{DA947FA1-35B6-4A38-A9E0-43D5B57E416E}" presName="Name37" presStyleLbl="parChTrans1D2" presStyleIdx="0" presStyleCnt="2"/>
      <dgm:spPr/>
    </dgm:pt>
    <dgm:pt modelId="{3F5A30C0-9848-4C8F-BEE0-73A92882206E}" type="pres">
      <dgm:prSet presAssocID="{A40B56D7-CAA1-4B16-963F-723A36C48F60}" presName="hierRoot2" presStyleCnt="0">
        <dgm:presLayoutVars>
          <dgm:hierBranch val="init"/>
        </dgm:presLayoutVars>
      </dgm:prSet>
      <dgm:spPr/>
    </dgm:pt>
    <dgm:pt modelId="{EA4FED44-81FD-4FC9-B29A-4FC002468F69}" type="pres">
      <dgm:prSet presAssocID="{A40B56D7-CAA1-4B16-963F-723A36C48F60}" presName="rootComposite" presStyleCnt="0"/>
      <dgm:spPr/>
    </dgm:pt>
    <dgm:pt modelId="{E1112425-BAA5-401C-9D8C-F48D3D030769}" type="pres">
      <dgm:prSet presAssocID="{A40B56D7-CAA1-4B16-963F-723A36C48F60}" presName="rootText" presStyleLbl="node2" presStyleIdx="0" presStyleCnt="2">
        <dgm:presLayoutVars>
          <dgm:chPref val="3"/>
        </dgm:presLayoutVars>
      </dgm:prSet>
      <dgm:spPr/>
    </dgm:pt>
    <dgm:pt modelId="{464AADA1-0352-4C55-AFCB-4F0503A96402}" type="pres">
      <dgm:prSet presAssocID="{A40B56D7-CAA1-4B16-963F-723A36C48F60}" presName="rootConnector" presStyleLbl="node2" presStyleIdx="0" presStyleCnt="2"/>
      <dgm:spPr/>
    </dgm:pt>
    <dgm:pt modelId="{27802756-0449-4497-9F0D-3DB21C8EC9E8}" type="pres">
      <dgm:prSet presAssocID="{A40B56D7-CAA1-4B16-963F-723A36C48F60}" presName="hierChild4" presStyleCnt="0"/>
      <dgm:spPr/>
    </dgm:pt>
    <dgm:pt modelId="{E49DDD09-AA4C-40C0-82DD-D1652EE7AAA6}" type="pres">
      <dgm:prSet presAssocID="{F695DC33-7884-4C16-8ECA-23A1D013467B}" presName="Name37" presStyleLbl="parChTrans1D3" presStyleIdx="0" presStyleCnt="4"/>
      <dgm:spPr/>
    </dgm:pt>
    <dgm:pt modelId="{F28F9800-F345-4D9C-A2DF-9ACF15C4386A}" type="pres">
      <dgm:prSet presAssocID="{E8E43EB7-9AA3-4247-8BF5-B7610D339447}" presName="hierRoot2" presStyleCnt="0">
        <dgm:presLayoutVars>
          <dgm:hierBranch val="init"/>
        </dgm:presLayoutVars>
      </dgm:prSet>
      <dgm:spPr/>
    </dgm:pt>
    <dgm:pt modelId="{686CD0C7-48AB-47E5-87F3-28B1A724886B}" type="pres">
      <dgm:prSet presAssocID="{E8E43EB7-9AA3-4247-8BF5-B7610D339447}" presName="rootComposite" presStyleCnt="0"/>
      <dgm:spPr/>
    </dgm:pt>
    <dgm:pt modelId="{F3A77400-FAA2-4571-98D1-6659DE19B6AB}" type="pres">
      <dgm:prSet presAssocID="{E8E43EB7-9AA3-4247-8BF5-B7610D339447}" presName="rootText" presStyleLbl="node3" presStyleIdx="0" presStyleCnt="4">
        <dgm:presLayoutVars>
          <dgm:chPref val="3"/>
        </dgm:presLayoutVars>
      </dgm:prSet>
      <dgm:spPr/>
    </dgm:pt>
    <dgm:pt modelId="{D44CBB09-A383-47B2-9F8E-EAB4B1626826}" type="pres">
      <dgm:prSet presAssocID="{E8E43EB7-9AA3-4247-8BF5-B7610D339447}" presName="rootConnector" presStyleLbl="node3" presStyleIdx="0" presStyleCnt="4"/>
      <dgm:spPr/>
    </dgm:pt>
    <dgm:pt modelId="{DA07530C-AFDE-42BC-BCAA-6EED4A7F4191}" type="pres">
      <dgm:prSet presAssocID="{E8E43EB7-9AA3-4247-8BF5-B7610D339447}" presName="hierChild4" presStyleCnt="0"/>
      <dgm:spPr/>
    </dgm:pt>
    <dgm:pt modelId="{8BF24BB2-2BC4-44B5-84DA-CD9564C564D3}" type="pres">
      <dgm:prSet presAssocID="{E8E43EB7-9AA3-4247-8BF5-B7610D339447}" presName="hierChild5" presStyleCnt="0"/>
      <dgm:spPr/>
    </dgm:pt>
    <dgm:pt modelId="{BA579D3B-B968-4468-B905-E743C750E3E8}" type="pres">
      <dgm:prSet presAssocID="{A40B56D7-CAA1-4B16-963F-723A36C48F60}" presName="hierChild5" presStyleCnt="0"/>
      <dgm:spPr/>
    </dgm:pt>
    <dgm:pt modelId="{E0777380-28F4-4EE5-9C22-34CCFB5728EE}" type="pres">
      <dgm:prSet presAssocID="{29318BF2-B71F-49EE-A8C5-06CCA62B4705}" presName="Name37" presStyleLbl="parChTrans1D2" presStyleIdx="1" presStyleCnt="2"/>
      <dgm:spPr/>
    </dgm:pt>
    <dgm:pt modelId="{D325908E-0489-4E10-81F0-4457499D7EA4}" type="pres">
      <dgm:prSet presAssocID="{F4EB650D-6042-479F-9D8F-0486E6433D0C}" presName="hierRoot2" presStyleCnt="0">
        <dgm:presLayoutVars>
          <dgm:hierBranch val="init"/>
        </dgm:presLayoutVars>
      </dgm:prSet>
      <dgm:spPr/>
    </dgm:pt>
    <dgm:pt modelId="{008EDE41-CBBB-4AC2-845D-3AE7D5A7D756}" type="pres">
      <dgm:prSet presAssocID="{F4EB650D-6042-479F-9D8F-0486E6433D0C}" presName="rootComposite" presStyleCnt="0"/>
      <dgm:spPr/>
    </dgm:pt>
    <dgm:pt modelId="{19C77154-020B-41C8-81B2-1577C4B8BD39}" type="pres">
      <dgm:prSet presAssocID="{F4EB650D-6042-479F-9D8F-0486E6433D0C}" presName="rootText" presStyleLbl="node2" presStyleIdx="1" presStyleCnt="2">
        <dgm:presLayoutVars>
          <dgm:chPref val="3"/>
        </dgm:presLayoutVars>
      </dgm:prSet>
      <dgm:spPr/>
    </dgm:pt>
    <dgm:pt modelId="{5569E902-DB6E-43E8-81DC-C5EF1D9BFC9C}" type="pres">
      <dgm:prSet presAssocID="{F4EB650D-6042-479F-9D8F-0486E6433D0C}" presName="rootConnector" presStyleLbl="node2" presStyleIdx="1" presStyleCnt="2"/>
      <dgm:spPr/>
    </dgm:pt>
    <dgm:pt modelId="{F67DD092-0F7A-4D81-875A-54CD622A779F}" type="pres">
      <dgm:prSet presAssocID="{F4EB650D-6042-479F-9D8F-0486E6433D0C}" presName="hierChild4" presStyleCnt="0"/>
      <dgm:spPr/>
    </dgm:pt>
    <dgm:pt modelId="{5C27B8D6-EE2F-4DBE-A900-F2366272A592}" type="pres">
      <dgm:prSet presAssocID="{1258B1D8-BC0C-4CE6-AFFD-3731D718885D}" presName="Name37" presStyleLbl="parChTrans1D3" presStyleIdx="1" presStyleCnt="4"/>
      <dgm:spPr/>
    </dgm:pt>
    <dgm:pt modelId="{FCE810CE-134C-4DE5-A214-52C39D0B0F75}" type="pres">
      <dgm:prSet presAssocID="{4789BC45-5F93-4F17-AA9C-947ACEF9ED59}" presName="hierRoot2" presStyleCnt="0">
        <dgm:presLayoutVars>
          <dgm:hierBranch val="init"/>
        </dgm:presLayoutVars>
      </dgm:prSet>
      <dgm:spPr/>
    </dgm:pt>
    <dgm:pt modelId="{0B5E203B-2F41-4ECD-BBC9-4BE703A49894}" type="pres">
      <dgm:prSet presAssocID="{4789BC45-5F93-4F17-AA9C-947ACEF9ED59}" presName="rootComposite" presStyleCnt="0"/>
      <dgm:spPr/>
    </dgm:pt>
    <dgm:pt modelId="{87FB06F3-6773-488A-93A1-3AC27922AF45}" type="pres">
      <dgm:prSet presAssocID="{4789BC45-5F93-4F17-AA9C-947ACEF9ED59}" presName="rootText" presStyleLbl="node3" presStyleIdx="1" presStyleCnt="4">
        <dgm:presLayoutVars>
          <dgm:chPref val="3"/>
        </dgm:presLayoutVars>
      </dgm:prSet>
      <dgm:spPr/>
    </dgm:pt>
    <dgm:pt modelId="{D2DC9D63-C703-411C-8826-68DB350381BE}" type="pres">
      <dgm:prSet presAssocID="{4789BC45-5F93-4F17-AA9C-947ACEF9ED59}" presName="rootConnector" presStyleLbl="node3" presStyleIdx="1" presStyleCnt="4"/>
      <dgm:spPr/>
    </dgm:pt>
    <dgm:pt modelId="{06871DCC-8933-4AC1-836D-D43DF8411F58}" type="pres">
      <dgm:prSet presAssocID="{4789BC45-5F93-4F17-AA9C-947ACEF9ED59}" presName="hierChild4" presStyleCnt="0"/>
      <dgm:spPr/>
    </dgm:pt>
    <dgm:pt modelId="{CED4D7DC-1EFD-44C4-90DC-B5FB4FDB26FF}" type="pres">
      <dgm:prSet presAssocID="{4789BC45-5F93-4F17-AA9C-947ACEF9ED59}" presName="hierChild5" presStyleCnt="0"/>
      <dgm:spPr/>
    </dgm:pt>
    <dgm:pt modelId="{41684CD6-96E6-4B28-A95F-0EC562948AA2}" type="pres">
      <dgm:prSet presAssocID="{A32C44EA-C836-4D12-8BBB-AC69FE453B11}" presName="Name37" presStyleLbl="parChTrans1D3" presStyleIdx="2" presStyleCnt="4"/>
      <dgm:spPr/>
    </dgm:pt>
    <dgm:pt modelId="{19BAB3E7-F3F1-4A42-A1FD-94D93DE9C98E}" type="pres">
      <dgm:prSet presAssocID="{7CBE1071-AAEF-474F-8DB9-BAB898C0CA54}" presName="hierRoot2" presStyleCnt="0">
        <dgm:presLayoutVars>
          <dgm:hierBranch val="init"/>
        </dgm:presLayoutVars>
      </dgm:prSet>
      <dgm:spPr/>
    </dgm:pt>
    <dgm:pt modelId="{E2236CCC-3B2E-42F7-8F5F-FB0B433CC1FE}" type="pres">
      <dgm:prSet presAssocID="{7CBE1071-AAEF-474F-8DB9-BAB898C0CA54}" presName="rootComposite" presStyleCnt="0"/>
      <dgm:spPr/>
    </dgm:pt>
    <dgm:pt modelId="{8E0E05B7-2BF9-4543-94F7-24687F25D784}" type="pres">
      <dgm:prSet presAssocID="{7CBE1071-AAEF-474F-8DB9-BAB898C0CA54}" presName="rootText" presStyleLbl="node3" presStyleIdx="2" presStyleCnt="4">
        <dgm:presLayoutVars>
          <dgm:chPref val="3"/>
        </dgm:presLayoutVars>
      </dgm:prSet>
      <dgm:spPr/>
    </dgm:pt>
    <dgm:pt modelId="{651DD71F-6054-483A-8F3D-FEA72224D49D}" type="pres">
      <dgm:prSet presAssocID="{7CBE1071-AAEF-474F-8DB9-BAB898C0CA54}" presName="rootConnector" presStyleLbl="node3" presStyleIdx="2" presStyleCnt="4"/>
      <dgm:spPr/>
    </dgm:pt>
    <dgm:pt modelId="{2E323063-49A1-49B5-A7AF-B78801286B03}" type="pres">
      <dgm:prSet presAssocID="{7CBE1071-AAEF-474F-8DB9-BAB898C0CA54}" presName="hierChild4" presStyleCnt="0"/>
      <dgm:spPr/>
    </dgm:pt>
    <dgm:pt modelId="{303703FC-6BB2-4161-956F-7BF07BB25243}" type="pres">
      <dgm:prSet presAssocID="{7CBE1071-AAEF-474F-8DB9-BAB898C0CA54}" presName="hierChild5" presStyleCnt="0"/>
      <dgm:spPr/>
    </dgm:pt>
    <dgm:pt modelId="{26B65240-5CC3-4507-8CBD-50924136ED78}" type="pres">
      <dgm:prSet presAssocID="{031136B7-4C14-445D-B36E-A3E8A5555747}" presName="Name37" presStyleLbl="parChTrans1D3" presStyleIdx="3" presStyleCnt="4"/>
      <dgm:spPr/>
    </dgm:pt>
    <dgm:pt modelId="{D1F86F24-947D-4742-8534-D12234D56640}" type="pres">
      <dgm:prSet presAssocID="{3457CDCF-CED9-4718-AE49-676E5B5125D0}" presName="hierRoot2" presStyleCnt="0">
        <dgm:presLayoutVars>
          <dgm:hierBranch val="init"/>
        </dgm:presLayoutVars>
      </dgm:prSet>
      <dgm:spPr/>
    </dgm:pt>
    <dgm:pt modelId="{CD2E54C0-44FA-4F91-854B-FAD0D417E523}" type="pres">
      <dgm:prSet presAssocID="{3457CDCF-CED9-4718-AE49-676E5B5125D0}" presName="rootComposite" presStyleCnt="0"/>
      <dgm:spPr/>
    </dgm:pt>
    <dgm:pt modelId="{92354B7F-24EB-44AB-9F98-D8C0027D7095}" type="pres">
      <dgm:prSet presAssocID="{3457CDCF-CED9-4718-AE49-676E5B5125D0}" presName="rootText" presStyleLbl="node3" presStyleIdx="3" presStyleCnt="4">
        <dgm:presLayoutVars>
          <dgm:chPref val="3"/>
        </dgm:presLayoutVars>
      </dgm:prSet>
      <dgm:spPr/>
    </dgm:pt>
    <dgm:pt modelId="{650A2805-EE47-454E-997E-F783B56B5F55}" type="pres">
      <dgm:prSet presAssocID="{3457CDCF-CED9-4718-AE49-676E5B5125D0}" presName="rootConnector" presStyleLbl="node3" presStyleIdx="3" presStyleCnt="4"/>
      <dgm:spPr/>
    </dgm:pt>
    <dgm:pt modelId="{B8A9885B-DEED-4877-86E2-ED39B6595082}" type="pres">
      <dgm:prSet presAssocID="{3457CDCF-CED9-4718-AE49-676E5B5125D0}" presName="hierChild4" presStyleCnt="0"/>
      <dgm:spPr/>
    </dgm:pt>
    <dgm:pt modelId="{F15FCDCD-1667-40C0-9A63-FD9EB06BBE64}" type="pres">
      <dgm:prSet presAssocID="{3457CDCF-CED9-4718-AE49-676E5B5125D0}" presName="hierChild5" presStyleCnt="0"/>
      <dgm:spPr/>
    </dgm:pt>
    <dgm:pt modelId="{BBEA3F80-8F3A-4264-9A0D-002DB19426F5}" type="pres">
      <dgm:prSet presAssocID="{F4EB650D-6042-479F-9D8F-0486E6433D0C}" presName="hierChild5" presStyleCnt="0"/>
      <dgm:spPr/>
    </dgm:pt>
    <dgm:pt modelId="{56802555-2633-4D81-B82C-A11027CD2083}" type="pres">
      <dgm:prSet presAssocID="{3C589A2A-282E-42C1-B5AD-4478CF1117DF}" presName="hierChild3" presStyleCnt="0"/>
      <dgm:spPr/>
    </dgm:pt>
  </dgm:ptLst>
  <dgm:cxnLst>
    <dgm:cxn modelId="{862A9012-C589-426B-9D66-B7089FCBD209}" srcId="{3C589A2A-282E-42C1-B5AD-4478CF1117DF}" destId="{A40B56D7-CAA1-4B16-963F-723A36C48F60}" srcOrd="0" destOrd="0" parTransId="{DA947FA1-35B6-4A38-A9E0-43D5B57E416E}" sibTransId="{9634D530-9F85-4089-BB21-AC4B67F29EA4}"/>
    <dgm:cxn modelId="{7441E21C-9666-4A88-BEE8-97DEB854BBEF}" type="presOf" srcId="{4789BC45-5F93-4F17-AA9C-947ACEF9ED59}" destId="{87FB06F3-6773-488A-93A1-3AC27922AF45}" srcOrd="0" destOrd="0" presId="urn:microsoft.com/office/officeart/2005/8/layout/orgChart1"/>
    <dgm:cxn modelId="{C288F12E-A67E-4F44-A423-7CF3FE7100B9}" type="presOf" srcId="{A40B56D7-CAA1-4B16-963F-723A36C48F60}" destId="{464AADA1-0352-4C55-AFCB-4F0503A96402}" srcOrd="1" destOrd="0" presId="urn:microsoft.com/office/officeart/2005/8/layout/orgChart1"/>
    <dgm:cxn modelId="{63F79A30-8BDA-4E15-9B13-19664C69CC0F}" type="presOf" srcId="{E8E43EB7-9AA3-4247-8BF5-B7610D339447}" destId="{F3A77400-FAA2-4571-98D1-6659DE19B6AB}" srcOrd="0" destOrd="0" presId="urn:microsoft.com/office/officeart/2005/8/layout/orgChart1"/>
    <dgm:cxn modelId="{179AD762-C326-40FC-81DF-47DD2B041547}" type="presOf" srcId="{A40B56D7-CAA1-4B16-963F-723A36C48F60}" destId="{E1112425-BAA5-401C-9D8C-F48D3D030769}" srcOrd="0" destOrd="0" presId="urn:microsoft.com/office/officeart/2005/8/layout/orgChart1"/>
    <dgm:cxn modelId="{8532514A-26EA-4BFE-96DB-002A664DBAF3}" type="presOf" srcId="{E8E43EB7-9AA3-4247-8BF5-B7610D339447}" destId="{D44CBB09-A383-47B2-9F8E-EAB4B1626826}" srcOrd="1" destOrd="0" presId="urn:microsoft.com/office/officeart/2005/8/layout/orgChart1"/>
    <dgm:cxn modelId="{BBAA9F54-D0D3-42C4-81BC-AB5F05769153}" srcId="{3C589A2A-282E-42C1-B5AD-4478CF1117DF}" destId="{F4EB650D-6042-479F-9D8F-0486E6433D0C}" srcOrd="1" destOrd="0" parTransId="{29318BF2-B71F-49EE-A8C5-06CCA62B4705}" sibTransId="{8175A8B3-1B5C-45CB-8116-93BBEF4C4A7F}"/>
    <dgm:cxn modelId="{CAAC7E8C-5ADA-4947-B6A5-CB326DF60965}" type="presOf" srcId="{F4EB650D-6042-479F-9D8F-0486E6433D0C}" destId="{19C77154-020B-41C8-81B2-1577C4B8BD39}" srcOrd="0" destOrd="0" presId="urn:microsoft.com/office/officeart/2005/8/layout/orgChart1"/>
    <dgm:cxn modelId="{03214A8F-2A18-4105-8CCF-A6A6181696A2}" srcId="{F4EB650D-6042-479F-9D8F-0486E6433D0C}" destId="{3457CDCF-CED9-4718-AE49-676E5B5125D0}" srcOrd="2" destOrd="0" parTransId="{031136B7-4C14-445D-B36E-A3E8A5555747}" sibTransId="{C75CED9C-7EE1-4C9D-8A5E-580086D77ACF}"/>
    <dgm:cxn modelId="{91F9A09E-5548-49B9-AFE8-5C04D59D5DD3}" type="presOf" srcId="{F4EB650D-6042-479F-9D8F-0486E6433D0C}" destId="{5569E902-DB6E-43E8-81DC-C5EF1D9BFC9C}" srcOrd="1" destOrd="0" presId="urn:microsoft.com/office/officeart/2005/8/layout/orgChart1"/>
    <dgm:cxn modelId="{204466A3-FE0C-442A-A07D-565EB164957D}" type="presOf" srcId="{29318BF2-B71F-49EE-A8C5-06CCA62B4705}" destId="{E0777380-28F4-4EE5-9C22-34CCFB5728EE}" srcOrd="0" destOrd="0" presId="urn:microsoft.com/office/officeart/2005/8/layout/orgChart1"/>
    <dgm:cxn modelId="{D507DCAA-5AFB-454E-BB4D-FD133BB9FFAF}" type="presOf" srcId="{DA947FA1-35B6-4A38-A9E0-43D5B57E416E}" destId="{927B1E74-2543-4D72-B5A4-FA1E07B29660}" srcOrd="0" destOrd="0" presId="urn:microsoft.com/office/officeart/2005/8/layout/orgChart1"/>
    <dgm:cxn modelId="{7AB304AE-27F0-4BE6-8693-7FA381EC6430}" type="presOf" srcId="{F695DC33-7884-4C16-8ECA-23A1D013467B}" destId="{E49DDD09-AA4C-40C0-82DD-D1652EE7AAA6}" srcOrd="0" destOrd="0" presId="urn:microsoft.com/office/officeart/2005/8/layout/orgChart1"/>
    <dgm:cxn modelId="{A575FEAF-EBD2-4E6B-8423-FC923015C4F7}" srcId="{BC398EE6-374A-4F75-BE41-565CDCC39642}" destId="{3C589A2A-282E-42C1-B5AD-4478CF1117DF}" srcOrd="0" destOrd="0" parTransId="{D7A878BF-2F25-4463-992A-0EDC36D2542E}" sibTransId="{49D0B6F6-72F9-4BC7-B3B9-23C74839893D}"/>
    <dgm:cxn modelId="{6ACAA8B0-4CBA-45A6-B394-AC5C9EA70F2D}" type="presOf" srcId="{7CBE1071-AAEF-474F-8DB9-BAB898C0CA54}" destId="{8E0E05B7-2BF9-4543-94F7-24687F25D784}" srcOrd="0" destOrd="0" presId="urn:microsoft.com/office/officeart/2005/8/layout/orgChart1"/>
    <dgm:cxn modelId="{5F8A23B4-45A2-4DC3-827A-20ECD1E3AA41}" type="presOf" srcId="{031136B7-4C14-445D-B36E-A3E8A5555747}" destId="{26B65240-5CC3-4507-8CBD-50924136ED78}" srcOrd="0" destOrd="0" presId="urn:microsoft.com/office/officeart/2005/8/layout/orgChart1"/>
    <dgm:cxn modelId="{926530B6-66AA-4C73-A50F-BD1606A08325}" type="presOf" srcId="{7CBE1071-AAEF-474F-8DB9-BAB898C0CA54}" destId="{651DD71F-6054-483A-8F3D-FEA72224D49D}" srcOrd="1" destOrd="0" presId="urn:microsoft.com/office/officeart/2005/8/layout/orgChart1"/>
    <dgm:cxn modelId="{E238FEBB-46A5-48A7-A8F2-3073366E115D}" srcId="{F4EB650D-6042-479F-9D8F-0486E6433D0C}" destId="{4789BC45-5F93-4F17-AA9C-947ACEF9ED59}" srcOrd="0" destOrd="0" parTransId="{1258B1D8-BC0C-4CE6-AFFD-3731D718885D}" sibTransId="{7E1B2B8C-EC90-4C0D-B274-2C875C347955}"/>
    <dgm:cxn modelId="{DB845BC6-ECCE-4FC5-A073-884330AEEA8F}" srcId="{F4EB650D-6042-479F-9D8F-0486E6433D0C}" destId="{7CBE1071-AAEF-474F-8DB9-BAB898C0CA54}" srcOrd="1" destOrd="0" parTransId="{A32C44EA-C836-4D12-8BBB-AC69FE453B11}" sibTransId="{ACCB7B07-A085-45EB-9B47-86A786B09E3F}"/>
    <dgm:cxn modelId="{45780AD2-1517-4CBE-AAAA-1D95C5DCD484}" type="presOf" srcId="{3C589A2A-282E-42C1-B5AD-4478CF1117DF}" destId="{DCF4416B-A722-4040-9B28-C95B92A10DEE}" srcOrd="1" destOrd="0" presId="urn:microsoft.com/office/officeart/2005/8/layout/orgChart1"/>
    <dgm:cxn modelId="{033A2CD4-35B9-4A1A-ABB6-7765CFC4820D}" type="presOf" srcId="{3457CDCF-CED9-4718-AE49-676E5B5125D0}" destId="{92354B7F-24EB-44AB-9F98-D8C0027D7095}" srcOrd="0" destOrd="0" presId="urn:microsoft.com/office/officeart/2005/8/layout/orgChart1"/>
    <dgm:cxn modelId="{5320F6D8-7D3A-4DAF-AFCA-031E59F8F9A1}" type="presOf" srcId="{A32C44EA-C836-4D12-8BBB-AC69FE453B11}" destId="{41684CD6-96E6-4B28-A95F-0EC562948AA2}" srcOrd="0" destOrd="0" presId="urn:microsoft.com/office/officeart/2005/8/layout/orgChart1"/>
    <dgm:cxn modelId="{A508A0DC-2F9A-422B-99B3-C224DC503E7C}" srcId="{A40B56D7-CAA1-4B16-963F-723A36C48F60}" destId="{E8E43EB7-9AA3-4247-8BF5-B7610D339447}" srcOrd="0" destOrd="0" parTransId="{F695DC33-7884-4C16-8ECA-23A1D013467B}" sibTransId="{C5865C94-583D-42B5-90CA-05EB344A4217}"/>
    <dgm:cxn modelId="{9FF697DE-8960-4051-8715-513E0E381232}" type="presOf" srcId="{4789BC45-5F93-4F17-AA9C-947ACEF9ED59}" destId="{D2DC9D63-C703-411C-8826-68DB350381BE}" srcOrd="1" destOrd="0" presId="urn:microsoft.com/office/officeart/2005/8/layout/orgChart1"/>
    <dgm:cxn modelId="{75ECDAE6-1F50-40EE-8195-F528216CBEC6}" type="presOf" srcId="{3457CDCF-CED9-4718-AE49-676E5B5125D0}" destId="{650A2805-EE47-454E-997E-F783B56B5F55}" srcOrd="1" destOrd="0" presId="urn:microsoft.com/office/officeart/2005/8/layout/orgChart1"/>
    <dgm:cxn modelId="{381531ED-CF73-4DAA-A940-3D865163BF5C}" type="presOf" srcId="{3C589A2A-282E-42C1-B5AD-4478CF1117DF}" destId="{63B8307F-2B7E-4D52-8DC6-09C602F4F158}" srcOrd="0" destOrd="0" presId="urn:microsoft.com/office/officeart/2005/8/layout/orgChart1"/>
    <dgm:cxn modelId="{C54B3FEE-2DDC-4F6A-BF85-4F276B0CCC3D}" type="presOf" srcId="{BC398EE6-374A-4F75-BE41-565CDCC39642}" destId="{6ED0C8A1-C6FE-4166-B5C3-D0AD3F15E3ED}" srcOrd="0" destOrd="0" presId="urn:microsoft.com/office/officeart/2005/8/layout/orgChart1"/>
    <dgm:cxn modelId="{24774DF4-0E08-4804-B637-8E586F36BFB7}" type="presOf" srcId="{1258B1D8-BC0C-4CE6-AFFD-3731D718885D}" destId="{5C27B8D6-EE2F-4DBE-A900-F2366272A592}" srcOrd="0" destOrd="0" presId="urn:microsoft.com/office/officeart/2005/8/layout/orgChart1"/>
    <dgm:cxn modelId="{0AF80120-B184-44F5-8E81-8F795FF96B65}" type="presParOf" srcId="{6ED0C8A1-C6FE-4166-B5C3-D0AD3F15E3ED}" destId="{97CAF674-D0D9-4BCD-925D-C595196CC898}" srcOrd="0" destOrd="0" presId="urn:microsoft.com/office/officeart/2005/8/layout/orgChart1"/>
    <dgm:cxn modelId="{AFDF3619-F725-4D9A-97C1-A89D40EB5C89}" type="presParOf" srcId="{97CAF674-D0D9-4BCD-925D-C595196CC898}" destId="{ABD8A183-B0DB-4E4C-ACE7-A3C519369BC7}" srcOrd="0" destOrd="0" presId="urn:microsoft.com/office/officeart/2005/8/layout/orgChart1"/>
    <dgm:cxn modelId="{0D9EA7DB-6AD0-4C10-B674-C5E0C76B999A}" type="presParOf" srcId="{ABD8A183-B0DB-4E4C-ACE7-A3C519369BC7}" destId="{63B8307F-2B7E-4D52-8DC6-09C602F4F158}" srcOrd="0" destOrd="0" presId="urn:microsoft.com/office/officeart/2005/8/layout/orgChart1"/>
    <dgm:cxn modelId="{D0A2B6B0-C161-4405-BFFA-49A5DE987A1B}" type="presParOf" srcId="{ABD8A183-B0DB-4E4C-ACE7-A3C519369BC7}" destId="{DCF4416B-A722-4040-9B28-C95B92A10DEE}" srcOrd="1" destOrd="0" presId="urn:microsoft.com/office/officeart/2005/8/layout/orgChart1"/>
    <dgm:cxn modelId="{A309250B-3C15-41D1-91F3-F516CEB08E84}" type="presParOf" srcId="{97CAF674-D0D9-4BCD-925D-C595196CC898}" destId="{B0CFA1F9-3DE0-446D-9D1D-6AFC24C18E17}" srcOrd="1" destOrd="0" presId="urn:microsoft.com/office/officeart/2005/8/layout/orgChart1"/>
    <dgm:cxn modelId="{42967F26-85A3-486C-9E7B-6E0A5BC6B138}" type="presParOf" srcId="{B0CFA1F9-3DE0-446D-9D1D-6AFC24C18E17}" destId="{927B1E74-2543-4D72-B5A4-FA1E07B29660}" srcOrd="0" destOrd="0" presId="urn:microsoft.com/office/officeart/2005/8/layout/orgChart1"/>
    <dgm:cxn modelId="{2E77CFF2-CAA1-475A-9AA6-87A4C640D344}" type="presParOf" srcId="{B0CFA1F9-3DE0-446D-9D1D-6AFC24C18E17}" destId="{3F5A30C0-9848-4C8F-BEE0-73A92882206E}" srcOrd="1" destOrd="0" presId="urn:microsoft.com/office/officeart/2005/8/layout/orgChart1"/>
    <dgm:cxn modelId="{29AC247D-5321-4D1F-8EA9-3D396A251213}" type="presParOf" srcId="{3F5A30C0-9848-4C8F-BEE0-73A92882206E}" destId="{EA4FED44-81FD-4FC9-B29A-4FC002468F69}" srcOrd="0" destOrd="0" presId="urn:microsoft.com/office/officeart/2005/8/layout/orgChart1"/>
    <dgm:cxn modelId="{9B9F0AA0-ACEB-43A2-9395-6123F65130EA}" type="presParOf" srcId="{EA4FED44-81FD-4FC9-B29A-4FC002468F69}" destId="{E1112425-BAA5-401C-9D8C-F48D3D030769}" srcOrd="0" destOrd="0" presId="urn:microsoft.com/office/officeart/2005/8/layout/orgChart1"/>
    <dgm:cxn modelId="{1360C48A-B644-4C93-B412-EFF7526819AB}" type="presParOf" srcId="{EA4FED44-81FD-4FC9-B29A-4FC002468F69}" destId="{464AADA1-0352-4C55-AFCB-4F0503A96402}" srcOrd="1" destOrd="0" presId="urn:microsoft.com/office/officeart/2005/8/layout/orgChart1"/>
    <dgm:cxn modelId="{54BED5FD-4382-4928-9DFA-77918F730A38}" type="presParOf" srcId="{3F5A30C0-9848-4C8F-BEE0-73A92882206E}" destId="{27802756-0449-4497-9F0D-3DB21C8EC9E8}" srcOrd="1" destOrd="0" presId="urn:microsoft.com/office/officeart/2005/8/layout/orgChart1"/>
    <dgm:cxn modelId="{A70C7235-76D0-4123-98DE-B995E231EFDF}" type="presParOf" srcId="{27802756-0449-4497-9F0D-3DB21C8EC9E8}" destId="{E49DDD09-AA4C-40C0-82DD-D1652EE7AAA6}" srcOrd="0" destOrd="0" presId="urn:microsoft.com/office/officeart/2005/8/layout/orgChart1"/>
    <dgm:cxn modelId="{A739DFE2-CD2D-4404-8812-638C16735010}" type="presParOf" srcId="{27802756-0449-4497-9F0D-3DB21C8EC9E8}" destId="{F28F9800-F345-4D9C-A2DF-9ACF15C4386A}" srcOrd="1" destOrd="0" presId="urn:microsoft.com/office/officeart/2005/8/layout/orgChart1"/>
    <dgm:cxn modelId="{6BAB1225-7CDF-4638-9CB3-2F24BBDAD5CB}" type="presParOf" srcId="{F28F9800-F345-4D9C-A2DF-9ACF15C4386A}" destId="{686CD0C7-48AB-47E5-87F3-28B1A724886B}" srcOrd="0" destOrd="0" presId="urn:microsoft.com/office/officeart/2005/8/layout/orgChart1"/>
    <dgm:cxn modelId="{495E3C22-AA63-47FA-BBCB-FCC0CEFAD08F}" type="presParOf" srcId="{686CD0C7-48AB-47E5-87F3-28B1A724886B}" destId="{F3A77400-FAA2-4571-98D1-6659DE19B6AB}" srcOrd="0" destOrd="0" presId="urn:microsoft.com/office/officeart/2005/8/layout/orgChart1"/>
    <dgm:cxn modelId="{B9098CA8-888A-4E85-AAB8-334E50C3160F}" type="presParOf" srcId="{686CD0C7-48AB-47E5-87F3-28B1A724886B}" destId="{D44CBB09-A383-47B2-9F8E-EAB4B1626826}" srcOrd="1" destOrd="0" presId="urn:microsoft.com/office/officeart/2005/8/layout/orgChart1"/>
    <dgm:cxn modelId="{62B758E6-F3B3-4569-95A1-395706A130EA}" type="presParOf" srcId="{F28F9800-F345-4D9C-A2DF-9ACF15C4386A}" destId="{DA07530C-AFDE-42BC-BCAA-6EED4A7F4191}" srcOrd="1" destOrd="0" presId="urn:microsoft.com/office/officeart/2005/8/layout/orgChart1"/>
    <dgm:cxn modelId="{4422BCBF-10F8-44F2-B557-D740F1A1F488}" type="presParOf" srcId="{F28F9800-F345-4D9C-A2DF-9ACF15C4386A}" destId="{8BF24BB2-2BC4-44B5-84DA-CD9564C564D3}" srcOrd="2" destOrd="0" presId="urn:microsoft.com/office/officeart/2005/8/layout/orgChart1"/>
    <dgm:cxn modelId="{B12E4A70-025E-44DB-89EC-F74A66F5C885}" type="presParOf" srcId="{3F5A30C0-9848-4C8F-BEE0-73A92882206E}" destId="{BA579D3B-B968-4468-B905-E743C750E3E8}" srcOrd="2" destOrd="0" presId="urn:microsoft.com/office/officeart/2005/8/layout/orgChart1"/>
    <dgm:cxn modelId="{6FE6E32C-49CD-4538-B2BE-2DC09E2DAECD}" type="presParOf" srcId="{B0CFA1F9-3DE0-446D-9D1D-6AFC24C18E17}" destId="{E0777380-28F4-4EE5-9C22-34CCFB5728EE}" srcOrd="2" destOrd="0" presId="urn:microsoft.com/office/officeart/2005/8/layout/orgChart1"/>
    <dgm:cxn modelId="{59F271FA-6DA2-484B-AE58-CAEA07F3F8A7}" type="presParOf" srcId="{B0CFA1F9-3DE0-446D-9D1D-6AFC24C18E17}" destId="{D325908E-0489-4E10-81F0-4457499D7EA4}" srcOrd="3" destOrd="0" presId="urn:microsoft.com/office/officeart/2005/8/layout/orgChart1"/>
    <dgm:cxn modelId="{3B85DC11-C4D0-4C61-AF89-C5A290C86D1E}" type="presParOf" srcId="{D325908E-0489-4E10-81F0-4457499D7EA4}" destId="{008EDE41-CBBB-4AC2-845D-3AE7D5A7D756}" srcOrd="0" destOrd="0" presId="urn:microsoft.com/office/officeart/2005/8/layout/orgChart1"/>
    <dgm:cxn modelId="{6825BAA1-5553-464F-A713-0CB7EAC50DA5}" type="presParOf" srcId="{008EDE41-CBBB-4AC2-845D-3AE7D5A7D756}" destId="{19C77154-020B-41C8-81B2-1577C4B8BD39}" srcOrd="0" destOrd="0" presId="urn:microsoft.com/office/officeart/2005/8/layout/orgChart1"/>
    <dgm:cxn modelId="{119E9DCE-6B7D-4C8C-98C5-35878F321CD7}" type="presParOf" srcId="{008EDE41-CBBB-4AC2-845D-3AE7D5A7D756}" destId="{5569E902-DB6E-43E8-81DC-C5EF1D9BFC9C}" srcOrd="1" destOrd="0" presId="urn:microsoft.com/office/officeart/2005/8/layout/orgChart1"/>
    <dgm:cxn modelId="{04C64446-4665-499A-8932-C8694D64621D}" type="presParOf" srcId="{D325908E-0489-4E10-81F0-4457499D7EA4}" destId="{F67DD092-0F7A-4D81-875A-54CD622A779F}" srcOrd="1" destOrd="0" presId="urn:microsoft.com/office/officeart/2005/8/layout/orgChart1"/>
    <dgm:cxn modelId="{17E70C80-4E9A-4D35-9814-91444C33F2C7}" type="presParOf" srcId="{F67DD092-0F7A-4D81-875A-54CD622A779F}" destId="{5C27B8D6-EE2F-4DBE-A900-F2366272A592}" srcOrd="0" destOrd="0" presId="urn:microsoft.com/office/officeart/2005/8/layout/orgChart1"/>
    <dgm:cxn modelId="{9F6E2F97-5930-4034-BF07-EFB5C3280490}" type="presParOf" srcId="{F67DD092-0F7A-4D81-875A-54CD622A779F}" destId="{FCE810CE-134C-4DE5-A214-52C39D0B0F75}" srcOrd="1" destOrd="0" presId="urn:microsoft.com/office/officeart/2005/8/layout/orgChart1"/>
    <dgm:cxn modelId="{53AD6CAE-6803-4F7C-AD43-F8B8DFA62C88}" type="presParOf" srcId="{FCE810CE-134C-4DE5-A214-52C39D0B0F75}" destId="{0B5E203B-2F41-4ECD-BBC9-4BE703A49894}" srcOrd="0" destOrd="0" presId="urn:microsoft.com/office/officeart/2005/8/layout/orgChart1"/>
    <dgm:cxn modelId="{0A82EBD5-4E34-4396-A525-B8161B3E8D52}" type="presParOf" srcId="{0B5E203B-2F41-4ECD-BBC9-4BE703A49894}" destId="{87FB06F3-6773-488A-93A1-3AC27922AF45}" srcOrd="0" destOrd="0" presId="urn:microsoft.com/office/officeart/2005/8/layout/orgChart1"/>
    <dgm:cxn modelId="{6E823F2C-2D22-4B90-A895-89C5FE3CB1EF}" type="presParOf" srcId="{0B5E203B-2F41-4ECD-BBC9-4BE703A49894}" destId="{D2DC9D63-C703-411C-8826-68DB350381BE}" srcOrd="1" destOrd="0" presId="urn:microsoft.com/office/officeart/2005/8/layout/orgChart1"/>
    <dgm:cxn modelId="{056C3BA4-2C8F-406A-843D-10819FE9F9A2}" type="presParOf" srcId="{FCE810CE-134C-4DE5-A214-52C39D0B0F75}" destId="{06871DCC-8933-4AC1-836D-D43DF8411F58}" srcOrd="1" destOrd="0" presId="urn:microsoft.com/office/officeart/2005/8/layout/orgChart1"/>
    <dgm:cxn modelId="{48270DDA-C2F9-4CF3-BEDF-D6FFE3E7201A}" type="presParOf" srcId="{FCE810CE-134C-4DE5-A214-52C39D0B0F75}" destId="{CED4D7DC-1EFD-44C4-90DC-B5FB4FDB26FF}" srcOrd="2" destOrd="0" presId="urn:microsoft.com/office/officeart/2005/8/layout/orgChart1"/>
    <dgm:cxn modelId="{56C59B8C-7EB9-4DC9-A1F4-F851321E10FC}" type="presParOf" srcId="{F67DD092-0F7A-4D81-875A-54CD622A779F}" destId="{41684CD6-96E6-4B28-A95F-0EC562948AA2}" srcOrd="2" destOrd="0" presId="urn:microsoft.com/office/officeart/2005/8/layout/orgChart1"/>
    <dgm:cxn modelId="{AAEE0BB5-4EA6-4D03-BA2B-A2B90B41EE0A}" type="presParOf" srcId="{F67DD092-0F7A-4D81-875A-54CD622A779F}" destId="{19BAB3E7-F3F1-4A42-A1FD-94D93DE9C98E}" srcOrd="3" destOrd="0" presId="urn:microsoft.com/office/officeart/2005/8/layout/orgChart1"/>
    <dgm:cxn modelId="{62838F5F-AF18-4B5B-9D4E-D4F76B17ED5A}" type="presParOf" srcId="{19BAB3E7-F3F1-4A42-A1FD-94D93DE9C98E}" destId="{E2236CCC-3B2E-42F7-8F5F-FB0B433CC1FE}" srcOrd="0" destOrd="0" presId="urn:microsoft.com/office/officeart/2005/8/layout/orgChart1"/>
    <dgm:cxn modelId="{63416B3B-32F7-471A-A8C5-E7001798CB42}" type="presParOf" srcId="{E2236CCC-3B2E-42F7-8F5F-FB0B433CC1FE}" destId="{8E0E05B7-2BF9-4543-94F7-24687F25D784}" srcOrd="0" destOrd="0" presId="urn:microsoft.com/office/officeart/2005/8/layout/orgChart1"/>
    <dgm:cxn modelId="{7FA81DF9-94A3-4A38-892B-1A8BCB61C123}" type="presParOf" srcId="{E2236CCC-3B2E-42F7-8F5F-FB0B433CC1FE}" destId="{651DD71F-6054-483A-8F3D-FEA72224D49D}" srcOrd="1" destOrd="0" presId="urn:microsoft.com/office/officeart/2005/8/layout/orgChart1"/>
    <dgm:cxn modelId="{9827BED9-5867-4718-8DBA-B382397BC50B}" type="presParOf" srcId="{19BAB3E7-F3F1-4A42-A1FD-94D93DE9C98E}" destId="{2E323063-49A1-49B5-A7AF-B78801286B03}" srcOrd="1" destOrd="0" presId="urn:microsoft.com/office/officeart/2005/8/layout/orgChart1"/>
    <dgm:cxn modelId="{33335038-430F-4784-869B-B7264A4F25FA}" type="presParOf" srcId="{19BAB3E7-F3F1-4A42-A1FD-94D93DE9C98E}" destId="{303703FC-6BB2-4161-956F-7BF07BB25243}" srcOrd="2" destOrd="0" presId="urn:microsoft.com/office/officeart/2005/8/layout/orgChart1"/>
    <dgm:cxn modelId="{FE42797C-CC16-4AA2-93CA-AE0546F2FBF2}" type="presParOf" srcId="{F67DD092-0F7A-4D81-875A-54CD622A779F}" destId="{26B65240-5CC3-4507-8CBD-50924136ED78}" srcOrd="4" destOrd="0" presId="urn:microsoft.com/office/officeart/2005/8/layout/orgChart1"/>
    <dgm:cxn modelId="{4D632550-128F-4955-A277-5CFAD4924007}" type="presParOf" srcId="{F67DD092-0F7A-4D81-875A-54CD622A779F}" destId="{D1F86F24-947D-4742-8534-D12234D56640}" srcOrd="5" destOrd="0" presId="urn:microsoft.com/office/officeart/2005/8/layout/orgChart1"/>
    <dgm:cxn modelId="{F8E3E273-FAEA-4008-BAD7-E60549047768}" type="presParOf" srcId="{D1F86F24-947D-4742-8534-D12234D56640}" destId="{CD2E54C0-44FA-4F91-854B-FAD0D417E523}" srcOrd="0" destOrd="0" presId="urn:microsoft.com/office/officeart/2005/8/layout/orgChart1"/>
    <dgm:cxn modelId="{4F53E069-0FE5-429B-A365-8A544D6824DD}" type="presParOf" srcId="{CD2E54C0-44FA-4F91-854B-FAD0D417E523}" destId="{92354B7F-24EB-44AB-9F98-D8C0027D7095}" srcOrd="0" destOrd="0" presId="urn:microsoft.com/office/officeart/2005/8/layout/orgChart1"/>
    <dgm:cxn modelId="{EC5B5C97-9E5B-4AEB-94AA-2C3A277A1650}" type="presParOf" srcId="{CD2E54C0-44FA-4F91-854B-FAD0D417E523}" destId="{650A2805-EE47-454E-997E-F783B56B5F55}" srcOrd="1" destOrd="0" presId="urn:microsoft.com/office/officeart/2005/8/layout/orgChart1"/>
    <dgm:cxn modelId="{E4458531-E1BC-4BF9-8DC9-546C75F88D80}" type="presParOf" srcId="{D1F86F24-947D-4742-8534-D12234D56640}" destId="{B8A9885B-DEED-4877-86E2-ED39B6595082}" srcOrd="1" destOrd="0" presId="urn:microsoft.com/office/officeart/2005/8/layout/orgChart1"/>
    <dgm:cxn modelId="{8754A487-F498-4B3C-9E3E-068917C717B1}" type="presParOf" srcId="{D1F86F24-947D-4742-8534-D12234D56640}" destId="{F15FCDCD-1667-40C0-9A63-FD9EB06BBE64}" srcOrd="2" destOrd="0" presId="urn:microsoft.com/office/officeart/2005/8/layout/orgChart1"/>
    <dgm:cxn modelId="{9F2950C9-446B-493B-BCEB-8DA53DCD6E90}" type="presParOf" srcId="{D325908E-0489-4E10-81F0-4457499D7EA4}" destId="{BBEA3F80-8F3A-4264-9A0D-002DB19426F5}" srcOrd="2" destOrd="0" presId="urn:microsoft.com/office/officeart/2005/8/layout/orgChart1"/>
    <dgm:cxn modelId="{215A8116-EC73-41B4-BF16-D6A84591BE1E}" type="presParOf" srcId="{97CAF674-D0D9-4BCD-925D-C595196CC898}" destId="{56802555-2633-4D81-B82C-A11027CD208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B65240-5CC3-4507-8CBD-50924136ED78}">
      <dsp:nvSpPr>
        <dsp:cNvPr id="0" name=""/>
        <dsp:cNvSpPr/>
      </dsp:nvSpPr>
      <dsp:spPr>
        <a:xfrm>
          <a:off x="3145333" y="1472331"/>
          <a:ext cx="182500" cy="2287339"/>
        </a:xfrm>
        <a:custGeom>
          <a:avLst/>
          <a:gdLst/>
          <a:ahLst/>
          <a:cxnLst/>
          <a:rect l="0" t="0" r="0" b="0"/>
          <a:pathLst>
            <a:path>
              <a:moveTo>
                <a:pt x="0" y="0"/>
              </a:moveTo>
              <a:lnTo>
                <a:pt x="0" y="2287339"/>
              </a:lnTo>
              <a:lnTo>
                <a:pt x="182500" y="2287339"/>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1684CD6-96E6-4B28-A95F-0EC562948AA2}">
      <dsp:nvSpPr>
        <dsp:cNvPr id="0" name=""/>
        <dsp:cNvSpPr/>
      </dsp:nvSpPr>
      <dsp:spPr>
        <a:xfrm>
          <a:off x="3145333" y="1472331"/>
          <a:ext cx="182500" cy="1423503"/>
        </a:xfrm>
        <a:custGeom>
          <a:avLst/>
          <a:gdLst/>
          <a:ahLst/>
          <a:cxnLst/>
          <a:rect l="0" t="0" r="0" b="0"/>
          <a:pathLst>
            <a:path>
              <a:moveTo>
                <a:pt x="0" y="0"/>
              </a:moveTo>
              <a:lnTo>
                <a:pt x="0" y="1423503"/>
              </a:lnTo>
              <a:lnTo>
                <a:pt x="182500" y="1423503"/>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27B8D6-EE2F-4DBE-A900-F2366272A592}">
      <dsp:nvSpPr>
        <dsp:cNvPr id="0" name=""/>
        <dsp:cNvSpPr/>
      </dsp:nvSpPr>
      <dsp:spPr>
        <a:xfrm>
          <a:off x="3145333" y="1472331"/>
          <a:ext cx="182500" cy="559668"/>
        </a:xfrm>
        <a:custGeom>
          <a:avLst/>
          <a:gdLst/>
          <a:ahLst/>
          <a:cxnLst/>
          <a:rect l="0" t="0" r="0" b="0"/>
          <a:pathLst>
            <a:path>
              <a:moveTo>
                <a:pt x="0" y="0"/>
              </a:moveTo>
              <a:lnTo>
                <a:pt x="0" y="559668"/>
              </a:lnTo>
              <a:lnTo>
                <a:pt x="182500" y="5596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777380-28F4-4EE5-9C22-34CCFB5728EE}">
      <dsp:nvSpPr>
        <dsp:cNvPr id="0" name=""/>
        <dsp:cNvSpPr/>
      </dsp:nvSpPr>
      <dsp:spPr>
        <a:xfrm>
          <a:off x="2895916" y="608496"/>
          <a:ext cx="736085" cy="255500"/>
        </a:xfrm>
        <a:custGeom>
          <a:avLst/>
          <a:gdLst/>
          <a:ahLst/>
          <a:cxnLst/>
          <a:rect l="0" t="0" r="0" b="0"/>
          <a:pathLst>
            <a:path>
              <a:moveTo>
                <a:pt x="0" y="0"/>
              </a:moveTo>
              <a:lnTo>
                <a:pt x="0" y="127750"/>
              </a:lnTo>
              <a:lnTo>
                <a:pt x="736085" y="127750"/>
              </a:lnTo>
              <a:lnTo>
                <a:pt x="736085" y="25550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DDD09-AA4C-40C0-82DD-D1652EE7AAA6}">
      <dsp:nvSpPr>
        <dsp:cNvPr id="0" name=""/>
        <dsp:cNvSpPr/>
      </dsp:nvSpPr>
      <dsp:spPr>
        <a:xfrm>
          <a:off x="1673162" y="1472331"/>
          <a:ext cx="182500" cy="559668"/>
        </a:xfrm>
        <a:custGeom>
          <a:avLst/>
          <a:gdLst/>
          <a:ahLst/>
          <a:cxnLst/>
          <a:rect l="0" t="0" r="0" b="0"/>
          <a:pathLst>
            <a:path>
              <a:moveTo>
                <a:pt x="0" y="0"/>
              </a:moveTo>
              <a:lnTo>
                <a:pt x="0" y="559668"/>
              </a:lnTo>
              <a:lnTo>
                <a:pt x="182500" y="559668"/>
              </a:lnTo>
            </a:path>
          </a:pathLst>
        </a:custGeom>
        <a:noFill/>
        <a:ln w="12700" cap="flat" cmpd="sng" algn="ctr">
          <a:solidFill>
            <a:schemeClr val="dk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7B1E74-2543-4D72-B5A4-FA1E07B29660}">
      <dsp:nvSpPr>
        <dsp:cNvPr id="0" name=""/>
        <dsp:cNvSpPr/>
      </dsp:nvSpPr>
      <dsp:spPr>
        <a:xfrm>
          <a:off x="2159830" y="608496"/>
          <a:ext cx="736085" cy="255500"/>
        </a:xfrm>
        <a:custGeom>
          <a:avLst/>
          <a:gdLst/>
          <a:ahLst/>
          <a:cxnLst/>
          <a:rect l="0" t="0" r="0" b="0"/>
          <a:pathLst>
            <a:path>
              <a:moveTo>
                <a:pt x="736085" y="0"/>
              </a:moveTo>
              <a:lnTo>
                <a:pt x="736085" y="127750"/>
              </a:lnTo>
              <a:lnTo>
                <a:pt x="0" y="127750"/>
              </a:lnTo>
              <a:lnTo>
                <a:pt x="0" y="25550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B8307F-2B7E-4D52-8DC6-09C602F4F158}">
      <dsp:nvSpPr>
        <dsp:cNvPr id="0" name=""/>
        <dsp:cNvSpPr/>
      </dsp:nvSpPr>
      <dsp:spPr>
        <a:xfrm>
          <a:off x="2287581" y="161"/>
          <a:ext cx="1216669" cy="6083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Preprocessing</a:t>
          </a:r>
        </a:p>
      </dsp:txBody>
      <dsp:txXfrm>
        <a:off x="2287581" y="161"/>
        <a:ext cx="1216669" cy="608334"/>
      </dsp:txXfrm>
    </dsp:sp>
    <dsp:sp modelId="{E1112425-BAA5-401C-9D8C-F48D3D030769}">
      <dsp:nvSpPr>
        <dsp:cNvPr id="0" name=""/>
        <dsp:cNvSpPr/>
      </dsp:nvSpPr>
      <dsp:spPr>
        <a:xfrm>
          <a:off x="1551495" y="863996"/>
          <a:ext cx="1216669" cy="6083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Taxonomy</a:t>
          </a:r>
        </a:p>
      </dsp:txBody>
      <dsp:txXfrm>
        <a:off x="1551495" y="863996"/>
        <a:ext cx="1216669" cy="608334"/>
      </dsp:txXfrm>
    </dsp:sp>
    <dsp:sp modelId="{F3A77400-FAA2-4571-98D1-6659DE19B6AB}">
      <dsp:nvSpPr>
        <dsp:cNvPr id="0" name=""/>
        <dsp:cNvSpPr/>
      </dsp:nvSpPr>
      <dsp:spPr>
        <a:xfrm>
          <a:off x="1855663" y="1727832"/>
          <a:ext cx="1216669" cy="6083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Kraken2</a:t>
          </a:r>
        </a:p>
      </dsp:txBody>
      <dsp:txXfrm>
        <a:off x="1855663" y="1727832"/>
        <a:ext cx="1216669" cy="608334"/>
      </dsp:txXfrm>
    </dsp:sp>
    <dsp:sp modelId="{19C77154-020B-41C8-81B2-1577C4B8BD39}">
      <dsp:nvSpPr>
        <dsp:cNvPr id="0" name=""/>
        <dsp:cNvSpPr/>
      </dsp:nvSpPr>
      <dsp:spPr>
        <a:xfrm>
          <a:off x="3023666" y="863996"/>
          <a:ext cx="1216669" cy="6083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Gene Ontology</a:t>
          </a:r>
        </a:p>
      </dsp:txBody>
      <dsp:txXfrm>
        <a:off x="3023666" y="863996"/>
        <a:ext cx="1216669" cy="608334"/>
      </dsp:txXfrm>
    </dsp:sp>
    <dsp:sp modelId="{87FB06F3-6773-488A-93A1-3AC27922AF45}">
      <dsp:nvSpPr>
        <dsp:cNvPr id="0" name=""/>
        <dsp:cNvSpPr/>
      </dsp:nvSpPr>
      <dsp:spPr>
        <a:xfrm>
          <a:off x="3327834" y="1727832"/>
          <a:ext cx="1216669" cy="6083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Seqscreen</a:t>
          </a:r>
          <a:endParaRPr lang="en-US" sz="1400" kern="1200" dirty="0"/>
        </a:p>
      </dsp:txBody>
      <dsp:txXfrm>
        <a:off x="3327834" y="1727832"/>
        <a:ext cx="1216669" cy="608334"/>
      </dsp:txXfrm>
    </dsp:sp>
    <dsp:sp modelId="{8E0E05B7-2BF9-4543-94F7-24687F25D784}">
      <dsp:nvSpPr>
        <dsp:cNvPr id="0" name=""/>
        <dsp:cNvSpPr/>
      </dsp:nvSpPr>
      <dsp:spPr>
        <a:xfrm>
          <a:off x="3327834" y="2591668"/>
          <a:ext cx="1216669" cy="6083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Dirichlet mixture modeling</a:t>
          </a:r>
        </a:p>
      </dsp:txBody>
      <dsp:txXfrm>
        <a:off x="3327834" y="2591668"/>
        <a:ext cx="1216669" cy="608334"/>
      </dsp:txXfrm>
    </dsp:sp>
    <dsp:sp modelId="{92354B7F-24EB-44AB-9F98-D8C0027D7095}">
      <dsp:nvSpPr>
        <dsp:cNvPr id="0" name=""/>
        <dsp:cNvSpPr/>
      </dsp:nvSpPr>
      <dsp:spPr>
        <a:xfrm>
          <a:off x="3327834" y="3455503"/>
          <a:ext cx="1216669" cy="608334"/>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Maaslins2</a:t>
          </a:r>
        </a:p>
      </dsp:txBody>
      <dsp:txXfrm>
        <a:off x="3327834" y="3455503"/>
        <a:ext cx="1216669" cy="60833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8BD4FD-9392-0A48-A87B-B5740D106C44}" type="datetimeFigureOut">
              <a:rPr lang="en-US" smtClean="0"/>
              <a:t>3/15/2021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174C89-39AB-4440-A7D3-F7D27E1F3377}" type="slidenum">
              <a:rPr lang="en-US" smtClean="0"/>
              <a:t>‹#›</a:t>
            </a:fld>
            <a:endParaRPr lang="en-US"/>
          </a:p>
        </p:txBody>
      </p:sp>
    </p:spTree>
    <p:extLst>
      <p:ext uri="{BB962C8B-B14F-4D97-AF65-F5344CB8AC3E}">
        <p14:creationId xmlns:p14="http://schemas.microsoft.com/office/powerpoint/2010/main" val="112217424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onlinelibrary.wiley.com/doi/full/10.1002/rmv.2109"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onlinelibrary.wiley.com/action/downloadFigures?id=rmv2109-fig-0001&amp;doi=10.1002%2Frmv.2109"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a:t>
            </a:fld>
            <a:endParaRPr lang="en-US"/>
          </a:p>
        </p:txBody>
      </p:sp>
    </p:spTree>
    <p:extLst>
      <p:ext uri="{BB962C8B-B14F-4D97-AF65-F5344CB8AC3E}">
        <p14:creationId xmlns:p14="http://schemas.microsoft.com/office/powerpoint/2010/main" val="717829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10</a:t>
            </a:fld>
            <a:endParaRPr lang="en-US"/>
          </a:p>
        </p:txBody>
      </p:sp>
    </p:spTree>
    <p:extLst>
      <p:ext uri="{BB962C8B-B14F-4D97-AF65-F5344CB8AC3E}">
        <p14:creationId xmlns:p14="http://schemas.microsoft.com/office/powerpoint/2010/main" val="159861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11</a:t>
            </a:fld>
            <a:endParaRPr lang="en-US"/>
          </a:p>
        </p:txBody>
      </p:sp>
    </p:spTree>
    <p:extLst>
      <p:ext uri="{BB962C8B-B14F-4D97-AF65-F5344CB8AC3E}">
        <p14:creationId xmlns:p14="http://schemas.microsoft.com/office/powerpoint/2010/main" val="2164115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12</a:t>
            </a:fld>
            <a:endParaRPr lang="en-US"/>
          </a:p>
        </p:txBody>
      </p:sp>
    </p:spTree>
    <p:extLst>
      <p:ext uri="{BB962C8B-B14F-4D97-AF65-F5344CB8AC3E}">
        <p14:creationId xmlns:p14="http://schemas.microsoft.com/office/powerpoint/2010/main" val="3049149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13</a:t>
            </a:fld>
            <a:endParaRPr lang="en-US"/>
          </a:p>
        </p:txBody>
      </p:sp>
    </p:spTree>
    <p:extLst>
      <p:ext uri="{BB962C8B-B14F-4D97-AF65-F5344CB8AC3E}">
        <p14:creationId xmlns:p14="http://schemas.microsoft.com/office/powerpoint/2010/main" val="1615063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14</a:t>
            </a:fld>
            <a:endParaRPr lang="en-US"/>
          </a:p>
        </p:txBody>
      </p:sp>
    </p:spTree>
    <p:extLst>
      <p:ext uri="{BB962C8B-B14F-4D97-AF65-F5344CB8AC3E}">
        <p14:creationId xmlns:p14="http://schemas.microsoft.com/office/powerpoint/2010/main" val="2334264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15</a:t>
            </a:fld>
            <a:endParaRPr lang="en-US"/>
          </a:p>
        </p:txBody>
      </p:sp>
    </p:spTree>
    <p:extLst>
      <p:ext uri="{BB962C8B-B14F-4D97-AF65-F5344CB8AC3E}">
        <p14:creationId xmlns:p14="http://schemas.microsoft.com/office/powerpoint/2010/main" val="353426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16</a:t>
            </a:fld>
            <a:endParaRPr lang="en-US"/>
          </a:p>
        </p:txBody>
      </p:sp>
    </p:spTree>
    <p:extLst>
      <p:ext uri="{BB962C8B-B14F-4D97-AF65-F5344CB8AC3E}">
        <p14:creationId xmlns:p14="http://schemas.microsoft.com/office/powerpoint/2010/main" val="1193336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Open Sans"/>
              </a:rPr>
              <a:t>FIGURE 1</a:t>
            </a:r>
            <a:r>
              <a:rPr lang="en-US" b="1" i="0" u="none" strike="noStrike" dirty="0">
                <a:solidFill>
                  <a:srgbClr val="005274"/>
                </a:solidFill>
                <a:effectLst/>
                <a:latin typeface="Open Sans"/>
                <a:hlinkClick r:id="rId3"/>
              </a:rPr>
              <a:t>Open in figure </a:t>
            </a:r>
            <a:r>
              <a:rPr lang="en-US" b="1" i="0" u="none" strike="noStrike" dirty="0" err="1">
                <a:solidFill>
                  <a:srgbClr val="005274"/>
                </a:solidFill>
                <a:effectLst/>
                <a:latin typeface="Open Sans"/>
                <a:hlinkClick r:id="rId3"/>
              </a:rPr>
              <a:t>viewer</a:t>
            </a:r>
            <a:r>
              <a:rPr lang="en-US" b="1" i="0" u="none" strike="noStrike" dirty="0" err="1">
                <a:solidFill>
                  <a:srgbClr val="005274"/>
                </a:solidFill>
                <a:effectLst/>
                <a:latin typeface="Open Sans"/>
                <a:hlinkClick r:id="rId4"/>
              </a:rPr>
              <a:t>PowerPoint</a:t>
            </a:r>
            <a:endParaRPr lang="en-US" b="0" i="0" dirty="0">
              <a:solidFill>
                <a:srgbClr val="1C1D1E"/>
              </a:solidFill>
              <a:effectLst/>
              <a:latin typeface="Open Sans"/>
            </a:endParaRPr>
          </a:p>
          <a:p>
            <a:pPr algn="l"/>
            <a:r>
              <a:rPr lang="en-US" b="0" i="0" dirty="0">
                <a:solidFill>
                  <a:srgbClr val="1C1D1E"/>
                </a:solidFill>
                <a:effectLst/>
                <a:latin typeface="Open Sans"/>
              </a:rPr>
              <a:t>The cytokine storm and stress can increase gut dysbiosis/permeability, further contributing to cytokine induced IDO and TDO, leading to kynurenine and kynurenic acid, which activate the </a:t>
            </a:r>
            <a:r>
              <a:rPr lang="en-US" b="0" i="0" dirty="0" err="1">
                <a:solidFill>
                  <a:srgbClr val="1C1D1E"/>
                </a:solidFill>
                <a:effectLst/>
                <a:latin typeface="Open Sans"/>
              </a:rPr>
              <a:t>AhR</a:t>
            </a:r>
            <a:r>
              <a:rPr lang="en-US" b="0" i="0" dirty="0">
                <a:solidFill>
                  <a:srgbClr val="1C1D1E"/>
                </a:solidFill>
                <a:effectLst/>
                <a:latin typeface="Open Sans"/>
              </a:rPr>
              <a:t> to increase CYP1B1 and regulate the NAS/Melatonin ratio. Other factors, including CYP2C19, mGluR5, P2Y1, and O‐demethylation can also regulate the NAS/melatonin ratio. The miRNAs, miR‐7, miR‐375, and miR‐451 are increased following many viral infections, thereby suppressing 14‐3‐3 and the stabilization of AANAT, leading to </a:t>
            </a:r>
            <a:r>
              <a:rPr lang="en-US" b="0" i="0" dirty="0" err="1">
                <a:solidFill>
                  <a:srgbClr val="1C1D1E"/>
                </a:solidFill>
                <a:effectLst/>
                <a:latin typeface="Open Sans"/>
              </a:rPr>
              <a:t>melatonergic</a:t>
            </a:r>
            <a:r>
              <a:rPr lang="en-US" b="0" i="0" dirty="0">
                <a:solidFill>
                  <a:srgbClr val="1C1D1E"/>
                </a:solidFill>
                <a:effectLst/>
                <a:latin typeface="Open Sans"/>
              </a:rPr>
              <a:t> pathway inhibition. The suppression of melatonin, including from an increase in the NAS/melatonin ratio, attenuates melatonin's induction of Bmal1 and therefore the circadian regulation of mitochondria. Bmal1 induces PDC, leading to an increase in OXPHOS, the TCA cycle and the acetyl‐CoA that is a necessary co‐substrate for AANAT and </a:t>
            </a:r>
            <a:r>
              <a:rPr lang="en-US" b="0" i="0" dirty="0" err="1">
                <a:solidFill>
                  <a:srgbClr val="1C1D1E"/>
                </a:solidFill>
                <a:effectLst/>
                <a:latin typeface="Open Sans"/>
              </a:rPr>
              <a:t>melatonergic</a:t>
            </a:r>
            <a:r>
              <a:rPr lang="en-US" b="0" i="0" dirty="0">
                <a:solidFill>
                  <a:srgbClr val="1C1D1E"/>
                </a:solidFill>
                <a:effectLst/>
                <a:latin typeface="Open Sans"/>
              </a:rPr>
              <a:t> pathway activation. The decrease in pineal and mitochondrial melatonin contributes to an increase in the replication and severity of many viral infections. The arrows indicate “stimulation”, with a crossed‐line indicating “inhibitory”</a:t>
            </a:r>
          </a:p>
          <a:p>
            <a:pPr marL="228600" indent="-228600">
              <a:buFont typeface="+mj-lt"/>
              <a:buAutoNum type="arabicPeriod"/>
            </a:pPr>
            <a:r>
              <a:rPr lang="en-US" dirty="0"/>
              <a:t>https://onlinelibrary.wiley.com/doi/full/10.1002/rmv.2109#:~:text=Melatonin%20is%20actively%20inhibited%20by,associated%20with%20viral%E2%80%90linked%20fatality.</a:t>
            </a:r>
          </a:p>
          <a:p>
            <a:pPr marL="228600" indent="-228600">
              <a:buFont typeface="+mj-lt"/>
              <a:buAutoNum type="arabicPeriod"/>
            </a:pPr>
            <a:endParaRPr lang="en-US" dirty="0"/>
          </a:p>
          <a:p>
            <a:pPr marL="228600" indent="-228600">
              <a:buFont typeface="+mj-lt"/>
              <a:buAutoNum type="arabicPeriod"/>
            </a:pPr>
            <a:endParaRPr lang="en-US" dirty="0"/>
          </a:p>
          <a:p>
            <a:pPr marL="342900" indent="-342900">
              <a:buFont typeface="+mj-lt"/>
              <a:buAutoNum type="arabicPeriod"/>
            </a:pPr>
            <a:r>
              <a:rPr lang="en-US" i="0" dirty="0">
                <a:solidFill>
                  <a:srgbClr val="1C1D1E"/>
                </a:solidFill>
                <a:effectLst/>
                <a:latin typeface="Open Sans"/>
              </a:rPr>
              <a:t>Viral, or preexistent, </a:t>
            </a:r>
            <a:r>
              <a:rPr lang="en-US" b="1" i="0" dirty="0">
                <a:solidFill>
                  <a:srgbClr val="1C1D1E"/>
                </a:solidFill>
                <a:effectLst/>
                <a:latin typeface="Open Sans"/>
              </a:rPr>
              <a:t>suppression</a:t>
            </a:r>
            <a:r>
              <a:rPr lang="en-US" i="0" dirty="0">
                <a:solidFill>
                  <a:srgbClr val="1C1D1E"/>
                </a:solidFill>
                <a:effectLst/>
                <a:latin typeface="Open Sans"/>
              </a:rPr>
              <a:t> of </a:t>
            </a:r>
            <a:r>
              <a:rPr lang="en-US" b="1" i="0" dirty="0">
                <a:solidFill>
                  <a:srgbClr val="1C1D1E"/>
                </a:solidFill>
                <a:effectLst/>
                <a:latin typeface="Open Sans"/>
              </a:rPr>
              <a:t>pineal melatonin disinhibits neutrophil attraction</a:t>
            </a:r>
            <a:r>
              <a:rPr lang="en-US" i="0" dirty="0">
                <a:solidFill>
                  <a:srgbClr val="1C1D1E"/>
                </a:solidFill>
                <a:effectLst/>
                <a:latin typeface="Open Sans"/>
              </a:rPr>
              <a:t>, thereby contributing to an initial “</a:t>
            </a:r>
            <a:r>
              <a:rPr lang="en-US" b="1" i="0" dirty="0">
                <a:solidFill>
                  <a:srgbClr val="1C1D1E"/>
                </a:solidFill>
                <a:effectLst/>
                <a:latin typeface="Open Sans"/>
              </a:rPr>
              <a:t>cytokine storm</a:t>
            </a:r>
            <a:r>
              <a:rPr lang="en-US" i="0" dirty="0">
                <a:solidFill>
                  <a:srgbClr val="1C1D1E"/>
                </a:solidFill>
                <a:effectLst/>
                <a:latin typeface="Open Sans"/>
              </a:rPr>
              <a:t>”, as well as the regulation of other immune cells.</a:t>
            </a:r>
          </a:p>
          <a:p>
            <a:pPr marL="342900" indent="-342900">
              <a:buFont typeface="+mj-lt"/>
              <a:buAutoNum type="arabicPeriod"/>
            </a:pPr>
            <a:r>
              <a:rPr lang="en-US" b="0" i="0" dirty="0">
                <a:solidFill>
                  <a:srgbClr val="1C1D1E"/>
                </a:solidFill>
                <a:effectLst/>
                <a:latin typeface="Open Sans"/>
              </a:rPr>
              <a:t>Melatonin induces the circadian gene Bmal1 which </a:t>
            </a:r>
            <a:r>
              <a:rPr lang="en-US" b="1" i="0" dirty="0">
                <a:solidFill>
                  <a:srgbClr val="1C1D1E"/>
                </a:solidFill>
                <a:effectLst/>
                <a:latin typeface="Open Sans"/>
              </a:rPr>
              <a:t>disinhibits </a:t>
            </a:r>
            <a:r>
              <a:rPr lang="en-US" b="0" i="0" dirty="0">
                <a:solidFill>
                  <a:srgbClr val="1C1D1E"/>
                </a:solidFill>
                <a:effectLst/>
                <a:latin typeface="Open Sans"/>
              </a:rPr>
              <a:t>the PDC, </a:t>
            </a:r>
            <a:r>
              <a:rPr lang="en-US" b="1" i="0" dirty="0">
                <a:solidFill>
                  <a:srgbClr val="1C1D1E"/>
                </a:solidFill>
                <a:effectLst/>
                <a:latin typeface="Open Sans"/>
              </a:rPr>
              <a:t>countering viral inhibition </a:t>
            </a:r>
            <a:r>
              <a:rPr lang="en-US" b="0" i="0" dirty="0">
                <a:solidFill>
                  <a:srgbClr val="1C1D1E"/>
                </a:solidFill>
                <a:effectLst/>
                <a:latin typeface="Open Sans"/>
              </a:rPr>
              <a:t>of Bmal1/PDC.</a:t>
            </a:r>
          </a:p>
          <a:p>
            <a:pPr marL="800100" lvl="1" indent="-342900">
              <a:buFont typeface="+mj-lt"/>
              <a:buAutoNum type="arabicPeriod"/>
            </a:pPr>
            <a:r>
              <a:rPr lang="en-US" b="0" i="0" dirty="0">
                <a:solidFill>
                  <a:srgbClr val="1C1D1E"/>
                </a:solidFill>
                <a:effectLst/>
                <a:latin typeface="Open Sans"/>
              </a:rPr>
              <a:t>PDC drives </a:t>
            </a:r>
            <a:r>
              <a:rPr lang="en-US" b="1" i="0" dirty="0">
                <a:solidFill>
                  <a:srgbClr val="1C1D1E"/>
                </a:solidFill>
                <a:effectLst/>
                <a:latin typeface="Open Sans"/>
              </a:rPr>
              <a:t>mitochondrial</a:t>
            </a:r>
            <a:r>
              <a:rPr lang="en-US" b="0" i="0" dirty="0">
                <a:solidFill>
                  <a:srgbClr val="1C1D1E"/>
                </a:solidFill>
                <a:effectLst/>
                <a:latin typeface="Open Sans"/>
              </a:rPr>
              <a:t> conversion of pyruvate to acetyl‐coenzyme A (acetyl‐CoA), thereby increasing the tricarboxylic acid cycle, </a:t>
            </a:r>
            <a:r>
              <a:rPr lang="en-US" b="1" i="0" dirty="0">
                <a:solidFill>
                  <a:srgbClr val="1C1D1E"/>
                </a:solidFill>
                <a:effectLst/>
                <a:latin typeface="Open Sans"/>
              </a:rPr>
              <a:t>oxidative phosphorylation</a:t>
            </a:r>
            <a:r>
              <a:rPr lang="en-US" b="0" i="0" dirty="0">
                <a:solidFill>
                  <a:srgbClr val="1C1D1E"/>
                </a:solidFill>
                <a:effectLst/>
                <a:latin typeface="Open Sans"/>
              </a:rPr>
              <a:t>, and </a:t>
            </a:r>
            <a:r>
              <a:rPr lang="en-US" b="1" i="0" dirty="0">
                <a:solidFill>
                  <a:srgbClr val="1C1D1E"/>
                </a:solidFill>
                <a:effectLst/>
                <a:latin typeface="Open Sans"/>
              </a:rPr>
              <a:t>ATP production</a:t>
            </a:r>
            <a:r>
              <a:rPr lang="en-US" b="0" i="0" dirty="0">
                <a:solidFill>
                  <a:srgbClr val="1C1D1E"/>
                </a:solidFill>
                <a:effectLst/>
                <a:latin typeface="Open Sans"/>
              </a:rPr>
              <a:t>. </a:t>
            </a:r>
          </a:p>
          <a:p>
            <a:pPr marL="1257300" lvl="2" indent="-342900">
              <a:buFont typeface="+mj-lt"/>
              <a:buAutoNum type="arabicPeriod"/>
            </a:pPr>
            <a:r>
              <a:rPr lang="en-US" b="0" i="0" dirty="0">
                <a:solidFill>
                  <a:srgbClr val="1C1D1E"/>
                </a:solidFill>
                <a:effectLst/>
                <a:latin typeface="Open Sans"/>
              </a:rPr>
              <a:t>Pineal melatonin suppression attenuates this, preventing the circadian “resetting” of </a:t>
            </a:r>
            <a:r>
              <a:rPr lang="en-US" b="1" i="0" dirty="0">
                <a:solidFill>
                  <a:srgbClr val="1C1D1E"/>
                </a:solidFill>
                <a:effectLst/>
                <a:latin typeface="Open Sans"/>
              </a:rPr>
              <a:t>mitochondrial metabolism</a:t>
            </a:r>
            <a:r>
              <a:rPr lang="en-US" b="0" i="0" dirty="0">
                <a:solidFill>
                  <a:srgbClr val="1C1D1E"/>
                </a:solidFill>
                <a:effectLst/>
                <a:latin typeface="Open Sans"/>
              </a:rPr>
              <a:t>. </a:t>
            </a:r>
          </a:p>
          <a:p>
            <a:pPr marL="1257300" lvl="2" indent="-342900">
              <a:buFont typeface="+mj-lt"/>
              <a:buAutoNum type="arabicPeriod"/>
            </a:pPr>
            <a:r>
              <a:rPr lang="en-US" dirty="0">
                <a:solidFill>
                  <a:srgbClr val="1C1D1E"/>
                </a:solidFill>
                <a:latin typeface="Open Sans"/>
              </a:rPr>
              <a:t>This is i</a:t>
            </a:r>
            <a:r>
              <a:rPr lang="en-US" b="0" i="0" dirty="0">
                <a:solidFill>
                  <a:srgbClr val="1C1D1E"/>
                </a:solidFill>
                <a:effectLst/>
                <a:latin typeface="Open Sans"/>
              </a:rPr>
              <a:t>mportant in immune cells shifting glycolytic </a:t>
            </a:r>
            <a:r>
              <a:rPr lang="en-US" b="1" i="0" dirty="0">
                <a:solidFill>
                  <a:srgbClr val="1C1D1E"/>
                </a:solidFill>
                <a:effectLst/>
                <a:latin typeface="Open Sans"/>
              </a:rPr>
              <a:t>to oxidative phosphorylation</a:t>
            </a:r>
            <a:r>
              <a:rPr lang="en-US" dirty="0">
                <a:solidFill>
                  <a:srgbClr val="1C1D1E"/>
                </a:solidFill>
                <a:latin typeface="Open Sans"/>
              </a:rPr>
              <a:t> metabolism which switches</a:t>
            </a:r>
            <a:r>
              <a:rPr lang="en-US" b="0" i="0" dirty="0">
                <a:solidFill>
                  <a:srgbClr val="1C1D1E"/>
                </a:solidFill>
                <a:effectLst/>
                <a:latin typeface="Open Sans"/>
              </a:rPr>
              <a:t> cells from reactive to quiescent. </a:t>
            </a:r>
          </a:p>
          <a:p>
            <a:pPr marL="342900" indent="-342900">
              <a:buFont typeface="+mj-lt"/>
              <a:buAutoNum type="arabicPeriod"/>
            </a:pPr>
            <a:r>
              <a:rPr lang="en-US" b="0" i="0" dirty="0">
                <a:solidFill>
                  <a:srgbClr val="1C1D1E"/>
                </a:solidFill>
                <a:effectLst/>
                <a:latin typeface="Open Sans"/>
              </a:rPr>
              <a:t>Acetyl‐CoA </a:t>
            </a:r>
            <a:r>
              <a:rPr lang="en-US" b="0" i="0" dirty="0" err="1">
                <a:solidFill>
                  <a:srgbClr val="1C1D1E"/>
                </a:solidFill>
                <a:effectLst/>
                <a:latin typeface="Open Sans"/>
              </a:rPr>
              <a:t>cosubstrate</a:t>
            </a:r>
            <a:r>
              <a:rPr lang="en-US" b="0" i="0" dirty="0">
                <a:solidFill>
                  <a:srgbClr val="1C1D1E"/>
                </a:solidFill>
                <a:effectLst/>
                <a:latin typeface="Open Sans"/>
              </a:rPr>
              <a:t> for </a:t>
            </a:r>
            <a:r>
              <a:rPr lang="en-US" b="0" i="0" dirty="0" err="1">
                <a:solidFill>
                  <a:srgbClr val="1C1D1E"/>
                </a:solidFill>
                <a:effectLst/>
                <a:latin typeface="Open Sans"/>
              </a:rPr>
              <a:t>arylalkylamine</a:t>
            </a:r>
            <a:r>
              <a:rPr lang="en-US" b="0" i="0" dirty="0">
                <a:solidFill>
                  <a:srgbClr val="1C1D1E"/>
                </a:solidFill>
                <a:effectLst/>
                <a:latin typeface="Open Sans"/>
              </a:rPr>
              <a:t> </a:t>
            </a:r>
            <a:r>
              <a:rPr lang="en-US" b="1" i="0" dirty="0">
                <a:solidFill>
                  <a:srgbClr val="1C1D1E"/>
                </a:solidFill>
                <a:effectLst/>
                <a:latin typeface="Open Sans"/>
              </a:rPr>
              <a:t>N‐acetyltransferase</a:t>
            </a:r>
            <a:r>
              <a:rPr lang="en-US" b="0" i="0" dirty="0">
                <a:solidFill>
                  <a:srgbClr val="1C1D1E"/>
                </a:solidFill>
                <a:effectLst/>
                <a:latin typeface="Open Sans"/>
              </a:rPr>
              <a:t>, providing an acetyl group to </a:t>
            </a:r>
            <a:r>
              <a:rPr lang="en-US" b="1" i="0" dirty="0">
                <a:solidFill>
                  <a:srgbClr val="1C1D1E"/>
                </a:solidFill>
                <a:effectLst/>
                <a:latin typeface="Open Sans"/>
              </a:rPr>
              <a:t>serotonin</a:t>
            </a:r>
            <a:r>
              <a:rPr lang="en-US" b="0" i="0" dirty="0">
                <a:solidFill>
                  <a:srgbClr val="1C1D1E"/>
                </a:solidFill>
                <a:effectLst/>
                <a:latin typeface="Open Sans"/>
              </a:rPr>
              <a:t>, and thereby initiating the </a:t>
            </a:r>
            <a:r>
              <a:rPr lang="en-US" b="1" i="0" dirty="0" err="1">
                <a:solidFill>
                  <a:srgbClr val="1C1D1E"/>
                </a:solidFill>
                <a:effectLst/>
                <a:latin typeface="Open Sans"/>
              </a:rPr>
              <a:t>melatonergic</a:t>
            </a:r>
            <a:r>
              <a:rPr lang="en-US" b="1" i="0" dirty="0">
                <a:solidFill>
                  <a:srgbClr val="1C1D1E"/>
                </a:solidFill>
                <a:effectLst/>
                <a:latin typeface="Open Sans"/>
              </a:rPr>
              <a:t> </a:t>
            </a:r>
            <a:r>
              <a:rPr lang="en-US" b="0" i="0" dirty="0">
                <a:solidFill>
                  <a:srgbClr val="1C1D1E"/>
                </a:solidFill>
                <a:effectLst/>
                <a:latin typeface="Open Sans"/>
              </a:rPr>
              <a:t>pathway. </a:t>
            </a:r>
          </a:p>
          <a:p>
            <a:pPr marL="342900" indent="-342900">
              <a:buFont typeface="+mj-lt"/>
              <a:buAutoNum type="arabicPeriod"/>
            </a:pPr>
            <a:r>
              <a:rPr lang="en-US" b="0" i="0" dirty="0">
                <a:solidFill>
                  <a:srgbClr val="1C1D1E"/>
                </a:solidFill>
                <a:effectLst/>
                <a:latin typeface="Open Sans"/>
              </a:rPr>
              <a:t>Consequently, </a:t>
            </a:r>
            <a:r>
              <a:rPr lang="en-US" b="1" i="0" dirty="0">
                <a:solidFill>
                  <a:srgbClr val="1C1D1E"/>
                </a:solidFill>
                <a:effectLst/>
                <a:latin typeface="Open Sans"/>
              </a:rPr>
              <a:t>pineal melatonin regulates mitochondrial melatonin and immune cell phenotype</a:t>
            </a:r>
            <a:r>
              <a:rPr lang="en-US" b="0" i="0" dirty="0">
                <a:solidFill>
                  <a:srgbClr val="1C1D1E"/>
                </a:solidFill>
                <a:effectLst/>
                <a:latin typeface="Open Sans"/>
              </a:rPr>
              <a:t>. </a:t>
            </a:r>
          </a:p>
          <a:p>
            <a:pPr marL="342900" indent="-342900">
              <a:buFont typeface="+mj-lt"/>
              <a:buAutoNum type="arabicPeriod"/>
            </a:pPr>
            <a:r>
              <a:rPr lang="en-US" b="0" i="0" dirty="0">
                <a:solidFill>
                  <a:srgbClr val="1C1D1E"/>
                </a:solidFill>
                <a:effectLst/>
                <a:latin typeface="Open Sans"/>
              </a:rPr>
              <a:t>Virus‐and cytokine storm‐driven changes </a:t>
            </a:r>
            <a:r>
              <a:rPr lang="en-US" b="1" i="0" dirty="0">
                <a:solidFill>
                  <a:srgbClr val="1C1D1E"/>
                </a:solidFill>
                <a:effectLst/>
                <a:latin typeface="Open Sans"/>
              </a:rPr>
              <a:t>also increase gut permeability and dysbiosis</a:t>
            </a:r>
            <a:r>
              <a:rPr lang="en-US" b="0" i="0" dirty="0">
                <a:solidFill>
                  <a:srgbClr val="1C1D1E"/>
                </a:solidFill>
                <a:effectLst/>
                <a:latin typeface="Open Sans"/>
              </a:rPr>
              <a:t>, thereby suppressing levels of the short‐chain fatty acid, butyrate, and increasing</a:t>
            </a:r>
            <a:r>
              <a:rPr lang="en-US" b="1" i="0" dirty="0">
                <a:solidFill>
                  <a:srgbClr val="1C1D1E"/>
                </a:solidFill>
                <a:effectLst/>
                <a:latin typeface="Open Sans"/>
              </a:rPr>
              <a:t> circulating lipopolysaccharide </a:t>
            </a:r>
            <a:r>
              <a:rPr lang="en-US" b="0" i="0" dirty="0">
                <a:solidFill>
                  <a:srgbClr val="1C1D1E"/>
                </a:solidFill>
                <a:effectLst/>
                <a:latin typeface="Open Sans"/>
              </a:rPr>
              <a:t>(LPS). </a:t>
            </a:r>
          </a:p>
          <a:p>
            <a:pPr marL="171450" indent="-171450">
              <a:buFont typeface="Arial" panose="020B0604020202020204" pitchFamily="34" charset="0"/>
              <a:buChar char="•"/>
            </a:pPr>
            <a:r>
              <a:rPr lang="en-US" b="0" i="0" dirty="0">
                <a:solidFill>
                  <a:srgbClr val="1C1D1E"/>
                </a:solidFill>
                <a:effectLst/>
                <a:latin typeface="Open Sans"/>
              </a:rPr>
              <a:t>The alterations in butyrate and LPS can promote viral replication and host symptom severity via impacts on the </a:t>
            </a:r>
            <a:r>
              <a:rPr lang="en-US" b="0" i="0" dirty="0" err="1">
                <a:solidFill>
                  <a:srgbClr val="1C1D1E"/>
                </a:solidFill>
                <a:effectLst/>
                <a:latin typeface="Open Sans"/>
              </a:rPr>
              <a:t>melatonergic</a:t>
            </a:r>
            <a:r>
              <a:rPr lang="en-US" b="0" i="0" dirty="0">
                <a:solidFill>
                  <a:srgbClr val="1C1D1E"/>
                </a:solidFill>
                <a:effectLst/>
                <a:latin typeface="Open Sans"/>
              </a:rPr>
              <a:t> pathway. </a:t>
            </a:r>
          </a:p>
          <a:p>
            <a:pPr marL="171450" indent="-171450">
              <a:buFont typeface="Arial" panose="020B0604020202020204" pitchFamily="34" charset="0"/>
              <a:buChar char="•"/>
            </a:pPr>
            <a:r>
              <a:rPr lang="en-US" b="0" i="0" dirty="0">
                <a:solidFill>
                  <a:srgbClr val="1C1D1E"/>
                </a:solidFill>
                <a:effectLst/>
                <a:latin typeface="Open Sans"/>
              </a:rPr>
              <a:t>Possible treatment implications for covid‐19 and other viral infections.</a:t>
            </a:r>
            <a:endParaRPr lang="en-US" dirty="0"/>
          </a:p>
          <a:p>
            <a:pPr marL="0" indent="0">
              <a:buFont typeface="+mj-lt"/>
              <a:buNone/>
            </a:pPr>
            <a:endParaRPr lang="en-US" dirty="0"/>
          </a:p>
          <a:p>
            <a:pPr marL="0" indent="0">
              <a:buFont typeface="+mj-lt"/>
              <a:buNone/>
            </a:pPr>
            <a:endParaRPr lang="en-US" dirty="0"/>
          </a:p>
          <a:p>
            <a:pPr marL="0" indent="0">
              <a:buFont typeface="+mj-lt"/>
              <a:buNone/>
            </a:pPr>
            <a:r>
              <a:rPr lang="en-US" dirty="0"/>
              <a:t>Also cd147 hypothesis</a:t>
            </a:r>
          </a:p>
          <a:p>
            <a:pPr marL="0" indent="0">
              <a:buFont typeface="+mj-lt"/>
              <a:buNone/>
            </a:pPr>
            <a:r>
              <a:rPr lang="en-US" b="0" i="0" dirty="0">
                <a:solidFill>
                  <a:srgbClr val="333333"/>
                </a:solidFill>
                <a:effectLst/>
                <a:latin typeface="-apple-system"/>
              </a:rPr>
              <a:t>CD147 protein and the potential protective effect of melatonin that is mediated by this protein in COVID-19. CD147 is a glycoprotein that is responsible for the cytokine storm in the lungs through the mediation of viral invasion. Melatonin use previously was shown to reduce cardiac damage by blocking the CD147 activity. </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17</a:t>
            </a:fld>
            <a:endParaRPr lang="en-US"/>
          </a:p>
        </p:txBody>
      </p:sp>
    </p:spTree>
    <p:extLst>
      <p:ext uri="{BB962C8B-B14F-4D97-AF65-F5344CB8AC3E}">
        <p14:creationId xmlns:p14="http://schemas.microsoft.com/office/powerpoint/2010/main" val="19107154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endParaRPr lang="en-US" b="0" i="0" dirty="0">
              <a:solidFill>
                <a:srgbClr val="111111"/>
              </a:solidFill>
              <a:effectLst/>
              <a:latin typeface="Roboto"/>
            </a:endParaRPr>
          </a:p>
          <a:p>
            <a:pPr marL="228600" indent="-228600">
              <a:buFont typeface="+mj-lt"/>
              <a:buAutoNum type="arabicPeriod"/>
            </a:pPr>
            <a:r>
              <a:rPr lang="en-US" b="0" i="0" dirty="0">
                <a:solidFill>
                  <a:srgbClr val="111111"/>
                </a:solidFill>
                <a:effectLst/>
                <a:latin typeface="Roboto"/>
              </a:rPr>
              <a:t>https://www.ncbi.nlm.nih.gov/pmc/articles/PMC7103355/</a:t>
            </a:r>
          </a:p>
        </p:txBody>
      </p:sp>
      <p:sp>
        <p:nvSpPr>
          <p:cNvPr id="4" name="Slide Number Placeholder 3"/>
          <p:cNvSpPr>
            <a:spLocks noGrp="1"/>
          </p:cNvSpPr>
          <p:nvPr>
            <p:ph type="sldNum" sz="quarter" idx="5"/>
          </p:nvPr>
        </p:nvSpPr>
        <p:spPr/>
        <p:txBody>
          <a:bodyPr/>
          <a:lstStyle/>
          <a:p>
            <a:fld id="{EA5CC0D2-8A81-4372-BF9C-B097C837F6D0}" type="slidenum">
              <a:rPr lang="en-US" smtClean="0"/>
              <a:t>19</a:t>
            </a:fld>
            <a:endParaRPr lang="en-US"/>
          </a:p>
        </p:txBody>
      </p:sp>
    </p:spTree>
    <p:extLst>
      <p:ext uri="{BB962C8B-B14F-4D97-AF65-F5344CB8AC3E}">
        <p14:creationId xmlns:p14="http://schemas.microsoft.com/office/powerpoint/2010/main" val="2669327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i="0" dirty="0">
                <a:solidFill>
                  <a:srgbClr val="111111"/>
                </a:solidFill>
                <a:effectLst/>
                <a:latin typeface="Roboto"/>
              </a:rPr>
              <a:t>https://www.cell.com/structure/fulltext/S0969-2126(05)00313-8?_returnURL=https%3A%2F%2Flinkinghub.elsevier.com%2Fretrieve%2Fpii%2FS0969212605003138%3Fshowall%3Dtrue</a:t>
            </a:r>
          </a:p>
          <a:p>
            <a:pPr marL="228600" indent="-228600">
              <a:buFont typeface="+mj-lt"/>
              <a:buAutoNum type="arabicPeriod"/>
            </a:pPr>
            <a:r>
              <a:rPr lang="en-US" b="0" i="0" dirty="0">
                <a:solidFill>
                  <a:srgbClr val="111111"/>
                </a:solidFill>
                <a:effectLst/>
                <a:latin typeface="Roboto"/>
              </a:rPr>
              <a:t>https://onlinelibrary.wiley.com/doi/10.1002/jmv.25719</a:t>
            </a:r>
          </a:p>
          <a:p>
            <a:pPr marL="228600" indent="-228600">
              <a:buFont typeface="+mj-lt"/>
              <a:buAutoNum type="arabicPeriod"/>
            </a:pPr>
            <a:r>
              <a:rPr lang="en-US" b="0" i="0" dirty="0">
                <a:solidFill>
                  <a:srgbClr val="111111"/>
                </a:solidFill>
                <a:effectLst/>
                <a:latin typeface="Roboto"/>
              </a:rPr>
              <a:t>The crystal structure of a conserved domain of nonstructural protein 3 (nsP3) from severe acute respiratory syndrome coronavirus (SARS-</a:t>
            </a:r>
            <a:r>
              <a:rPr lang="en-US" b="0" i="0" dirty="0" err="1">
                <a:solidFill>
                  <a:srgbClr val="111111"/>
                </a:solidFill>
                <a:effectLst/>
                <a:latin typeface="Roboto"/>
              </a:rPr>
              <a:t>CoV</a:t>
            </a:r>
            <a:r>
              <a:rPr lang="en-US" b="0" i="0" dirty="0">
                <a:solidFill>
                  <a:srgbClr val="111111"/>
                </a:solidFill>
                <a:effectLst/>
                <a:latin typeface="Roboto"/>
              </a:rPr>
              <a:t>) has been solved by single-wavelength anomalous dispersion to 1.4 A resolution. The structure of this "X" domain, seen in many single-stranded RNA viruses, reveals a three-layered alpha/beta/alpha core with a macro-H2A-like fold. The putative active site is a solvent-exposed cleft that is conserved in its three structural homologs, yeast Ymx7, </a:t>
            </a:r>
            <a:r>
              <a:rPr lang="en-US" b="0" i="0" dirty="0" err="1">
                <a:solidFill>
                  <a:srgbClr val="111111"/>
                </a:solidFill>
                <a:effectLst/>
                <a:latin typeface="Roboto"/>
              </a:rPr>
              <a:t>Archeoglobus</a:t>
            </a:r>
            <a:r>
              <a:rPr lang="en-US" b="0" i="0" dirty="0">
                <a:solidFill>
                  <a:srgbClr val="111111"/>
                </a:solidFill>
                <a:effectLst/>
                <a:latin typeface="Roboto"/>
              </a:rPr>
              <a:t> </a:t>
            </a:r>
            <a:r>
              <a:rPr lang="en-US" b="0" i="0" dirty="0" err="1">
                <a:solidFill>
                  <a:srgbClr val="111111"/>
                </a:solidFill>
                <a:effectLst/>
                <a:latin typeface="Roboto"/>
              </a:rPr>
              <a:t>fulgidus</a:t>
            </a:r>
            <a:r>
              <a:rPr lang="en-US" b="0" i="0" dirty="0">
                <a:solidFill>
                  <a:srgbClr val="111111"/>
                </a:solidFill>
                <a:effectLst/>
                <a:latin typeface="Roboto"/>
              </a:rPr>
              <a:t> AF1521, and Er58 from E. coli. Its sequence is similar to yeast YBR022W (also known as Poa1P), a known phosphatase that acts on ADP-ribose-1''-phosphate (Appr-1''-p). The SARS nsP3 domain readily removes the 1'' phosphate group from Appr-1''-p in in vitro assays, confirming its phosphatase activity. Sequence and structure comparison of all known macro-H2A domains combined with available functional data suggests that proteins of this superfamily form an emerging group of nucleotide phosphatases that dephosphorylate Appr-1''-p.</a:t>
            </a:r>
            <a:endParaRPr lang="en-US" dirty="0"/>
          </a:p>
        </p:txBody>
      </p:sp>
      <p:sp>
        <p:nvSpPr>
          <p:cNvPr id="4" name="Slide Number Placeholder 3"/>
          <p:cNvSpPr>
            <a:spLocks noGrp="1"/>
          </p:cNvSpPr>
          <p:nvPr>
            <p:ph type="sldNum" sz="quarter" idx="5"/>
          </p:nvPr>
        </p:nvSpPr>
        <p:spPr/>
        <p:txBody>
          <a:bodyPr/>
          <a:lstStyle/>
          <a:p>
            <a:fld id="{EA5CC0D2-8A81-4372-BF9C-B097C837F6D0}" type="slidenum">
              <a:rPr lang="en-US" smtClean="0"/>
              <a:t>20</a:t>
            </a:fld>
            <a:endParaRPr lang="en-US"/>
          </a:p>
        </p:txBody>
      </p:sp>
    </p:spTree>
    <p:extLst>
      <p:ext uri="{BB962C8B-B14F-4D97-AF65-F5344CB8AC3E}">
        <p14:creationId xmlns:p14="http://schemas.microsoft.com/office/powerpoint/2010/main" val="1075443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Early in the SARS-CoV-2 outbreak, </a:t>
            </a:r>
            <a:endParaRPr lang="en-US" sz="1200" b="0" i="0" dirty="0">
              <a:solidFill>
                <a:srgbClr val="333333"/>
              </a:solidFill>
              <a:effectLst/>
              <a:latin typeface="Open Sans"/>
            </a:endParaRPr>
          </a:p>
          <a:p>
            <a:pPr algn="l"/>
            <a:endPar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l"/>
            <a:r>
              <a:rPr lang="en-US" sz="1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diseased host tissues represent a rich source of information to evaluate the role of the microbiome in disease onset and progression. </a:t>
            </a:r>
          </a:p>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2</a:t>
            </a:fld>
            <a:endParaRPr lang="en-US"/>
          </a:p>
        </p:txBody>
      </p:sp>
    </p:spTree>
    <p:extLst>
      <p:ext uri="{BB962C8B-B14F-4D97-AF65-F5344CB8AC3E}">
        <p14:creationId xmlns:p14="http://schemas.microsoft.com/office/powerpoint/2010/main" val="276040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3</a:t>
            </a:fld>
            <a:endParaRPr lang="en-US"/>
          </a:p>
        </p:txBody>
      </p:sp>
    </p:spTree>
    <p:extLst>
      <p:ext uri="{BB962C8B-B14F-4D97-AF65-F5344CB8AC3E}">
        <p14:creationId xmlns:p14="http://schemas.microsoft.com/office/powerpoint/2010/main" val="529811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4</a:t>
            </a:fld>
            <a:endParaRPr lang="en-US"/>
          </a:p>
        </p:txBody>
      </p:sp>
    </p:spTree>
    <p:extLst>
      <p:ext uri="{BB962C8B-B14F-4D97-AF65-F5344CB8AC3E}">
        <p14:creationId xmlns:p14="http://schemas.microsoft.com/office/powerpoint/2010/main" val="343300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5</a:t>
            </a:fld>
            <a:endParaRPr lang="en-US"/>
          </a:p>
        </p:txBody>
      </p:sp>
    </p:spTree>
    <p:extLst>
      <p:ext uri="{BB962C8B-B14F-4D97-AF65-F5344CB8AC3E}">
        <p14:creationId xmlns:p14="http://schemas.microsoft.com/office/powerpoint/2010/main" val="2368119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6</a:t>
            </a:fld>
            <a:endParaRPr lang="en-US"/>
          </a:p>
        </p:txBody>
      </p:sp>
    </p:spTree>
    <p:extLst>
      <p:ext uri="{BB962C8B-B14F-4D97-AF65-F5344CB8AC3E}">
        <p14:creationId xmlns:p14="http://schemas.microsoft.com/office/powerpoint/2010/main" val="3055447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rgbClr val="333333"/>
                </a:solidFill>
                <a:effectLst/>
                <a:latin typeface="Open Sans"/>
              </a:rPr>
              <a:t>Sample Sources- The original sequences analyzed in this project were obtained from public repositories, and their sample identifiers were retained in the downstream outputs. For more information about the samples, please see and cite the appropriate original studies.</a:t>
            </a:r>
          </a:p>
          <a:p>
            <a:endParaRPr lang="en-US" dirty="0"/>
          </a:p>
        </p:txBody>
      </p:sp>
      <p:sp>
        <p:nvSpPr>
          <p:cNvPr id="4" name="Slide Number Placeholder 3"/>
          <p:cNvSpPr>
            <a:spLocks noGrp="1"/>
          </p:cNvSpPr>
          <p:nvPr>
            <p:ph type="sldNum" sz="quarter" idx="5"/>
          </p:nvPr>
        </p:nvSpPr>
        <p:spPr/>
        <p:txBody>
          <a:bodyPr/>
          <a:lstStyle/>
          <a:p>
            <a:fld id="{AE174C89-39AB-4440-A7D3-F7D27E1F3377}" type="slidenum">
              <a:rPr lang="en-US" smtClean="0"/>
              <a:t>7</a:t>
            </a:fld>
            <a:endParaRPr lang="en-US"/>
          </a:p>
        </p:txBody>
      </p:sp>
    </p:spTree>
    <p:extLst>
      <p:ext uri="{BB962C8B-B14F-4D97-AF65-F5344CB8AC3E}">
        <p14:creationId xmlns:p14="http://schemas.microsoft.com/office/powerpoint/2010/main" val="835017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8</a:t>
            </a:fld>
            <a:endParaRPr lang="en-US"/>
          </a:p>
        </p:txBody>
      </p:sp>
    </p:spTree>
    <p:extLst>
      <p:ext uri="{BB962C8B-B14F-4D97-AF65-F5344CB8AC3E}">
        <p14:creationId xmlns:p14="http://schemas.microsoft.com/office/powerpoint/2010/main" val="4202305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74C89-39AB-4440-A7D3-F7D27E1F3377}" type="slidenum">
              <a:rPr lang="en-US" smtClean="0"/>
              <a:t>9</a:t>
            </a:fld>
            <a:endParaRPr lang="en-US"/>
          </a:p>
        </p:txBody>
      </p:sp>
    </p:spTree>
    <p:extLst>
      <p:ext uri="{BB962C8B-B14F-4D97-AF65-F5344CB8AC3E}">
        <p14:creationId xmlns:p14="http://schemas.microsoft.com/office/powerpoint/2010/main" val="32438254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
            <a:ext cx="9144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277979"/>
            <a:ext cx="9144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2577160"/>
            <a:ext cx="1627632" cy="1627632"/>
          </a:xfrm>
          <a:prstGeom prst="rect">
            <a:avLst/>
          </a:prstGeom>
        </p:spPr>
      </p:pic>
      <p:sp>
        <p:nvSpPr>
          <p:cNvPr id="13" name="Text Placeholder 12"/>
          <p:cNvSpPr>
            <a:spLocks noGrp="1"/>
          </p:cNvSpPr>
          <p:nvPr>
            <p:ph type="body" sz="quarter" idx="11" hasCustomPrompt="1"/>
          </p:nvPr>
        </p:nvSpPr>
        <p:spPr>
          <a:xfrm>
            <a:off x="2314325" y="2277977"/>
            <a:ext cx="5876925"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314325" y="3476175"/>
            <a:ext cx="5876925"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
        <p:nvSpPr>
          <p:cNvPr id="8" name="Picture Placeholder 6"/>
          <p:cNvSpPr>
            <a:spLocks noGrp="1"/>
          </p:cNvSpPr>
          <p:nvPr>
            <p:ph type="pic" sz="quarter" idx="13" hasCustomPrompt="1"/>
          </p:nvPr>
        </p:nvSpPr>
        <p:spPr>
          <a:xfrm>
            <a:off x="0" y="4580025"/>
            <a:ext cx="9144000" cy="2277977"/>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ADE_section_intro">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029513" y="0"/>
            <a:ext cx="5876925"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029513" y="1198199"/>
            <a:ext cx="5876925"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extLst>
      <p:ext uri="{BB962C8B-B14F-4D97-AF65-F5344CB8AC3E}">
        <p14:creationId xmlns:p14="http://schemas.microsoft.com/office/powerpoint/2010/main" val="96577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ADE_secondary">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231107" y="370934"/>
            <a:ext cx="4002088"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4781550" y="449263"/>
            <a:ext cx="4002088"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231776" y="1174899"/>
            <a:ext cx="4002088"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ROSSHATCH_Intro Mast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5067" y="2577160"/>
            <a:ext cx="1627632" cy="1627632"/>
          </a:xfrm>
          <a:prstGeom prst="rect">
            <a:avLst/>
          </a:prstGeom>
        </p:spPr>
      </p:pic>
      <p:sp>
        <p:nvSpPr>
          <p:cNvPr id="13" name="Text Placeholder 12"/>
          <p:cNvSpPr>
            <a:spLocks noGrp="1"/>
          </p:cNvSpPr>
          <p:nvPr>
            <p:ph type="body" sz="quarter" idx="11" hasCustomPrompt="1"/>
          </p:nvPr>
        </p:nvSpPr>
        <p:spPr>
          <a:xfrm>
            <a:off x="2314325" y="2277977"/>
            <a:ext cx="5876925" cy="1198198"/>
          </a:xfrm>
        </p:spPr>
        <p:txBody>
          <a:bodyPr anchor="b">
            <a:normAutofit/>
          </a:bodyPr>
          <a:lstStyle>
            <a:lvl1pPr marL="0" indent="0">
              <a:buFont typeface="Arial" charset="0"/>
              <a:buNone/>
              <a:defRPr sz="400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314325" y="3476175"/>
            <a:ext cx="5876925"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ROSSHATCH_section_intro_largetyp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599" y="6557377"/>
            <a:ext cx="20574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029513" y="313802"/>
            <a:ext cx="5876925"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029513" y="1617924"/>
            <a:ext cx="5876925"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ROSSHATCH_section_intro">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2029513" y="0"/>
            <a:ext cx="5876925"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2029513" y="1198199"/>
            <a:ext cx="5876925"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ROSSHATCH_secondary">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alphaModFix amt="82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231107" y="370934"/>
            <a:ext cx="4002088"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4781550" y="449263"/>
            <a:ext cx="4002088" cy="5695950"/>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231776" y="1174899"/>
            <a:ext cx="4002088" cy="2374900"/>
          </a:xfrm>
        </p:spPr>
        <p:txBody>
          <a:bodyPr/>
          <a:lstStyle>
            <a:lvl1pPr marL="0" indent="0">
              <a:buClr>
                <a:schemeClr val="accent3"/>
              </a:buClr>
              <a:buNone/>
              <a:defRPr sz="2400">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Type Styles - 1">
    <p:spTree>
      <p:nvGrpSpPr>
        <p:cNvPr id="1" name=""/>
        <p:cNvGrpSpPr/>
        <p:nvPr/>
      </p:nvGrpSpPr>
      <p:grpSpPr>
        <a:xfrm>
          <a:off x="0" y="0"/>
          <a:ext cx="0" cy="0"/>
          <a:chOff x="0" y="0"/>
          <a:chExt cx="0" cy="0"/>
        </a:xfrm>
      </p:grpSpPr>
      <p:sp>
        <p:nvSpPr>
          <p:cNvPr id="2" name="Title 1"/>
          <p:cNvSpPr>
            <a:spLocks noGrp="1"/>
          </p:cNvSpPr>
          <p:nvPr>
            <p:ph type="title"/>
          </p:nvPr>
        </p:nvSpPr>
        <p:spPr>
          <a:xfrm>
            <a:off x="314792" y="365128"/>
            <a:ext cx="8499423" cy="1325563"/>
          </a:xfrm>
        </p:spPr>
        <p:txBody>
          <a:bodyPr>
            <a:normAutofit/>
          </a:bodyPr>
          <a:lstStyle>
            <a:lvl1pPr>
              <a:defRPr sz="400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14794" y="1681163"/>
            <a:ext cx="4183389" cy="823912"/>
          </a:xfrm>
        </p:spPr>
        <p:txBody>
          <a:bodyPr anchor="b"/>
          <a:lstStyle>
            <a:lvl1pPr marL="0" indent="0">
              <a:buNone/>
              <a:defRPr sz="2400" b="1">
                <a:solidFill>
                  <a:schemeClr val="tx1">
                    <a:lumMod val="65000"/>
                    <a:lumOff val="3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14794" y="2505075"/>
            <a:ext cx="4183389" cy="3684588"/>
          </a:xfrm>
        </p:spPr>
        <p:txBody>
          <a:bodyPr/>
          <a:lstStyle>
            <a:lvl1pPr>
              <a:buClr>
                <a:schemeClr val="accent3"/>
              </a:buClr>
              <a:defRPr sz="2400">
                <a:solidFill>
                  <a:schemeClr val="tx1">
                    <a:lumMod val="65000"/>
                    <a:lumOff val="35000"/>
                  </a:schemeClr>
                </a:solidFill>
                <a:latin typeface="+mj-lt"/>
              </a:defRPr>
            </a:lvl1pPr>
            <a:lvl2pPr>
              <a:buClr>
                <a:schemeClr val="accent3"/>
              </a:buClr>
              <a:defRPr sz="2000">
                <a:solidFill>
                  <a:schemeClr val="tx1">
                    <a:lumMod val="65000"/>
                    <a:lumOff val="35000"/>
                  </a:schemeClr>
                </a:solidFill>
                <a:latin typeface="+mj-lt"/>
              </a:defRPr>
            </a:lvl2pPr>
            <a:lvl3pPr>
              <a:buClr>
                <a:schemeClr val="accent3"/>
              </a:buClr>
              <a:defRPr sz="1800">
                <a:solidFill>
                  <a:schemeClr val="tx1">
                    <a:lumMod val="65000"/>
                    <a:lumOff val="35000"/>
                  </a:schemeClr>
                </a:solidFill>
                <a:latin typeface="+mj-lt"/>
              </a:defRPr>
            </a:lvl3pPr>
            <a:lvl4pPr>
              <a:buClr>
                <a:schemeClr val="accent3"/>
              </a:buClr>
              <a:defRPr sz="1600">
                <a:solidFill>
                  <a:schemeClr val="tx1">
                    <a:lumMod val="65000"/>
                    <a:lumOff val="35000"/>
                  </a:schemeClr>
                </a:solidFill>
                <a:latin typeface="+mj-lt"/>
              </a:defRPr>
            </a:lvl4pPr>
            <a:lvl5pPr>
              <a:buClr>
                <a:schemeClr val="accent3"/>
              </a:buClr>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4185065"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4185065" cy="3684588"/>
          </a:xfrm>
        </p:spPr>
        <p:txBody>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sz="2000">
                <a:solidFill>
                  <a:schemeClr val="tx1">
                    <a:lumMod val="65000"/>
                    <a:lumOff val="35000"/>
                  </a:schemeClr>
                </a:solidFill>
                <a:latin typeface="+mj-lt"/>
              </a:defRPr>
            </a:lvl2pPr>
            <a:lvl3pPr marL="914400" indent="0">
              <a:buFont typeface="Arial" charset="0"/>
              <a:buNone/>
              <a:defRPr sz="1800">
                <a:solidFill>
                  <a:schemeClr val="tx1">
                    <a:lumMod val="65000"/>
                    <a:lumOff val="35000"/>
                  </a:schemeClr>
                </a:solidFill>
                <a:latin typeface="+mj-lt"/>
              </a:defRPr>
            </a:lvl3pPr>
            <a:lvl4pPr marL="1371600" indent="0">
              <a:buFont typeface="Arial" charset="0"/>
              <a:buNone/>
              <a:defRPr sz="1600">
                <a:solidFill>
                  <a:schemeClr val="tx1">
                    <a:lumMod val="65000"/>
                    <a:lumOff val="35000"/>
                  </a:schemeClr>
                </a:solidFill>
                <a:latin typeface="+mj-lt"/>
              </a:defRPr>
            </a:lvl4pPr>
            <a:lvl5pPr marL="1828800" indent="0">
              <a:buFont typeface="Arial" charset="0"/>
              <a:buNone/>
              <a:defRPr sz="1400">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1"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12"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Tree>
    <p:extLst>
      <p:ext uri="{BB962C8B-B14F-4D97-AF65-F5344CB8AC3E}">
        <p14:creationId xmlns:p14="http://schemas.microsoft.com/office/powerpoint/2010/main" val="930650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ype Styles -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386" y="435186"/>
            <a:ext cx="8229600" cy="1237548"/>
          </a:xfrm>
          <a:prstGeom prst="rect">
            <a:avLst/>
          </a:prstGeom>
        </p:spPr>
        <p:txBody>
          <a:bodyPr anchor="b">
            <a:noAutofit/>
          </a:bodyPr>
          <a:lstStyle>
            <a:lvl1pPr>
              <a:defRPr sz="4000">
                <a:solidFill>
                  <a:schemeClr val="tx2"/>
                </a:solidFill>
              </a:defRPr>
            </a:lvl1pPr>
          </a:lstStyle>
          <a:p>
            <a:r>
              <a:rPr lang="en-US" dirty="0"/>
              <a:t>Slide Title – Calibri Light 40pt, </a:t>
            </a:r>
            <a:br>
              <a:rPr lang="en-US" dirty="0"/>
            </a:br>
            <a:r>
              <a:rPr lang="en-US" dirty="0"/>
              <a:t>Use Title Case</a:t>
            </a:r>
          </a:p>
        </p:txBody>
      </p:sp>
      <p:sp>
        <p:nvSpPr>
          <p:cNvPr id="3" name="Slide Number Placeholder 2"/>
          <p:cNvSpPr>
            <a:spLocks noGrp="1"/>
          </p:cNvSpPr>
          <p:nvPr>
            <p:ph type="sldNum" sz="quarter" idx="10"/>
          </p:nvPr>
        </p:nvSpPr>
        <p:spPr>
          <a:xfrm>
            <a:off x="8063216" y="3713464"/>
            <a:ext cx="621771" cy="365126"/>
          </a:xfrm>
          <a:prstGeom prst="rect">
            <a:avLst/>
          </a:prstGeom>
        </p:spPr>
        <p:txBody>
          <a:bodyPr>
            <a:noAutofit/>
          </a:bodyPr>
          <a:lstStyle/>
          <a:p>
            <a:fld id="{D1524D41-16DC-4D92-9EF9-071B213BE0F5}" type="slidenum">
              <a:rPr lang="en-US" smtClean="0"/>
              <a:pPr/>
              <a:t>‹#›</a:t>
            </a:fld>
            <a:endParaRPr lang="en-US" dirty="0"/>
          </a:p>
        </p:txBody>
      </p:sp>
      <p:sp>
        <p:nvSpPr>
          <p:cNvPr id="5" name="Text Placeholder 4"/>
          <p:cNvSpPr>
            <a:spLocks noGrp="1"/>
          </p:cNvSpPr>
          <p:nvPr>
            <p:ph type="body" sz="quarter" idx="11" hasCustomPrompt="1"/>
          </p:nvPr>
        </p:nvSpPr>
        <p:spPr bwMode="gray">
          <a:xfrm>
            <a:off x="457200" y="1791811"/>
            <a:ext cx="8227786" cy="438914"/>
          </a:xfrm>
          <a:prstGeom prst="rect">
            <a:avLst/>
          </a:prstGeom>
        </p:spPr>
        <p:txBody>
          <a:bodyPr>
            <a:noAutofit/>
          </a:bodyPr>
          <a:lstStyle>
            <a:lvl1pPr marL="0" indent="0">
              <a:spcBef>
                <a:spcPts val="0"/>
              </a:spcBef>
              <a:buNone/>
              <a:defRPr sz="2000" baseline="0">
                <a:solidFill>
                  <a:schemeClr val="tx1">
                    <a:lumMod val="65000"/>
                    <a:lumOff val="35000"/>
                  </a:schemeClr>
                </a:solidFill>
              </a:defRPr>
            </a:lvl1pPr>
          </a:lstStyle>
          <a:p>
            <a:pPr lvl="0"/>
            <a:r>
              <a:rPr lang="en-US" dirty="0"/>
              <a:t>Slide Subtitle – Calibri Light 20pt, Use Title Case</a:t>
            </a:r>
          </a:p>
        </p:txBody>
      </p:sp>
      <p:sp>
        <p:nvSpPr>
          <p:cNvPr id="15" name="Text Placeholder 15"/>
          <p:cNvSpPr>
            <a:spLocks noGrp="1"/>
          </p:cNvSpPr>
          <p:nvPr>
            <p:ph type="body" sz="quarter" idx="14" hasCustomPrompt="1"/>
          </p:nvPr>
        </p:nvSpPr>
        <p:spPr>
          <a:xfrm>
            <a:off x="455386" y="2343749"/>
            <a:ext cx="8229600" cy="446285"/>
          </a:xfrm>
          <a:prstGeom prst="rect">
            <a:avLst/>
          </a:prstGeom>
        </p:spPr>
        <p:txBody>
          <a:bodyPr lIns="65311" tIns="65311" rIns="65311" bIns="65311">
            <a:noAutofit/>
          </a:bodyPr>
          <a:lstStyle>
            <a:lvl1pPr marL="0" indent="0" algn="ctr">
              <a:spcBef>
                <a:spcPts val="0"/>
              </a:spcBef>
              <a:buNone/>
              <a:defRPr sz="1400" b="1" baseline="0">
                <a:latin typeface="+mj-lt"/>
              </a:defRPr>
            </a:lvl1pPr>
            <a:lvl2pPr algn="l">
              <a:buNone/>
              <a:defRPr>
                <a:latin typeface="+mn-lt"/>
              </a:defRPr>
            </a:lvl2pPr>
            <a:lvl3pPr algn="l">
              <a:buNone/>
              <a:defRPr>
                <a:latin typeface="+mn-lt"/>
              </a:defRPr>
            </a:lvl3pPr>
            <a:lvl4pPr algn="l">
              <a:buNone/>
              <a:defRPr>
                <a:latin typeface="+mn-lt"/>
              </a:defRPr>
            </a:lvl4pPr>
            <a:lvl5pPr algn="l">
              <a:buNone/>
              <a:defRPr>
                <a:latin typeface="+mn-lt"/>
              </a:defRPr>
            </a:lvl5pPr>
          </a:lstStyle>
          <a:p>
            <a:pPr lvl="0"/>
            <a:r>
              <a:rPr lang="en-US" dirty="0"/>
              <a:t>Graphic Title – Calibri 14pt Bold, Use Title Case</a:t>
            </a:r>
          </a:p>
        </p:txBody>
      </p:sp>
      <p:sp>
        <p:nvSpPr>
          <p:cNvPr id="16" name="Text Placeholder 17"/>
          <p:cNvSpPr>
            <a:spLocks noGrp="1"/>
          </p:cNvSpPr>
          <p:nvPr>
            <p:ph type="body" sz="quarter" idx="15" hasCustomPrompt="1"/>
          </p:nvPr>
        </p:nvSpPr>
        <p:spPr>
          <a:xfrm>
            <a:off x="455386" y="2756670"/>
            <a:ext cx="8229600" cy="339349"/>
          </a:xfrm>
          <a:prstGeom prst="rect">
            <a:avLst/>
          </a:prstGeom>
        </p:spPr>
        <p:txBody>
          <a:bodyPr lIns="65311" rIns="65311">
            <a:noAutofit/>
          </a:bodyPr>
          <a:lstStyle>
            <a:lvl1pPr marL="0" indent="0" algn="ctr">
              <a:spcBef>
                <a:spcPts val="0"/>
              </a:spcBef>
              <a:buNone/>
              <a:defRPr sz="1300" i="1">
                <a:latin typeface="+mj-lt"/>
              </a:defRPr>
            </a:lvl1pPr>
            <a:lvl2pPr algn="ctr">
              <a:buNone/>
              <a:defRPr i="0"/>
            </a:lvl2pPr>
            <a:lvl3pPr algn="ctr">
              <a:buNone/>
              <a:defRPr i="0"/>
            </a:lvl3pPr>
            <a:lvl4pPr algn="ctr">
              <a:buNone/>
              <a:defRPr i="0"/>
            </a:lvl4pPr>
            <a:lvl5pPr algn="ctr">
              <a:buNone/>
              <a:defRPr i="0"/>
            </a:lvl5pPr>
          </a:lstStyle>
          <a:p>
            <a:pPr lvl="0"/>
            <a:r>
              <a:rPr lang="en-US" dirty="0"/>
              <a:t>Graphic Subtitle – Calibri Light 13pt Italic, Use Title Case</a:t>
            </a:r>
          </a:p>
        </p:txBody>
      </p:sp>
      <p:sp>
        <p:nvSpPr>
          <p:cNvPr id="10" name="Rectangle 9"/>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Footer Placeholder 3"/>
          <p:cNvSpPr>
            <a:spLocks noGrp="1"/>
          </p:cNvSpPr>
          <p:nvPr>
            <p:ph type="ftr" sz="quarter" idx="20"/>
          </p:nvPr>
        </p:nvSpPr>
        <p:spPr>
          <a:xfrm>
            <a:off x="0" y="6557375"/>
            <a:ext cx="3086100" cy="300624"/>
          </a:xfrm>
        </p:spPr>
        <p:txBody>
          <a:bodyPr/>
          <a:lstStyle>
            <a:lvl1pPr algn="l">
              <a:defRPr>
                <a:solidFill>
                  <a:schemeClr val="tx1"/>
                </a:solidFill>
              </a:defRPr>
            </a:lvl1pPr>
          </a:lstStyle>
          <a:p>
            <a:r>
              <a:rPr lang="en-US" dirty="0"/>
              <a:t>Footer</a:t>
            </a:r>
          </a:p>
        </p:txBody>
      </p:sp>
      <p:sp>
        <p:nvSpPr>
          <p:cNvPr id="13" name="Slide Number Placeholder 4"/>
          <p:cNvSpPr txBox="1">
            <a:spLocks/>
          </p:cNvSpPr>
          <p:nvPr userDrawn="1"/>
        </p:nvSpPr>
        <p:spPr>
          <a:xfrm>
            <a:off x="7086600" y="6557377"/>
            <a:ext cx="2057400" cy="3006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9D1559-7006-4200-AC79-016E45FDA498}" type="slidenum">
              <a:rPr lang="en-US" sz="1200" smtClean="0"/>
              <a:pPr/>
              <a:t>‹#›</a:t>
            </a:fld>
            <a:endParaRPr lang="en-US" sz="1200"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Tree>
    <p:extLst>
      <p:ext uri="{BB962C8B-B14F-4D97-AF65-F5344CB8AC3E}">
        <p14:creationId xmlns:p14="http://schemas.microsoft.com/office/powerpoint/2010/main" val="21332364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061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70F0C-996D-4FC8-BC65-AC5DF01F63C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2C8B3C4-415C-4A98-AD68-D2DF52D442E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98438B5-3BDE-4607-9BF6-191CA5488525}"/>
              </a:ext>
            </a:extLst>
          </p:cNvPr>
          <p:cNvSpPr>
            <a:spLocks noGrp="1"/>
          </p:cNvSpPr>
          <p:nvPr>
            <p:ph type="dt" sz="half" idx="10"/>
          </p:nvPr>
        </p:nvSpPr>
        <p:spPr/>
        <p:txBody>
          <a:bodyPr/>
          <a:lstStyle/>
          <a:p>
            <a:fld id="{4B1086AD-3EFA-494A-BD41-4E27E1A49FAE}" type="datetimeFigureOut">
              <a:rPr lang="en-US" smtClean="0"/>
              <a:t>3/15/2021</a:t>
            </a:fld>
            <a:endParaRPr lang="en-US"/>
          </a:p>
        </p:txBody>
      </p:sp>
      <p:sp>
        <p:nvSpPr>
          <p:cNvPr id="5" name="Footer Placeholder 4">
            <a:extLst>
              <a:ext uri="{FF2B5EF4-FFF2-40B4-BE49-F238E27FC236}">
                <a16:creationId xmlns:a16="http://schemas.microsoft.com/office/drawing/2014/main" id="{766DCE92-54DF-44BA-A261-78EF25C74D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8D7BB-9129-4C1A-B102-82AE5C6D386E}"/>
              </a:ext>
            </a:extLst>
          </p:cNvPr>
          <p:cNvSpPr>
            <a:spLocks noGrp="1"/>
          </p:cNvSpPr>
          <p:nvPr>
            <p:ph type="sldNum" sz="quarter" idx="12"/>
          </p:nvPr>
        </p:nvSpPr>
        <p:spPr/>
        <p:txBody>
          <a:bodyPr/>
          <a:lstStyle/>
          <a:p>
            <a:fld id="{5C648BB6-6C54-49DC-B370-30603D8BE4B3}" type="slidenum">
              <a:rPr lang="en-US" smtClean="0"/>
              <a:t>‹#›</a:t>
            </a:fld>
            <a:endParaRPr lang="en-US"/>
          </a:p>
        </p:txBody>
      </p:sp>
    </p:spTree>
    <p:extLst>
      <p:ext uri="{BB962C8B-B14F-4D97-AF65-F5344CB8AC3E}">
        <p14:creationId xmlns:p14="http://schemas.microsoft.com/office/powerpoint/2010/main" val="224562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Intro Master">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2165686"/>
            <a:ext cx="9144000" cy="469231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sp>
        <p:nvSpPr>
          <p:cNvPr id="3" name="Rectangle 2"/>
          <p:cNvSpPr/>
          <p:nvPr userDrawn="1"/>
        </p:nvSpPr>
        <p:spPr>
          <a:xfrm>
            <a:off x="-1" y="2"/>
            <a:ext cx="9144001" cy="216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299183"/>
            <a:ext cx="1627632" cy="1627632"/>
          </a:xfrm>
          <a:prstGeom prst="rect">
            <a:avLst/>
          </a:prstGeom>
        </p:spPr>
      </p:pic>
      <p:sp>
        <p:nvSpPr>
          <p:cNvPr id="13" name="Text Placeholder 12"/>
          <p:cNvSpPr>
            <a:spLocks noGrp="1"/>
          </p:cNvSpPr>
          <p:nvPr>
            <p:ph type="body" sz="quarter" idx="11" hasCustomPrompt="1"/>
          </p:nvPr>
        </p:nvSpPr>
        <p:spPr>
          <a:xfrm>
            <a:off x="2314325" y="0"/>
            <a:ext cx="5876925"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	</a:t>
            </a:r>
          </a:p>
        </p:txBody>
      </p:sp>
      <p:sp>
        <p:nvSpPr>
          <p:cNvPr id="14" name="Text Placeholder 12"/>
          <p:cNvSpPr>
            <a:spLocks noGrp="1"/>
          </p:cNvSpPr>
          <p:nvPr>
            <p:ph type="body" sz="quarter" idx="12" hasCustomPrompt="1"/>
          </p:nvPr>
        </p:nvSpPr>
        <p:spPr>
          <a:xfrm>
            <a:off x="2314325" y="1198200"/>
            <a:ext cx="5876925" cy="967487"/>
          </a:xfrm>
        </p:spPr>
        <p:txBody>
          <a:bodyPr anchor="t">
            <a:norm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8" name="Straight Connector 7"/>
          <p:cNvCxnSpPr/>
          <p:nvPr userDrawn="1"/>
        </p:nvCxnSpPr>
        <p:spPr>
          <a:xfrm>
            <a:off x="1" y="2190142"/>
            <a:ext cx="9143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7462242" y="317504"/>
            <a:ext cx="1467075"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8565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797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IR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57FAAA-BF9E-442F-995B-DC0441FB4E07}"/>
              </a:ext>
            </a:extLst>
          </p:cNvPr>
          <p:cNvPicPr>
            <a:picLocks noChangeAspect="1" noChangeArrowheads="1"/>
          </p:cNvPicPr>
          <p:nvPr userDrawn="1"/>
        </p:nvPicPr>
        <p:blipFill rotWithShape="1">
          <a:blip r:embed="rId2">
            <a:alphaModFix amt="15000"/>
            <a:extLst>
              <a:ext uri="{BEBA8EAE-BF5A-486C-A8C5-ECC9F3942E4B}">
                <a14:imgProps xmlns:a14="http://schemas.microsoft.com/office/drawing/2010/main">
                  <a14:imgLayer r:embed="rId3">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1BC9763-6DAA-4FF1-8FD6-22255C8DB95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5" name="Rectangle 4">
            <a:extLst>
              <a:ext uri="{FF2B5EF4-FFF2-40B4-BE49-F238E27FC236}">
                <a16:creationId xmlns:a16="http://schemas.microsoft.com/office/drawing/2014/main" id="{38AFAE1E-26EC-4D96-842E-8692CD51D13B}"/>
              </a:ext>
            </a:extLst>
          </p:cNvPr>
          <p:cNvSpPr/>
          <p:nvPr userDrawn="1"/>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6" name="Picture 5">
            <a:extLst>
              <a:ext uri="{FF2B5EF4-FFF2-40B4-BE49-F238E27FC236}">
                <a16:creationId xmlns:a16="http://schemas.microsoft.com/office/drawing/2014/main" id="{22B4BBC5-5390-46F9-801A-C486E7AAC15F}"/>
              </a:ext>
            </a:extLst>
          </p:cNvPr>
          <p:cNvPicPr>
            <a:picLocks noChangeAspect="1"/>
          </p:cNvPicPr>
          <p:nvPr userDrawn="1"/>
        </p:nvPicPr>
        <p:blipFill>
          <a:blip r:embed="rId5">
            <a:alphaModFix/>
          </a:blip>
          <a:stretch>
            <a:fillRect/>
          </a:stretch>
        </p:blipFill>
        <p:spPr>
          <a:xfrm>
            <a:off x="7462242" y="317504"/>
            <a:ext cx="1467075" cy="1001649"/>
          </a:xfrm>
          <a:prstGeom prst="rect">
            <a:avLst/>
          </a:prstGeom>
          <a:noFill/>
        </p:spPr>
      </p:pic>
      <p:pic>
        <p:nvPicPr>
          <p:cNvPr id="9" name="Picture 2">
            <a:extLst>
              <a:ext uri="{FF2B5EF4-FFF2-40B4-BE49-F238E27FC236}">
                <a16:creationId xmlns:a16="http://schemas.microsoft.com/office/drawing/2014/main" id="{D37447CC-30E8-4AC2-8E33-9581F809D3B5}"/>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86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HITE_Intro Master">
    <p:spTree>
      <p:nvGrpSpPr>
        <p:cNvPr id="1" name=""/>
        <p:cNvGrpSpPr/>
        <p:nvPr/>
      </p:nvGrpSpPr>
      <p:grpSpPr>
        <a:xfrm>
          <a:off x="0" y="0"/>
          <a:ext cx="0" cy="0"/>
          <a:chOff x="0" y="0"/>
          <a:chExt cx="0" cy="0"/>
        </a:xfrm>
      </p:grpSpPr>
      <p:sp>
        <p:nvSpPr>
          <p:cNvPr id="3" name="Rectangle 2"/>
          <p:cNvSpPr/>
          <p:nvPr userDrawn="1"/>
        </p:nvSpPr>
        <p:spPr>
          <a:xfrm>
            <a:off x="-1" y="4647347"/>
            <a:ext cx="9144001" cy="2210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4946528"/>
            <a:ext cx="1627632" cy="1627632"/>
          </a:xfrm>
          <a:prstGeom prst="rect">
            <a:avLst/>
          </a:prstGeom>
        </p:spPr>
      </p:pic>
      <p:sp>
        <p:nvSpPr>
          <p:cNvPr id="13" name="Text Placeholder 12"/>
          <p:cNvSpPr>
            <a:spLocks noGrp="1"/>
          </p:cNvSpPr>
          <p:nvPr>
            <p:ph type="body" sz="quarter" idx="11" hasCustomPrompt="1"/>
          </p:nvPr>
        </p:nvSpPr>
        <p:spPr>
          <a:xfrm>
            <a:off x="-1" y="0"/>
            <a:ext cx="9144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 y="2384042"/>
            <a:ext cx="9143998"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40E50AED-EF07-42FB-9279-236436563800}"/>
              </a:ext>
            </a:extLst>
          </p:cNvPr>
          <p:cNvPicPr>
            <a:picLocks noChangeAspect="1"/>
          </p:cNvPicPr>
          <p:nvPr userDrawn="1"/>
        </p:nvPicPr>
        <p:blipFill>
          <a:blip r:embed="rId3"/>
          <a:stretch>
            <a:fillRect/>
          </a:stretch>
        </p:blipFill>
        <p:spPr>
          <a:xfrm>
            <a:off x="6920571" y="5209422"/>
            <a:ext cx="1613830" cy="1101847"/>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_section_intro_largetyp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2877" y="33021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599" y="6557377"/>
            <a:ext cx="20574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1715325" y="313802"/>
            <a:ext cx="5655935" cy="1287712"/>
          </a:xfrm>
        </p:spPr>
        <p:txBody>
          <a:bodyPr anchor="ctr">
            <a:normAutofit/>
          </a:bodyPr>
          <a:lstStyle>
            <a:lvl1pPr marL="0" indent="0">
              <a:buNone/>
              <a:defRPr sz="4000">
                <a:solidFill>
                  <a:schemeClr val="tx2"/>
                </a:solidFill>
                <a:latin typeface="+mj-lt"/>
              </a:defRPr>
            </a:lvl1pPr>
          </a:lstStyle>
          <a:p>
            <a:pPr lvl="0"/>
            <a:r>
              <a:rPr lang="en-US" dirty="0"/>
              <a:t>Click to edit Master text styles</a:t>
            </a:r>
          </a:p>
        </p:txBody>
      </p:sp>
      <p:sp>
        <p:nvSpPr>
          <p:cNvPr id="17" name="Text Placeholder 3"/>
          <p:cNvSpPr>
            <a:spLocks noGrp="1"/>
          </p:cNvSpPr>
          <p:nvPr>
            <p:ph type="body" sz="quarter" idx="14"/>
          </p:nvPr>
        </p:nvSpPr>
        <p:spPr>
          <a:xfrm>
            <a:off x="1715325" y="1617924"/>
            <a:ext cx="5655935"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pic>
        <p:nvPicPr>
          <p:cNvPr id="2" name="Picture 1">
            <a:extLst>
              <a:ext uri="{FF2B5EF4-FFF2-40B4-BE49-F238E27FC236}">
                <a16:creationId xmlns:a16="http://schemas.microsoft.com/office/drawing/2014/main" id="{4CAEC9B6-728F-4BEC-ABB9-BCDDF70B5A6E}"/>
              </a:ext>
            </a:extLst>
          </p:cNvPr>
          <p:cNvPicPr>
            <a:picLocks noChangeAspect="1"/>
          </p:cNvPicPr>
          <p:nvPr userDrawn="1"/>
        </p:nvPicPr>
        <p:blipFill>
          <a:blip r:embed="rId3"/>
          <a:stretch>
            <a:fillRect/>
          </a:stretch>
        </p:blipFill>
        <p:spPr>
          <a:xfrm>
            <a:off x="7595996" y="516867"/>
            <a:ext cx="1339284"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WHITE_section_intro">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3304"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3" name="Text Placeholder 12"/>
          <p:cNvSpPr>
            <a:spLocks noGrp="1"/>
          </p:cNvSpPr>
          <p:nvPr>
            <p:ph type="body" sz="quarter" idx="13" hasCustomPrompt="1"/>
          </p:nvPr>
        </p:nvSpPr>
        <p:spPr>
          <a:xfrm>
            <a:off x="1735204" y="0"/>
            <a:ext cx="5648327" cy="1198198"/>
          </a:xfrm>
        </p:spPr>
        <p:txBody>
          <a:bodyPr anchor="b">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Title	</a:t>
            </a:r>
          </a:p>
        </p:txBody>
      </p:sp>
      <p:sp>
        <p:nvSpPr>
          <p:cNvPr id="14" name="Text Placeholder 12"/>
          <p:cNvSpPr>
            <a:spLocks noGrp="1"/>
          </p:cNvSpPr>
          <p:nvPr>
            <p:ph type="body" sz="quarter" idx="14" hasCustomPrompt="1"/>
          </p:nvPr>
        </p:nvSpPr>
        <p:spPr>
          <a:xfrm>
            <a:off x="1735203" y="1198199"/>
            <a:ext cx="5648326" cy="403316"/>
          </a:xfrm>
        </p:spPr>
        <p:txBody>
          <a:bodyPr anchor="t">
            <a:noAutofit/>
          </a:bodyPr>
          <a:lstStyle>
            <a:lvl1pPr marL="0" indent="0">
              <a:buFont typeface="Arial" charset="0"/>
              <a:buNone/>
              <a:defRPr sz="2400">
                <a:solidFill>
                  <a:schemeClr val="tx1">
                    <a:lumMod val="65000"/>
                    <a:lumOff val="35000"/>
                  </a:schemeClr>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FA1FAB5-1EC9-4A19-A107-8F2F77763C2E}"/>
              </a:ext>
            </a:extLst>
          </p:cNvPr>
          <p:cNvPicPr>
            <a:picLocks noChangeAspect="1"/>
          </p:cNvPicPr>
          <p:nvPr userDrawn="1"/>
        </p:nvPicPr>
        <p:blipFill>
          <a:blip r:embed="rId3"/>
          <a:stretch>
            <a:fillRect/>
          </a:stretch>
        </p:blipFill>
        <p:spPr>
          <a:xfrm>
            <a:off x="7697718" y="500458"/>
            <a:ext cx="1339284" cy="914400"/>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_second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7133" y="5816186"/>
            <a:ext cx="572377" cy="572377"/>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600" y="6557377"/>
            <a:ext cx="2057400" cy="300625"/>
          </a:xfrm>
        </p:spPr>
        <p:txBody>
          <a:bodyPr/>
          <a:lstStyle/>
          <a:p>
            <a:fld id="{B99D1559-7006-4200-AC79-016E45FDA498}" type="slidenum">
              <a:rPr lang="en-US" smtClean="0"/>
              <a:t>‹#›</a:t>
            </a:fld>
            <a:endParaRPr lang="en-US"/>
          </a:p>
        </p:txBody>
      </p:sp>
      <p:sp>
        <p:nvSpPr>
          <p:cNvPr id="11" name="Text Placeholder 12"/>
          <p:cNvSpPr>
            <a:spLocks noGrp="1"/>
          </p:cNvSpPr>
          <p:nvPr>
            <p:ph type="body" sz="quarter" idx="13" hasCustomPrompt="1"/>
          </p:nvPr>
        </p:nvSpPr>
        <p:spPr>
          <a:xfrm>
            <a:off x="231107" y="370934"/>
            <a:ext cx="4002088" cy="803967"/>
          </a:xfrm>
        </p:spPr>
        <p:txBody>
          <a:bodyPr anchor="t">
            <a:normAutofit/>
          </a:bodyPr>
          <a:lstStyle>
            <a:lvl1pPr marL="0" indent="0">
              <a:buFont typeface="Arial" charset="0"/>
              <a:buNone/>
              <a:defRPr sz="4000" baseline="0">
                <a:solidFill>
                  <a:schemeClr val="tx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Secondary page</a:t>
            </a:r>
          </a:p>
        </p:txBody>
      </p:sp>
      <p:sp>
        <p:nvSpPr>
          <p:cNvPr id="3" name="Picture Placeholder 2"/>
          <p:cNvSpPr>
            <a:spLocks noGrp="1"/>
          </p:cNvSpPr>
          <p:nvPr>
            <p:ph type="pic" sz="quarter" idx="15" hasCustomPrompt="1"/>
          </p:nvPr>
        </p:nvSpPr>
        <p:spPr>
          <a:xfrm>
            <a:off x="4781550" y="449263"/>
            <a:ext cx="4002088" cy="5198106"/>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Picture or graphic placeholder</a:t>
            </a:r>
          </a:p>
        </p:txBody>
      </p:sp>
      <p:sp>
        <p:nvSpPr>
          <p:cNvPr id="9" name="Text Placeholder 8"/>
          <p:cNvSpPr>
            <a:spLocks noGrp="1"/>
          </p:cNvSpPr>
          <p:nvPr>
            <p:ph type="body" sz="quarter" idx="16"/>
          </p:nvPr>
        </p:nvSpPr>
        <p:spPr>
          <a:xfrm>
            <a:off x="231776" y="1174899"/>
            <a:ext cx="4002088" cy="2374900"/>
          </a:xfrm>
        </p:spPr>
        <p:txBody>
          <a:bodyPr/>
          <a:lstStyle>
            <a:lvl1pPr marL="0" indent="0">
              <a:buClr>
                <a:schemeClr val="accent3"/>
              </a:buClr>
              <a:buNone/>
              <a:defRPr>
                <a:solidFill>
                  <a:schemeClr val="tx1">
                    <a:lumMod val="65000"/>
                    <a:lumOff val="35000"/>
                  </a:schemeClr>
                </a:solidFill>
                <a:latin typeface="+mj-lt"/>
              </a:defRPr>
            </a:lvl1pPr>
            <a:lvl2pPr>
              <a:buClr>
                <a:schemeClr val="accent3"/>
              </a:buClr>
              <a:defRPr>
                <a:solidFill>
                  <a:schemeClr val="tx1">
                    <a:lumMod val="65000"/>
                    <a:lumOff val="35000"/>
                  </a:schemeClr>
                </a:solidFill>
                <a:latin typeface="+mj-lt"/>
              </a:defRPr>
            </a:lvl2pPr>
            <a:lvl3pPr>
              <a:buClr>
                <a:schemeClr val="accent3"/>
              </a:buClr>
              <a:defRPr>
                <a:solidFill>
                  <a:schemeClr val="tx1">
                    <a:lumMod val="65000"/>
                    <a:lumOff val="35000"/>
                  </a:schemeClr>
                </a:solidFill>
                <a:latin typeface="+mj-lt"/>
              </a:defRPr>
            </a:lvl3pPr>
            <a:lvl4pPr>
              <a:buClr>
                <a:schemeClr val="accent3"/>
              </a:buClr>
              <a:defRPr>
                <a:solidFill>
                  <a:schemeClr val="tx1">
                    <a:lumMod val="65000"/>
                    <a:lumOff val="35000"/>
                  </a:schemeClr>
                </a:solidFill>
                <a:latin typeface="+mj-lt"/>
              </a:defRPr>
            </a:lvl4pPr>
            <a:lvl5pPr>
              <a:buClr>
                <a:schemeClr val="accent3"/>
              </a:buClr>
              <a:defRPr>
                <a:solidFill>
                  <a:schemeClr val="tx1">
                    <a:lumMod val="65000"/>
                    <a:lumOff val="35000"/>
                  </a:schemeClr>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Picture 1">
            <a:extLst>
              <a:ext uri="{FF2B5EF4-FFF2-40B4-BE49-F238E27FC236}">
                <a16:creationId xmlns:a16="http://schemas.microsoft.com/office/drawing/2014/main" id="{2D21C2A7-841F-4E98-A662-12F74C85820D}"/>
              </a:ext>
            </a:extLst>
          </p:cNvPr>
          <p:cNvPicPr>
            <a:picLocks noChangeAspect="1"/>
          </p:cNvPicPr>
          <p:nvPr userDrawn="1"/>
        </p:nvPicPr>
        <p:blipFill>
          <a:blip r:embed="rId3"/>
          <a:stretch>
            <a:fillRect/>
          </a:stretch>
        </p:blipFill>
        <p:spPr>
          <a:xfrm>
            <a:off x="8154139" y="5816183"/>
            <a:ext cx="838338" cy="572378"/>
          </a:xfrm>
          <a:prstGeom prst="rect">
            <a:avLst/>
          </a:prstGeom>
          <a:no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ADE_Intro Master">
    <p:spTree>
      <p:nvGrpSpPr>
        <p:cNvPr id="1" name=""/>
        <p:cNvGrpSpPr/>
        <p:nvPr/>
      </p:nvGrpSpPr>
      <p:grpSpPr>
        <a:xfrm>
          <a:off x="0" y="0"/>
          <a:ext cx="0" cy="0"/>
          <a:chOff x="0" y="0"/>
          <a:chExt cx="0" cy="0"/>
        </a:xfrm>
      </p:grpSpPr>
      <p:sp>
        <p:nvSpPr>
          <p:cNvPr id="6" name="Rectangle 5"/>
          <p:cNvSpPr/>
          <p:nvPr userDrawn="1"/>
        </p:nvSpPr>
        <p:spPr>
          <a:xfrm rot="10800000">
            <a:off x="0" y="94365"/>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4946528"/>
            <a:ext cx="1627632" cy="1627632"/>
          </a:xfrm>
          <a:prstGeom prst="rect">
            <a:avLst/>
          </a:prstGeom>
        </p:spPr>
      </p:pic>
      <p:sp>
        <p:nvSpPr>
          <p:cNvPr id="13" name="Text Placeholder 12"/>
          <p:cNvSpPr>
            <a:spLocks noGrp="1"/>
          </p:cNvSpPr>
          <p:nvPr>
            <p:ph type="body" sz="quarter" idx="11" hasCustomPrompt="1"/>
          </p:nvPr>
        </p:nvSpPr>
        <p:spPr>
          <a:xfrm>
            <a:off x="-1" y="0"/>
            <a:ext cx="9144000" cy="2384042"/>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 y="2384042"/>
            <a:ext cx="9143998" cy="2278646"/>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pic>
        <p:nvPicPr>
          <p:cNvPr id="2" name="Picture 1">
            <a:extLst>
              <a:ext uri="{FF2B5EF4-FFF2-40B4-BE49-F238E27FC236}">
                <a16:creationId xmlns:a16="http://schemas.microsoft.com/office/drawing/2014/main" id="{15C1A8DD-E7D4-487F-8F98-98821ACD879B}"/>
              </a:ext>
            </a:extLst>
          </p:cNvPr>
          <p:cNvPicPr>
            <a:picLocks noChangeAspect="1"/>
          </p:cNvPicPr>
          <p:nvPr userDrawn="1"/>
        </p:nvPicPr>
        <p:blipFill>
          <a:blip r:embed="rId3"/>
          <a:stretch>
            <a:fillRect/>
          </a:stretch>
        </p:blipFill>
        <p:spPr>
          <a:xfrm>
            <a:off x="6967328" y="5124836"/>
            <a:ext cx="1861605" cy="1271016"/>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ADE_Intro Master 2">
    <p:spTree>
      <p:nvGrpSpPr>
        <p:cNvPr id="1" name=""/>
        <p:cNvGrpSpPr/>
        <p:nvPr/>
      </p:nvGrpSpPr>
      <p:grpSpPr>
        <a:xfrm>
          <a:off x="0" y="0"/>
          <a:ext cx="0" cy="0"/>
          <a:chOff x="0" y="0"/>
          <a:chExt cx="0" cy="0"/>
        </a:xfrm>
      </p:grpSpPr>
      <p:sp>
        <p:nvSpPr>
          <p:cNvPr id="8" name="Rectangle 7"/>
          <p:cNvSpPr/>
          <p:nvPr userDrawn="1"/>
        </p:nvSpPr>
        <p:spPr>
          <a:xfrm rot="10800000">
            <a:off x="0" y="1499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7" name="Picture Placeholder 6"/>
          <p:cNvSpPr>
            <a:spLocks noGrp="1"/>
          </p:cNvSpPr>
          <p:nvPr>
            <p:ph type="pic" sz="quarter" idx="10" hasCustomPrompt="1"/>
          </p:nvPr>
        </p:nvSpPr>
        <p:spPr>
          <a:xfrm>
            <a:off x="0" y="2098625"/>
            <a:ext cx="9144000" cy="2564065"/>
          </a:xfrm>
          <a:solidFill>
            <a:schemeClr val="tx1">
              <a:lumMod val="50000"/>
              <a:lumOff val="50000"/>
            </a:schemeClr>
          </a:solidFill>
        </p:spPr>
        <p:txBody>
          <a:bodyPr anchor="ctr">
            <a:normAutofit/>
          </a:bodyPr>
          <a:lstStyle>
            <a:lvl1pPr marL="0" indent="0" algn="ctr">
              <a:buNone/>
              <a:defRPr sz="2000">
                <a:solidFill>
                  <a:schemeClr val="bg2"/>
                </a:solidFill>
              </a:defRPr>
            </a:lvl1pPr>
          </a:lstStyle>
          <a:p>
            <a:r>
              <a:rPr lang="en-US" dirty="0"/>
              <a:t>Background Picture or graphic</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5067" y="4946528"/>
            <a:ext cx="1627632" cy="1627632"/>
          </a:xfrm>
          <a:prstGeom prst="rect">
            <a:avLst/>
          </a:prstGeom>
        </p:spPr>
      </p:pic>
      <p:sp>
        <p:nvSpPr>
          <p:cNvPr id="13" name="Text Placeholder 12"/>
          <p:cNvSpPr>
            <a:spLocks noGrp="1"/>
          </p:cNvSpPr>
          <p:nvPr>
            <p:ph type="body" sz="quarter" idx="11" hasCustomPrompt="1"/>
          </p:nvPr>
        </p:nvSpPr>
        <p:spPr>
          <a:xfrm>
            <a:off x="-1" y="0"/>
            <a:ext cx="9144000" cy="1198198"/>
          </a:xfrm>
          <a:solidFill>
            <a:schemeClr val="tx2"/>
          </a:solidFill>
        </p:spPr>
        <p:txBody>
          <a:bodyPr anchor="b">
            <a:normAutofit/>
          </a:bodyPr>
          <a:lstStyle>
            <a:lvl1pPr marL="0" indent="0" algn="ctr">
              <a:buFont typeface="Arial" charset="0"/>
              <a:buNone/>
              <a:defRPr sz="40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Presentation Title</a:t>
            </a:r>
          </a:p>
        </p:txBody>
      </p:sp>
      <p:sp>
        <p:nvSpPr>
          <p:cNvPr id="14" name="Text Placeholder 12"/>
          <p:cNvSpPr>
            <a:spLocks noGrp="1"/>
          </p:cNvSpPr>
          <p:nvPr>
            <p:ph type="body" sz="quarter" idx="12" hasCustomPrompt="1"/>
          </p:nvPr>
        </p:nvSpPr>
        <p:spPr>
          <a:xfrm>
            <a:off x="2" y="1198200"/>
            <a:ext cx="9143998" cy="900425"/>
          </a:xfrm>
          <a:solidFill>
            <a:schemeClr val="tx2"/>
          </a:solidFill>
        </p:spPr>
        <p:txBody>
          <a:bodyPr anchor="t">
            <a:normAutofit/>
          </a:bodyPr>
          <a:lstStyle>
            <a:lvl1pPr marL="0" indent="0" algn="ctr">
              <a:buFont typeface="Arial" charset="0"/>
              <a:buNone/>
              <a:defRPr sz="2400">
                <a:solidFill>
                  <a:schemeClr val="bg2"/>
                </a:solidFill>
                <a:latin typeface="+mj-lt"/>
              </a:defRPr>
            </a:lvl1pPr>
            <a:lvl2pPr marL="457200" indent="0">
              <a:buFont typeface="Arial" charset="0"/>
              <a:buNone/>
              <a:defRPr/>
            </a:lvl2pPr>
            <a:lvl3pPr marL="914400" indent="0">
              <a:buFont typeface="Arial" charset="0"/>
              <a:buNone/>
              <a:defRPr/>
            </a:lvl3pPr>
            <a:lvl4pPr marL="1371600" indent="0">
              <a:buFont typeface="Arial" charset="0"/>
              <a:buNone/>
              <a:defRPr/>
            </a:lvl4pPr>
            <a:lvl5pPr marL="1828800" indent="0">
              <a:buFont typeface="Arial" charset="0"/>
              <a:buNone/>
              <a:defRPr/>
            </a:lvl5pPr>
          </a:lstStyle>
          <a:p>
            <a:pPr lvl="0"/>
            <a:r>
              <a:rPr lang="en-US" dirty="0"/>
              <a:t>Slide Subhead</a:t>
            </a:r>
          </a:p>
        </p:txBody>
      </p:sp>
      <p:cxnSp>
        <p:nvCxnSpPr>
          <p:cNvPr id="15" name="Straight Connector 14"/>
          <p:cNvCxnSpPr/>
          <p:nvPr userDrawn="1"/>
        </p:nvCxnSpPr>
        <p:spPr>
          <a:xfrm>
            <a:off x="1" y="2100201"/>
            <a:ext cx="9143999"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ADE_section_intro_largetyp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a:gsLst>
              <a:gs pos="81000">
                <a:schemeClr val="bg1"/>
              </a:gs>
              <a:gs pos="100000">
                <a:schemeClr val="bg2"/>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2023" y="313804"/>
            <a:ext cx="1287711" cy="1287711"/>
          </a:xfrm>
          <a:prstGeom prst="rect">
            <a:avLst/>
          </a:prstGeom>
        </p:spPr>
      </p:pic>
      <p:sp>
        <p:nvSpPr>
          <p:cNvPr id="6" name="Rectangle 5"/>
          <p:cNvSpPr/>
          <p:nvPr userDrawn="1"/>
        </p:nvSpPr>
        <p:spPr>
          <a:xfrm>
            <a:off x="1" y="6557377"/>
            <a:ext cx="9143999" cy="3006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4" name="Footer Placeholder 3"/>
          <p:cNvSpPr>
            <a:spLocks noGrp="1"/>
          </p:cNvSpPr>
          <p:nvPr>
            <p:ph type="ftr" sz="quarter" idx="11"/>
          </p:nvPr>
        </p:nvSpPr>
        <p:spPr>
          <a:xfrm>
            <a:off x="0" y="6557375"/>
            <a:ext cx="3086100" cy="300624"/>
          </a:xfrm>
        </p:spPr>
        <p:txBody>
          <a:bodyPr/>
          <a:lstStyle>
            <a:lvl1pPr algn="l">
              <a:defRPr>
                <a:solidFill>
                  <a:schemeClr val="tx1"/>
                </a:solidFill>
              </a:defRPr>
            </a:lvl1pPr>
          </a:lstStyle>
          <a:p>
            <a:r>
              <a:rPr lang="en-US" dirty="0"/>
              <a:t>Footer</a:t>
            </a:r>
          </a:p>
        </p:txBody>
      </p:sp>
      <p:sp>
        <p:nvSpPr>
          <p:cNvPr id="5" name="Slide Number Placeholder 4"/>
          <p:cNvSpPr>
            <a:spLocks noGrp="1"/>
          </p:cNvSpPr>
          <p:nvPr>
            <p:ph type="sldNum" sz="quarter" idx="12"/>
          </p:nvPr>
        </p:nvSpPr>
        <p:spPr>
          <a:xfrm>
            <a:off x="7086599" y="6557377"/>
            <a:ext cx="2057400" cy="300625"/>
          </a:xfrm>
        </p:spPr>
        <p:txBody>
          <a:bodyPr/>
          <a:lstStyle/>
          <a:p>
            <a:fld id="{B99D1559-7006-4200-AC79-016E45FDA498}" type="slidenum">
              <a:rPr lang="en-US" smtClean="0"/>
              <a:t>‹#›</a:t>
            </a:fld>
            <a:endParaRPr lang="en-US"/>
          </a:p>
        </p:txBody>
      </p:sp>
      <p:sp>
        <p:nvSpPr>
          <p:cNvPr id="16" name="Text Placeholder 2"/>
          <p:cNvSpPr>
            <a:spLocks noGrp="1"/>
          </p:cNvSpPr>
          <p:nvPr>
            <p:ph type="body" sz="quarter" idx="13"/>
          </p:nvPr>
        </p:nvSpPr>
        <p:spPr>
          <a:xfrm>
            <a:off x="2029513" y="313802"/>
            <a:ext cx="5876925" cy="1287712"/>
          </a:xfrm>
        </p:spPr>
        <p:txBody>
          <a:bodyPr anchor="ctr">
            <a:normAutofit/>
          </a:bodyPr>
          <a:lstStyle>
            <a:lvl1pPr marL="0" indent="0">
              <a:buNone/>
              <a:defRPr sz="4000">
                <a:solidFill>
                  <a:schemeClr val="tx2"/>
                </a:solidFill>
                <a:latin typeface="+mj-lt"/>
              </a:defRPr>
            </a:lvl1pPr>
          </a:lstStyle>
          <a:p>
            <a:pPr lvl="0"/>
            <a:r>
              <a:rPr lang="en-US"/>
              <a:t>Click to edit Master text styles</a:t>
            </a:r>
          </a:p>
        </p:txBody>
      </p:sp>
      <p:sp>
        <p:nvSpPr>
          <p:cNvPr id="17" name="Text Placeholder 3"/>
          <p:cNvSpPr>
            <a:spLocks noGrp="1"/>
          </p:cNvSpPr>
          <p:nvPr>
            <p:ph type="body" sz="quarter" idx="14"/>
          </p:nvPr>
        </p:nvSpPr>
        <p:spPr>
          <a:xfrm>
            <a:off x="2029513" y="1617924"/>
            <a:ext cx="5876925" cy="2264528"/>
          </a:xfrm>
        </p:spPr>
        <p:txBody>
          <a:bodyPr>
            <a:noAutofit/>
          </a:bodyPr>
          <a:lstStyle>
            <a:lvl1pPr marL="0" indent="0">
              <a:buNone/>
              <a:defRPr>
                <a:solidFill>
                  <a:schemeClr val="tx1">
                    <a:lumMod val="65000"/>
                    <a:lumOff val="35000"/>
                  </a:schemeClr>
                </a:solidFill>
                <a:latin typeface="+mj-lt"/>
              </a:defRPr>
            </a:lvl1pPr>
          </a:lstStyle>
          <a:p>
            <a:pPr lvl="0"/>
            <a:r>
              <a:rPr lang="en-US" sz="2800"/>
              <a:t>Click to edit Master text styles</a:t>
            </a:r>
          </a:p>
          <a:p>
            <a:pPr lvl="1"/>
            <a:r>
              <a:rPr lang="en-US" sz="2800"/>
              <a:t>Second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9D1559-7006-4200-AC79-016E45FDA498}" type="slidenum">
              <a:rPr lang="en-US" smtClean="0"/>
              <a:t>‹#›</a:t>
            </a:fld>
            <a:endParaRPr lang="en-US"/>
          </a:p>
        </p:txBody>
      </p:sp>
    </p:spTree>
    <p:extLst>
      <p:ext uri="{BB962C8B-B14F-4D97-AF65-F5344CB8AC3E}">
        <p14:creationId xmlns:p14="http://schemas.microsoft.com/office/powerpoint/2010/main" val="2309482258"/>
      </p:ext>
    </p:extLst>
  </p:cSld>
  <p:clrMap bg1="lt1" tx1="dk1" bg2="lt2" tx2="dk2" accent1="accent1" accent2="accent2" accent3="accent3" accent4="accent4" accent5="accent5" accent6="accent6" hlink="hlink" folHlink="folHlink"/>
  <p:sldLayoutIdLst>
    <p:sldLayoutId id="2147483677" r:id="rId1"/>
    <p:sldLayoutId id="2147483676" r:id="rId2"/>
    <p:sldLayoutId id="2147483678" r:id="rId3"/>
    <p:sldLayoutId id="2147483681" r:id="rId4"/>
    <p:sldLayoutId id="2147483688" r:id="rId5"/>
    <p:sldLayoutId id="2147483683" r:id="rId6"/>
    <p:sldLayoutId id="2147483684" r:id="rId7"/>
    <p:sldLayoutId id="2147483685" r:id="rId8"/>
    <p:sldLayoutId id="2147483689" r:id="rId9"/>
    <p:sldLayoutId id="2147483680" r:id="rId10"/>
    <p:sldLayoutId id="2147483682" r:id="rId11"/>
    <p:sldLayoutId id="2147483679" r:id="rId12"/>
    <p:sldLayoutId id="2147483691" r:id="rId13"/>
    <p:sldLayoutId id="2147483690" r:id="rId14"/>
    <p:sldLayoutId id="2147483687" r:id="rId15"/>
    <p:sldLayoutId id="2147483665" r:id="rId16"/>
    <p:sldLayoutId id="2147483672" r:id="rId17"/>
    <p:sldLayoutId id="2147483692" r:id="rId18"/>
    <p:sldLayoutId id="2147483694" r:id="rId19"/>
    <p:sldLayoutId id="2147483701" r:id="rId20"/>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9117345"/>
      </p:ext>
    </p:extLst>
  </p:cSld>
  <p:clrMap bg1="lt1" tx1="dk1" bg2="lt2" tx2="dk2" accent1="accent1" accent2="accent2" accent3="accent3" accent4="accent4" accent5="accent5" accent6="accent6" hlink="hlink" folHlink="folHlink"/>
  <p:sldLayoutIdLst>
    <p:sldLayoutId id="214748369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0.png"/><Relationship Id="rId12"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9.png"/><Relationship Id="rId11" Type="http://schemas.openxmlformats.org/officeDocument/2006/relationships/image" Target="../media/image18.png"/><Relationship Id="rId5" Type="http://schemas.openxmlformats.org/officeDocument/2006/relationships/image" Target="../media/image8.png"/><Relationship Id="rId10"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hyperlink" Target="https://www.nature.com/articles/s41467-019-13751-9" TargetMode="External"/><Relationship Id="rId3" Type="http://schemas.openxmlformats.org/officeDocument/2006/relationships/hyperlink" Target="https://www.ncbi.nlm.nih.gov/pmc/articles/PMC7033720/" TargetMode="External"/><Relationship Id="rId7" Type="http://schemas.openxmlformats.org/officeDocument/2006/relationships/hyperlink" Target="https://www.ncbi.nlm.nih.gov/pmc/articles/PMC7170362/" TargetMode="External"/><Relationship Id="rId12" Type="http://schemas.openxmlformats.org/officeDocument/2006/relationships/hyperlink" Target="https://mbio.asm.org/content/9/2/e00575-18" TargetMode="External"/><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hyperlink" Target="https://academic.oup.com/cid/article/doi/10.1093/cid/ciaa203/5780800" TargetMode="External"/><Relationship Id="rId11" Type="http://schemas.openxmlformats.org/officeDocument/2006/relationships/hyperlink" Target="https://mbio.asm.org/content/10/6/e02774-19" TargetMode="External"/><Relationship Id="rId5" Type="http://schemas.openxmlformats.org/officeDocument/2006/relationships/hyperlink" Target="https://www.nature.com/articles/s41586-020-2012-7" TargetMode="External"/><Relationship Id="rId10" Type="http://schemas.openxmlformats.org/officeDocument/2006/relationships/hyperlink" Target="https://pubmed.ncbi.nlm.nih.gov/30389465/" TargetMode="External"/><Relationship Id="rId4" Type="http://schemas.openxmlformats.org/officeDocument/2006/relationships/hyperlink" Target="https://www.nature.com/articles/s41586-020-2008-3?fbclid=IwAR1VfqWqfRxS1Fi7Mh8yK4X03bcT8VUnnaymxMGlXYdwzWLPv4XhCIuYmFY" TargetMode="External"/><Relationship Id="rId9" Type="http://schemas.openxmlformats.org/officeDocument/2006/relationships/hyperlink" Target="https://msystems.asm.org/content/3/5/e00199-18.abstrac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5.jpe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file:///C:\github\microbial\step2_kraken2_analysis\unique_genera.xls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5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sp>
        <p:nvSpPr>
          <p:cNvPr id="14" name="TextBox 13">
            <a:extLst>
              <a:ext uri="{FF2B5EF4-FFF2-40B4-BE49-F238E27FC236}">
                <a16:creationId xmlns:a16="http://schemas.microsoft.com/office/drawing/2014/main" id="{BFCF912E-91BC-4173-A8CC-EAEA122D7180}"/>
              </a:ext>
            </a:extLst>
          </p:cNvPr>
          <p:cNvSpPr txBox="1"/>
          <p:nvPr/>
        </p:nvSpPr>
        <p:spPr>
          <a:xfrm>
            <a:off x="328615" y="2960534"/>
            <a:ext cx="8448674" cy="1323439"/>
          </a:xfrm>
          <a:prstGeom prst="rect">
            <a:avLst/>
          </a:prstGeom>
          <a:noFill/>
        </p:spPr>
        <p:txBody>
          <a:bodyPr wrap="square">
            <a:spAutoFit/>
          </a:bodyPr>
          <a:lstStyle/>
          <a:p>
            <a:pPr algn="ctr"/>
            <a:r>
              <a:rPr lang="en-US" sz="4000" dirty="0">
                <a:solidFill>
                  <a:schemeClr val="tx2"/>
                </a:solidFill>
              </a:rPr>
              <a:t>COVIRT19 microbial subgroup</a:t>
            </a:r>
          </a:p>
          <a:p>
            <a:pPr algn="ctr"/>
            <a:r>
              <a:rPr lang="en-US" sz="4000" dirty="0">
                <a:solidFill>
                  <a:schemeClr val="tx2"/>
                </a:solidFill>
              </a:rPr>
              <a:t>Project Update </a:t>
            </a:r>
          </a:p>
        </p:txBody>
      </p:sp>
      <p:sp>
        <p:nvSpPr>
          <p:cNvPr id="12" name="Text Placeholder 2">
            <a:extLst>
              <a:ext uri="{FF2B5EF4-FFF2-40B4-BE49-F238E27FC236}">
                <a16:creationId xmlns:a16="http://schemas.microsoft.com/office/drawing/2014/main" id="{640EF5B4-EB8C-4BA1-8120-9D88D8E349B9}"/>
              </a:ext>
            </a:extLst>
          </p:cNvPr>
          <p:cNvSpPr txBox="1">
            <a:spLocks/>
          </p:cNvSpPr>
          <p:nvPr/>
        </p:nvSpPr>
        <p:spPr>
          <a:xfrm>
            <a:off x="1599233" y="4283973"/>
            <a:ext cx="5648326" cy="9947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Jochum, Michael D.</a:t>
            </a:r>
          </a:p>
          <a:p>
            <a:pPr marL="0" indent="0" algn="ctr">
              <a:buNone/>
            </a:pPr>
            <a:r>
              <a:rPr lang="en-US" dirty="0"/>
              <a:t>9 March 2021</a:t>
            </a:r>
          </a:p>
        </p:txBody>
      </p:sp>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630" y="0"/>
            <a:ext cx="4140740" cy="16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27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95AE164-3D33-4414-93E8-A5FE07A66A57}"/>
              </a:ext>
            </a:extLst>
          </p:cNvPr>
          <p:cNvSpPr txBox="1"/>
          <p:nvPr/>
        </p:nvSpPr>
        <p:spPr>
          <a:xfrm>
            <a:off x="1599233" y="109757"/>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grpSp>
        <p:nvGrpSpPr>
          <p:cNvPr id="25" name="Group 24">
            <a:extLst>
              <a:ext uri="{FF2B5EF4-FFF2-40B4-BE49-F238E27FC236}">
                <a16:creationId xmlns:a16="http://schemas.microsoft.com/office/drawing/2014/main" id="{06D8D616-56C7-47C6-B5D6-4D63E3A97DAF}"/>
              </a:ext>
            </a:extLst>
          </p:cNvPr>
          <p:cNvGrpSpPr/>
          <p:nvPr/>
        </p:nvGrpSpPr>
        <p:grpSpPr>
          <a:xfrm>
            <a:off x="-52378" y="1480315"/>
            <a:ext cx="2869632" cy="2345242"/>
            <a:chOff x="187279" y="1607443"/>
            <a:chExt cx="2869632" cy="2345242"/>
          </a:xfrm>
        </p:grpSpPr>
        <p:pic>
          <p:nvPicPr>
            <p:cNvPr id="17" name="Picture 16">
              <a:extLst>
                <a:ext uri="{FF2B5EF4-FFF2-40B4-BE49-F238E27FC236}">
                  <a16:creationId xmlns:a16="http://schemas.microsoft.com/office/drawing/2014/main" id="{A1810555-877E-4DFB-91BF-92F1936931F2}"/>
                </a:ext>
              </a:extLst>
            </p:cNvPr>
            <p:cNvPicPr>
              <a:picLocks noChangeAspect="1"/>
            </p:cNvPicPr>
            <p:nvPr/>
          </p:nvPicPr>
          <p:blipFill rotWithShape="1">
            <a:blip r:embed="rId8"/>
            <a:srcRect l="4392"/>
            <a:stretch/>
          </p:blipFill>
          <p:spPr>
            <a:xfrm>
              <a:off x="556611" y="1607443"/>
              <a:ext cx="2500300" cy="2345242"/>
            </a:xfrm>
            <a:prstGeom prst="rect">
              <a:avLst/>
            </a:prstGeom>
          </p:spPr>
        </p:pic>
        <p:sp>
          <p:nvSpPr>
            <p:cNvPr id="19" name="TextBox 18">
              <a:extLst>
                <a:ext uri="{FF2B5EF4-FFF2-40B4-BE49-F238E27FC236}">
                  <a16:creationId xmlns:a16="http://schemas.microsoft.com/office/drawing/2014/main" id="{CBDCFF9B-D5A6-4638-B150-A6D06E3D0B34}"/>
                </a:ext>
              </a:extLst>
            </p:cNvPr>
            <p:cNvSpPr txBox="1"/>
            <p:nvPr/>
          </p:nvSpPr>
          <p:spPr>
            <a:xfrm rot="16200000">
              <a:off x="-524871" y="2595398"/>
              <a:ext cx="1793631" cy="369332"/>
            </a:xfrm>
            <a:prstGeom prst="rect">
              <a:avLst/>
            </a:prstGeom>
            <a:noFill/>
          </p:spPr>
          <p:txBody>
            <a:bodyPr wrap="square">
              <a:spAutoFit/>
            </a:bodyPr>
            <a:lstStyle/>
            <a:p>
              <a:pPr algn="r" fontAlgn="b"/>
              <a:r>
                <a:rPr lang="en-US" sz="1800" b="1" dirty="0">
                  <a:solidFill>
                    <a:srgbClr val="7030A0"/>
                  </a:solidFill>
                </a:rPr>
                <a:t>phosphorylation</a:t>
              </a:r>
              <a:endParaRPr lang="en-US" sz="1800" b="0" i="0" u="none" strike="noStrike" dirty="0">
                <a:solidFill>
                  <a:srgbClr val="000000"/>
                </a:solidFill>
                <a:effectLst/>
                <a:latin typeface="Calibri" panose="020F0502020204030204" pitchFamily="34" charset="0"/>
              </a:endParaRPr>
            </a:p>
          </p:txBody>
        </p:sp>
      </p:grpSp>
      <p:grpSp>
        <p:nvGrpSpPr>
          <p:cNvPr id="30" name="Group 29">
            <a:extLst>
              <a:ext uri="{FF2B5EF4-FFF2-40B4-BE49-F238E27FC236}">
                <a16:creationId xmlns:a16="http://schemas.microsoft.com/office/drawing/2014/main" id="{641BB862-7DE3-496C-8982-BAB59262CF7B}"/>
              </a:ext>
            </a:extLst>
          </p:cNvPr>
          <p:cNvGrpSpPr/>
          <p:nvPr/>
        </p:nvGrpSpPr>
        <p:grpSpPr>
          <a:xfrm>
            <a:off x="6153487" y="1480315"/>
            <a:ext cx="2916657" cy="2431354"/>
            <a:chOff x="5958106" y="1490901"/>
            <a:chExt cx="2916657" cy="2431354"/>
          </a:xfrm>
        </p:grpSpPr>
        <p:pic>
          <p:nvPicPr>
            <p:cNvPr id="27" name="Picture 26">
              <a:extLst>
                <a:ext uri="{FF2B5EF4-FFF2-40B4-BE49-F238E27FC236}">
                  <a16:creationId xmlns:a16="http://schemas.microsoft.com/office/drawing/2014/main" id="{249B1E05-B694-4CDD-BAD9-0F37FB990105}"/>
                </a:ext>
              </a:extLst>
            </p:cNvPr>
            <p:cNvPicPr>
              <a:picLocks noChangeAspect="1"/>
            </p:cNvPicPr>
            <p:nvPr/>
          </p:nvPicPr>
          <p:blipFill rotWithShape="1">
            <a:blip r:embed="rId9">
              <a:alphaModFix/>
            </a:blip>
            <a:srcRect t="226"/>
            <a:stretch/>
          </p:blipFill>
          <p:spPr>
            <a:xfrm>
              <a:off x="6359868" y="1506919"/>
              <a:ext cx="2514895" cy="2399317"/>
            </a:xfrm>
            <a:prstGeom prst="rect">
              <a:avLst/>
            </a:prstGeom>
          </p:spPr>
        </p:pic>
        <p:sp>
          <p:nvSpPr>
            <p:cNvPr id="29" name="TextBox 28">
              <a:extLst>
                <a:ext uri="{FF2B5EF4-FFF2-40B4-BE49-F238E27FC236}">
                  <a16:creationId xmlns:a16="http://schemas.microsoft.com/office/drawing/2014/main" id="{683ED6F5-AAC2-4558-B6D6-82C5C11FE2E2}"/>
                </a:ext>
              </a:extLst>
            </p:cNvPr>
            <p:cNvSpPr txBox="1"/>
            <p:nvPr/>
          </p:nvSpPr>
          <p:spPr>
            <a:xfrm rot="16200000">
              <a:off x="4927095" y="2521912"/>
              <a:ext cx="2431354" cy="369332"/>
            </a:xfrm>
            <a:prstGeom prst="rect">
              <a:avLst/>
            </a:prstGeom>
            <a:noFill/>
          </p:spPr>
          <p:txBody>
            <a:bodyPr wrap="square">
              <a:spAutoFit/>
            </a:bodyPr>
            <a:lstStyle/>
            <a:p>
              <a:pPr algn="ctr" fontAlgn="b"/>
              <a:r>
                <a:rPr lang="en-US" sz="1800" b="1" dirty="0">
                  <a:solidFill>
                    <a:srgbClr val="4472C4"/>
                  </a:solidFill>
                </a:rPr>
                <a:t>oxidoreductase activity</a:t>
              </a:r>
              <a:endParaRPr lang="en-US" sz="1800" b="0" i="0" u="none" strike="noStrike" dirty="0">
                <a:solidFill>
                  <a:srgbClr val="000000"/>
                </a:solidFill>
                <a:effectLst/>
                <a:latin typeface="Calibri" panose="020F0502020204030204" pitchFamily="34" charset="0"/>
              </a:endParaRPr>
            </a:p>
          </p:txBody>
        </p:sp>
      </p:grpSp>
      <p:grpSp>
        <p:nvGrpSpPr>
          <p:cNvPr id="24" name="Group 23">
            <a:extLst>
              <a:ext uri="{FF2B5EF4-FFF2-40B4-BE49-F238E27FC236}">
                <a16:creationId xmlns:a16="http://schemas.microsoft.com/office/drawing/2014/main" id="{713703DE-274B-4A74-9E73-CFF812FAA8E8}"/>
              </a:ext>
            </a:extLst>
          </p:cNvPr>
          <p:cNvGrpSpPr/>
          <p:nvPr/>
        </p:nvGrpSpPr>
        <p:grpSpPr>
          <a:xfrm>
            <a:off x="2984819" y="1480315"/>
            <a:ext cx="3001103" cy="2418863"/>
            <a:chOff x="2917768" y="1532226"/>
            <a:chExt cx="3001103" cy="2418863"/>
          </a:xfrm>
        </p:grpSpPr>
        <p:pic>
          <p:nvPicPr>
            <p:cNvPr id="21" name="Picture 20">
              <a:extLst>
                <a:ext uri="{FF2B5EF4-FFF2-40B4-BE49-F238E27FC236}">
                  <a16:creationId xmlns:a16="http://schemas.microsoft.com/office/drawing/2014/main" id="{DF60C9C2-C6B8-46B4-93D4-4AFC25AAA44A}"/>
                </a:ext>
              </a:extLst>
            </p:cNvPr>
            <p:cNvPicPr>
              <a:picLocks noChangeAspect="1"/>
            </p:cNvPicPr>
            <p:nvPr/>
          </p:nvPicPr>
          <p:blipFill rotWithShape="1">
            <a:blip r:embed="rId10">
              <a:alphaModFix/>
            </a:blip>
            <a:srcRect b="6112"/>
            <a:stretch/>
          </p:blipFill>
          <p:spPr>
            <a:xfrm>
              <a:off x="3309330" y="1532226"/>
              <a:ext cx="2609541" cy="2418863"/>
            </a:xfrm>
            <a:prstGeom prst="rect">
              <a:avLst/>
            </a:prstGeom>
          </p:spPr>
        </p:pic>
        <p:sp>
          <p:nvSpPr>
            <p:cNvPr id="23" name="TextBox 22">
              <a:extLst>
                <a:ext uri="{FF2B5EF4-FFF2-40B4-BE49-F238E27FC236}">
                  <a16:creationId xmlns:a16="http://schemas.microsoft.com/office/drawing/2014/main" id="{D40CF65D-611E-4B77-9A21-1F2DDEB891C3}"/>
                </a:ext>
              </a:extLst>
            </p:cNvPr>
            <p:cNvSpPr txBox="1"/>
            <p:nvPr/>
          </p:nvSpPr>
          <p:spPr>
            <a:xfrm rot="16200000">
              <a:off x="1929814" y="2556992"/>
              <a:ext cx="2345240" cy="369332"/>
            </a:xfrm>
            <a:prstGeom prst="rect">
              <a:avLst/>
            </a:prstGeom>
            <a:noFill/>
          </p:spPr>
          <p:txBody>
            <a:bodyPr wrap="square">
              <a:spAutoFit/>
            </a:bodyPr>
            <a:lstStyle/>
            <a:p>
              <a:pPr algn="ctr" fontAlgn="b"/>
              <a:r>
                <a:rPr lang="en-US" b="1" dirty="0">
                  <a:solidFill>
                    <a:srgbClr val="4472C4"/>
                  </a:solidFill>
                </a:rPr>
                <a:t>e</a:t>
              </a:r>
              <a:r>
                <a:rPr lang="en-US" sz="1800" b="1" dirty="0">
                  <a:solidFill>
                    <a:srgbClr val="4472C4"/>
                  </a:solidFill>
                </a:rPr>
                <a:t>ndopeptidase activity</a:t>
              </a:r>
              <a:endParaRPr lang="en-US" sz="1800" b="0" i="0" u="none" strike="noStrike" dirty="0">
                <a:solidFill>
                  <a:srgbClr val="000000"/>
                </a:solidFill>
                <a:effectLst/>
                <a:latin typeface="Calibri" panose="020F0502020204030204" pitchFamily="34" charset="0"/>
              </a:endParaRPr>
            </a:p>
          </p:txBody>
        </p:sp>
      </p:grpSp>
      <p:grpSp>
        <p:nvGrpSpPr>
          <p:cNvPr id="48" name="Group 47">
            <a:extLst>
              <a:ext uri="{FF2B5EF4-FFF2-40B4-BE49-F238E27FC236}">
                <a16:creationId xmlns:a16="http://schemas.microsoft.com/office/drawing/2014/main" id="{5CB8D9D7-9591-4DA4-BF20-E2503AAF990B}"/>
              </a:ext>
            </a:extLst>
          </p:cNvPr>
          <p:cNvGrpSpPr/>
          <p:nvPr/>
        </p:nvGrpSpPr>
        <p:grpSpPr>
          <a:xfrm>
            <a:off x="3199551" y="3981757"/>
            <a:ext cx="2961846" cy="2461252"/>
            <a:chOff x="3055268" y="3908004"/>
            <a:chExt cx="2961846" cy="2461252"/>
          </a:xfrm>
        </p:grpSpPr>
        <p:pic>
          <p:nvPicPr>
            <p:cNvPr id="38" name="Picture 37">
              <a:extLst>
                <a:ext uri="{FF2B5EF4-FFF2-40B4-BE49-F238E27FC236}">
                  <a16:creationId xmlns:a16="http://schemas.microsoft.com/office/drawing/2014/main" id="{571EC598-D19A-48D6-BA46-232EFDCB67ED}"/>
                </a:ext>
              </a:extLst>
            </p:cNvPr>
            <p:cNvPicPr>
              <a:picLocks noChangeAspect="1"/>
            </p:cNvPicPr>
            <p:nvPr/>
          </p:nvPicPr>
          <p:blipFill>
            <a:blip r:embed="rId11"/>
            <a:stretch>
              <a:fillRect/>
            </a:stretch>
          </p:blipFill>
          <p:spPr>
            <a:xfrm>
              <a:off x="3417803" y="3908004"/>
              <a:ext cx="2599311" cy="2461252"/>
            </a:xfrm>
            <a:prstGeom prst="rect">
              <a:avLst/>
            </a:prstGeom>
          </p:spPr>
        </p:pic>
        <p:sp>
          <p:nvSpPr>
            <p:cNvPr id="40" name="TextBox 39">
              <a:extLst>
                <a:ext uri="{FF2B5EF4-FFF2-40B4-BE49-F238E27FC236}">
                  <a16:creationId xmlns:a16="http://schemas.microsoft.com/office/drawing/2014/main" id="{E6C1E6A4-DD23-486B-ACD8-033FAD12749C}"/>
                </a:ext>
              </a:extLst>
            </p:cNvPr>
            <p:cNvSpPr txBox="1"/>
            <p:nvPr/>
          </p:nvSpPr>
          <p:spPr>
            <a:xfrm rot="16200000">
              <a:off x="2294152" y="4953964"/>
              <a:ext cx="1891563" cy="369332"/>
            </a:xfrm>
            <a:prstGeom prst="rect">
              <a:avLst/>
            </a:prstGeom>
            <a:noFill/>
          </p:spPr>
          <p:txBody>
            <a:bodyPr wrap="square">
              <a:spAutoFit/>
            </a:bodyPr>
            <a:lstStyle/>
            <a:p>
              <a:pPr algn="ctr" fontAlgn="b"/>
              <a:r>
                <a:rPr lang="en-US" sz="1800" b="1" i="0" u="none" strike="noStrike" dirty="0">
                  <a:solidFill>
                    <a:srgbClr val="228B22"/>
                  </a:solidFill>
                  <a:effectLst/>
                  <a:latin typeface="Calibri" panose="020F0502020204030204" pitchFamily="34" charset="0"/>
                </a:rPr>
                <a:t>zinc ion binding</a:t>
              </a:r>
            </a:p>
          </p:txBody>
        </p:sp>
      </p:grpSp>
      <p:grpSp>
        <p:nvGrpSpPr>
          <p:cNvPr id="47" name="Group 46">
            <a:extLst>
              <a:ext uri="{FF2B5EF4-FFF2-40B4-BE49-F238E27FC236}">
                <a16:creationId xmlns:a16="http://schemas.microsoft.com/office/drawing/2014/main" id="{D6B47E1E-8A3B-401D-B867-7882351EE83E}"/>
              </a:ext>
            </a:extLst>
          </p:cNvPr>
          <p:cNvGrpSpPr/>
          <p:nvPr/>
        </p:nvGrpSpPr>
        <p:grpSpPr>
          <a:xfrm>
            <a:off x="6209188" y="3566766"/>
            <a:ext cx="2876764" cy="3212074"/>
            <a:chOff x="6481592" y="3588253"/>
            <a:chExt cx="2876764" cy="3212074"/>
          </a:xfrm>
        </p:grpSpPr>
        <p:pic>
          <p:nvPicPr>
            <p:cNvPr id="45" name="Picture 44">
              <a:extLst>
                <a:ext uri="{FF2B5EF4-FFF2-40B4-BE49-F238E27FC236}">
                  <a16:creationId xmlns:a16="http://schemas.microsoft.com/office/drawing/2014/main" id="{0F97F05C-85BE-4061-BCF9-6A63B22AC714}"/>
                </a:ext>
              </a:extLst>
            </p:cNvPr>
            <p:cNvPicPr>
              <a:picLocks noChangeAspect="1"/>
            </p:cNvPicPr>
            <p:nvPr/>
          </p:nvPicPr>
          <p:blipFill>
            <a:blip r:embed="rId12"/>
            <a:stretch>
              <a:fillRect/>
            </a:stretch>
          </p:blipFill>
          <p:spPr>
            <a:xfrm>
              <a:off x="6846835" y="3995795"/>
              <a:ext cx="2511521" cy="2396989"/>
            </a:xfrm>
            <a:prstGeom prst="rect">
              <a:avLst/>
            </a:prstGeom>
          </p:spPr>
        </p:pic>
        <p:sp>
          <p:nvSpPr>
            <p:cNvPr id="46" name="TextBox 45">
              <a:extLst>
                <a:ext uri="{FF2B5EF4-FFF2-40B4-BE49-F238E27FC236}">
                  <a16:creationId xmlns:a16="http://schemas.microsoft.com/office/drawing/2014/main" id="{99721AFE-2341-4B2F-B95C-F5A838595675}"/>
                </a:ext>
              </a:extLst>
            </p:cNvPr>
            <p:cNvSpPr txBox="1"/>
            <p:nvPr/>
          </p:nvSpPr>
          <p:spPr>
            <a:xfrm rot="16200000">
              <a:off x="5060221" y="5009624"/>
              <a:ext cx="3212074" cy="369332"/>
            </a:xfrm>
            <a:prstGeom prst="rect">
              <a:avLst/>
            </a:prstGeom>
            <a:noFill/>
          </p:spPr>
          <p:txBody>
            <a:bodyPr wrap="square">
              <a:spAutoFit/>
            </a:bodyPr>
            <a:lstStyle/>
            <a:p>
              <a:pPr algn="ctr" fontAlgn="b"/>
              <a:r>
                <a:rPr lang="en-US" b="1" dirty="0" err="1">
                  <a:solidFill>
                    <a:srgbClr val="228B22"/>
                  </a:solidFill>
                  <a:latin typeface="Calibri" panose="020F0502020204030204" pitchFamily="34" charset="0"/>
                </a:rPr>
                <a:t>transtion</a:t>
              </a:r>
              <a:r>
                <a:rPr lang="en-US" b="1" dirty="0">
                  <a:solidFill>
                    <a:srgbClr val="228B22"/>
                  </a:solidFill>
                  <a:latin typeface="Calibri" panose="020F0502020204030204" pitchFamily="34" charset="0"/>
                </a:rPr>
                <a:t> metal </a:t>
              </a:r>
              <a:r>
                <a:rPr lang="en-US" sz="1800" b="1" i="0" u="none" strike="noStrike" dirty="0">
                  <a:solidFill>
                    <a:srgbClr val="228B22"/>
                  </a:solidFill>
                  <a:effectLst/>
                  <a:latin typeface="Calibri" panose="020F0502020204030204" pitchFamily="34" charset="0"/>
                </a:rPr>
                <a:t>ion binding</a:t>
              </a:r>
            </a:p>
          </p:txBody>
        </p:sp>
      </p:grpSp>
      <p:grpSp>
        <p:nvGrpSpPr>
          <p:cNvPr id="54" name="Group 53">
            <a:extLst>
              <a:ext uri="{FF2B5EF4-FFF2-40B4-BE49-F238E27FC236}">
                <a16:creationId xmlns:a16="http://schemas.microsoft.com/office/drawing/2014/main" id="{15E50348-2FAA-482D-9385-1FC90A053BE9}"/>
              </a:ext>
            </a:extLst>
          </p:cNvPr>
          <p:cNvGrpSpPr/>
          <p:nvPr/>
        </p:nvGrpSpPr>
        <p:grpSpPr>
          <a:xfrm>
            <a:off x="-32341" y="3487607"/>
            <a:ext cx="3184101" cy="3370393"/>
            <a:chOff x="-111328" y="3838303"/>
            <a:chExt cx="3184101" cy="3370393"/>
          </a:xfrm>
        </p:grpSpPr>
        <p:pic>
          <p:nvPicPr>
            <p:cNvPr id="51" name="Picture 50">
              <a:extLst>
                <a:ext uri="{FF2B5EF4-FFF2-40B4-BE49-F238E27FC236}">
                  <a16:creationId xmlns:a16="http://schemas.microsoft.com/office/drawing/2014/main" id="{FAAB4B05-96CC-48AE-BC04-958943796DEC}"/>
                </a:ext>
              </a:extLst>
            </p:cNvPr>
            <p:cNvPicPr>
              <a:picLocks noChangeAspect="1"/>
            </p:cNvPicPr>
            <p:nvPr/>
          </p:nvPicPr>
          <p:blipFill>
            <a:blip r:embed="rId13"/>
            <a:stretch>
              <a:fillRect/>
            </a:stretch>
          </p:blipFill>
          <p:spPr>
            <a:xfrm>
              <a:off x="245361" y="4197861"/>
              <a:ext cx="2827412" cy="2651278"/>
            </a:xfrm>
            <a:prstGeom prst="rect">
              <a:avLst/>
            </a:prstGeom>
          </p:spPr>
        </p:pic>
        <p:sp>
          <p:nvSpPr>
            <p:cNvPr id="53" name="TextBox 52">
              <a:extLst>
                <a:ext uri="{FF2B5EF4-FFF2-40B4-BE49-F238E27FC236}">
                  <a16:creationId xmlns:a16="http://schemas.microsoft.com/office/drawing/2014/main" id="{B48D09AD-2D16-49E3-A7D8-08E09C2F1851}"/>
                </a:ext>
              </a:extLst>
            </p:cNvPr>
            <p:cNvSpPr txBox="1"/>
            <p:nvPr/>
          </p:nvSpPr>
          <p:spPr>
            <a:xfrm rot="16200000">
              <a:off x="-1627248" y="5354223"/>
              <a:ext cx="3370393" cy="338554"/>
            </a:xfrm>
            <a:prstGeom prst="rect">
              <a:avLst/>
            </a:prstGeom>
            <a:noFill/>
          </p:spPr>
          <p:txBody>
            <a:bodyPr wrap="square" anchor="ctr">
              <a:spAutoFit/>
            </a:bodyPr>
            <a:lstStyle/>
            <a:p>
              <a:pPr algn="ctr" fontAlgn="b"/>
              <a:r>
                <a:rPr lang="en-US" sz="1600" b="1" i="0" u="none" strike="noStrike" dirty="0">
                  <a:solidFill>
                    <a:srgbClr val="FFC000"/>
                  </a:solidFill>
                  <a:effectLst/>
                  <a:latin typeface="Calibri" panose="020F0502020204030204" pitchFamily="34" charset="0"/>
                </a:rPr>
                <a:t>RNA</a:t>
              </a:r>
              <a:r>
                <a:rPr lang="en-US" sz="1600" b="0" i="0" u="none" strike="noStrike" dirty="0">
                  <a:solidFill>
                    <a:srgbClr val="000000"/>
                  </a:solidFill>
                  <a:effectLst/>
                  <a:latin typeface="Calibri" panose="020F0502020204030204" pitchFamily="34" charset="0"/>
                </a:rPr>
                <a:t> </a:t>
              </a:r>
              <a:r>
                <a:rPr lang="en-US" sz="1600" b="1" dirty="0">
                  <a:solidFill>
                    <a:srgbClr val="7030A0"/>
                  </a:solidFill>
                </a:rPr>
                <a:t>phosphodiester </a:t>
              </a:r>
              <a:r>
                <a:rPr lang="en-US" sz="1600" b="1" i="0" u="none" strike="noStrike" dirty="0">
                  <a:solidFill>
                    <a:srgbClr val="228B22"/>
                  </a:solidFill>
                  <a:effectLst/>
                  <a:latin typeface="Calibri" panose="020F0502020204030204" pitchFamily="34" charset="0"/>
                </a:rPr>
                <a:t>bond</a:t>
              </a:r>
              <a:r>
                <a:rPr lang="en-US" sz="1600" b="0" i="0" u="none" strike="noStrike" dirty="0">
                  <a:solidFill>
                    <a:srgbClr val="000000"/>
                  </a:solidFill>
                  <a:effectLst/>
                  <a:latin typeface="Calibri" panose="020F0502020204030204" pitchFamily="34" charset="0"/>
                </a:rPr>
                <a:t> </a:t>
              </a:r>
              <a:r>
                <a:rPr lang="en-US" sz="1600" b="1" i="0" u="none" strike="noStrike" dirty="0">
                  <a:solidFill>
                    <a:srgbClr val="4472C4"/>
                  </a:solidFill>
                  <a:effectLst/>
                  <a:latin typeface="Calibri" panose="020F0502020204030204" pitchFamily="34" charset="0"/>
                </a:rPr>
                <a:t>hydrolysis</a:t>
              </a:r>
            </a:p>
          </p:txBody>
        </p:sp>
      </p:grpSp>
    </p:spTree>
    <p:extLst>
      <p:ext uri="{BB962C8B-B14F-4D97-AF65-F5344CB8AC3E}">
        <p14:creationId xmlns:p14="http://schemas.microsoft.com/office/powerpoint/2010/main" val="34472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962902108"/>
              </p:ext>
            </p:extLst>
          </p:nvPr>
        </p:nvGraphicFramePr>
        <p:xfrm>
          <a:off x="213711" y="2081465"/>
          <a:ext cx="8653664" cy="304203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242116">
                <a:tc gridSpan="8">
                  <a:txBody>
                    <a:bodyPr/>
                    <a:lstStyle/>
                    <a:p>
                      <a:pPr algn="l" fontAlgn="b"/>
                      <a:r>
                        <a:rPr lang="en-US" sz="1050" b="0" i="0" u="none" strike="noStrike" dirty="0">
                          <a:solidFill>
                            <a:srgbClr val="000000"/>
                          </a:solidFill>
                          <a:effectLst/>
                          <a:latin typeface="Calibri" panose="020F0502020204030204" pitchFamily="34" charset="0"/>
                        </a:rPr>
                        <a:t>Table X. Gene Ontologies associated with COVID19 survival.  GO terms comparisons were conducted using Maaslin2, controlling for publication and </a:t>
                      </a:r>
                      <a:r>
                        <a:rPr lang="en-US" sz="1050" b="0" i="0" u="none" strike="noStrike" dirty="0" err="1">
                          <a:solidFill>
                            <a:srgbClr val="000000"/>
                          </a:solidFill>
                          <a:effectLst/>
                          <a:latin typeface="Calibri" panose="020F0502020204030204" pitchFamily="34" charset="0"/>
                        </a:rPr>
                        <a:t>sampleID</a:t>
                      </a:r>
                      <a:r>
                        <a:rPr lang="en-US" sz="1050" b="0" i="0" u="none" strike="noStrike" dirty="0">
                          <a:solidFill>
                            <a:srgbClr val="000000"/>
                          </a:solidFill>
                          <a:effectLst/>
                          <a:latin typeface="Calibri" panose="020F0502020204030204" pitchFamily="34" charset="0"/>
                        </a:rPr>
                        <a:t> with </a:t>
                      </a:r>
                      <a:r>
                        <a:rPr lang="en-US" sz="1050" b="0" i="0" u="none" strike="noStrike" dirty="0" err="1">
                          <a:solidFill>
                            <a:srgbClr val="000000"/>
                          </a:solidFill>
                          <a:effectLst/>
                          <a:latin typeface="Calibri" panose="020F0502020204030204" pitchFamily="34" charset="0"/>
                        </a:rPr>
                        <a:t>Benjamini</a:t>
                      </a:r>
                      <a:r>
                        <a:rPr lang="en-US" sz="1050" b="0" i="0" u="none" strike="noStrike" dirty="0">
                          <a:solidFill>
                            <a:srgbClr val="000000"/>
                          </a:solidFill>
                          <a:effectLst/>
                          <a:latin typeface="Calibri" panose="020F0502020204030204" pitchFamily="34" charset="0"/>
                        </a:rPr>
                        <a:t> </a:t>
                      </a:r>
                      <a:r>
                        <a:rPr lang="en-US" sz="1050" b="0" i="0" u="none" strike="noStrike" dirty="0" err="1">
                          <a:solidFill>
                            <a:srgbClr val="000000"/>
                          </a:solidFill>
                          <a:effectLst/>
                          <a:latin typeface="Calibri" panose="020F0502020204030204" pitchFamily="34" charset="0"/>
                        </a:rPr>
                        <a:t>Hochber</a:t>
                      </a:r>
                      <a:r>
                        <a:rPr lang="en-US" sz="1050" b="0" i="0" u="none" strike="noStrike" dirty="0">
                          <a:solidFill>
                            <a:srgbClr val="000000"/>
                          </a:solidFill>
                          <a:effectLst/>
                          <a:latin typeface="Calibri" panose="020F0502020204030204" pitchFamily="34" charset="0"/>
                        </a:rPr>
                        <a:t> multiple test comparison</a:t>
                      </a:r>
                    </a:p>
                  </a:txBody>
                  <a:tcPr marL="9510" marR="9510" marT="9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567189"/>
                  </a:ext>
                </a:extLst>
              </a:tr>
              <a:tr h="123697">
                <a:tc>
                  <a:txBody>
                    <a:bodyPr/>
                    <a:lstStyle/>
                    <a:p>
                      <a:pPr algn="l" fontAlgn="b"/>
                      <a:r>
                        <a:rPr lang="en-US" sz="105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coef</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pval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err="1">
                          <a:solidFill>
                            <a:srgbClr val="000000"/>
                          </a:solidFill>
                          <a:effectLst/>
                          <a:latin typeface="Calibri" panose="020F0502020204030204" pitchFamily="34" charset="0"/>
                        </a:rPr>
                        <a:t>qval</a:t>
                      </a:r>
                      <a:endParaRPr lang="en-US" sz="105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050" b="1" i="0" u="none" strike="noStrike" dirty="0">
                          <a:solidFill>
                            <a:srgbClr val="000000"/>
                          </a:solidFill>
                          <a:effectLst/>
                          <a:latin typeface="Calibri" panose="020F0502020204030204" pitchFamily="34" charset="0"/>
                        </a:rPr>
                        <a:t>Biological </a:t>
                      </a:r>
                    </a:p>
                    <a:p>
                      <a:pPr algn="ctr" fontAlgn="ctr"/>
                      <a:r>
                        <a:rPr lang="en-US" sz="105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50" b="1" dirty="0">
                          <a:solidFill>
                            <a:srgbClr val="7030A0"/>
                          </a:solidFill>
                        </a:rPr>
                        <a:t>phosphorylation</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nucleobase-containing</a:t>
                      </a:r>
                      <a:r>
                        <a:rPr lang="en-US" sz="105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dirty="0">
                          <a:solidFill>
                            <a:srgbClr val="7030A0"/>
                          </a:solidFill>
                        </a:rPr>
                        <a:t>phosphodiester</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bond</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a:t>
                      </a:r>
                      <a:r>
                        <a:rPr lang="en-US" sz="105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RNA</a:t>
                      </a:r>
                      <a:r>
                        <a:rPr lang="en-US" sz="105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05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050" b="1" dirty="0">
                          <a:solidFill>
                            <a:srgbClr val="4472C4"/>
                          </a:solidFill>
                        </a:rPr>
                        <a:t>endopeptidase</a:t>
                      </a:r>
                      <a:r>
                        <a:rPr lang="en-US" sz="105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5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050" b="1" i="0" u="none" strike="noStrike" dirty="0">
                          <a:solidFill>
                            <a:srgbClr val="000000"/>
                          </a:solidFill>
                          <a:effectLst/>
                          <a:latin typeface="Calibri" panose="020F0502020204030204" pitchFamily="34" charset="0"/>
                        </a:rPr>
                        <a:t>Molecular </a:t>
                      </a:r>
                    </a:p>
                    <a:p>
                      <a:pPr algn="ctr" fontAlgn="ctr"/>
                      <a:r>
                        <a:rPr lang="en-US" sz="105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50" b="1" i="0" u="none" strike="noStrike" dirty="0">
                          <a:solidFill>
                            <a:srgbClr val="FFC000"/>
                          </a:solidFill>
                          <a:effectLst/>
                          <a:latin typeface="Calibri" panose="020F0502020204030204" pitchFamily="34" charset="0"/>
                        </a:rPr>
                        <a:t>DNA</a:t>
                      </a:r>
                      <a:r>
                        <a:rPr lang="en-US" sz="105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050" b="1" dirty="0">
                          <a:solidFill>
                            <a:srgbClr val="7030A0"/>
                          </a:solidFill>
                        </a:rPr>
                        <a:t>pyrophosphat</a:t>
                      </a:r>
                      <a:r>
                        <a:rPr lang="en-US" sz="1050" b="1" dirty="0">
                          <a:solidFill>
                            <a:srgbClr val="4472C4"/>
                          </a:solidFill>
                        </a:rPr>
                        <a: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050" b="1" dirty="0">
                          <a:solidFill>
                            <a:srgbClr val="4472C4"/>
                          </a:solidFill>
                        </a:rPr>
                        <a:t>oxidoreductase activity</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050" b="1" dirty="0">
                          <a:solidFill>
                            <a:srgbClr val="4472C4"/>
                          </a:solidFill>
                        </a:rPr>
                        <a:t>hydrolase activity</a:t>
                      </a:r>
                      <a:r>
                        <a:rPr lang="en-US" sz="105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0.003</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050" b="1" dirty="0">
                          <a:solidFill>
                            <a:srgbClr val="4472C4"/>
                          </a:solidFill>
                        </a:rPr>
                        <a:t>catalytic activity</a:t>
                      </a:r>
                      <a:r>
                        <a:rPr lang="en-US" sz="1050" b="0" i="0" u="none" strike="noStrike" dirty="0">
                          <a:solidFill>
                            <a:srgbClr val="000000"/>
                          </a:solidFill>
                          <a:effectLst/>
                          <a:latin typeface="Calibri" panose="020F0502020204030204" pitchFamily="34" charset="0"/>
                        </a:rPr>
                        <a:t>, acting on </a:t>
                      </a:r>
                      <a:r>
                        <a:rPr lang="en-US" sz="105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0.002</a:t>
                      </a:r>
                      <a:endParaRPr lang="en-US" sz="105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050" b="1" i="0" u="none" strike="noStrike" dirty="0">
                          <a:solidFill>
                            <a:srgbClr val="FFC000"/>
                          </a:solidFill>
                          <a:effectLst/>
                          <a:latin typeface="Calibri" panose="020F0502020204030204" pitchFamily="34" charset="0"/>
                        </a:rPr>
                        <a:t>organonitrogen</a:t>
                      </a:r>
                      <a:r>
                        <a:rPr lang="en-US" sz="105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05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05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0" y="1480316"/>
            <a:ext cx="9143999" cy="523220"/>
          </a:xfrm>
          <a:prstGeom prst="rect">
            <a:avLst/>
          </a:prstGeom>
          <a:noFill/>
        </p:spPr>
        <p:txBody>
          <a:bodyPr wrap="square">
            <a:spAutoFit/>
          </a:bodyPr>
          <a:lstStyle/>
          <a:p>
            <a:r>
              <a:rPr lang="en-US" sz="2800" dirty="0">
                <a:solidFill>
                  <a:schemeClr val="tx2"/>
                </a:solidFill>
              </a:rPr>
              <a:t>GO Terms assoc. w/ </a:t>
            </a:r>
            <a:r>
              <a:rPr lang="en-US" sz="2800" dirty="0">
                <a:solidFill>
                  <a:srgbClr val="B22222"/>
                </a:solidFill>
              </a:rPr>
              <a:t>COVID19 </a:t>
            </a:r>
            <a:r>
              <a:rPr lang="en-US" sz="2800" dirty="0"/>
              <a:t>outcome </a:t>
            </a:r>
            <a:r>
              <a:rPr lang="en-US" sz="2800" dirty="0">
                <a:solidFill>
                  <a:srgbClr val="083F65"/>
                </a:solidFill>
              </a:rPr>
              <a:t>(deceased/survived)</a:t>
            </a:r>
          </a:p>
        </p:txBody>
      </p:sp>
      <p:graphicFrame>
        <p:nvGraphicFramePr>
          <p:cNvPr id="16" name="Table 15">
            <a:extLst>
              <a:ext uri="{FF2B5EF4-FFF2-40B4-BE49-F238E27FC236}">
                <a16:creationId xmlns:a16="http://schemas.microsoft.com/office/drawing/2014/main" id="{6B38D06F-A0F0-46C5-989F-09BAD9E63C32}"/>
              </a:ext>
            </a:extLst>
          </p:cNvPr>
          <p:cNvGraphicFramePr>
            <a:graphicFrameLocks noGrp="1"/>
          </p:cNvGraphicFramePr>
          <p:nvPr>
            <p:extLst>
              <p:ext uri="{D42A27DB-BD31-4B8C-83A1-F6EECF244321}">
                <p14:modId xmlns:p14="http://schemas.microsoft.com/office/powerpoint/2010/main" val="3371141839"/>
              </p:ext>
            </p:extLst>
          </p:nvPr>
        </p:nvGraphicFramePr>
        <p:xfrm>
          <a:off x="413090" y="5584234"/>
          <a:ext cx="6831921" cy="938802"/>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0A2F87"/>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a:solidFill>
                            <a:srgbClr val="0A2F87"/>
                          </a:solidFill>
                          <a:effectLst/>
                          <a:latin typeface="Calibri" panose="020F0502020204030204" pitchFamily="34" charset="0"/>
                        </a:rPr>
                        <a:t>transferase activity, transferring </a:t>
                      </a:r>
                      <a:r>
                        <a:rPr lang="en-US" sz="1000" b="1" i="0" u="none" strike="noStrike" dirty="0">
                          <a:solidFill>
                            <a:srgbClr val="7030A0"/>
                          </a:solidFill>
                          <a:effectLst/>
                          <a:latin typeface="Calibri" panose="020F0502020204030204" pitchFamily="34" charset="0"/>
                        </a:rPr>
                        <a:t>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1" i="0" u="none" strike="noStrike" dirty="0" err="1">
                          <a:solidFill>
                            <a:srgbClr val="FFC000"/>
                          </a:solidFill>
                          <a:effectLst/>
                          <a:latin typeface="Calibri" panose="020F0502020204030204" pitchFamily="34" charset="0"/>
                        </a:rPr>
                        <a:t>nucleotidyl</a:t>
                      </a:r>
                      <a:r>
                        <a:rPr lang="en-US" sz="1000" b="1" i="0" u="none" strike="noStrike" dirty="0" err="1">
                          <a:solidFill>
                            <a:srgbClr val="4D68A8"/>
                          </a:solidFill>
                          <a:effectLst/>
                          <a:latin typeface="Calibri" panose="020F0502020204030204" pitchFamily="34" charset="0"/>
                        </a:rPr>
                        <a:t>transferase</a:t>
                      </a:r>
                      <a:r>
                        <a:rPr lang="en-US" sz="1000" b="1" i="0" u="none" strike="noStrike" dirty="0">
                          <a:solidFill>
                            <a:srgbClr val="4D68A8"/>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1" i="0" u="none" strike="noStrike" dirty="0">
                          <a:solidFill>
                            <a:srgbClr val="228B22"/>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bl>
          </a:graphicData>
        </a:graphic>
      </p:graphicFrame>
      <p:sp>
        <p:nvSpPr>
          <p:cNvPr id="17" name="TextBox 16">
            <a:extLst>
              <a:ext uri="{FF2B5EF4-FFF2-40B4-BE49-F238E27FC236}">
                <a16:creationId xmlns:a16="http://schemas.microsoft.com/office/drawing/2014/main" id="{29FD785C-A471-4BC0-B00A-C940D9262FB8}"/>
              </a:ext>
            </a:extLst>
          </p:cNvPr>
          <p:cNvSpPr txBox="1"/>
          <p:nvPr/>
        </p:nvSpPr>
        <p:spPr>
          <a:xfrm>
            <a:off x="67236" y="5085902"/>
            <a:ext cx="7523629" cy="523220"/>
          </a:xfrm>
          <a:prstGeom prst="rect">
            <a:avLst/>
          </a:prstGeom>
          <a:noFill/>
        </p:spPr>
        <p:txBody>
          <a:bodyPr wrap="square">
            <a:spAutoFit/>
          </a:bodyPr>
          <a:lstStyle/>
          <a:p>
            <a:pPr algn="ctr"/>
            <a:r>
              <a:rPr lang="en-US" sz="2800" dirty="0">
                <a:solidFill>
                  <a:schemeClr val="tx2"/>
                </a:solidFill>
              </a:rPr>
              <a:t>GO Terms assoc. w/</a:t>
            </a:r>
            <a:r>
              <a:rPr lang="en-US" sz="2800" dirty="0">
                <a:solidFill>
                  <a:srgbClr val="B22222"/>
                </a:solidFill>
              </a:rPr>
              <a:t>COVID19</a:t>
            </a:r>
            <a:r>
              <a:rPr lang="en-US" sz="2800" dirty="0">
                <a:solidFill>
                  <a:schemeClr val="tx2"/>
                </a:solidFill>
              </a:rPr>
              <a:t> vs. </a:t>
            </a:r>
            <a:r>
              <a:rPr lang="en-US" sz="2800" dirty="0">
                <a:solidFill>
                  <a:srgbClr val="228B22"/>
                </a:solidFill>
              </a:rPr>
              <a:t>uninfected</a:t>
            </a:r>
            <a:r>
              <a:rPr lang="en-US" sz="2800" dirty="0">
                <a:solidFill>
                  <a:schemeClr val="tx2"/>
                </a:solidFill>
              </a:rPr>
              <a:t> &amp; </a:t>
            </a:r>
            <a:r>
              <a:rPr lang="en-US" sz="2800" dirty="0">
                <a:solidFill>
                  <a:srgbClr val="FF7F00"/>
                </a:solidFill>
              </a:rPr>
              <a:t>CAP</a:t>
            </a:r>
          </a:p>
        </p:txBody>
      </p:sp>
      <p:sp>
        <p:nvSpPr>
          <p:cNvPr id="18" name="TextBox 17">
            <a:extLst>
              <a:ext uri="{FF2B5EF4-FFF2-40B4-BE49-F238E27FC236}">
                <a16:creationId xmlns:a16="http://schemas.microsoft.com/office/drawing/2014/main" id="{2D20AF5A-77BD-4814-BEEF-FB670E930737}"/>
              </a:ext>
            </a:extLst>
          </p:cNvPr>
          <p:cNvSpPr txBox="1"/>
          <p:nvPr/>
        </p:nvSpPr>
        <p:spPr>
          <a:xfrm>
            <a:off x="1599233" y="110443"/>
            <a:ext cx="5863009" cy="1323439"/>
          </a:xfrm>
          <a:prstGeom prst="rect">
            <a:avLst/>
          </a:prstGeom>
          <a:noFill/>
        </p:spPr>
        <p:txBody>
          <a:bodyPr wrap="square">
            <a:spAutoFit/>
          </a:bodyPr>
          <a:lstStyle/>
          <a:p>
            <a:pPr algn="ctr"/>
            <a:r>
              <a:rPr lang="en-US" sz="4000" dirty="0">
                <a:solidFill>
                  <a:schemeClr val="tx2"/>
                </a:solidFill>
              </a:rPr>
              <a:t>Summary of GO terms </a:t>
            </a:r>
          </a:p>
          <a:p>
            <a:pPr algn="ctr"/>
            <a:r>
              <a:rPr lang="en-US" sz="4000" dirty="0">
                <a:solidFill>
                  <a:schemeClr val="tx2"/>
                </a:solidFill>
              </a:rPr>
              <a:t>assoc. w/ </a:t>
            </a:r>
            <a:r>
              <a:rPr lang="en-US" sz="4000" dirty="0">
                <a:solidFill>
                  <a:srgbClr val="B22222"/>
                </a:solidFill>
              </a:rPr>
              <a:t>COVID19 </a:t>
            </a:r>
            <a:endParaRPr lang="en-US" sz="4000" dirty="0"/>
          </a:p>
        </p:txBody>
      </p:sp>
    </p:spTree>
    <p:extLst>
      <p:ext uri="{BB962C8B-B14F-4D97-AF65-F5344CB8AC3E}">
        <p14:creationId xmlns:p14="http://schemas.microsoft.com/office/powerpoint/2010/main" val="213680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2330632" y="57031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pPr algn="ctr"/>
            <a:r>
              <a:rPr lang="en-US" b="1" dirty="0"/>
              <a:t>Conclusions</a:t>
            </a:r>
          </a:p>
        </p:txBody>
      </p:sp>
      <p:sp>
        <p:nvSpPr>
          <p:cNvPr id="5" name="TextBox 4">
            <a:extLst>
              <a:ext uri="{FF2B5EF4-FFF2-40B4-BE49-F238E27FC236}">
                <a16:creationId xmlns:a16="http://schemas.microsoft.com/office/drawing/2014/main" id="{1CFE634F-0EB9-4334-9FBB-6447E930F4B8}"/>
              </a:ext>
            </a:extLst>
          </p:cNvPr>
          <p:cNvSpPr txBox="1"/>
          <p:nvPr/>
        </p:nvSpPr>
        <p:spPr>
          <a:xfrm>
            <a:off x="1189585" y="1852773"/>
            <a:ext cx="7167762" cy="3170099"/>
          </a:xfrm>
          <a:prstGeom prst="rect">
            <a:avLst/>
          </a:prstGeom>
          <a:noFill/>
        </p:spPr>
        <p:txBody>
          <a:bodyPr wrap="square">
            <a:spAutoFit/>
          </a:bodyPr>
          <a:lstStyle/>
          <a:p>
            <a:pPr marL="742950" lvl="1" indent="-285750">
              <a:buFont typeface="Arial" panose="020B0604020202020204" pitchFamily="34" charset="0"/>
              <a:buChar char="•"/>
            </a:pP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There are unique and discriminant features in the </a:t>
            </a:r>
            <a:r>
              <a:rPr lang="en-US" sz="20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associated with: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as compared to amongst </a:t>
            </a:r>
            <a:r>
              <a:rPr lang="en-US" sz="20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0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p>
          <a:p>
            <a:pPr marL="1200150" lvl="2" indent="-285750">
              <a:buFont typeface="Arial" panose="020B0604020202020204" pitchFamily="34" charset="0"/>
              <a:buChar char="•"/>
            </a:pPr>
            <a:r>
              <a:rPr lang="en-US" sz="20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outcome (Survival vs deceased).</a:t>
            </a:r>
            <a:b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br>
            <a:endPar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a:p>
            <a:pPr marL="742950" lvl="1" indent="-285750">
              <a:buFont typeface="Arial" panose="020B0604020202020204" pitchFamily="34" charset="0"/>
              <a:buChar char="•"/>
            </a:pPr>
            <a:r>
              <a:rPr lang="en-US" sz="20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Gene ontologies of interest are associated with:</a:t>
            </a:r>
          </a:p>
          <a:p>
            <a:pPr marL="1200150" lvl="2" indent="-285750">
              <a:buFont typeface="Arial" panose="020B0604020202020204" pitchFamily="34" charset="0"/>
              <a:buChar char="•"/>
            </a:pPr>
            <a:r>
              <a:rPr lang="en-US" sz="2000" b="1" dirty="0">
                <a:solidFill>
                  <a:srgbClr val="7030A0"/>
                </a:solidFill>
              </a:rPr>
              <a:t>Phosphate / phosphorylation</a:t>
            </a:r>
          </a:p>
          <a:p>
            <a:pPr marL="1200150" lvl="2" indent="-285750">
              <a:buFont typeface="Arial" panose="020B0604020202020204" pitchFamily="34" charset="0"/>
              <a:buChar char="•"/>
            </a:pPr>
            <a:r>
              <a:rPr lang="en-US" sz="2000" b="1" dirty="0">
                <a:solidFill>
                  <a:srgbClr val="228B22"/>
                </a:solidFill>
                <a:latin typeface="Calibri" panose="020F0502020204030204" pitchFamily="34" charset="0"/>
              </a:rPr>
              <a:t>M</a:t>
            </a:r>
            <a:r>
              <a:rPr lang="en-US" sz="2000" b="1" i="0" u="none" strike="noStrike" dirty="0">
                <a:solidFill>
                  <a:srgbClr val="228B22"/>
                </a:solidFill>
                <a:effectLst/>
                <a:latin typeface="Calibri" panose="020F0502020204030204" pitchFamily="34" charset="0"/>
              </a:rPr>
              <a:t>etal ion binding (</a:t>
            </a:r>
            <a:r>
              <a:rPr lang="en-US" sz="2000" b="1" i="0" u="none" strike="noStrike" dirty="0" err="1">
                <a:solidFill>
                  <a:srgbClr val="228B22"/>
                </a:solidFill>
                <a:effectLst/>
                <a:latin typeface="Calibri" panose="020F0502020204030204" pitchFamily="34" charset="0"/>
              </a:rPr>
              <a:t>mg,zn,etc</a:t>
            </a:r>
            <a:r>
              <a:rPr lang="en-US" sz="2000" b="1" i="0" u="none" strike="noStrike" dirty="0">
                <a:solidFill>
                  <a:srgbClr val="228B22"/>
                </a:solidFill>
                <a:effectLst/>
                <a:latin typeface="Calibri" panose="020F0502020204030204" pitchFamily="34" charset="0"/>
              </a:rPr>
              <a:t>)</a:t>
            </a:r>
          </a:p>
          <a:p>
            <a:pPr marL="1200150" lvl="2" indent="-285750">
              <a:buFont typeface="Arial" panose="020B0604020202020204" pitchFamily="34" charset="0"/>
              <a:buChar char="•"/>
            </a:pPr>
            <a:r>
              <a:rPr lang="en-US" sz="2000" b="1" i="0" u="none" strike="noStrike" dirty="0">
                <a:solidFill>
                  <a:srgbClr val="FFC000"/>
                </a:solidFill>
                <a:effectLst/>
                <a:latin typeface="Calibri" panose="020F0502020204030204" pitchFamily="34" charset="0"/>
              </a:rPr>
              <a:t>Nucleotide terms (DNA/RNA)</a:t>
            </a:r>
          </a:p>
          <a:p>
            <a:pPr marL="1200150" lvl="2" indent="-285750">
              <a:buFont typeface="Arial" panose="020B0604020202020204" pitchFamily="34" charset="0"/>
              <a:buChar char="•"/>
            </a:pPr>
            <a:r>
              <a:rPr lang="en-US" sz="2000" b="1" i="0" u="none" strike="noStrike" dirty="0">
                <a:solidFill>
                  <a:srgbClr val="4472C4"/>
                </a:solidFill>
                <a:effectLst/>
                <a:latin typeface="Calibri" panose="020F0502020204030204" pitchFamily="34" charset="0"/>
              </a:rPr>
              <a:t>Lytic activity (hydrolase, </a:t>
            </a:r>
            <a:r>
              <a:rPr lang="en-US" sz="2000" b="1" i="0" u="none" strike="noStrike" dirty="0" err="1">
                <a:solidFill>
                  <a:srgbClr val="4472C4"/>
                </a:solidFill>
                <a:effectLst/>
                <a:latin typeface="Calibri" panose="020F0502020204030204" pitchFamily="34" charset="0"/>
              </a:rPr>
              <a:t>endopeptidase,etc</a:t>
            </a:r>
            <a:r>
              <a:rPr lang="en-US" sz="2000" b="1" i="0" u="none" strike="noStrike" dirty="0">
                <a:solidFill>
                  <a:srgbClr val="4472C4"/>
                </a:solidFill>
                <a:effectLst/>
                <a:latin typeface="Calibri" panose="020F0502020204030204" pitchFamily="34" charset="0"/>
              </a:rPr>
              <a:t>)</a:t>
            </a:r>
            <a:endParaRPr lang="en-US" sz="20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138115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915925" y="3143830"/>
            <a:ext cx="5648326" cy="923330"/>
          </a:xfrm>
          <a:prstGeom prst="rect">
            <a:avLst/>
          </a:prstGeom>
          <a:noFill/>
        </p:spPr>
        <p:txBody>
          <a:bodyPr wrap="square">
            <a:spAutoFit/>
          </a:bodyPr>
          <a:lstStyle/>
          <a:p>
            <a:pPr algn="ctr"/>
            <a:r>
              <a:rPr lang="en-US" sz="5400" dirty="0">
                <a:solidFill>
                  <a:schemeClr val="tx2"/>
                </a:solidFill>
              </a:rPr>
              <a:t>Thanks!</a:t>
            </a:r>
          </a:p>
        </p:txBody>
      </p:sp>
    </p:spTree>
    <p:extLst>
      <p:ext uri="{BB962C8B-B14F-4D97-AF65-F5344CB8AC3E}">
        <p14:creationId xmlns:p14="http://schemas.microsoft.com/office/powerpoint/2010/main" val="400527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747837" y="3075057"/>
            <a:ext cx="5648326" cy="1323439"/>
          </a:xfrm>
          <a:prstGeom prst="rect">
            <a:avLst/>
          </a:prstGeom>
          <a:noFill/>
        </p:spPr>
        <p:txBody>
          <a:bodyPr wrap="square">
            <a:spAutoFit/>
          </a:bodyPr>
          <a:lstStyle/>
          <a:p>
            <a:pPr algn="ctr"/>
            <a:r>
              <a:rPr lang="en-US" sz="4000" dirty="0">
                <a:solidFill>
                  <a:schemeClr val="tx2"/>
                </a:solidFill>
              </a:rPr>
              <a:t>Supplementary / Old slides</a:t>
            </a:r>
          </a:p>
        </p:txBody>
      </p:sp>
    </p:spTree>
    <p:extLst>
      <p:ext uri="{BB962C8B-B14F-4D97-AF65-F5344CB8AC3E}">
        <p14:creationId xmlns:p14="http://schemas.microsoft.com/office/powerpoint/2010/main" val="19648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B2FF2C1-43B0-4E7D-96AC-2EF269FE6560}"/>
              </a:ext>
            </a:extLst>
          </p:cNvPr>
          <p:cNvGraphicFramePr>
            <a:graphicFrameLocks noGrp="1"/>
          </p:cNvGraphicFramePr>
          <p:nvPr>
            <p:extLst>
              <p:ext uri="{D42A27DB-BD31-4B8C-83A1-F6EECF244321}">
                <p14:modId xmlns:p14="http://schemas.microsoft.com/office/powerpoint/2010/main" val="2851393980"/>
              </p:ext>
            </p:extLst>
          </p:nvPr>
        </p:nvGraphicFramePr>
        <p:xfrm>
          <a:off x="1984246" y="1833719"/>
          <a:ext cx="4968939" cy="1643960"/>
        </p:xfrm>
        <a:graphic>
          <a:graphicData uri="http://schemas.openxmlformats.org/drawingml/2006/table">
            <a:tbl>
              <a:tblPr/>
              <a:tblGrid>
                <a:gridCol w="813448">
                  <a:extLst>
                    <a:ext uri="{9D8B030D-6E8A-4147-A177-3AD203B41FA5}">
                      <a16:colId xmlns:a16="http://schemas.microsoft.com/office/drawing/2014/main" val="1556560479"/>
                    </a:ext>
                  </a:extLst>
                </a:gridCol>
                <a:gridCol w="867423">
                  <a:extLst>
                    <a:ext uri="{9D8B030D-6E8A-4147-A177-3AD203B41FA5}">
                      <a16:colId xmlns:a16="http://schemas.microsoft.com/office/drawing/2014/main" val="1820595291"/>
                    </a:ext>
                  </a:extLst>
                </a:gridCol>
                <a:gridCol w="1283348">
                  <a:extLst>
                    <a:ext uri="{9D8B030D-6E8A-4147-A177-3AD203B41FA5}">
                      <a16:colId xmlns:a16="http://schemas.microsoft.com/office/drawing/2014/main" val="2755960668"/>
                    </a:ext>
                  </a:extLst>
                </a:gridCol>
                <a:gridCol w="1002360">
                  <a:extLst>
                    <a:ext uri="{9D8B030D-6E8A-4147-A177-3AD203B41FA5}">
                      <a16:colId xmlns:a16="http://schemas.microsoft.com/office/drawing/2014/main" val="4174409528"/>
                    </a:ext>
                  </a:extLst>
                </a:gridCol>
                <a:gridCol w="1002360">
                  <a:extLst>
                    <a:ext uri="{9D8B030D-6E8A-4147-A177-3AD203B41FA5}">
                      <a16:colId xmlns:a16="http://schemas.microsoft.com/office/drawing/2014/main" val="2102640798"/>
                    </a:ext>
                  </a:extLst>
                </a:gridCol>
              </a:tblGrid>
              <a:tr h="164396">
                <a:tc>
                  <a:txBody>
                    <a:bodyPr/>
                    <a:lstStyle/>
                    <a:p>
                      <a:pPr algn="l" fontAlgn="b"/>
                      <a:r>
                        <a:rPr lang="en-US" sz="1000" b="0" i="0" u="none" strike="noStrike" dirty="0">
                          <a:solidFill>
                            <a:srgbClr val="000000"/>
                          </a:solidFill>
                          <a:effectLst/>
                          <a:latin typeface="Calibri" panose="020F0502020204030204" pitchFamily="34" charset="0"/>
                        </a:rPr>
                        <a:t>Acetobacter</a:t>
                      </a: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Azoarcus</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Brucella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Gardnerella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Lentilitoribacter</a:t>
                      </a:r>
                    </a:p>
                  </a:txBody>
                  <a:tcPr marL="5880" marR="5880" marT="5880" marB="0" anchor="b">
                    <a:lnL>
                      <a:noFill/>
                    </a:lnL>
                    <a:lnR>
                      <a:noFill/>
                    </a:lnR>
                    <a:lnT>
                      <a:noFill/>
                    </a:lnT>
                    <a:lnB>
                      <a:noFill/>
                    </a:lnB>
                  </a:tcPr>
                </a:tc>
                <a:extLst>
                  <a:ext uri="{0D108BD9-81ED-4DB2-BD59-A6C34878D82A}">
                    <a16:rowId xmlns:a16="http://schemas.microsoft.com/office/drawing/2014/main" val="2963511185"/>
                  </a:ext>
                </a:extLst>
              </a:tr>
              <a:tr h="164396">
                <a:tc>
                  <a:txBody>
                    <a:bodyPr/>
                    <a:lstStyle/>
                    <a:p>
                      <a:pPr algn="l" fontAlgn="b"/>
                      <a:r>
                        <a:rPr lang="en-US" sz="1000" b="0" i="0" u="none" strike="noStrike">
                          <a:solidFill>
                            <a:srgbClr val="000000"/>
                          </a:solidFill>
                          <a:effectLst/>
                          <a:latin typeface="Calibri" panose="020F0502020204030204" pitchFamily="34" charset="0"/>
                        </a:rPr>
                        <a:t>Actinomadura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Azospirillum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Candidatus Hodgkinia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Geodermatophilus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Liberibacter</a:t>
                      </a:r>
                    </a:p>
                  </a:txBody>
                  <a:tcPr marL="5880" marR="5880" marT="5880" marB="0" anchor="b">
                    <a:lnL>
                      <a:noFill/>
                    </a:lnL>
                    <a:lnR>
                      <a:noFill/>
                    </a:lnR>
                    <a:lnT>
                      <a:noFill/>
                    </a:lnT>
                    <a:lnB>
                      <a:noFill/>
                    </a:lnB>
                  </a:tcPr>
                </a:tc>
                <a:extLst>
                  <a:ext uri="{0D108BD9-81ED-4DB2-BD59-A6C34878D82A}">
                    <a16:rowId xmlns:a16="http://schemas.microsoft.com/office/drawing/2014/main" val="709790919"/>
                  </a:ext>
                </a:extLst>
              </a:tr>
              <a:tr h="164396">
                <a:tc>
                  <a:txBody>
                    <a:bodyPr/>
                    <a:lstStyle/>
                    <a:p>
                      <a:pPr algn="l" fontAlgn="b"/>
                      <a:r>
                        <a:rPr lang="en-US" sz="1000" b="0" i="0" u="none" strike="noStrike">
                          <a:solidFill>
                            <a:srgbClr val="000000"/>
                          </a:solidFill>
                          <a:effectLst/>
                          <a:latin typeface="Calibri" panose="020F0502020204030204" pitchFamily="34" charset="0"/>
                        </a:rPr>
                        <a:t>Actinomyces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Bartonella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Candidatus Pelagibacter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Hypericibacter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Lichenihabitans</a:t>
                      </a:r>
                    </a:p>
                  </a:txBody>
                  <a:tcPr marL="5880" marR="5880" marT="5880" marB="0" anchor="b">
                    <a:lnL>
                      <a:noFill/>
                    </a:lnL>
                    <a:lnR>
                      <a:noFill/>
                    </a:lnR>
                    <a:lnT>
                      <a:noFill/>
                    </a:lnT>
                    <a:lnB>
                      <a:noFill/>
                    </a:lnB>
                  </a:tcPr>
                </a:tc>
                <a:extLst>
                  <a:ext uri="{0D108BD9-81ED-4DB2-BD59-A6C34878D82A}">
                    <a16:rowId xmlns:a16="http://schemas.microsoft.com/office/drawing/2014/main" val="2392213302"/>
                  </a:ext>
                </a:extLst>
              </a:tr>
              <a:tr h="164396">
                <a:tc>
                  <a:txBody>
                    <a:bodyPr/>
                    <a:lstStyle/>
                    <a:p>
                      <a:pPr algn="l" fontAlgn="b"/>
                      <a:r>
                        <a:rPr lang="en-US" sz="1000" b="0" i="0" u="none" strike="noStrike" dirty="0" err="1">
                          <a:solidFill>
                            <a:srgbClr val="000000"/>
                          </a:solidFill>
                          <a:effectLst/>
                          <a:latin typeface="Calibri" panose="020F0502020204030204" pitchFamily="34" charset="0"/>
                        </a:rPr>
                        <a:t>Adlercreutzia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Bifidobacterium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Caulobacter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Hyphomicrobium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Limihaloglobus</a:t>
                      </a:r>
                    </a:p>
                  </a:txBody>
                  <a:tcPr marL="5880" marR="5880" marT="5880" marB="0" anchor="b">
                    <a:lnL>
                      <a:noFill/>
                    </a:lnL>
                    <a:lnR>
                      <a:noFill/>
                    </a:lnR>
                    <a:lnT>
                      <a:noFill/>
                    </a:lnT>
                    <a:lnB>
                      <a:noFill/>
                    </a:lnB>
                  </a:tcPr>
                </a:tc>
                <a:extLst>
                  <a:ext uri="{0D108BD9-81ED-4DB2-BD59-A6C34878D82A}">
                    <a16:rowId xmlns:a16="http://schemas.microsoft.com/office/drawing/2014/main" val="3963269265"/>
                  </a:ext>
                </a:extLst>
              </a:tr>
              <a:tr h="164396">
                <a:tc>
                  <a:txBody>
                    <a:bodyPr/>
                    <a:lstStyle/>
                    <a:p>
                      <a:pPr algn="l" fontAlgn="b"/>
                      <a:r>
                        <a:rPr lang="en-US" sz="1000" b="0" i="0" u="none" strike="noStrike">
                          <a:solidFill>
                            <a:srgbClr val="000000"/>
                          </a:solidFill>
                          <a:effectLst/>
                          <a:latin typeface="Calibri" panose="020F0502020204030204" pitchFamily="34" charset="0"/>
                        </a:rPr>
                        <a:t>Aeromonas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Blastochloris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Celeribacter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Isosphaera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Mariprofundus</a:t>
                      </a:r>
                    </a:p>
                  </a:txBody>
                  <a:tcPr marL="5880" marR="5880" marT="5880" marB="0" anchor="b">
                    <a:lnL>
                      <a:noFill/>
                    </a:lnL>
                    <a:lnR>
                      <a:noFill/>
                    </a:lnR>
                    <a:lnT>
                      <a:noFill/>
                    </a:lnT>
                    <a:lnB>
                      <a:noFill/>
                    </a:lnB>
                  </a:tcPr>
                </a:tc>
                <a:extLst>
                  <a:ext uri="{0D108BD9-81ED-4DB2-BD59-A6C34878D82A}">
                    <a16:rowId xmlns:a16="http://schemas.microsoft.com/office/drawing/2014/main" val="4214986055"/>
                  </a:ext>
                </a:extLst>
              </a:tr>
              <a:tr h="164396">
                <a:tc>
                  <a:txBody>
                    <a:bodyPr/>
                    <a:lstStyle/>
                    <a:p>
                      <a:pPr algn="l" fontAlgn="b"/>
                      <a:r>
                        <a:rPr lang="en-US" sz="1000" b="0" i="0" u="none" strike="noStrike">
                          <a:solidFill>
                            <a:srgbClr val="000000"/>
                          </a:solidFill>
                          <a:effectLst/>
                          <a:latin typeface="Calibri" panose="020F0502020204030204" pitchFamily="34" charset="0"/>
                        </a:rPr>
                        <a:t>Agarilytica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Blastomonas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Chroococcidiopsis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Komagataeibacter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Martelella</a:t>
                      </a:r>
                    </a:p>
                  </a:txBody>
                  <a:tcPr marL="5880" marR="5880" marT="5880" marB="0" anchor="b">
                    <a:lnL>
                      <a:noFill/>
                    </a:lnL>
                    <a:lnR>
                      <a:noFill/>
                    </a:lnR>
                    <a:lnT>
                      <a:noFill/>
                    </a:lnT>
                    <a:lnB>
                      <a:noFill/>
                    </a:lnB>
                  </a:tcPr>
                </a:tc>
                <a:extLst>
                  <a:ext uri="{0D108BD9-81ED-4DB2-BD59-A6C34878D82A}">
                    <a16:rowId xmlns:a16="http://schemas.microsoft.com/office/drawing/2014/main" val="1246379095"/>
                  </a:ext>
                </a:extLst>
              </a:tr>
              <a:tr h="164396">
                <a:tc>
                  <a:txBody>
                    <a:bodyPr/>
                    <a:lstStyle/>
                    <a:p>
                      <a:pPr algn="l" fontAlgn="b"/>
                      <a:r>
                        <a:rPr lang="en-US" sz="1000" b="0" i="0" u="none" strike="noStrike">
                          <a:solidFill>
                            <a:srgbClr val="000000"/>
                          </a:solidFill>
                          <a:effectLst/>
                          <a:latin typeface="Calibri" panose="020F0502020204030204" pitchFamily="34" charset="0"/>
                        </a:rPr>
                        <a:t>Agrobacterium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Bombella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Dechloromonas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Labrenzia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Megasphaera</a:t>
                      </a:r>
                    </a:p>
                  </a:txBody>
                  <a:tcPr marL="5880" marR="5880" marT="5880" marB="0" anchor="b">
                    <a:lnL>
                      <a:noFill/>
                    </a:lnL>
                    <a:lnR>
                      <a:noFill/>
                    </a:lnR>
                    <a:lnT>
                      <a:noFill/>
                    </a:lnT>
                    <a:lnB>
                      <a:noFill/>
                    </a:lnB>
                  </a:tcPr>
                </a:tc>
                <a:extLst>
                  <a:ext uri="{0D108BD9-81ED-4DB2-BD59-A6C34878D82A}">
                    <a16:rowId xmlns:a16="http://schemas.microsoft.com/office/drawing/2014/main" val="1397580763"/>
                  </a:ext>
                </a:extLst>
              </a:tr>
              <a:tr h="164396">
                <a:tc>
                  <a:txBody>
                    <a:bodyPr/>
                    <a:lstStyle/>
                    <a:p>
                      <a:pPr algn="l" fontAlgn="b"/>
                      <a:r>
                        <a:rPr lang="en-US" sz="1000" b="0" i="0" u="none" strike="noStrike">
                          <a:solidFill>
                            <a:srgbClr val="000000"/>
                          </a:solidFill>
                          <a:effectLst/>
                          <a:latin typeface="Calibri" panose="020F0502020204030204" pitchFamily="34" charset="0"/>
                        </a:rPr>
                        <a:t>Ancylobacter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Brachyspira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Desulfurella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Labrys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Mesorhizobium</a:t>
                      </a:r>
                    </a:p>
                  </a:txBody>
                  <a:tcPr marL="5880" marR="5880" marT="5880" marB="0" anchor="b">
                    <a:lnL>
                      <a:noFill/>
                    </a:lnL>
                    <a:lnR>
                      <a:noFill/>
                    </a:lnR>
                    <a:lnT>
                      <a:noFill/>
                    </a:lnT>
                    <a:lnB>
                      <a:noFill/>
                    </a:lnB>
                  </a:tcPr>
                </a:tc>
                <a:extLst>
                  <a:ext uri="{0D108BD9-81ED-4DB2-BD59-A6C34878D82A}">
                    <a16:rowId xmlns:a16="http://schemas.microsoft.com/office/drawing/2014/main" val="624586983"/>
                  </a:ext>
                </a:extLst>
              </a:tr>
              <a:tr h="164396">
                <a:tc>
                  <a:txBody>
                    <a:bodyPr/>
                    <a:lstStyle/>
                    <a:p>
                      <a:pPr algn="l" fontAlgn="b"/>
                      <a:r>
                        <a:rPr lang="en-US" sz="1000" b="0" i="0" u="none" strike="noStrike">
                          <a:solidFill>
                            <a:srgbClr val="000000"/>
                          </a:solidFill>
                          <a:effectLst/>
                          <a:latin typeface="Calibri" panose="020F0502020204030204" pitchFamily="34" charset="0"/>
                        </a:rPr>
                        <a:t>Aquisphaera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Bradyrhizobium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Dialister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Lancefieldella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Methylobacterium</a:t>
                      </a:r>
                    </a:p>
                  </a:txBody>
                  <a:tcPr marL="5880" marR="5880" marT="5880" marB="0" anchor="b">
                    <a:lnL>
                      <a:noFill/>
                    </a:lnL>
                    <a:lnR>
                      <a:noFill/>
                    </a:lnR>
                    <a:lnT>
                      <a:noFill/>
                    </a:lnT>
                    <a:lnB>
                      <a:noFill/>
                    </a:lnB>
                  </a:tcPr>
                </a:tc>
                <a:extLst>
                  <a:ext uri="{0D108BD9-81ED-4DB2-BD59-A6C34878D82A}">
                    <a16:rowId xmlns:a16="http://schemas.microsoft.com/office/drawing/2014/main" val="1994094868"/>
                  </a:ext>
                </a:extLst>
              </a:tr>
              <a:tr h="164396">
                <a:tc>
                  <a:txBody>
                    <a:bodyPr/>
                    <a:lstStyle/>
                    <a:p>
                      <a:pPr algn="l" fontAlgn="b"/>
                      <a:r>
                        <a:rPr lang="en-US" sz="1000" b="0" i="0" u="none" strike="noStrike">
                          <a:solidFill>
                            <a:srgbClr val="000000"/>
                          </a:solidFill>
                          <a:effectLst/>
                          <a:latin typeface="Calibri" panose="020F0502020204030204" pitchFamily="34" charset="0"/>
                        </a:rPr>
                        <a:t>Aromatoleum</a:t>
                      </a: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Brevundimonas</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Erythrobacter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Leisingera</a:t>
                      </a: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Methylorubrum</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extLst>
                  <a:ext uri="{0D108BD9-81ED-4DB2-BD59-A6C34878D82A}">
                    <a16:rowId xmlns:a16="http://schemas.microsoft.com/office/drawing/2014/main" val="2343299613"/>
                  </a:ext>
                </a:extLst>
              </a:tr>
            </a:tbl>
          </a:graphicData>
        </a:graphic>
      </p:graphicFrame>
      <p:graphicFrame>
        <p:nvGraphicFramePr>
          <p:cNvPr id="3" name="Table 2">
            <a:extLst>
              <a:ext uri="{FF2B5EF4-FFF2-40B4-BE49-F238E27FC236}">
                <a16:creationId xmlns:a16="http://schemas.microsoft.com/office/drawing/2014/main" id="{147121C5-6502-4473-916B-61B0FD638C8E}"/>
              </a:ext>
            </a:extLst>
          </p:cNvPr>
          <p:cNvGraphicFramePr>
            <a:graphicFrameLocks noGrp="1"/>
          </p:cNvGraphicFramePr>
          <p:nvPr>
            <p:extLst>
              <p:ext uri="{D42A27DB-BD31-4B8C-83A1-F6EECF244321}">
                <p14:modId xmlns:p14="http://schemas.microsoft.com/office/powerpoint/2010/main" val="1643584855"/>
              </p:ext>
            </p:extLst>
          </p:nvPr>
        </p:nvGraphicFramePr>
        <p:xfrm>
          <a:off x="1984246" y="3610536"/>
          <a:ext cx="5326556" cy="1643960"/>
        </p:xfrm>
        <a:graphic>
          <a:graphicData uri="http://schemas.openxmlformats.org/drawingml/2006/table">
            <a:tbl>
              <a:tblPr/>
              <a:tblGrid>
                <a:gridCol w="981723">
                  <a:extLst>
                    <a:ext uri="{9D8B030D-6E8A-4147-A177-3AD203B41FA5}">
                      <a16:colId xmlns:a16="http://schemas.microsoft.com/office/drawing/2014/main" val="2062415542"/>
                    </a:ext>
                  </a:extLst>
                </a:gridCol>
                <a:gridCol w="1061098">
                  <a:extLst>
                    <a:ext uri="{9D8B030D-6E8A-4147-A177-3AD203B41FA5}">
                      <a16:colId xmlns:a16="http://schemas.microsoft.com/office/drawing/2014/main" val="3153283956"/>
                    </a:ext>
                  </a:extLst>
                </a:gridCol>
                <a:gridCol w="1099198">
                  <a:extLst>
                    <a:ext uri="{9D8B030D-6E8A-4147-A177-3AD203B41FA5}">
                      <a16:colId xmlns:a16="http://schemas.microsoft.com/office/drawing/2014/main" val="3095749686"/>
                    </a:ext>
                  </a:extLst>
                </a:gridCol>
                <a:gridCol w="1383360">
                  <a:extLst>
                    <a:ext uri="{9D8B030D-6E8A-4147-A177-3AD203B41FA5}">
                      <a16:colId xmlns:a16="http://schemas.microsoft.com/office/drawing/2014/main" val="2563928275"/>
                    </a:ext>
                  </a:extLst>
                </a:gridCol>
                <a:gridCol w="801177">
                  <a:extLst>
                    <a:ext uri="{9D8B030D-6E8A-4147-A177-3AD203B41FA5}">
                      <a16:colId xmlns:a16="http://schemas.microsoft.com/office/drawing/2014/main" val="1249893507"/>
                    </a:ext>
                  </a:extLst>
                </a:gridCol>
              </a:tblGrid>
              <a:tr h="164396">
                <a:tc>
                  <a:txBody>
                    <a:bodyPr/>
                    <a:lstStyle/>
                    <a:p>
                      <a:pPr algn="l" fontAlgn="b"/>
                      <a:r>
                        <a:rPr lang="en-US" sz="1000" b="0" i="0" u="none" strike="noStrike" dirty="0" err="1">
                          <a:solidFill>
                            <a:srgbClr val="000000"/>
                          </a:solidFill>
                          <a:effectLst/>
                          <a:latin typeface="Calibri" panose="020F0502020204030204" pitchFamily="34" charset="0"/>
                        </a:rPr>
                        <a:t>Microvirga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Orientia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Rhodomicrobium</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Sphingobium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Thermobifida</a:t>
                      </a:r>
                    </a:p>
                  </a:txBody>
                  <a:tcPr marL="5880" marR="5880" marT="5880" marB="0" anchor="b">
                    <a:lnL>
                      <a:noFill/>
                    </a:lnL>
                    <a:lnR>
                      <a:noFill/>
                    </a:lnR>
                    <a:lnT>
                      <a:noFill/>
                    </a:lnT>
                    <a:lnB>
                      <a:noFill/>
                    </a:lnB>
                  </a:tcPr>
                </a:tc>
                <a:extLst>
                  <a:ext uri="{0D108BD9-81ED-4DB2-BD59-A6C34878D82A}">
                    <a16:rowId xmlns:a16="http://schemas.microsoft.com/office/drawing/2014/main" val="141537836"/>
                  </a:ext>
                </a:extLst>
              </a:tr>
              <a:tr h="164396">
                <a:tc>
                  <a:txBody>
                    <a:bodyPr/>
                    <a:lstStyle/>
                    <a:p>
                      <a:pPr algn="l" fontAlgn="b"/>
                      <a:r>
                        <a:rPr lang="en-US" sz="1000" b="0" i="0" u="none" strike="noStrike" dirty="0" err="1">
                          <a:solidFill>
                            <a:srgbClr val="000000"/>
                          </a:solidFill>
                          <a:effectLst/>
                          <a:latin typeface="Calibri" panose="020F0502020204030204" pitchFamily="34" charset="0"/>
                        </a:rPr>
                        <a:t>Nakamurella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Paludisphaera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Rhodoplanes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Sphingomonas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Tolumonas</a:t>
                      </a:r>
                    </a:p>
                  </a:txBody>
                  <a:tcPr marL="5880" marR="5880" marT="5880" marB="0" anchor="b">
                    <a:lnL>
                      <a:noFill/>
                    </a:lnL>
                    <a:lnR>
                      <a:noFill/>
                    </a:lnR>
                    <a:lnT>
                      <a:noFill/>
                    </a:lnT>
                    <a:lnB>
                      <a:noFill/>
                    </a:lnB>
                  </a:tcPr>
                </a:tc>
                <a:extLst>
                  <a:ext uri="{0D108BD9-81ED-4DB2-BD59-A6C34878D82A}">
                    <a16:rowId xmlns:a16="http://schemas.microsoft.com/office/drawing/2014/main" val="638496779"/>
                  </a:ext>
                </a:extLst>
              </a:tr>
              <a:tr h="164396">
                <a:tc>
                  <a:txBody>
                    <a:bodyPr/>
                    <a:lstStyle/>
                    <a:p>
                      <a:pPr algn="l" fontAlgn="b"/>
                      <a:r>
                        <a:rPr lang="en-US" sz="1000" b="0" i="0" u="none" strike="noStrike" dirty="0" err="1">
                          <a:solidFill>
                            <a:srgbClr val="000000"/>
                          </a:solidFill>
                          <a:effectLst/>
                          <a:latin typeface="Calibri" panose="020F0502020204030204" pitchFamily="34" charset="0"/>
                        </a:rPr>
                        <a:t>Neorhizobium</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Paracoccus</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Rhodopseudomonas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Sphingopyxis</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Veillonella</a:t>
                      </a:r>
                    </a:p>
                  </a:txBody>
                  <a:tcPr marL="5880" marR="5880" marT="5880" marB="0" anchor="b">
                    <a:lnL>
                      <a:noFill/>
                    </a:lnL>
                    <a:lnR>
                      <a:noFill/>
                    </a:lnR>
                    <a:lnT>
                      <a:noFill/>
                    </a:lnT>
                    <a:lnB>
                      <a:noFill/>
                    </a:lnB>
                  </a:tcPr>
                </a:tc>
                <a:extLst>
                  <a:ext uri="{0D108BD9-81ED-4DB2-BD59-A6C34878D82A}">
                    <a16:rowId xmlns:a16="http://schemas.microsoft.com/office/drawing/2014/main" val="3370256595"/>
                  </a:ext>
                </a:extLst>
              </a:tr>
              <a:tr h="164396">
                <a:tc>
                  <a:txBody>
                    <a:bodyPr/>
                    <a:lstStyle/>
                    <a:p>
                      <a:pPr algn="l" fontAlgn="b"/>
                      <a:r>
                        <a:rPr lang="en-US" sz="1000" b="0" i="0" u="none" strike="noStrike" dirty="0">
                          <a:solidFill>
                            <a:srgbClr val="000000"/>
                          </a:solidFill>
                          <a:effectLst/>
                          <a:latin typeface="Calibri" panose="020F0502020204030204" pitchFamily="34" charset="0"/>
                        </a:rPr>
                        <a:t>Nitrobacter</a:t>
                      </a: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Phaeobacter</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Rhodospirillum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Sphingosinicella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Wolbachia</a:t>
                      </a:r>
                    </a:p>
                  </a:txBody>
                  <a:tcPr marL="5880" marR="5880" marT="5880" marB="0" anchor="b">
                    <a:lnL>
                      <a:noFill/>
                    </a:lnL>
                    <a:lnR>
                      <a:noFill/>
                    </a:lnR>
                    <a:lnT>
                      <a:noFill/>
                    </a:lnT>
                    <a:lnB>
                      <a:noFill/>
                    </a:lnB>
                  </a:tcPr>
                </a:tc>
                <a:extLst>
                  <a:ext uri="{0D108BD9-81ED-4DB2-BD59-A6C34878D82A}">
                    <a16:rowId xmlns:a16="http://schemas.microsoft.com/office/drawing/2014/main" val="2645471347"/>
                  </a:ext>
                </a:extLst>
              </a:tr>
              <a:tr h="164396">
                <a:tc>
                  <a:txBody>
                    <a:bodyPr/>
                    <a:lstStyle/>
                    <a:p>
                      <a:pPr algn="l" fontAlgn="b"/>
                      <a:r>
                        <a:rPr lang="en-US" sz="1000" b="0" i="0" u="none" strike="noStrike" dirty="0" err="1">
                          <a:solidFill>
                            <a:srgbClr val="000000"/>
                          </a:solidFill>
                          <a:effectLst/>
                          <a:latin typeface="Calibri" panose="020F0502020204030204" pitchFamily="34" charset="0"/>
                        </a:rPr>
                        <a:t>Niveispirillum</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Phyllobacterium</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Rickettsia</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Sphingosinithalassobacter</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Yangia</a:t>
                      </a:r>
                    </a:p>
                  </a:txBody>
                  <a:tcPr marL="5880" marR="5880" marT="5880" marB="0" anchor="b">
                    <a:lnL>
                      <a:noFill/>
                    </a:lnL>
                    <a:lnR>
                      <a:noFill/>
                    </a:lnR>
                    <a:lnT>
                      <a:noFill/>
                    </a:lnT>
                    <a:lnB>
                      <a:noFill/>
                    </a:lnB>
                  </a:tcPr>
                </a:tc>
                <a:extLst>
                  <a:ext uri="{0D108BD9-81ED-4DB2-BD59-A6C34878D82A}">
                    <a16:rowId xmlns:a16="http://schemas.microsoft.com/office/drawing/2014/main" val="1177764403"/>
                  </a:ext>
                </a:extLst>
              </a:tr>
              <a:tr h="164396">
                <a:tc>
                  <a:txBody>
                    <a:bodyPr/>
                    <a:lstStyle/>
                    <a:p>
                      <a:pPr algn="l" fontAlgn="b"/>
                      <a:r>
                        <a:rPr lang="en-US" sz="1000" b="0" i="0" u="none" strike="noStrike" dirty="0" err="1">
                          <a:solidFill>
                            <a:srgbClr val="000000"/>
                          </a:solidFill>
                          <a:effectLst/>
                          <a:latin typeface="Calibri" panose="020F0502020204030204" pitchFamily="34" charset="0"/>
                        </a:rPr>
                        <a:t>Nordella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Porphyrobacter</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Roseomonas</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Starkeya</a:t>
                      </a:r>
                    </a:p>
                  </a:txBody>
                  <a:tcPr marL="5880" marR="5880" marT="588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880" marR="5880" marT="5880" marB="0" anchor="b">
                    <a:lnL>
                      <a:noFill/>
                    </a:lnL>
                    <a:lnR>
                      <a:noFill/>
                    </a:lnR>
                    <a:lnT>
                      <a:noFill/>
                    </a:lnT>
                    <a:lnB>
                      <a:noFill/>
                    </a:lnB>
                  </a:tcPr>
                </a:tc>
                <a:extLst>
                  <a:ext uri="{0D108BD9-81ED-4DB2-BD59-A6C34878D82A}">
                    <a16:rowId xmlns:a16="http://schemas.microsoft.com/office/drawing/2014/main" val="925009918"/>
                  </a:ext>
                </a:extLst>
              </a:tr>
              <a:tr h="164396">
                <a:tc>
                  <a:txBody>
                    <a:bodyPr/>
                    <a:lstStyle/>
                    <a:p>
                      <a:pPr algn="l" fontAlgn="b"/>
                      <a:r>
                        <a:rPr lang="en-US" sz="1000" b="0" i="0" u="none" strike="noStrike" dirty="0" err="1">
                          <a:solidFill>
                            <a:srgbClr val="000000"/>
                          </a:solidFill>
                          <a:effectLst/>
                          <a:latin typeface="Calibri" panose="020F0502020204030204" pitchFamily="34" charset="0"/>
                        </a:rPr>
                        <a:t>Novosphingobium</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Pseudolabrys</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Ruegeria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Tardibacter</a:t>
                      </a:r>
                    </a:p>
                  </a:txBody>
                  <a:tcPr marL="5880" marR="5880" marT="588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880" marR="5880" marT="5880" marB="0" anchor="b">
                    <a:lnL>
                      <a:noFill/>
                    </a:lnL>
                    <a:lnR>
                      <a:noFill/>
                    </a:lnR>
                    <a:lnT>
                      <a:noFill/>
                    </a:lnT>
                    <a:lnB>
                      <a:noFill/>
                    </a:lnB>
                  </a:tcPr>
                </a:tc>
                <a:extLst>
                  <a:ext uri="{0D108BD9-81ED-4DB2-BD59-A6C34878D82A}">
                    <a16:rowId xmlns:a16="http://schemas.microsoft.com/office/drawing/2014/main" val="3310599829"/>
                  </a:ext>
                </a:extLst>
              </a:tr>
              <a:tr h="164396">
                <a:tc>
                  <a:txBody>
                    <a:bodyPr/>
                    <a:lstStyle/>
                    <a:p>
                      <a:pPr algn="l" fontAlgn="b"/>
                      <a:r>
                        <a:rPr lang="en-US" sz="1000" b="0" i="0" u="none" strike="noStrike" dirty="0" err="1">
                          <a:solidFill>
                            <a:srgbClr val="000000"/>
                          </a:solidFill>
                          <a:effectLst/>
                          <a:latin typeface="Calibri" panose="020F0502020204030204" pitchFamily="34" charset="0"/>
                        </a:rPr>
                        <a:t>Oceanicola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Pseudorhodobacter</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Schaalia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Tardiphaga</a:t>
                      </a:r>
                    </a:p>
                  </a:txBody>
                  <a:tcPr marL="5880" marR="5880" marT="588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880" marR="5880" marT="5880" marB="0" anchor="b">
                    <a:lnL>
                      <a:noFill/>
                    </a:lnL>
                    <a:lnR>
                      <a:noFill/>
                    </a:lnR>
                    <a:lnT>
                      <a:noFill/>
                    </a:lnT>
                    <a:lnB>
                      <a:noFill/>
                    </a:lnB>
                  </a:tcPr>
                </a:tc>
                <a:extLst>
                  <a:ext uri="{0D108BD9-81ED-4DB2-BD59-A6C34878D82A}">
                    <a16:rowId xmlns:a16="http://schemas.microsoft.com/office/drawing/2014/main" val="2481321818"/>
                  </a:ext>
                </a:extLst>
              </a:tr>
              <a:tr h="164396">
                <a:tc>
                  <a:txBody>
                    <a:bodyPr/>
                    <a:lstStyle/>
                    <a:p>
                      <a:pPr algn="l" fontAlgn="b"/>
                      <a:r>
                        <a:rPr lang="en-US" sz="1000" b="0" i="0" u="none" strike="noStrike" dirty="0" err="1">
                          <a:solidFill>
                            <a:srgbClr val="000000"/>
                          </a:solidFill>
                          <a:effectLst/>
                          <a:latin typeface="Calibri" panose="020F0502020204030204" pitchFamily="34" charset="0"/>
                        </a:rPr>
                        <a:t>Ochrobactrum</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a:solidFill>
                            <a:srgbClr val="000000"/>
                          </a:solidFill>
                          <a:effectLst/>
                          <a:latin typeface="Calibri" panose="020F0502020204030204" pitchFamily="34" charset="0"/>
                        </a:rPr>
                        <a:t>Rhizobium</a:t>
                      </a:r>
                    </a:p>
                  </a:txBody>
                  <a:tcPr marL="5880" marR="5880" marT="5880"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Sinorhizobium</a:t>
                      </a: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Thalassospira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880" marR="5880" marT="5880" marB="0" anchor="b">
                    <a:lnL>
                      <a:noFill/>
                    </a:lnL>
                    <a:lnR>
                      <a:noFill/>
                    </a:lnR>
                    <a:lnT>
                      <a:noFill/>
                    </a:lnT>
                    <a:lnB>
                      <a:noFill/>
                    </a:lnB>
                  </a:tcPr>
                </a:tc>
                <a:extLst>
                  <a:ext uri="{0D108BD9-81ED-4DB2-BD59-A6C34878D82A}">
                    <a16:rowId xmlns:a16="http://schemas.microsoft.com/office/drawing/2014/main" val="1916083663"/>
                  </a:ext>
                </a:extLst>
              </a:tr>
              <a:tr h="164396">
                <a:tc>
                  <a:txBody>
                    <a:bodyPr/>
                    <a:lstStyle/>
                    <a:p>
                      <a:pPr algn="l" fontAlgn="b"/>
                      <a:r>
                        <a:rPr lang="en-US" sz="1000" b="0" i="0" u="none" strike="noStrike" dirty="0" err="1">
                          <a:solidFill>
                            <a:srgbClr val="000000"/>
                          </a:solidFill>
                          <a:effectLst/>
                          <a:latin typeface="Calibri" panose="020F0502020204030204" pitchFamily="34" charset="0"/>
                        </a:rPr>
                        <a:t>Oligotropha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Rhodobacter</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endParaRPr lang="en-US" sz="1000" b="0" i="0" u="none" strike="noStrike">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r>
                        <a:rPr lang="en-US" sz="1000" b="0" i="0" u="none" strike="noStrike" dirty="0" err="1">
                          <a:solidFill>
                            <a:srgbClr val="000000"/>
                          </a:solidFill>
                          <a:effectLst/>
                          <a:latin typeface="Calibri" panose="020F0502020204030204" pitchFamily="34" charset="0"/>
                        </a:rPr>
                        <a:t>Thauera</a:t>
                      </a:r>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tc>
                  <a:txBody>
                    <a:bodyPr/>
                    <a:lstStyle/>
                    <a:p>
                      <a:pPr algn="l" fontAlgn="b"/>
                      <a:endParaRPr lang="en-US" sz="1000" b="0" i="0" u="none" strike="noStrike" dirty="0">
                        <a:solidFill>
                          <a:srgbClr val="000000"/>
                        </a:solidFill>
                        <a:effectLst/>
                        <a:latin typeface="Calibri" panose="020F0502020204030204" pitchFamily="34" charset="0"/>
                      </a:endParaRPr>
                    </a:p>
                  </a:txBody>
                  <a:tcPr marL="5880" marR="5880" marT="5880" marB="0" anchor="b">
                    <a:lnL>
                      <a:noFill/>
                    </a:lnL>
                    <a:lnR>
                      <a:noFill/>
                    </a:lnR>
                    <a:lnT>
                      <a:noFill/>
                    </a:lnT>
                    <a:lnB>
                      <a:noFill/>
                    </a:lnB>
                  </a:tcPr>
                </a:tc>
                <a:extLst>
                  <a:ext uri="{0D108BD9-81ED-4DB2-BD59-A6C34878D82A}">
                    <a16:rowId xmlns:a16="http://schemas.microsoft.com/office/drawing/2014/main" val="3305293666"/>
                  </a:ext>
                </a:extLst>
              </a:tr>
            </a:tbl>
          </a:graphicData>
        </a:graphic>
      </p:graphicFrame>
    </p:spTree>
    <p:extLst>
      <p:ext uri="{BB962C8B-B14F-4D97-AF65-F5344CB8AC3E}">
        <p14:creationId xmlns:p14="http://schemas.microsoft.com/office/powerpoint/2010/main" val="267067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00912C-F3D1-4A89-B550-AB87603FF0DE}"/>
              </a:ext>
            </a:extLst>
          </p:cNvPr>
          <p:cNvSpPr txBox="1">
            <a:spLocks/>
          </p:cNvSpPr>
          <p:nvPr/>
        </p:nvSpPr>
        <p:spPr>
          <a:xfrm>
            <a:off x="2323012" y="1850478"/>
            <a:ext cx="4482737" cy="853534"/>
          </a:xfrm>
          <a:prstGeom prst="rect">
            <a:avLst/>
          </a:prstGeom>
        </p:spPr>
        <p:txBody>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US" dirty="0"/>
              <a:t>Possible correlations</a:t>
            </a:r>
          </a:p>
        </p:txBody>
      </p:sp>
      <p:sp>
        <p:nvSpPr>
          <p:cNvPr id="4" name="TextBox 3">
            <a:extLst>
              <a:ext uri="{FF2B5EF4-FFF2-40B4-BE49-F238E27FC236}">
                <a16:creationId xmlns:a16="http://schemas.microsoft.com/office/drawing/2014/main" id="{C1D9DDB1-188D-4F01-9751-54847AE7CE00}"/>
              </a:ext>
            </a:extLst>
          </p:cNvPr>
          <p:cNvSpPr txBox="1"/>
          <p:nvPr/>
        </p:nvSpPr>
        <p:spPr>
          <a:xfrm>
            <a:off x="496388" y="3130046"/>
            <a:ext cx="8151223" cy="1815882"/>
          </a:xfrm>
          <a:prstGeom prst="rect">
            <a:avLst/>
          </a:prstGeom>
          <a:noFill/>
        </p:spPr>
        <p:txBody>
          <a:bodyPr wrap="square">
            <a:spAutoFit/>
          </a:bodyPr>
          <a:lstStyle/>
          <a:p>
            <a:r>
              <a:rPr lang="en-US" sz="2800" dirty="0"/>
              <a:t>So After a quick google scholar search of the term COVID19, “</a:t>
            </a:r>
            <a:r>
              <a:rPr lang="en-US" sz="2800" b="1" dirty="0">
                <a:solidFill>
                  <a:srgbClr val="4472C4"/>
                </a:solidFill>
              </a:rPr>
              <a:t>transferase</a:t>
            </a:r>
            <a:r>
              <a:rPr lang="en-US" sz="2800" dirty="0"/>
              <a:t>”, “</a:t>
            </a:r>
            <a:r>
              <a:rPr lang="en-US" sz="2800" b="1" dirty="0">
                <a:solidFill>
                  <a:srgbClr val="7030A0"/>
                </a:solidFill>
              </a:rPr>
              <a:t>phosphate</a:t>
            </a:r>
            <a:r>
              <a:rPr lang="en-US" sz="2800" dirty="0"/>
              <a:t>”, ”</a:t>
            </a:r>
            <a:r>
              <a:rPr lang="en-US" sz="2800" b="1" dirty="0">
                <a:solidFill>
                  <a:srgbClr val="70AD47"/>
                </a:solidFill>
              </a:rPr>
              <a:t>adenyl</a:t>
            </a:r>
            <a:r>
              <a:rPr lang="en-US" sz="2800" dirty="0"/>
              <a:t>”, and “</a:t>
            </a:r>
            <a:r>
              <a:rPr lang="en-US" sz="2800" b="1" dirty="0">
                <a:solidFill>
                  <a:schemeClr val="accent4"/>
                </a:solidFill>
              </a:rPr>
              <a:t>nucleotide</a:t>
            </a:r>
            <a:r>
              <a:rPr lang="en-US" sz="2800" dirty="0"/>
              <a:t>” the following articles continued to pop up. </a:t>
            </a:r>
          </a:p>
        </p:txBody>
      </p:sp>
    </p:spTree>
    <p:extLst>
      <p:ext uri="{BB962C8B-B14F-4D97-AF65-F5344CB8AC3E}">
        <p14:creationId xmlns:p14="http://schemas.microsoft.com/office/powerpoint/2010/main" val="1162264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2CED-0A7C-4EEA-9B2C-90439480180A}"/>
              </a:ext>
            </a:extLst>
          </p:cNvPr>
          <p:cNvPicPr>
            <a:picLocks noChangeAspect="1"/>
          </p:cNvPicPr>
          <p:nvPr/>
        </p:nvPicPr>
        <p:blipFill rotWithShape="1">
          <a:blip r:embed="rId3"/>
          <a:srcRect b="69858"/>
          <a:stretch/>
        </p:blipFill>
        <p:spPr>
          <a:xfrm>
            <a:off x="37059" y="1385886"/>
            <a:ext cx="2999035" cy="1143000"/>
          </a:xfrm>
          <a:prstGeom prst="rect">
            <a:avLst/>
          </a:prstGeom>
        </p:spPr>
      </p:pic>
      <p:grpSp>
        <p:nvGrpSpPr>
          <p:cNvPr id="22" name="Group 21">
            <a:extLst>
              <a:ext uri="{FF2B5EF4-FFF2-40B4-BE49-F238E27FC236}">
                <a16:creationId xmlns:a16="http://schemas.microsoft.com/office/drawing/2014/main" id="{9CC6E6B5-2F03-468B-9F06-BC7464C96459}"/>
              </a:ext>
            </a:extLst>
          </p:cNvPr>
          <p:cNvGrpSpPr/>
          <p:nvPr/>
        </p:nvGrpSpPr>
        <p:grpSpPr>
          <a:xfrm>
            <a:off x="82236" y="2686050"/>
            <a:ext cx="2653903" cy="2778919"/>
            <a:chOff x="128588" y="1676400"/>
            <a:chExt cx="4619625" cy="4762500"/>
          </a:xfrm>
        </p:grpSpPr>
        <p:pic>
          <p:nvPicPr>
            <p:cNvPr id="2050" name="Picture 2" descr="image">
              <a:extLst>
                <a:ext uri="{FF2B5EF4-FFF2-40B4-BE49-F238E27FC236}">
                  <a16:creationId xmlns:a16="http://schemas.microsoft.com/office/drawing/2014/main" id="{BD118E23-3EA0-4F77-B37D-CB53E6E3AB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8" y="1676400"/>
              <a:ext cx="4619625" cy="4762500"/>
            </a:xfrm>
            <a:prstGeom prst="rect">
              <a:avLst/>
            </a:prstGeom>
            <a:noFill/>
            <a:extLst>
              <a:ext uri="{909E8E84-426E-40DD-AFC4-6F175D3DCCD1}">
                <a14:hiddenFill xmlns:a14="http://schemas.microsoft.com/office/drawing/2010/main">
                  <a:solidFill>
                    <a:srgbClr val="FFFFFF"/>
                  </a:solidFill>
                </a14:hiddenFill>
              </a:ext>
            </a:extLst>
          </p:spPr>
        </p:pic>
        <p:sp>
          <p:nvSpPr>
            <p:cNvPr id="16" name="Frame 15">
              <a:extLst>
                <a:ext uri="{FF2B5EF4-FFF2-40B4-BE49-F238E27FC236}">
                  <a16:creationId xmlns:a16="http://schemas.microsoft.com/office/drawing/2014/main" id="{AA100C04-C77B-41B4-814E-10855F208A3E}"/>
                </a:ext>
              </a:extLst>
            </p:cNvPr>
            <p:cNvSpPr/>
            <p:nvPr/>
          </p:nvSpPr>
          <p:spPr>
            <a:xfrm>
              <a:off x="3762375" y="4705350"/>
              <a:ext cx="704850" cy="361950"/>
            </a:xfrm>
            <a:prstGeom prst="frame">
              <a:avLst>
                <a:gd name="adj1" fmla="val 1636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17" name="Frame 16">
              <a:extLst>
                <a:ext uri="{FF2B5EF4-FFF2-40B4-BE49-F238E27FC236}">
                  <a16:creationId xmlns:a16="http://schemas.microsoft.com/office/drawing/2014/main" id="{F933972D-59A1-4960-A231-CE3A95859888}"/>
                </a:ext>
              </a:extLst>
            </p:cNvPr>
            <p:cNvSpPr/>
            <p:nvPr/>
          </p:nvSpPr>
          <p:spPr>
            <a:xfrm>
              <a:off x="2208906" y="5267324"/>
              <a:ext cx="1143894" cy="561975"/>
            </a:xfrm>
            <a:prstGeom prst="frame">
              <a:avLst>
                <a:gd name="adj1" fmla="val 1297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sp>
        <p:nvSpPr>
          <p:cNvPr id="19" name="TextBox 18">
            <a:extLst>
              <a:ext uri="{FF2B5EF4-FFF2-40B4-BE49-F238E27FC236}">
                <a16:creationId xmlns:a16="http://schemas.microsoft.com/office/drawing/2014/main" id="{04207053-82DA-4865-86EC-54AC24CA5099}"/>
              </a:ext>
            </a:extLst>
          </p:cNvPr>
          <p:cNvSpPr txBox="1"/>
          <p:nvPr/>
        </p:nvSpPr>
        <p:spPr>
          <a:xfrm>
            <a:off x="3261205" y="3604108"/>
            <a:ext cx="5653220" cy="2377574"/>
          </a:xfrm>
          <a:prstGeom prst="rect">
            <a:avLst/>
          </a:prstGeom>
          <a:noFill/>
        </p:spPr>
        <p:txBody>
          <a:bodyPr wrap="square">
            <a:spAutoFit/>
          </a:bodyPr>
          <a:lstStyle/>
          <a:p>
            <a:pPr marL="257175" indent="-257175">
              <a:buFont typeface="+mj-lt"/>
              <a:buAutoNum type="arabicPeriod"/>
            </a:pPr>
            <a:r>
              <a:rPr lang="en-US" sz="1350" dirty="0">
                <a:solidFill>
                  <a:srgbClr val="1C1D1E"/>
                </a:solidFill>
                <a:latin typeface="Open Sans"/>
              </a:rPr>
              <a:t>Viral, or preexistent, </a:t>
            </a:r>
            <a:r>
              <a:rPr lang="en-US" sz="1350" b="1" dirty="0">
                <a:solidFill>
                  <a:srgbClr val="1C1D1E"/>
                </a:solidFill>
                <a:latin typeface="Open Sans"/>
              </a:rPr>
              <a:t>suppression</a:t>
            </a:r>
            <a:r>
              <a:rPr lang="en-US" sz="1350" dirty="0">
                <a:solidFill>
                  <a:srgbClr val="1C1D1E"/>
                </a:solidFill>
                <a:latin typeface="Open Sans"/>
              </a:rPr>
              <a:t> of </a:t>
            </a:r>
            <a:r>
              <a:rPr lang="en-US" sz="1350" b="1" dirty="0">
                <a:solidFill>
                  <a:srgbClr val="1C1D1E"/>
                </a:solidFill>
                <a:latin typeface="Open Sans"/>
              </a:rPr>
              <a:t>pineal melatonin disinhibits neutrophil attraction</a:t>
            </a:r>
            <a:r>
              <a:rPr lang="en-US" sz="1350" dirty="0">
                <a:solidFill>
                  <a:srgbClr val="1C1D1E"/>
                </a:solidFill>
                <a:latin typeface="Open Sans"/>
              </a:rPr>
              <a:t>, thereby contributing to an initial “</a:t>
            </a:r>
            <a:r>
              <a:rPr lang="en-US" sz="1350" b="1" dirty="0">
                <a:solidFill>
                  <a:srgbClr val="1C1D1E"/>
                </a:solidFill>
                <a:latin typeface="Open Sans"/>
              </a:rPr>
              <a:t>cytokine storm</a:t>
            </a:r>
            <a:r>
              <a:rPr lang="en-US" sz="1350" dirty="0">
                <a:solidFill>
                  <a:srgbClr val="1C1D1E"/>
                </a:solidFill>
                <a:latin typeface="Open Sans"/>
              </a:rPr>
              <a:t>”, as well as the regulation of other immune cells.</a:t>
            </a:r>
          </a:p>
          <a:p>
            <a:pPr marL="257175" indent="-257175">
              <a:buFont typeface="+mj-lt"/>
              <a:buAutoNum type="arabicPeriod"/>
            </a:pPr>
            <a:r>
              <a:rPr lang="en-US" sz="1350" b="1" dirty="0">
                <a:solidFill>
                  <a:srgbClr val="1C1D1E"/>
                </a:solidFill>
                <a:latin typeface="Open Sans"/>
              </a:rPr>
              <a:t>Melatonin</a:t>
            </a:r>
            <a:r>
              <a:rPr lang="en-US" sz="1350" dirty="0">
                <a:solidFill>
                  <a:srgbClr val="1C1D1E"/>
                </a:solidFill>
                <a:latin typeface="Open Sans"/>
              </a:rPr>
              <a:t> induces Bmal1 which </a:t>
            </a:r>
            <a:r>
              <a:rPr lang="en-US" sz="1350" b="1" dirty="0">
                <a:solidFill>
                  <a:srgbClr val="1C1D1E"/>
                </a:solidFill>
                <a:latin typeface="Open Sans"/>
              </a:rPr>
              <a:t>disinhibits </a:t>
            </a:r>
            <a:r>
              <a:rPr lang="en-US" sz="1350" dirty="0">
                <a:solidFill>
                  <a:srgbClr val="1C1D1E"/>
                </a:solidFill>
                <a:latin typeface="Open Sans"/>
              </a:rPr>
              <a:t>the PDC, </a:t>
            </a:r>
            <a:r>
              <a:rPr lang="en-US" sz="1350" b="1" dirty="0">
                <a:solidFill>
                  <a:srgbClr val="1C1D1E"/>
                </a:solidFill>
                <a:latin typeface="Open Sans"/>
              </a:rPr>
              <a:t>countering viral inhibition </a:t>
            </a:r>
            <a:r>
              <a:rPr lang="en-US" sz="1350" dirty="0">
                <a:solidFill>
                  <a:srgbClr val="1C1D1E"/>
                </a:solidFill>
                <a:latin typeface="Open Sans"/>
              </a:rPr>
              <a:t>of Bmal1/PDC.</a:t>
            </a:r>
          </a:p>
          <a:p>
            <a:pPr marL="257175" indent="-257175">
              <a:buFont typeface="+mj-lt"/>
              <a:buAutoNum type="arabicPeriod"/>
            </a:pPr>
            <a:r>
              <a:rPr lang="en-US" sz="1350" dirty="0">
                <a:solidFill>
                  <a:srgbClr val="1C1D1E"/>
                </a:solidFill>
                <a:latin typeface="Open Sans"/>
              </a:rPr>
              <a:t>Acetyl‐CoA is essential </a:t>
            </a:r>
            <a:r>
              <a:rPr lang="en-US" sz="1350" dirty="0" err="1">
                <a:solidFill>
                  <a:srgbClr val="1C1D1E"/>
                </a:solidFill>
                <a:latin typeface="Open Sans"/>
              </a:rPr>
              <a:t>cosubstrate</a:t>
            </a:r>
            <a:r>
              <a:rPr lang="en-US" sz="1350" dirty="0">
                <a:solidFill>
                  <a:srgbClr val="1C1D1E"/>
                </a:solidFill>
                <a:latin typeface="Open Sans"/>
              </a:rPr>
              <a:t> for </a:t>
            </a:r>
            <a:r>
              <a:rPr lang="en-US" sz="1350" dirty="0" err="1">
                <a:solidFill>
                  <a:srgbClr val="1C1D1E"/>
                </a:solidFill>
                <a:latin typeface="Open Sans"/>
              </a:rPr>
              <a:t>arylalkylamine</a:t>
            </a:r>
            <a:r>
              <a:rPr lang="en-US" sz="1350" dirty="0">
                <a:solidFill>
                  <a:srgbClr val="1C1D1E"/>
                </a:solidFill>
                <a:latin typeface="Open Sans"/>
              </a:rPr>
              <a:t> </a:t>
            </a:r>
            <a:r>
              <a:rPr lang="en-US" sz="1350" b="1" dirty="0">
                <a:solidFill>
                  <a:schemeClr val="accent1"/>
                </a:solidFill>
                <a:latin typeface="Open Sans"/>
              </a:rPr>
              <a:t>N‐acetyltransferase</a:t>
            </a:r>
            <a:r>
              <a:rPr lang="en-US" sz="1350" dirty="0">
                <a:solidFill>
                  <a:srgbClr val="1C1D1E"/>
                </a:solidFill>
                <a:latin typeface="Open Sans"/>
              </a:rPr>
              <a:t>, providing an acetyl group to </a:t>
            </a:r>
            <a:r>
              <a:rPr lang="en-US" sz="1350" b="1" dirty="0">
                <a:solidFill>
                  <a:srgbClr val="1C1D1E"/>
                </a:solidFill>
                <a:latin typeface="Open Sans"/>
              </a:rPr>
              <a:t>serotonin</a:t>
            </a:r>
            <a:r>
              <a:rPr lang="en-US" sz="1350" dirty="0">
                <a:solidFill>
                  <a:srgbClr val="1C1D1E"/>
                </a:solidFill>
                <a:latin typeface="Open Sans"/>
              </a:rPr>
              <a:t>, and thereby initiating the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 </a:t>
            </a:r>
          </a:p>
          <a:p>
            <a:pPr marL="257175" indent="-257175">
              <a:buFont typeface="+mj-lt"/>
              <a:buAutoNum type="arabicPeriod"/>
            </a:pPr>
            <a:r>
              <a:rPr lang="en-US" sz="1350" dirty="0">
                <a:solidFill>
                  <a:srgbClr val="1C1D1E"/>
                </a:solidFill>
                <a:latin typeface="Open Sans"/>
              </a:rPr>
              <a:t>Consequently, </a:t>
            </a:r>
            <a:r>
              <a:rPr lang="en-US" sz="1350" b="1" dirty="0">
                <a:solidFill>
                  <a:srgbClr val="1C1D1E"/>
                </a:solidFill>
                <a:latin typeface="Open Sans"/>
              </a:rPr>
              <a:t>pineal melatonin regulates mitochondrial melatonin and immune cell phenotype</a:t>
            </a:r>
            <a:r>
              <a:rPr lang="en-US" sz="1350" dirty="0">
                <a:solidFill>
                  <a:srgbClr val="1C1D1E"/>
                </a:solidFill>
                <a:latin typeface="Open Sans"/>
              </a:rPr>
              <a:t>. </a:t>
            </a:r>
          </a:p>
          <a:p>
            <a:pPr marL="257175" indent="-257175">
              <a:buFont typeface="+mj-lt"/>
              <a:buAutoNum type="arabicPeriod"/>
            </a:pPr>
            <a:r>
              <a:rPr lang="en-US" sz="1350" dirty="0">
                <a:solidFill>
                  <a:srgbClr val="1C1D1E"/>
                </a:solidFill>
                <a:latin typeface="Open Sans"/>
              </a:rPr>
              <a:t>Possible </a:t>
            </a:r>
            <a:r>
              <a:rPr lang="en-US" sz="1350" b="1" dirty="0">
                <a:solidFill>
                  <a:srgbClr val="1C1D1E"/>
                </a:solidFill>
                <a:latin typeface="Open Sans"/>
              </a:rPr>
              <a:t>treatment implications </a:t>
            </a:r>
            <a:r>
              <a:rPr lang="en-US" sz="1350" dirty="0">
                <a:solidFill>
                  <a:srgbClr val="1C1D1E"/>
                </a:solidFill>
                <a:latin typeface="Open Sans"/>
              </a:rPr>
              <a:t>for </a:t>
            </a:r>
            <a:r>
              <a:rPr lang="en-US" sz="1350" b="1" dirty="0">
                <a:solidFill>
                  <a:srgbClr val="1C1D1E"/>
                </a:solidFill>
                <a:latin typeface="Open Sans"/>
              </a:rPr>
              <a:t>COVID‐19</a:t>
            </a:r>
            <a:endParaRPr lang="en-US" sz="1350" dirty="0"/>
          </a:p>
        </p:txBody>
      </p:sp>
      <p:sp>
        <p:nvSpPr>
          <p:cNvPr id="23" name="TextBox 22">
            <a:extLst>
              <a:ext uri="{FF2B5EF4-FFF2-40B4-BE49-F238E27FC236}">
                <a16:creationId xmlns:a16="http://schemas.microsoft.com/office/drawing/2014/main" id="{9ACF8E2E-9264-4A94-AE5A-C6E18C76C6D6}"/>
              </a:ext>
            </a:extLst>
          </p:cNvPr>
          <p:cNvSpPr txBox="1"/>
          <p:nvPr/>
        </p:nvSpPr>
        <p:spPr>
          <a:xfrm>
            <a:off x="8648" y="857250"/>
            <a:ext cx="9135352" cy="207749"/>
          </a:xfrm>
          <a:prstGeom prst="rect">
            <a:avLst/>
          </a:prstGeom>
          <a:noFill/>
        </p:spPr>
        <p:txBody>
          <a:bodyPr wrap="square" lIns="0" tIns="0" rIns="0" bIns="0">
            <a:spAutoFit/>
          </a:bodyPr>
          <a:lstStyle/>
          <a:p>
            <a:r>
              <a:rPr lang="en-US" sz="1350" dirty="0">
                <a:solidFill>
                  <a:srgbClr val="1C1D1E"/>
                </a:solidFill>
                <a:latin typeface="Open Sans"/>
              </a:rPr>
              <a:t>Virus&amp; cytokine‐storm‐driven control of pineal and </a:t>
            </a:r>
            <a:r>
              <a:rPr lang="en-US" sz="1350" b="1" dirty="0">
                <a:solidFill>
                  <a:srgbClr val="1C1D1E"/>
                </a:solidFill>
                <a:latin typeface="Open Sans"/>
              </a:rPr>
              <a:t>mitochondrial </a:t>
            </a:r>
            <a:r>
              <a:rPr lang="en-US" sz="1350" b="1" dirty="0" err="1">
                <a:solidFill>
                  <a:srgbClr val="1C1D1E"/>
                </a:solidFill>
                <a:latin typeface="Open Sans"/>
              </a:rPr>
              <a:t>melatonergic</a:t>
            </a:r>
            <a:r>
              <a:rPr lang="en-US" sz="1350" b="1" dirty="0">
                <a:solidFill>
                  <a:srgbClr val="1C1D1E"/>
                </a:solidFill>
                <a:latin typeface="Open Sans"/>
              </a:rPr>
              <a:t> </a:t>
            </a:r>
            <a:r>
              <a:rPr lang="en-US" sz="1350" dirty="0">
                <a:solidFill>
                  <a:srgbClr val="1C1D1E"/>
                </a:solidFill>
                <a:latin typeface="Open Sans"/>
              </a:rPr>
              <a:t>pathway</a:t>
            </a:r>
            <a:r>
              <a:rPr lang="en-US" sz="1350" b="1" dirty="0">
                <a:solidFill>
                  <a:srgbClr val="1C1D1E"/>
                </a:solidFill>
                <a:latin typeface="Open Sans"/>
              </a:rPr>
              <a:t> </a:t>
            </a:r>
            <a:r>
              <a:rPr lang="en-US" sz="1350" dirty="0">
                <a:solidFill>
                  <a:srgbClr val="1C1D1E"/>
                </a:solidFill>
                <a:latin typeface="Open Sans"/>
              </a:rPr>
              <a:t>regulates</a:t>
            </a:r>
            <a:r>
              <a:rPr lang="en-US" sz="1350" b="1" dirty="0">
                <a:solidFill>
                  <a:srgbClr val="1C1D1E"/>
                </a:solidFill>
                <a:latin typeface="Open Sans"/>
              </a:rPr>
              <a:t> immune responses</a:t>
            </a:r>
            <a:r>
              <a:rPr lang="en-US" sz="1350" dirty="0">
                <a:solidFill>
                  <a:srgbClr val="1C1D1E"/>
                </a:solidFill>
                <a:latin typeface="Open Sans"/>
              </a:rPr>
              <a:t> </a:t>
            </a:r>
          </a:p>
        </p:txBody>
      </p:sp>
      <p:pic>
        <p:nvPicPr>
          <p:cNvPr id="25" name="Picture 24">
            <a:extLst>
              <a:ext uri="{FF2B5EF4-FFF2-40B4-BE49-F238E27FC236}">
                <a16:creationId xmlns:a16="http://schemas.microsoft.com/office/drawing/2014/main" id="{DD4EA90D-A923-42B7-83F3-6D1A8DC689D6}"/>
              </a:ext>
            </a:extLst>
          </p:cNvPr>
          <p:cNvPicPr>
            <a:picLocks noChangeAspect="1"/>
          </p:cNvPicPr>
          <p:nvPr/>
        </p:nvPicPr>
        <p:blipFill rotWithShape="1">
          <a:blip r:embed="rId5"/>
          <a:srcRect t="14204"/>
          <a:stretch/>
        </p:blipFill>
        <p:spPr>
          <a:xfrm>
            <a:off x="2736139" y="1760248"/>
            <a:ext cx="3341771" cy="1078706"/>
          </a:xfrm>
          <a:prstGeom prst="rect">
            <a:avLst/>
          </a:prstGeom>
        </p:spPr>
      </p:pic>
      <p:pic>
        <p:nvPicPr>
          <p:cNvPr id="24" name="Picture 23">
            <a:extLst>
              <a:ext uri="{FF2B5EF4-FFF2-40B4-BE49-F238E27FC236}">
                <a16:creationId xmlns:a16="http://schemas.microsoft.com/office/drawing/2014/main" id="{42A30C03-1352-4150-AAD7-55705AF9194D}"/>
              </a:ext>
            </a:extLst>
          </p:cNvPr>
          <p:cNvPicPr>
            <a:picLocks noChangeAspect="1"/>
          </p:cNvPicPr>
          <p:nvPr/>
        </p:nvPicPr>
        <p:blipFill>
          <a:blip r:embed="rId6"/>
          <a:stretch>
            <a:fillRect/>
          </a:stretch>
        </p:blipFill>
        <p:spPr>
          <a:xfrm>
            <a:off x="6242886" y="1041265"/>
            <a:ext cx="2010965" cy="1287596"/>
          </a:xfrm>
          <a:prstGeom prst="rect">
            <a:avLst/>
          </a:prstGeom>
        </p:spPr>
      </p:pic>
      <p:pic>
        <p:nvPicPr>
          <p:cNvPr id="26" name="Picture 25">
            <a:extLst>
              <a:ext uri="{FF2B5EF4-FFF2-40B4-BE49-F238E27FC236}">
                <a16:creationId xmlns:a16="http://schemas.microsoft.com/office/drawing/2014/main" id="{A30DA031-F819-4D97-8E85-C9677D94DC2F}"/>
              </a:ext>
            </a:extLst>
          </p:cNvPr>
          <p:cNvPicPr>
            <a:picLocks noChangeAspect="1"/>
          </p:cNvPicPr>
          <p:nvPr/>
        </p:nvPicPr>
        <p:blipFill>
          <a:blip r:embed="rId7"/>
          <a:stretch>
            <a:fillRect/>
          </a:stretch>
        </p:blipFill>
        <p:spPr>
          <a:xfrm>
            <a:off x="6252790" y="1775221"/>
            <a:ext cx="2643188" cy="1078706"/>
          </a:xfrm>
          <a:prstGeom prst="rect">
            <a:avLst/>
          </a:prstGeom>
        </p:spPr>
      </p:pic>
      <p:pic>
        <p:nvPicPr>
          <p:cNvPr id="27" name="Picture 26">
            <a:extLst>
              <a:ext uri="{FF2B5EF4-FFF2-40B4-BE49-F238E27FC236}">
                <a16:creationId xmlns:a16="http://schemas.microsoft.com/office/drawing/2014/main" id="{BE1732C1-C450-4307-8BEB-2B3C455F8937}"/>
              </a:ext>
            </a:extLst>
          </p:cNvPr>
          <p:cNvPicPr>
            <a:picLocks noChangeAspect="1"/>
          </p:cNvPicPr>
          <p:nvPr/>
        </p:nvPicPr>
        <p:blipFill rotWithShape="1">
          <a:blip r:embed="rId8"/>
          <a:srcRect b="44569"/>
          <a:stretch/>
        </p:blipFill>
        <p:spPr>
          <a:xfrm>
            <a:off x="3838244" y="1185861"/>
            <a:ext cx="2249571" cy="667788"/>
          </a:xfrm>
          <a:prstGeom prst="rect">
            <a:avLst/>
          </a:prstGeom>
        </p:spPr>
      </p:pic>
      <p:pic>
        <p:nvPicPr>
          <p:cNvPr id="28" name="Picture 27">
            <a:extLst>
              <a:ext uri="{FF2B5EF4-FFF2-40B4-BE49-F238E27FC236}">
                <a16:creationId xmlns:a16="http://schemas.microsoft.com/office/drawing/2014/main" id="{59CF20E4-3C0A-4E09-B5E2-EF96C9D4EBC8}"/>
              </a:ext>
            </a:extLst>
          </p:cNvPr>
          <p:cNvPicPr>
            <a:picLocks noChangeAspect="1"/>
          </p:cNvPicPr>
          <p:nvPr/>
        </p:nvPicPr>
        <p:blipFill>
          <a:blip r:embed="rId9"/>
          <a:stretch>
            <a:fillRect/>
          </a:stretch>
        </p:blipFill>
        <p:spPr>
          <a:xfrm>
            <a:off x="1428144" y="1055232"/>
            <a:ext cx="2293144" cy="537825"/>
          </a:xfrm>
          <a:prstGeom prst="rect">
            <a:avLst/>
          </a:prstGeom>
        </p:spPr>
      </p:pic>
      <p:pic>
        <p:nvPicPr>
          <p:cNvPr id="29" name="Picture 28">
            <a:extLst>
              <a:ext uri="{FF2B5EF4-FFF2-40B4-BE49-F238E27FC236}">
                <a16:creationId xmlns:a16="http://schemas.microsoft.com/office/drawing/2014/main" id="{0E6D5241-02C3-42A4-A22C-FA777059CF01}"/>
              </a:ext>
            </a:extLst>
          </p:cNvPr>
          <p:cNvPicPr>
            <a:picLocks noChangeAspect="1"/>
          </p:cNvPicPr>
          <p:nvPr/>
        </p:nvPicPr>
        <p:blipFill>
          <a:blip r:embed="rId10"/>
          <a:stretch>
            <a:fillRect/>
          </a:stretch>
        </p:blipFill>
        <p:spPr>
          <a:xfrm>
            <a:off x="2911020" y="2577750"/>
            <a:ext cx="3341771" cy="986399"/>
          </a:xfrm>
          <a:prstGeom prst="rect">
            <a:avLst/>
          </a:prstGeom>
        </p:spPr>
      </p:pic>
      <p:pic>
        <p:nvPicPr>
          <p:cNvPr id="30" name="Picture 29">
            <a:extLst>
              <a:ext uri="{FF2B5EF4-FFF2-40B4-BE49-F238E27FC236}">
                <a16:creationId xmlns:a16="http://schemas.microsoft.com/office/drawing/2014/main" id="{1BD258B2-57F6-4A84-BF41-1E589B9A2D87}"/>
              </a:ext>
            </a:extLst>
          </p:cNvPr>
          <p:cNvPicPr>
            <a:picLocks noChangeAspect="1"/>
          </p:cNvPicPr>
          <p:nvPr/>
        </p:nvPicPr>
        <p:blipFill>
          <a:blip r:embed="rId11"/>
          <a:stretch>
            <a:fillRect/>
          </a:stretch>
        </p:blipFill>
        <p:spPr>
          <a:xfrm>
            <a:off x="5987638" y="3006144"/>
            <a:ext cx="3002287" cy="590477"/>
          </a:xfrm>
          <a:prstGeom prst="rect">
            <a:avLst/>
          </a:prstGeom>
        </p:spPr>
      </p:pic>
    </p:spTree>
    <p:extLst>
      <p:ext uri="{BB962C8B-B14F-4D97-AF65-F5344CB8AC3E}">
        <p14:creationId xmlns:p14="http://schemas.microsoft.com/office/powerpoint/2010/main" val="403061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500"/>
                                        <p:tgtEl>
                                          <p:spTgt spid="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1" end="1"/>
                                            </p:txEl>
                                          </p:spTgt>
                                        </p:tgtEl>
                                        <p:attrNameLst>
                                          <p:attrName>style.visibility</p:attrName>
                                        </p:attrNameLst>
                                      </p:cBhvr>
                                      <p:to>
                                        <p:strVal val="visible"/>
                                      </p:to>
                                    </p:set>
                                    <p:animEffect transition="in" filter="fade">
                                      <p:cBhvr>
                                        <p:cTn id="12" dur="500"/>
                                        <p:tgtEl>
                                          <p:spTgt spid="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2" end="2"/>
                                            </p:txEl>
                                          </p:spTgt>
                                        </p:tgtEl>
                                        <p:attrNameLst>
                                          <p:attrName>style.visibility</p:attrName>
                                        </p:attrNameLst>
                                      </p:cBhvr>
                                      <p:to>
                                        <p:strVal val="visible"/>
                                      </p:to>
                                    </p:set>
                                    <p:animEffect transition="in" filter="fade">
                                      <p:cBhvr>
                                        <p:cTn id="17" dur="500"/>
                                        <p:tgtEl>
                                          <p:spTgt spid="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3" end="3"/>
                                            </p:txEl>
                                          </p:spTgt>
                                        </p:tgtEl>
                                        <p:attrNameLst>
                                          <p:attrName>style.visibility</p:attrName>
                                        </p:attrNameLst>
                                      </p:cBhvr>
                                      <p:to>
                                        <p:strVal val="visible"/>
                                      </p:to>
                                    </p:set>
                                    <p:animEffect transition="in" filter="fade">
                                      <p:cBhvr>
                                        <p:cTn id="22" dur="500"/>
                                        <p:tgtEl>
                                          <p:spTgt spid="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animEffect transition="in" filter="fade">
                                      <p:cBhvr>
                                        <p:cTn id="27"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5D81-FC33-4981-AC1F-3CD17AD94952}"/>
              </a:ext>
            </a:extLst>
          </p:cNvPr>
          <p:cNvSpPr>
            <a:spLocks noGrp="1"/>
          </p:cNvSpPr>
          <p:nvPr>
            <p:ph type="ctrTitle"/>
          </p:nvPr>
        </p:nvSpPr>
        <p:spPr/>
        <p:txBody>
          <a:bodyPr/>
          <a:lstStyle/>
          <a:p>
            <a:r>
              <a:rPr lang="en-US" dirty="0"/>
              <a:t>Possible Viral mechanistic correlations</a:t>
            </a:r>
          </a:p>
        </p:txBody>
      </p:sp>
    </p:spTree>
    <p:extLst>
      <p:ext uri="{BB962C8B-B14F-4D97-AF65-F5344CB8AC3E}">
        <p14:creationId xmlns:p14="http://schemas.microsoft.com/office/powerpoint/2010/main" val="290198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597E8-4D7B-4F88-8507-1E1E3D58601B}"/>
              </a:ext>
            </a:extLst>
          </p:cNvPr>
          <p:cNvSpPr txBox="1"/>
          <p:nvPr/>
        </p:nvSpPr>
        <p:spPr>
          <a:xfrm>
            <a:off x="69652" y="1546622"/>
            <a:ext cx="4632722" cy="923330"/>
          </a:xfrm>
          <a:prstGeom prst="rect">
            <a:avLst/>
          </a:prstGeom>
          <a:noFill/>
        </p:spPr>
        <p:txBody>
          <a:bodyPr wrap="square">
            <a:spAutoFit/>
          </a:bodyPr>
          <a:lstStyle/>
          <a:p>
            <a:pPr marL="214313" indent="-214313">
              <a:buFont typeface="Arial" panose="020B0604020202020204" pitchFamily="34" charset="0"/>
              <a:buChar char="•"/>
            </a:pPr>
            <a:r>
              <a:rPr lang="en-US" sz="1350" b="1" dirty="0"/>
              <a:t>RNA synthesis is performed by the nsp12 RNA- dependent RNA polymerase (</a:t>
            </a:r>
            <a:r>
              <a:rPr lang="en-US" sz="1350" b="1" dirty="0" err="1"/>
              <a:t>RdRP</a:t>
            </a:r>
            <a:r>
              <a:rPr lang="en-US" sz="1350" b="1" dirty="0"/>
              <a:t>) and its two cofactors nsp7 and nsp8, the latter with proposed primase or 3′- terminal </a:t>
            </a:r>
            <a:r>
              <a:rPr lang="en-US" sz="1350" b="1" dirty="0" err="1"/>
              <a:t>adenylyltransferase</a:t>
            </a:r>
            <a:endParaRPr lang="en-US" sz="1350" b="1" dirty="0"/>
          </a:p>
        </p:txBody>
      </p:sp>
      <p:sp>
        <p:nvSpPr>
          <p:cNvPr id="11" name="TextBox 10">
            <a:extLst>
              <a:ext uri="{FF2B5EF4-FFF2-40B4-BE49-F238E27FC236}">
                <a16:creationId xmlns:a16="http://schemas.microsoft.com/office/drawing/2014/main" id="{880F24E9-A61B-48E3-8EBD-A21B27CA7AA6}"/>
              </a:ext>
            </a:extLst>
          </p:cNvPr>
          <p:cNvSpPr txBox="1"/>
          <p:nvPr/>
        </p:nvSpPr>
        <p:spPr>
          <a:xfrm>
            <a:off x="121444" y="857250"/>
            <a:ext cx="4154090" cy="553998"/>
          </a:xfrm>
          <a:prstGeom prst="rect">
            <a:avLst/>
          </a:prstGeom>
          <a:noFill/>
        </p:spPr>
        <p:txBody>
          <a:bodyPr wrap="square">
            <a:spAutoFit/>
          </a:bodyPr>
          <a:lstStyle/>
          <a:p>
            <a:r>
              <a:rPr lang="en-US" sz="3000" dirty="0"/>
              <a:t>Possible orf8 relationship  </a:t>
            </a:r>
          </a:p>
        </p:txBody>
      </p:sp>
      <p:pic>
        <p:nvPicPr>
          <p:cNvPr id="4" name="Picture 3">
            <a:extLst>
              <a:ext uri="{FF2B5EF4-FFF2-40B4-BE49-F238E27FC236}">
                <a16:creationId xmlns:a16="http://schemas.microsoft.com/office/drawing/2014/main" id="{63063443-173C-4070-A5A8-D97934EA76C7}"/>
              </a:ext>
            </a:extLst>
          </p:cNvPr>
          <p:cNvPicPr>
            <a:picLocks noChangeAspect="1"/>
          </p:cNvPicPr>
          <p:nvPr/>
        </p:nvPicPr>
        <p:blipFill>
          <a:blip r:embed="rId3"/>
          <a:stretch>
            <a:fillRect/>
          </a:stretch>
        </p:blipFill>
        <p:spPr>
          <a:xfrm>
            <a:off x="4275534" y="2331342"/>
            <a:ext cx="4443413" cy="2350294"/>
          </a:xfrm>
          <a:prstGeom prst="rect">
            <a:avLst/>
          </a:prstGeom>
        </p:spPr>
      </p:pic>
      <p:pic>
        <p:nvPicPr>
          <p:cNvPr id="6" name="Picture 5">
            <a:extLst>
              <a:ext uri="{FF2B5EF4-FFF2-40B4-BE49-F238E27FC236}">
                <a16:creationId xmlns:a16="http://schemas.microsoft.com/office/drawing/2014/main" id="{0BC47887-FF43-45AA-A1AA-B649A5728D77}"/>
              </a:ext>
            </a:extLst>
          </p:cNvPr>
          <p:cNvPicPr>
            <a:picLocks noChangeAspect="1"/>
          </p:cNvPicPr>
          <p:nvPr/>
        </p:nvPicPr>
        <p:blipFill>
          <a:blip r:embed="rId4"/>
          <a:stretch>
            <a:fillRect/>
          </a:stretch>
        </p:blipFill>
        <p:spPr>
          <a:xfrm>
            <a:off x="257175" y="2693840"/>
            <a:ext cx="3425428" cy="2181702"/>
          </a:xfrm>
          <a:prstGeom prst="rect">
            <a:avLst/>
          </a:prstGeom>
        </p:spPr>
      </p:pic>
      <p:pic>
        <p:nvPicPr>
          <p:cNvPr id="8" name="Picture 7">
            <a:extLst>
              <a:ext uri="{FF2B5EF4-FFF2-40B4-BE49-F238E27FC236}">
                <a16:creationId xmlns:a16="http://schemas.microsoft.com/office/drawing/2014/main" id="{36689DDE-FF0D-4245-8511-789C6E7BC2D4}"/>
              </a:ext>
            </a:extLst>
          </p:cNvPr>
          <p:cNvPicPr>
            <a:picLocks noChangeAspect="1"/>
          </p:cNvPicPr>
          <p:nvPr/>
        </p:nvPicPr>
        <p:blipFill>
          <a:blip r:embed="rId5"/>
          <a:stretch>
            <a:fillRect/>
          </a:stretch>
        </p:blipFill>
        <p:spPr>
          <a:xfrm>
            <a:off x="4572000" y="917176"/>
            <a:ext cx="3093244" cy="1414166"/>
          </a:xfrm>
          <a:prstGeom prst="rect">
            <a:avLst/>
          </a:prstGeom>
        </p:spPr>
      </p:pic>
      <p:sp>
        <p:nvSpPr>
          <p:cNvPr id="17" name="TextBox 16">
            <a:extLst>
              <a:ext uri="{FF2B5EF4-FFF2-40B4-BE49-F238E27FC236}">
                <a16:creationId xmlns:a16="http://schemas.microsoft.com/office/drawing/2014/main" id="{D671E4CC-AF4F-4910-B6B5-3092D2FD03A3}"/>
              </a:ext>
            </a:extLst>
          </p:cNvPr>
          <p:cNvSpPr txBox="1"/>
          <p:nvPr/>
        </p:nvSpPr>
        <p:spPr>
          <a:xfrm>
            <a:off x="1" y="4928607"/>
            <a:ext cx="4275534" cy="1061829"/>
          </a:xfrm>
          <a:prstGeom prst="rect">
            <a:avLst/>
          </a:prstGeom>
          <a:noFill/>
        </p:spPr>
        <p:txBody>
          <a:bodyPr wrap="square">
            <a:spAutoFit/>
          </a:bodyPr>
          <a:lstStyle/>
          <a:p>
            <a:pPr marL="214313" indent="-214313">
              <a:buFont typeface="Arial" panose="020B0604020202020204" pitchFamily="34" charset="0"/>
              <a:buChar char="•"/>
            </a:pPr>
            <a:r>
              <a:rPr lang="en-US" sz="1050" dirty="0">
                <a:solidFill>
                  <a:srgbClr val="000000"/>
                </a:solidFill>
                <a:latin typeface="Arial" panose="020B0604020202020204" pitchFamily="34" charset="0"/>
              </a:rPr>
              <a:t>found that the protein has metal ion-dependent RNA 3′-terminal </a:t>
            </a:r>
            <a:r>
              <a:rPr lang="en-US" sz="1050" dirty="0" err="1">
                <a:solidFill>
                  <a:srgbClr val="000000"/>
                </a:solidFill>
                <a:latin typeface="Arial" panose="020B0604020202020204" pitchFamily="34" charset="0"/>
              </a:rPr>
              <a:t>adenylyltransferase</a:t>
            </a:r>
            <a:r>
              <a:rPr lang="en-US" sz="1050" dirty="0">
                <a:solidFill>
                  <a:srgbClr val="000000"/>
                </a:solidFill>
                <a:latin typeface="Arial" panose="020B0604020202020204" pitchFamily="34" charset="0"/>
              </a:rPr>
              <a:t> (</a:t>
            </a:r>
            <a:r>
              <a:rPr lang="en-US" sz="1050" dirty="0" err="1">
                <a:solidFill>
                  <a:srgbClr val="000000"/>
                </a:solidFill>
                <a:latin typeface="Arial" panose="020B0604020202020204" pitchFamily="34" charset="0"/>
              </a:rPr>
              <a:t>TATase</a:t>
            </a:r>
            <a:r>
              <a:rPr lang="en-US" sz="1050" dirty="0">
                <a:solidFill>
                  <a:srgbClr val="000000"/>
                </a:solidFill>
                <a:latin typeface="Arial" panose="020B0604020202020204" pitchFamily="34" charset="0"/>
              </a:rPr>
              <a:t>) activity while other nucleotides were not (or very inefficiently) transferred to the 3′ ends of single-stranded and (fully) double-stranded acceptor RNAs.</a:t>
            </a:r>
          </a:p>
          <a:p>
            <a:pPr marL="214313" indent="-214313">
              <a:buFont typeface="Arial" panose="020B0604020202020204" pitchFamily="34" charset="0"/>
              <a:buChar char="•"/>
            </a:pPr>
            <a:r>
              <a:rPr lang="en-US" sz="1050" dirty="0">
                <a:solidFill>
                  <a:srgbClr val="000000"/>
                </a:solidFill>
                <a:latin typeface="Arial" panose="020B0604020202020204" pitchFamily="34" charset="0"/>
              </a:rPr>
              <a:t>Possible that </a:t>
            </a:r>
            <a:r>
              <a:rPr lang="en-US" sz="1050" b="1" dirty="0">
                <a:solidFill>
                  <a:srgbClr val="000000"/>
                </a:solidFill>
                <a:latin typeface="Arial" panose="020B0604020202020204" pitchFamily="34" charset="0"/>
              </a:rPr>
              <a:t>nsp8-mediated </a:t>
            </a:r>
            <a:r>
              <a:rPr lang="en-US" sz="1050" b="1" dirty="0" err="1">
                <a:solidFill>
                  <a:srgbClr val="000000"/>
                </a:solidFill>
                <a:latin typeface="Arial" panose="020B0604020202020204" pitchFamily="34" charset="0"/>
              </a:rPr>
              <a:t>TATase</a:t>
            </a:r>
            <a:r>
              <a:rPr lang="en-US" sz="1050" b="1" dirty="0">
                <a:solidFill>
                  <a:srgbClr val="000000"/>
                </a:solidFill>
                <a:latin typeface="Arial" panose="020B0604020202020204" pitchFamily="34" charset="0"/>
              </a:rPr>
              <a:t> activity </a:t>
            </a:r>
            <a:r>
              <a:rPr lang="en-US" sz="1050" dirty="0">
                <a:solidFill>
                  <a:srgbClr val="000000"/>
                </a:solidFill>
                <a:latin typeface="Arial" panose="020B0604020202020204" pitchFamily="34" charset="0"/>
              </a:rPr>
              <a:t>is </a:t>
            </a:r>
            <a:r>
              <a:rPr lang="en-US" sz="1050" b="1" dirty="0">
                <a:solidFill>
                  <a:srgbClr val="000000"/>
                </a:solidFill>
                <a:latin typeface="Arial" panose="020B0604020202020204" pitchFamily="34" charset="0"/>
              </a:rPr>
              <a:t>involved</a:t>
            </a:r>
            <a:r>
              <a:rPr lang="en-US" sz="1050" dirty="0">
                <a:solidFill>
                  <a:srgbClr val="000000"/>
                </a:solidFill>
                <a:latin typeface="Arial" panose="020B0604020202020204" pitchFamily="34" charset="0"/>
              </a:rPr>
              <a:t> in the </a:t>
            </a:r>
            <a:r>
              <a:rPr lang="en-US" sz="1050" b="1" dirty="0">
                <a:solidFill>
                  <a:srgbClr val="000000"/>
                </a:solidFill>
                <a:latin typeface="Arial" panose="020B0604020202020204" pitchFamily="34" charset="0"/>
              </a:rPr>
              <a:t>3′ polyadenylation </a:t>
            </a:r>
            <a:r>
              <a:rPr lang="en-US" sz="1050" dirty="0">
                <a:solidFill>
                  <a:srgbClr val="000000"/>
                </a:solidFill>
                <a:latin typeface="Arial" panose="020B0604020202020204" pitchFamily="34" charset="0"/>
              </a:rPr>
              <a:t>of </a:t>
            </a:r>
            <a:r>
              <a:rPr lang="en-US" sz="1050" b="1" dirty="0">
                <a:solidFill>
                  <a:srgbClr val="000000"/>
                </a:solidFill>
                <a:latin typeface="Arial" panose="020B0604020202020204" pitchFamily="34" charset="0"/>
              </a:rPr>
              <a:t>viral plus-strand RNAs</a:t>
            </a:r>
            <a:r>
              <a:rPr lang="en-US" sz="1050" dirty="0">
                <a:solidFill>
                  <a:srgbClr val="000000"/>
                </a:solidFill>
                <a:latin typeface="Arial" panose="020B0604020202020204" pitchFamily="34" charset="0"/>
              </a:rPr>
              <a:t>. (unconfirmed)</a:t>
            </a:r>
            <a:endParaRPr lang="en-US" sz="1050" dirty="0"/>
          </a:p>
        </p:txBody>
      </p:sp>
      <p:pic>
        <p:nvPicPr>
          <p:cNvPr id="13" name="Picture 12">
            <a:extLst>
              <a:ext uri="{FF2B5EF4-FFF2-40B4-BE49-F238E27FC236}">
                <a16:creationId xmlns:a16="http://schemas.microsoft.com/office/drawing/2014/main" id="{1654C93D-A81D-4179-BA40-861F03986DF1}"/>
              </a:ext>
            </a:extLst>
          </p:cNvPr>
          <p:cNvPicPr>
            <a:picLocks noChangeAspect="1"/>
          </p:cNvPicPr>
          <p:nvPr/>
        </p:nvPicPr>
        <p:blipFill>
          <a:blip r:embed="rId6"/>
          <a:stretch>
            <a:fillRect/>
          </a:stretch>
        </p:blipFill>
        <p:spPr>
          <a:xfrm>
            <a:off x="4572000" y="4695923"/>
            <a:ext cx="3579019" cy="450056"/>
          </a:xfrm>
          <a:prstGeom prst="rect">
            <a:avLst/>
          </a:prstGeom>
        </p:spPr>
      </p:pic>
      <p:cxnSp>
        <p:nvCxnSpPr>
          <p:cNvPr id="20" name="Straight Arrow Connector 19">
            <a:extLst>
              <a:ext uri="{FF2B5EF4-FFF2-40B4-BE49-F238E27FC236}">
                <a16:creationId xmlns:a16="http://schemas.microsoft.com/office/drawing/2014/main" id="{2B968A51-4622-41EE-9360-FE38A658BFA5}"/>
              </a:ext>
            </a:extLst>
          </p:cNvPr>
          <p:cNvCxnSpPr/>
          <p:nvPr/>
        </p:nvCxnSpPr>
        <p:spPr>
          <a:xfrm>
            <a:off x="4922044" y="4580396"/>
            <a:ext cx="228600" cy="2310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5EACB4F-5185-409D-86D2-F1EBF086F1AC}"/>
              </a:ext>
            </a:extLst>
          </p:cNvPr>
          <p:cNvCxnSpPr>
            <a:cxnSpLocks/>
          </p:cNvCxnSpPr>
          <p:nvPr/>
        </p:nvCxnSpPr>
        <p:spPr>
          <a:xfrm flipV="1">
            <a:off x="4922044" y="2928938"/>
            <a:ext cx="1898451" cy="15977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43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653021" y="402581"/>
            <a:ext cx="5648326" cy="707886"/>
          </a:xfrm>
          <a:prstGeom prst="rect">
            <a:avLst/>
          </a:prstGeom>
          <a:noFill/>
        </p:spPr>
        <p:txBody>
          <a:bodyPr wrap="square">
            <a:spAutoFit/>
          </a:bodyPr>
          <a:lstStyle/>
          <a:p>
            <a:pPr algn="ctr"/>
            <a:r>
              <a:rPr lang="en-US" sz="4000" dirty="0">
                <a:solidFill>
                  <a:schemeClr val="tx2"/>
                </a:solidFill>
              </a:rPr>
              <a:t>Introduction</a:t>
            </a:r>
          </a:p>
        </p:txBody>
      </p:sp>
      <p:sp>
        <p:nvSpPr>
          <p:cNvPr id="3" name="Text Placeholder 2">
            <a:extLst>
              <a:ext uri="{FF2B5EF4-FFF2-40B4-BE49-F238E27FC236}">
                <a16:creationId xmlns:a16="http://schemas.microsoft.com/office/drawing/2014/main" id="{DE9CEA6A-BBB5-48D5-AD3E-CD842B59869D}"/>
              </a:ext>
            </a:extLst>
          </p:cNvPr>
          <p:cNvSpPr txBox="1">
            <a:spLocks/>
          </p:cNvSpPr>
          <p:nvPr/>
        </p:nvSpPr>
        <p:spPr>
          <a:xfrm>
            <a:off x="170005" y="1563825"/>
            <a:ext cx="4970614" cy="48600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0" i="0" dirty="0">
                <a:solidFill>
                  <a:srgbClr val="333333"/>
                </a:solidFill>
                <a:effectLst/>
                <a:latin typeface="Open Sans"/>
              </a:rPr>
              <a:t>Sample Sources -</a:t>
            </a:r>
            <a:r>
              <a:rPr lang="en-US" sz="16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8</a:t>
            </a:r>
            <a:r>
              <a:rPr lang="en-US" sz="1600" b="1" dirty="0">
                <a:solidFill>
                  <a:srgbClr val="2E3E46"/>
                </a:solidFill>
                <a:effectLst/>
                <a:latin typeface="Calibri" panose="020F0502020204030204" pitchFamily="34" charset="0"/>
                <a:ea typeface="Times New Roman" panose="02020603050405020304" pitchFamily="18" charset="0"/>
                <a:cs typeface="Calibri" panose="020F0502020204030204" pitchFamily="34" charset="0"/>
              </a:rPr>
              <a:t> different publications</a:t>
            </a:r>
          </a:p>
          <a:p>
            <a:r>
              <a:rPr lang="en-US" sz="1600" dirty="0">
                <a:solidFill>
                  <a:srgbClr val="2E3E46"/>
                </a:solidFill>
                <a:effectLst/>
                <a:latin typeface="Calibri" panose="020F0502020204030204" pitchFamily="34" charset="0"/>
                <a:ea typeface="Times New Roman" panose="02020603050405020304" pitchFamily="18" charset="0"/>
                <a:cs typeface="Calibri" panose="020F0502020204030204" pitchFamily="34" charset="0"/>
              </a:rPr>
              <a:t>Bronchoalveolar Lavage Fluid </a:t>
            </a:r>
            <a:r>
              <a:rPr lang="en-US" sz="1600" b="1" dirty="0">
                <a:solidFill>
                  <a:srgbClr val="2E3E46"/>
                </a:solidFill>
                <a:effectLst/>
                <a:latin typeface="Calibri" panose="020F0502020204030204" pitchFamily="34" charset="0"/>
                <a:ea typeface="Times New Roman" panose="02020603050405020304" pitchFamily="18" charset="0"/>
                <a:cs typeface="Calibri" panose="020F0502020204030204" pitchFamily="34" charset="0"/>
              </a:rPr>
              <a:t>(BALF)</a:t>
            </a:r>
            <a:r>
              <a:rPr lang="en-US" sz="1600" dirty="0">
                <a:solidFill>
                  <a:srgbClr val="2E3E46"/>
                </a:solidFill>
                <a:effectLst/>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patients </a:t>
            </a:r>
            <a:r>
              <a:rPr lang="en-US" sz="1600" b="1" dirty="0">
                <a:solidFill>
                  <a:srgbClr val="2E3E46"/>
                </a:solidFill>
                <a:effectLst/>
                <a:latin typeface="Calibri" panose="020F0502020204030204" pitchFamily="34" charset="0"/>
                <a:ea typeface="Times New Roman" panose="02020603050405020304" pitchFamily="18" charset="0"/>
                <a:cs typeface="Calibri" panose="020F0502020204030204" pitchFamily="34" charset="0"/>
              </a:rPr>
              <a:t>Metatranscriptomes</a:t>
            </a:r>
            <a:r>
              <a:rPr lang="en-US" sz="16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lvl="1"/>
            <a:r>
              <a:rPr lang="en-US" sz="16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p>
          <a:p>
            <a:pPr lvl="1"/>
            <a:r>
              <a:rPr lang="en-US" sz="16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Community Acquired Pneumonia (CAP)</a:t>
            </a:r>
          </a:p>
          <a:p>
            <a:pPr lvl="1"/>
            <a:r>
              <a:rPr lang="en-US" sz="1600" b="1" dirty="0">
                <a:solidFill>
                  <a:srgbClr val="B22222"/>
                </a:solidFill>
                <a:effectLst/>
                <a:latin typeface="Calibri" panose="020F0502020204030204" pitchFamily="34" charset="0"/>
                <a:ea typeface="Times New Roman" panose="02020603050405020304" pitchFamily="18" charset="0"/>
                <a:cs typeface="Calibri" panose="020F0502020204030204" pitchFamily="34" charset="0"/>
              </a:rPr>
              <a:t>COVID19 </a:t>
            </a:r>
            <a:r>
              <a:rPr lang="en-US" sz="16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lang="en-US" sz="1600" b="1" dirty="0">
                <a:solidFill>
                  <a:srgbClr val="B22222"/>
                </a:solidFill>
                <a:effectLst/>
                <a:latin typeface="Calibri" panose="020F0502020204030204" pitchFamily="34" charset="0"/>
                <a:ea typeface="Times New Roman" panose="02020603050405020304" pitchFamily="18" charset="0"/>
                <a:cs typeface="Calibri" panose="020F0502020204030204" pitchFamily="34" charset="0"/>
              </a:rPr>
              <a:t> </a:t>
            </a:r>
            <a:r>
              <a:rPr lang="en-US" sz="14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Outcome</a:t>
            </a:r>
          </a:p>
          <a:p>
            <a:pPr lvl="2"/>
            <a:r>
              <a:rPr lang="en-US" sz="1400" b="1" dirty="0">
                <a:solidFill>
                  <a:schemeClr val="tx1"/>
                </a:solidFill>
                <a:latin typeface="Calibri" panose="020F0502020204030204" pitchFamily="34" charset="0"/>
                <a:ea typeface="Times New Roman" panose="02020603050405020304" pitchFamily="18" charset="0"/>
                <a:cs typeface="Calibri" panose="020F0502020204030204" pitchFamily="34" charset="0"/>
              </a:rPr>
              <a:t>Deceased</a:t>
            </a:r>
          </a:p>
          <a:p>
            <a:pPr lvl="2"/>
            <a:r>
              <a:rPr lang="en-US" sz="14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Survived (Stabilized + Recovered)</a:t>
            </a:r>
          </a:p>
          <a:p>
            <a:r>
              <a:rPr lang="en-US" sz="16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Objectives</a:t>
            </a:r>
            <a:r>
              <a:rPr lang="en-US" sz="1600" b="1" dirty="0">
                <a:solidFill>
                  <a:srgbClr val="2E3E46"/>
                </a:solidFill>
                <a:effectLst/>
                <a:latin typeface="Calibri" panose="020F0502020204030204" pitchFamily="34" charset="0"/>
                <a:ea typeface="Times New Roman" panose="02020603050405020304" pitchFamily="18" charset="0"/>
                <a:cs typeface="Calibri" panose="020F0502020204030204" pitchFamily="34" charset="0"/>
              </a:rPr>
              <a:t> </a:t>
            </a:r>
          </a:p>
          <a:p>
            <a:pPr marL="800100" lvl="1" indent="-342900">
              <a:buFont typeface="+mj-lt"/>
              <a:buAutoNum type="arabicPeriod"/>
            </a:pPr>
            <a:r>
              <a:rPr lang="en-US"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Compare the </a:t>
            </a:r>
            <a:r>
              <a:rPr lang="en-US" sz="16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amongst </a:t>
            </a:r>
            <a:r>
              <a:rPr lang="en-US" sz="1600" b="1" dirty="0">
                <a:solidFill>
                  <a:srgbClr val="228B22"/>
                </a:solidFill>
                <a:latin typeface="Calibri" panose="020F0502020204030204" pitchFamily="34" charset="0"/>
                <a:ea typeface="Times New Roman" panose="02020603050405020304" pitchFamily="18" charset="0"/>
                <a:cs typeface="Calibri" panose="020F0502020204030204" pitchFamily="34" charset="0"/>
              </a:rPr>
              <a:t>uninfected</a:t>
            </a:r>
            <a:r>
              <a:rPr lang="en-US"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and</a:t>
            </a:r>
            <a:r>
              <a:rPr lang="en-US"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600" b="1" dirty="0">
                <a:solidFill>
                  <a:srgbClr val="FF7F00"/>
                </a:solidFill>
                <a:latin typeface="Calibri" panose="020F0502020204030204" pitchFamily="34" charset="0"/>
                <a:ea typeface="Times New Roman" panose="02020603050405020304" pitchFamily="18" charset="0"/>
                <a:cs typeface="Calibri" panose="020F0502020204030204" pitchFamily="34" charset="0"/>
              </a:rPr>
              <a:t>CAP</a:t>
            </a:r>
            <a:r>
              <a:rPr lang="en-US" sz="1600"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patients </a:t>
            </a:r>
            <a:r>
              <a:rPr lang="en-US" sz="16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BALF metatranscriptomes</a:t>
            </a: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 and identify:</a:t>
            </a:r>
          </a:p>
          <a:p>
            <a:pPr marL="1257300" lvl="2" indent="-342900">
              <a:buFont typeface="+mj-lt"/>
              <a:buAutoNum type="arabicPeriod"/>
            </a:pP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Changes in </a:t>
            </a:r>
            <a:r>
              <a:rPr lang="en-US" sz="16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microbial </a:t>
            </a: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derived </a:t>
            </a:r>
            <a:r>
              <a:rPr lang="en-US" sz="16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community dynamics</a:t>
            </a: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 / </a:t>
            </a:r>
            <a:r>
              <a:rPr lang="en-US" sz="16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gene ontologies </a:t>
            </a: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associated with </a:t>
            </a:r>
            <a:r>
              <a:rPr lang="en-US" sz="16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p>
          <a:p>
            <a:pPr marL="1257300" lvl="2" indent="-342900">
              <a:buFont typeface="+mj-lt"/>
              <a:buAutoNum type="arabicPeriod"/>
            </a:pP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Predict</a:t>
            </a:r>
            <a:r>
              <a:rPr lang="en-US" sz="1600" b="1" dirty="0">
                <a:solidFill>
                  <a:srgbClr val="2E3E46"/>
                </a:solidFill>
                <a:latin typeface="Calibri" panose="020F0502020204030204" pitchFamily="34" charset="0"/>
                <a:ea typeface="Times New Roman" panose="02020603050405020304" pitchFamily="18" charset="0"/>
                <a:cs typeface="Calibri" panose="020F0502020204030204" pitchFamily="34" charset="0"/>
              </a:rPr>
              <a:t> outcomes </a:t>
            </a: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amongst </a:t>
            </a:r>
            <a:r>
              <a:rPr lang="en-US" sz="1600" b="1" dirty="0">
                <a:solidFill>
                  <a:srgbClr val="B22222"/>
                </a:solidFill>
                <a:latin typeface="Calibri" panose="020F0502020204030204" pitchFamily="34" charset="0"/>
                <a:ea typeface="Times New Roman" panose="02020603050405020304" pitchFamily="18" charset="0"/>
                <a:cs typeface="Calibri" panose="020F0502020204030204" pitchFamily="34" charset="0"/>
              </a:rPr>
              <a:t>COVID19</a:t>
            </a:r>
            <a:r>
              <a:rPr lang="en-US" sz="1600" dirty="0">
                <a:solidFill>
                  <a:srgbClr val="2E3E46"/>
                </a:solidFill>
                <a:latin typeface="Calibri" panose="020F0502020204030204" pitchFamily="34" charset="0"/>
                <a:ea typeface="Times New Roman" panose="02020603050405020304" pitchFamily="18" charset="0"/>
                <a:cs typeface="Calibri" panose="020F0502020204030204" pitchFamily="34" charset="0"/>
              </a:rPr>
              <a:t> based on metatranscriptomes profiling</a:t>
            </a:r>
            <a:endParaRPr lang="en-US" sz="1600" dirty="0">
              <a:solidFill>
                <a:srgbClr val="2E3E46"/>
              </a:solidFill>
              <a:latin typeface="Open Sans"/>
              <a:ea typeface="Times New Roman" panose="02020603050405020304" pitchFamily="18" charset="0"/>
              <a:cs typeface="Calibri" panose="020F0502020204030204" pitchFamily="34" charset="0"/>
            </a:endParaRPr>
          </a:p>
          <a:p>
            <a:pPr marL="914400" lvl="2" indent="0">
              <a:buNone/>
            </a:pPr>
            <a:endParaRPr lang="en-US" sz="1200" dirty="0">
              <a:solidFill>
                <a:srgbClr val="000000"/>
              </a:solidFill>
              <a:latin typeface="Calibri" panose="020F0502020204030204" pitchFamily="34" charset="0"/>
              <a:ea typeface="Times New Roman" panose="02020603050405020304" pitchFamily="18" charset="0"/>
              <a:cs typeface="Calibri" panose="020F0502020204030204" pitchFamily="34" charset="0"/>
            </a:endParaRPr>
          </a:p>
        </p:txBody>
      </p:sp>
      <p:sp>
        <p:nvSpPr>
          <p:cNvPr id="4" name="Text Placeholder 2">
            <a:extLst>
              <a:ext uri="{FF2B5EF4-FFF2-40B4-BE49-F238E27FC236}">
                <a16:creationId xmlns:a16="http://schemas.microsoft.com/office/drawing/2014/main" id="{DB7E40B3-16DC-412C-B9DB-B0B75A349691}"/>
              </a:ext>
            </a:extLst>
          </p:cNvPr>
          <p:cNvSpPr txBox="1">
            <a:spLocks/>
          </p:cNvSpPr>
          <p:nvPr/>
        </p:nvSpPr>
        <p:spPr>
          <a:xfrm>
            <a:off x="5132934" y="1563825"/>
            <a:ext cx="3771906" cy="44066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0" i="0" dirty="0">
                <a:solidFill>
                  <a:srgbClr val="333333"/>
                </a:solidFill>
                <a:effectLst/>
                <a:latin typeface="Open Sans"/>
              </a:rPr>
              <a:t>Sample Sources</a:t>
            </a:r>
          </a:p>
          <a:p>
            <a:pPr algn="l">
              <a:buFont typeface="Arial" panose="020B0604020202020204" pitchFamily="34" charset="0"/>
              <a:buChar char="•"/>
            </a:pPr>
            <a:r>
              <a:rPr lang="en-US" sz="1000" b="0" i="0" u="none" strike="noStrike" dirty="0">
                <a:solidFill>
                  <a:srgbClr val="337AB7"/>
                </a:solidFill>
                <a:effectLst/>
                <a:latin typeface="Open Sans"/>
                <a:hlinkClick r:id="rId3"/>
              </a:rPr>
              <a:t>Chen et al. 2020</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PRJNA601736</a:t>
            </a:r>
          </a:p>
          <a:p>
            <a:pPr algn="l">
              <a:buFont typeface="Arial" panose="020B0604020202020204" pitchFamily="34" charset="0"/>
              <a:buChar char="•"/>
            </a:pPr>
            <a:r>
              <a:rPr lang="en-US" sz="1000" b="0" i="0" u="none" strike="noStrike" dirty="0">
                <a:solidFill>
                  <a:srgbClr val="337AB7"/>
                </a:solidFill>
                <a:effectLst/>
                <a:latin typeface="Open Sans"/>
                <a:hlinkClick r:id="rId4"/>
              </a:rPr>
              <a:t>Wu et al. 2020</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PRJNA603194</a:t>
            </a:r>
          </a:p>
          <a:p>
            <a:pPr algn="l">
              <a:buFont typeface="Arial" panose="020B0604020202020204" pitchFamily="34" charset="0"/>
              <a:buChar char="•"/>
            </a:pPr>
            <a:r>
              <a:rPr lang="en-US" sz="1000" b="0" i="0" u="none" strike="noStrike" dirty="0">
                <a:solidFill>
                  <a:srgbClr val="337AB7"/>
                </a:solidFill>
                <a:effectLst/>
                <a:latin typeface="Open Sans"/>
                <a:hlinkClick r:id="rId5"/>
              </a:rPr>
              <a:t>Zhou et al. 2020</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PRJNA605983</a:t>
            </a:r>
          </a:p>
          <a:p>
            <a:pPr algn="l">
              <a:buFont typeface="Arial" panose="020B0604020202020204" pitchFamily="34" charset="0"/>
              <a:buChar char="•"/>
            </a:pPr>
            <a:r>
              <a:rPr lang="en-US" sz="1000" b="0" i="0" u="none" strike="noStrike" dirty="0">
                <a:solidFill>
                  <a:srgbClr val="337AB7"/>
                </a:solidFill>
                <a:effectLst/>
                <a:latin typeface="Open Sans"/>
                <a:hlinkClick r:id="rId6"/>
              </a:rPr>
              <a:t>Shen et al. 2020</a:t>
            </a:r>
            <a:r>
              <a:rPr lang="en-US" sz="1000" b="0" i="0" dirty="0">
                <a:solidFill>
                  <a:srgbClr val="333333"/>
                </a:solidFill>
                <a:effectLst/>
                <a:latin typeface="Open Sans"/>
              </a:rPr>
              <a:t>, NGDC </a:t>
            </a:r>
            <a:r>
              <a:rPr lang="en-US" sz="1000" b="0" i="0" dirty="0" err="1">
                <a:solidFill>
                  <a:srgbClr val="333333"/>
                </a:solidFill>
                <a:effectLst/>
                <a:latin typeface="Open Sans"/>
              </a:rPr>
              <a:t>BioProject</a:t>
            </a:r>
            <a:r>
              <a:rPr lang="en-US" sz="1000" b="0" i="0" dirty="0">
                <a:solidFill>
                  <a:srgbClr val="333333"/>
                </a:solidFill>
                <a:effectLst/>
                <a:latin typeface="Open Sans"/>
              </a:rPr>
              <a:t> PRJCA002202 and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PRJNA605907</a:t>
            </a:r>
          </a:p>
          <a:p>
            <a:pPr algn="l">
              <a:buFont typeface="Arial" panose="020B0604020202020204" pitchFamily="34" charset="0"/>
              <a:buChar char="•"/>
            </a:pPr>
            <a:r>
              <a:rPr lang="en-US" sz="1000" b="0" i="0" u="none" strike="noStrike" dirty="0" err="1">
                <a:solidFill>
                  <a:srgbClr val="337AB7"/>
                </a:solidFill>
                <a:effectLst/>
                <a:latin typeface="Open Sans"/>
                <a:hlinkClick r:id="rId7"/>
              </a:rPr>
              <a:t>Xiong</a:t>
            </a:r>
            <a:r>
              <a:rPr lang="en-US" sz="1000" b="0" i="0" u="none" strike="noStrike" dirty="0">
                <a:solidFill>
                  <a:srgbClr val="337AB7"/>
                </a:solidFill>
                <a:effectLst/>
                <a:latin typeface="Open Sans"/>
                <a:hlinkClick r:id="rId7"/>
              </a:rPr>
              <a:t> et al. 2020</a:t>
            </a:r>
            <a:r>
              <a:rPr lang="en-US" sz="1000" b="0" i="0" dirty="0">
                <a:solidFill>
                  <a:srgbClr val="333333"/>
                </a:solidFill>
                <a:effectLst/>
                <a:latin typeface="Open Sans"/>
              </a:rPr>
              <a:t>, NGDC </a:t>
            </a:r>
            <a:r>
              <a:rPr lang="en-US" sz="1000" b="0" i="0" dirty="0" err="1">
                <a:solidFill>
                  <a:srgbClr val="333333"/>
                </a:solidFill>
                <a:effectLst/>
                <a:latin typeface="Open Sans"/>
              </a:rPr>
              <a:t>BioProject</a:t>
            </a:r>
            <a:r>
              <a:rPr lang="en-US" sz="1000" b="0" i="0" dirty="0">
                <a:solidFill>
                  <a:srgbClr val="333333"/>
                </a:solidFill>
                <a:effectLst/>
                <a:latin typeface="Open Sans"/>
              </a:rPr>
              <a:t> PRJCA002326</a:t>
            </a:r>
          </a:p>
          <a:p>
            <a:pPr algn="l">
              <a:buFont typeface="Arial" panose="020B0604020202020204" pitchFamily="34" charset="0"/>
              <a:buChar char="•"/>
            </a:pPr>
            <a:r>
              <a:rPr lang="en-US" sz="1000" b="0" i="0" u="none" strike="noStrike" dirty="0" err="1">
                <a:solidFill>
                  <a:srgbClr val="337AB7"/>
                </a:solidFill>
                <a:effectLst/>
                <a:latin typeface="Open Sans"/>
                <a:hlinkClick r:id="rId8"/>
              </a:rPr>
              <a:t>Michalovich</a:t>
            </a:r>
            <a:r>
              <a:rPr lang="en-US" sz="1000" b="0" i="0" u="none" strike="noStrike" dirty="0">
                <a:solidFill>
                  <a:srgbClr val="337AB7"/>
                </a:solidFill>
                <a:effectLst/>
                <a:latin typeface="Open Sans"/>
                <a:hlinkClick r:id="rId8"/>
              </a:rPr>
              <a:t> et al. 2019</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PRJNA434133</a:t>
            </a:r>
          </a:p>
          <a:p>
            <a:pPr algn="l">
              <a:buFont typeface="Arial" panose="020B0604020202020204" pitchFamily="34" charset="0"/>
              <a:buChar char="•"/>
            </a:pPr>
            <a:r>
              <a:rPr lang="en-US" sz="1000" b="0" i="0" u="none" strike="noStrike" dirty="0">
                <a:solidFill>
                  <a:srgbClr val="337AB7"/>
                </a:solidFill>
                <a:effectLst/>
                <a:latin typeface="Open Sans"/>
                <a:hlinkClick r:id="rId9"/>
              </a:rPr>
              <a:t>Ren et al. 2018</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PRJNA390194</a:t>
            </a:r>
          </a:p>
          <a:p>
            <a:pPr algn="l">
              <a:buFont typeface="Arial" panose="020B0604020202020204" pitchFamily="34" charset="0"/>
              <a:buChar char="•"/>
            </a:pPr>
            <a:r>
              <a:rPr lang="en-US" sz="1000" b="0" i="0" u="none" strike="noStrike" dirty="0">
                <a:solidFill>
                  <a:srgbClr val="337AB7"/>
                </a:solidFill>
                <a:effectLst/>
                <a:latin typeface="Open Sans"/>
                <a:hlinkClick r:id="rId10"/>
              </a:rPr>
              <a:t>Huang et al. 2019</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PRJNA484025</a:t>
            </a:r>
          </a:p>
          <a:p>
            <a:pPr marL="0" indent="0" algn="ctr">
              <a:buNone/>
            </a:pPr>
            <a:r>
              <a:rPr lang="en-US" sz="1800" b="0" i="0" dirty="0">
                <a:solidFill>
                  <a:srgbClr val="333333"/>
                </a:solidFill>
                <a:effectLst/>
                <a:latin typeface="Open Sans"/>
              </a:rPr>
              <a:t>Non-BALF studies used only for bioinformatics benchmarking:</a:t>
            </a:r>
          </a:p>
          <a:p>
            <a:pPr algn="l">
              <a:buFont typeface="Arial" panose="020B0604020202020204" pitchFamily="34" charset="0"/>
              <a:buChar char="•"/>
            </a:pPr>
            <a:r>
              <a:rPr lang="en-US" sz="1000" b="0" i="0" u="none" strike="noStrike" dirty="0" err="1">
                <a:solidFill>
                  <a:srgbClr val="337AB7"/>
                </a:solidFill>
                <a:effectLst/>
                <a:latin typeface="Open Sans"/>
                <a:hlinkClick r:id="rId11"/>
              </a:rPr>
              <a:t>Ibberson</a:t>
            </a:r>
            <a:r>
              <a:rPr lang="en-US" sz="1000" b="0" i="0" u="none" strike="noStrike" dirty="0">
                <a:solidFill>
                  <a:srgbClr val="337AB7"/>
                </a:solidFill>
                <a:effectLst/>
                <a:latin typeface="Open Sans"/>
                <a:hlinkClick r:id="rId11"/>
              </a:rPr>
              <a:t> et al. 2019</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PRJNA573047</a:t>
            </a:r>
          </a:p>
          <a:p>
            <a:pPr algn="l">
              <a:buFont typeface="Arial" panose="020B0604020202020204" pitchFamily="34" charset="0"/>
              <a:buChar char="•"/>
            </a:pPr>
            <a:r>
              <a:rPr lang="en-US" sz="1000" b="0" i="0" u="none" strike="noStrike" dirty="0">
                <a:solidFill>
                  <a:srgbClr val="337AB7"/>
                </a:solidFill>
                <a:effectLst/>
                <a:latin typeface="Open Sans"/>
                <a:hlinkClick r:id="rId12"/>
              </a:rPr>
              <a:t>Nowicki et al. 2018</a:t>
            </a:r>
            <a:r>
              <a:rPr lang="en-US" sz="1000" b="0" i="0" dirty="0">
                <a:solidFill>
                  <a:srgbClr val="333333"/>
                </a:solidFill>
                <a:effectLst/>
                <a:latin typeface="Open Sans"/>
              </a:rPr>
              <a:t>, NCBI </a:t>
            </a:r>
            <a:r>
              <a:rPr lang="en-US" sz="1000" b="0" i="0" dirty="0" err="1">
                <a:solidFill>
                  <a:srgbClr val="333333"/>
                </a:solidFill>
                <a:effectLst/>
                <a:latin typeface="Open Sans"/>
              </a:rPr>
              <a:t>BioProject</a:t>
            </a:r>
            <a:r>
              <a:rPr lang="en-US" sz="1000" b="0" i="0" dirty="0">
                <a:solidFill>
                  <a:srgbClr val="333333"/>
                </a:solidFill>
                <a:effectLst/>
                <a:latin typeface="Open Sans"/>
              </a:rPr>
              <a:t> PRJNA387475</a:t>
            </a:r>
          </a:p>
          <a:p>
            <a:pPr marL="0" indent="0" algn="ctr">
              <a:buNone/>
            </a:pPr>
            <a:endParaRPr lang="en-US" sz="1000" dirty="0"/>
          </a:p>
          <a:p>
            <a:pPr marL="0" indent="0" algn="ctr">
              <a:buNone/>
            </a:pPr>
            <a:endParaRPr lang="en-US" sz="1000" dirty="0"/>
          </a:p>
        </p:txBody>
      </p:sp>
    </p:spTree>
    <p:extLst>
      <p:ext uri="{BB962C8B-B14F-4D97-AF65-F5344CB8AC3E}">
        <p14:creationId xmlns:p14="http://schemas.microsoft.com/office/powerpoint/2010/main" val="4068977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51694A2-7AC8-4A31-8BFD-18DD4E8A73BD}"/>
              </a:ext>
            </a:extLst>
          </p:cNvPr>
          <p:cNvPicPr>
            <a:picLocks noChangeAspect="1"/>
          </p:cNvPicPr>
          <p:nvPr/>
        </p:nvPicPr>
        <p:blipFill>
          <a:blip r:embed="rId3"/>
          <a:stretch>
            <a:fillRect/>
          </a:stretch>
        </p:blipFill>
        <p:spPr>
          <a:xfrm>
            <a:off x="75009" y="917971"/>
            <a:ext cx="3965496" cy="945119"/>
          </a:xfrm>
          <a:prstGeom prst="rect">
            <a:avLst/>
          </a:prstGeom>
        </p:spPr>
      </p:pic>
      <p:sp>
        <p:nvSpPr>
          <p:cNvPr id="7" name="TextBox 6">
            <a:extLst>
              <a:ext uri="{FF2B5EF4-FFF2-40B4-BE49-F238E27FC236}">
                <a16:creationId xmlns:a16="http://schemas.microsoft.com/office/drawing/2014/main" id="{FDD597E8-4D7B-4F88-8507-1E1E3D58601B}"/>
              </a:ext>
            </a:extLst>
          </p:cNvPr>
          <p:cNvSpPr txBox="1"/>
          <p:nvPr/>
        </p:nvSpPr>
        <p:spPr>
          <a:xfrm>
            <a:off x="12502" y="2003822"/>
            <a:ext cx="4632722" cy="3624069"/>
          </a:xfrm>
          <a:prstGeom prst="rect">
            <a:avLst/>
          </a:prstGeom>
          <a:noFill/>
        </p:spPr>
        <p:txBody>
          <a:bodyPr wrap="square">
            <a:spAutoFit/>
          </a:bodyPr>
          <a:lstStyle/>
          <a:p>
            <a:pPr marL="214313" indent="-214313">
              <a:buFont typeface="Arial" panose="020B0604020202020204" pitchFamily="34" charset="0"/>
              <a:buChar char="•"/>
            </a:pPr>
            <a:r>
              <a:rPr lang="en-US" sz="1350" dirty="0"/>
              <a:t>The crystal structure of a conserved domain of </a:t>
            </a:r>
            <a:r>
              <a:rPr lang="en-US" sz="1350" b="1" dirty="0"/>
              <a:t>nonstructural protein 3 </a:t>
            </a:r>
            <a:r>
              <a:rPr lang="en-US" sz="1350" dirty="0"/>
              <a:t>(nsP3) from severe acute respiratory syndrome coronavirus (SARS-</a:t>
            </a:r>
            <a:r>
              <a:rPr lang="en-US" sz="1350" dirty="0" err="1"/>
              <a:t>CoV</a:t>
            </a:r>
            <a:r>
              <a:rPr lang="en-US" sz="1350" dirty="0"/>
              <a:t>) The putative active site is a solvent-exposed</a:t>
            </a:r>
          </a:p>
          <a:p>
            <a:pPr marL="214313" indent="-214313">
              <a:buFont typeface="Arial" panose="020B0604020202020204" pitchFamily="34" charset="0"/>
              <a:buChar char="•"/>
            </a:pPr>
            <a:r>
              <a:rPr lang="en-US" sz="1350" dirty="0"/>
              <a:t>three structural homologs, </a:t>
            </a:r>
          </a:p>
          <a:p>
            <a:pPr marL="557213" lvl="1" indent="-214313">
              <a:buFont typeface="Arial" panose="020B0604020202020204" pitchFamily="34" charset="0"/>
              <a:buChar char="•"/>
            </a:pPr>
            <a:r>
              <a:rPr lang="en-US" sz="1350" dirty="0"/>
              <a:t>yeast Ymx7, </a:t>
            </a:r>
          </a:p>
          <a:p>
            <a:pPr marL="557213" lvl="1" indent="-214313">
              <a:buFont typeface="Arial" panose="020B0604020202020204" pitchFamily="34" charset="0"/>
              <a:buChar char="•"/>
            </a:pPr>
            <a:r>
              <a:rPr lang="en-US" sz="1350" dirty="0" err="1"/>
              <a:t>Archeoglobus</a:t>
            </a:r>
            <a:r>
              <a:rPr lang="en-US" sz="1350" dirty="0"/>
              <a:t> </a:t>
            </a:r>
            <a:r>
              <a:rPr lang="en-US" sz="1350" dirty="0" err="1"/>
              <a:t>fulgidus</a:t>
            </a:r>
            <a:r>
              <a:rPr lang="en-US" sz="1350" dirty="0"/>
              <a:t> AF1521, </a:t>
            </a:r>
          </a:p>
          <a:p>
            <a:pPr marL="557213" lvl="1" indent="-214313">
              <a:buFont typeface="Arial" panose="020B0604020202020204" pitchFamily="34" charset="0"/>
              <a:buChar char="•"/>
            </a:pPr>
            <a:r>
              <a:rPr lang="en-US" sz="1350" dirty="0"/>
              <a:t>Er58 from E. coli. </a:t>
            </a:r>
          </a:p>
          <a:p>
            <a:pPr marL="557213" lvl="1" indent="-214313">
              <a:buFont typeface="Arial" panose="020B0604020202020204" pitchFamily="34" charset="0"/>
              <a:buChar char="•"/>
            </a:pPr>
            <a:r>
              <a:rPr lang="en-US" sz="1350" dirty="0"/>
              <a:t>Homologs acts on ADP-ribose-1″-phosphate (Appr-1″-p). </a:t>
            </a:r>
          </a:p>
          <a:p>
            <a:pPr marL="557213" lvl="1" indent="-214313">
              <a:buFont typeface="Arial" panose="020B0604020202020204" pitchFamily="34" charset="0"/>
              <a:buChar char="•"/>
            </a:pPr>
            <a:r>
              <a:rPr lang="en-US" sz="1350" dirty="0"/>
              <a:t>The SARS nsP3 domain readily removes the 1″ phosphate group from Appr-1″-p in in vitro assays, confirming its phosphatase activity. </a:t>
            </a:r>
          </a:p>
          <a:p>
            <a:pPr marL="557213" lvl="1" indent="-214313">
              <a:buFont typeface="Arial" panose="020B0604020202020204" pitchFamily="34" charset="0"/>
              <a:buChar char="•"/>
            </a:pPr>
            <a:r>
              <a:rPr lang="en-US" sz="1350" dirty="0"/>
              <a:t>Sequence and structure comparison suggests that </a:t>
            </a:r>
            <a:r>
              <a:rPr lang="en-US" sz="1350" b="1" dirty="0"/>
              <a:t>proteins of this superfamily form an emerging group of nucleotide phosphatases that dephosphorylate Appr-1″-p.</a:t>
            </a:r>
          </a:p>
        </p:txBody>
      </p:sp>
      <p:pic>
        <p:nvPicPr>
          <p:cNvPr id="1026" name="Picture 2" descr="Figure thumbnail gr1">
            <a:extLst>
              <a:ext uri="{FF2B5EF4-FFF2-40B4-BE49-F238E27FC236}">
                <a16:creationId xmlns:a16="http://schemas.microsoft.com/office/drawing/2014/main" id="{B368BC5F-D162-4197-863A-DC07DDA0BB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7195"/>
          <a:stretch/>
        </p:blipFill>
        <p:spPr bwMode="auto">
          <a:xfrm>
            <a:off x="1207294" y="5118724"/>
            <a:ext cx="3503116" cy="83813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AE5254-F860-4BD3-988C-D19ACA65C349}"/>
              </a:ext>
            </a:extLst>
          </p:cNvPr>
          <p:cNvSpPr txBox="1"/>
          <p:nvPr/>
        </p:nvSpPr>
        <p:spPr>
          <a:xfrm>
            <a:off x="5275659" y="4629146"/>
            <a:ext cx="3625454" cy="715581"/>
          </a:xfrm>
          <a:prstGeom prst="rect">
            <a:avLst/>
          </a:prstGeom>
          <a:noFill/>
        </p:spPr>
        <p:txBody>
          <a:bodyPr wrap="square">
            <a:spAutoFit/>
          </a:bodyPr>
          <a:lstStyle/>
          <a:p>
            <a:r>
              <a:rPr lang="en-US" sz="1350" dirty="0">
                <a:solidFill>
                  <a:srgbClr val="1C1D1E"/>
                </a:solidFill>
                <a:latin typeface="Open Sans"/>
              </a:rPr>
              <a:t>“Destabilizing mutation of nsp3 protein could explain the difference observed between SARS and COVID‐19.”</a:t>
            </a:r>
            <a:endParaRPr lang="en-US" sz="1350" dirty="0"/>
          </a:p>
        </p:txBody>
      </p:sp>
      <p:pic>
        <p:nvPicPr>
          <p:cNvPr id="1028" name="Picture 4" descr="image">
            <a:extLst>
              <a:ext uri="{FF2B5EF4-FFF2-40B4-BE49-F238E27FC236}">
                <a16:creationId xmlns:a16="http://schemas.microsoft.com/office/drawing/2014/main" id="{1907BDB9-1131-4E70-9794-7E482FBE2C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6706" y="2826984"/>
            <a:ext cx="3363359" cy="1730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7A9984-7167-4076-9B70-6617A3B3A416}"/>
              </a:ext>
            </a:extLst>
          </p:cNvPr>
          <p:cNvPicPr>
            <a:picLocks noChangeAspect="1"/>
          </p:cNvPicPr>
          <p:nvPr/>
        </p:nvPicPr>
        <p:blipFill>
          <a:blip r:embed="rId6"/>
          <a:stretch>
            <a:fillRect/>
          </a:stretch>
        </p:blipFill>
        <p:spPr>
          <a:xfrm>
            <a:off x="4483418" y="925561"/>
            <a:ext cx="4657725" cy="1728788"/>
          </a:xfrm>
          <a:prstGeom prst="rect">
            <a:avLst/>
          </a:prstGeom>
        </p:spPr>
      </p:pic>
      <p:sp>
        <p:nvSpPr>
          <p:cNvPr id="15" name="TextBox 14">
            <a:extLst>
              <a:ext uri="{FF2B5EF4-FFF2-40B4-BE49-F238E27FC236}">
                <a16:creationId xmlns:a16="http://schemas.microsoft.com/office/drawing/2014/main" id="{F73B2516-464A-4C3C-9363-66D4F0CE6617}"/>
              </a:ext>
            </a:extLst>
          </p:cNvPr>
          <p:cNvSpPr txBox="1"/>
          <p:nvPr/>
        </p:nvSpPr>
        <p:spPr>
          <a:xfrm>
            <a:off x="5275659" y="5537789"/>
            <a:ext cx="2826247" cy="184666"/>
          </a:xfrm>
          <a:prstGeom prst="rect">
            <a:avLst/>
          </a:prstGeom>
          <a:noFill/>
        </p:spPr>
        <p:txBody>
          <a:bodyPr wrap="square">
            <a:spAutoFit/>
          </a:bodyPr>
          <a:lstStyle/>
          <a:p>
            <a:r>
              <a:rPr lang="en-US" sz="600" dirty="0">
                <a:solidFill>
                  <a:srgbClr val="111111"/>
                </a:solidFill>
                <a:latin typeface="Roboto"/>
              </a:rPr>
              <a:t>https://onlinelibrary.wiley.com/doi/10.1002/jmv.25719</a:t>
            </a:r>
          </a:p>
        </p:txBody>
      </p:sp>
      <p:sp>
        <p:nvSpPr>
          <p:cNvPr id="16" name="TextBox 15">
            <a:extLst>
              <a:ext uri="{FF2B5EF4-FFF2-40B4-BE49-F238E27FC236}">
                <a16:creationId xmlns:a16="http://schemas.microsoft.com/office/drawing/2014/main" id="{4AA1C196-63D8-45FB-B382-B266C8178066}"/>
              </a:ext>
            </a:extLst>
          </p:cNvPr>
          <p:cNvSpPr txBox="1"/>
          <p:nvPr/>
        </p:nvSpPr>
        <p:spPr>
          <a:xfrm>
            <a:off x="75009" y="5686114"/>
            <a:ext cx="4754166" cy="276999"/>
          </a:xfrm>
          <a:prstGeom prst="rect">
            <a:avLst/>
          </a:prstGeom>
          <a:noFill/>
        </p:spPr>
        <p:txBody>
          <a:bodyPr wrap="square">
            <a:spAutoFit/>
          </a:bodyPr>
          <a:lstStyle/>
          <a:p>
            <a:r>
              <a:rPr lang="en-US" sz="600" dirty="0">
                <a:solidFill>
                  <a:srgbClr val="111111"/>
                </a:solidFill>
                <a:latin typeface="Roboto"/>
              </a:rPr>
              <a:t>https://www.cell.com/structure/fulltext/S0969-2126(05)00313-8?_returnURL=https%3A%2F%2Flinkinghub.elsevier.com%2Fretrieve%2Fpii%2FS0969212605003138%3Fshowall%3Dtrue</a:t>
            </a:r>
          </a:p>
        </p:txBody>
      </p:sp>
    </p:spTree>
    <p:extLst>
      <p:ext uri="{BB962C8B-B14F-4D97-AF65-F5344CB8AC3E}">
        <p14:creationId xmlns:p14="http://schemas.microsoft.com/office/powerpoint/2010/main" val="139039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599233" y="109757"/>
            <a:ext cx="5648326" cy="707886"/>
          </a:xfrm>
          <a:prstGeom prst="rect">
            <a:avLst/>
          </a:prstGeom>
          <a:noFill/>
        </p:spPr>
        <p:txBody>
          <a:bodyPr wrap="square">
            <a:spAutoFit/>
          </a:bodyPr>
          <a:lstStyle/>
          <a:p>
            <a:pPr algn="ctr"/>
            <a:r>
              <a:rPr lang="en-US" sz="4000" dirty="0">
                <a:solidFill>
                  <a:schemeClr val="tx2"/>
                </a:solidFill>
              </a:rPr>
              <a:t>Sample Characteristics</a:t>
            </a:r>
          </a:p>
        </p:txBody>
      </p:sp>
      <p:graphicFrame>
        <p:nvGraphicFramePr>
          <p:cNvPr id="17" name="Table 16">
            <a:extLst>
              <a:ext uri="{FF2B5EF4-FFF2-40B4-BE49-F238E27FC236}">
                <a16:creationId xmlns:a16="http://schemas.microsoft.com/office/drawing/2014/main" id="{4BE09764-E276-4CE0-A9F1-21F836D73988}"/>
              </a:ext>
            </a:extLst>
          </p:cNvPr>
          <p:cNvGraphicFramePr>
            <a:graphicFrameLocks noGrp="1"/>
          </p:cNvGraphicFramePr>
          <p:nvPr>
            <p:extLst>
              <p:ext uri="{D42A27DB-BD31-4B8C-83A1-F6EECF244321}">
                <p14:modId xmlns:p14="http://schemas.microsoft.com/office/powerpoint/2010/main" val="2061965149"/>
              </p:ext>
            </p:extLst>
          </p:nvPr>
        </p:nvGraphicFramePr>
        <p:xfrm>
          <a:off x="258279" y="1474286"/>
          <a:ext cx="3307185" cy="5374758"/>
        </p:xfrm>
        <a:graphic>
          <a:graphicData uri="http://schemas.openxmlformats.org/drawingml/2006/table">
            <a:tbl>
              <a:tblPr/>
              <a:tblGrid>
                <a:gridCol w="852631">
                  <a:extLst>
                    <a:ext uri="{9D8B030D-6E8A-4147-A177-3AD203B41FA5}">
                      <a16:colId xmlns:a16="http://schemas.microsoft.com/office/drawing/2014/main" val="682198493"/>
                    </a:ext>
                  </a:extLst>
                </a:gridCol>
                <a:gridCol w="760719">
                  <a:extLst>
                    <a:ext uri="{9D8B030D-6E8A-4147-A177-3AD203B41FA5}">
                      <a16:colId xmlns:a16="http://schemas.microsoft.com/office/drawing/2014/main" val="3170848496"/>
                    </a:ext>
                  </a:extLst>
                </a:gridCol>
                <a:gridCol w="783772">
                  <a:extLst>
                    <a:ext uri="{9D8B030D-6E8A-4147-A177-3AD203B41FA5}">
                      <a16:colId xmlns:a16="http://schemas.microsoft.com/office/drawing/2014/main" val="281793438"/>
                    </a:ext>
                  </a:extLst>
                </a:gridCol>
                <a:gridCol w="910063">
                  <a:extLst>
                    <a:ext uri="{9D8B030D-6E8A-4147-A177-3AD203B41FA5}">
                      <a16:colId xmlns:a16="http://schemas.microsoft.com/office/drawing/2014/main" val="2372859269"/>
                    </a:ext>
                  </a:extLst>
                </a:gridCol>
              </a:tblGrid>
              <a:tr h="182098">
                <a:tc gridSpan="4">
                  <a:txBody>
                    <a:bodyPr/>
                    <a:lstStyle/>
                    <a:p>
                      <a:pPr algn="ctr" fontAlgn="b"/>
                      <a:r>
                        <a:rPr lang="en-US" sz="1000" b="1" i="0" u="none" strike="noStrike" dirty="0">
                          <a:solidFill>
                            <a:srgbClr val="000000"/>
                          </a:solidFill>
                          <a:effectLst/>
                          <a:latin typeface="Calibri" panose="020F0502020204030204" pitchFamily="34" charset="0"/>
                        </a:rPr>
                        <a:t>Table 1. Overview of Meta-analysis dataset Clinical Characteristics</a:t>
                      </a:r>
                    </a:p>
                  </a:txBody>
                  <a:tcPr marL="7154" marR="7154" marT="7154" marB="0" anchor="b">
                    <a:lnL>
                      <a:noFill/>
                    </a:lnL>
                    <a:lnR>
                      <a:noFill/>
                    </a:lnR>
                    <a:lnT>
                      <a:noFill/>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mpd="sng">
                      <a:noFill/>
                      <a:prstDash val="solid"/>
                    </a:lnL>
                  </a:tcPr>
                </a:tc>
                <a:extLst>
                  <a:ext uri="{0D108BD9-81ED-4DB2-BD59-A6C34878D82A}">
                    <a16:rowId xmlns:a16="http://schemas.microsoft.com/office/drawing/2014/main" val="2328672323"/>
                  </a:ext>
                </a:extLst>
              </a:tr>
              <a:tr h="271059">
                <a:tc>
                  <a:txBody>
                    <a:bodyPr/>
                    <a:lstStyle/>
                    <a:p>
                      <a:pPr algn="ctr" fontAlgn="b"/>
                      <a:r>
                        <a:rPr lang="en-US" sz="1000" b="0" i="0" u="none" strike="noStrike" dirty="0">
                          <a:solidFill>
                            <a:srgbClr val="000000"/>
                          </a:solidFill>
                          <a:effectLst/>
                          <a:latin typeface="+mn-lt"/>
                        </a:rPr>
                        <a:t>Variable</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mn-lt"/>
                        </a:rPr>
                        <a:t>Uninfected</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mn-lt"/>
                        </a:rPr>
                        <a:t>Community</a:t>
                      </a:r>
                    </a:p>
                    <a:p>
                      <a:pPr algn="ctr" fontAlgn="ctr"/>
                      <a:r>
                        <a:rPr lang="en-US" sz="1000" b="0" i="0" u="none" strike="noStrike" dirty="0">
                          <a:solidFill>
                            <a:srgbClr val="000000"/>
                          </a:solidFill>
                          <a:effectLst/>
                          <a:latin typeface="+mn-lt"/>
                        </a:rPr>
                        <a:t>Acquired</a:t>
                      </a:r>
                    </a:p>
                    <a:p>
                      <a:pPr algn="ctr" fontAlgn="ctr"/>
                      <a:r>
                        <a:rPr lang="en-US" sz="1000" b="0" i="0" u="none" strike="noStrike" dirty="0">
                          <a:solidFill>
                            <a:srgbClr val="000000"/>
                          </a:solidFill>
                          <a:effectLst/>
                          <a:latin typeface="+mn-lt"/>
                        </a:rPr>
                        <a:t>pneumonia</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US" sz="1000" b="0" i="0" u="none" strike="noStrike" dirty="0">
                          <a:solidFill>
                            <a:srgbClr val="000000"/>
                          </a:solidFill>
                          <a:effectLst/>
                          <a:latin typeface="+mn-lt"/>
                        </a:rPr>
                        <a:t>COVID19</a:t>
                      </a:r>
                    </a:p>
                  </a:txBody>
                  <a:tcPr marL="7154" marR="7154" marT="7154"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29432713"/>
                  </a:ext>
                </a:extLst>
              </a:tr>
              <a:tr h="93137">
                <a:tc>
                  <a:txBody>
                    <a:bodyPr/>
                    <a:lstStyle/>
                    <a:p>
                      <a:pPr algn="l" fontAlgn="ctr"/>
                      <a:r>
                        <a:rPr lang="en-US" sz="1000" b="1" i="0" u="none" strike="noStrike" dirty="0">
                          <a:solidFill>
                            <a:srgbClr val="000000"/>
                          </a:solidFill>
                          <a:effectLst/>
                          <a:latin typeface="+mn-lt"/>
                        </a:rPr>
                        <a:t>case</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dirty="0">
                          <a:solidFill>
                            <a:srgbClr val="000000"/>
                          </a:solidFill>
                          <a:effectLst/>
                          <a:latin typeface="+mn-lt"/>
                        </a:rPr>
                        <a:t>32 (22.7%)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dirty="0">
                          <a:solidFill>
                            <a:srgbClr val="000000"/>
                          </a:solidFill>
                          <a:effectLst/>
                          <a:latin typeface="+mn-lt"/>
                        </a:rPr>
                        <a:t>25 (17.7%)</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dirty="0">
                          <a:solidFill>
                            <a:srgbClr val="000000"/>
                          </a:solidFill>
                          <a:effectLst/>
                          <a:latin typeface="+mn-lt"/>
                        </a:rPr>
                        <a:t>48(34%)</a:t>
                      </a:r>
                    </a:p>
                  </a:txBody>
                  <a:tcPr marL="7154" marR="7154" marT="7154" marB="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03354497"/>
                  </a:ext>
                </a:extLst>
              </a:tr>
              <a:tr h="93137">
                <a:tc>
                  <a:txBody>
                    <a:bodyPr/>
                    <a:lstStyle/>
                    <a:p>
                      <a:pPr algn="l" fontAlgn="ctr"/>
                      <a:r>
                        <a:rPr lang="en-US" sz="1000" b="1" i="0" u="none" strike="noStrike" dirty="0">
                          <a:solidFill>
                            <a:srgbClr val="000000"/>
                          </a:solidFill>
                          <a:effectLst/>
                          <a:latin typeface="+mn-lt"/>
                        </a:rPr>
                        <a:t>Sex</a:t>
                      </a: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948823585"/>
                  </a:ext>
                </a:extLst>
              </a:tr>
              <a:tr h="93137">
                <a:tc>
                  <a:txBody>
                    <a:bodyPr/>
                    <a:lstStyle/>
                    <a:p>
                      <a:pPr algn="r" fontAlgn="ctr"/>
                      <a:r>
                        <a:rPr lang="en-US" sz="1000" b="0" i="0" u="none" strike="noStrike">
                          <a:solidFill>
                            <a:srgbClr val="000000"/>
                          </a:solidFill>
                          <a:effectLst/>
                          <a:latin typeface="+mn-lt"/>
                        </a:rPr>
                        <a:t>female</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6 (18.8%)</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8 (32%)</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16 (33.3%)</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06082894"/>
                  </a:ext>
                </a:extLst>
              </a:tr>
              <a:tr h="93137">
                <a:tc>
                  <a:txBody>
                    <a:bodyPr/>
                    <a:lstStyle/>
                    <a:p>
                      <a:pPr algn="r" fontAlgn="ctr"/>
                      <a:r>
                        <a:rPr lang="en-US" sz="1000" b="0" i="0" u="none" strike="noStrike">
                          <a:solidFill>
                            <a:srgbClr val="000000"/>
                          </a:solidFill>
                          <a:effectLst/>
                          <a:latin typeface="+mn-lt"/>
                        </a:rPr>
                        <a:t>male</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6 (18.8%)</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11 (44%)</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32 (66.7%)</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2387529762"/>
                  </a:ext>
                </a:extLst>
              </a:tr>
              <a:tr h="93137">
                <a:tc>
                  <a:txBody>
                    <a:bodyPr/>
                    <a:lstStyle/>
                    <a:p>
                      <a:pPr algn="r" fontAlgn="ctr"/>
                      <a:r>
                        <a:rPr lang="en-US" sz="1000" b="0" i="0" u="none" strike="noStrike" dirty="0">
                          <a:solidFill>
                            <a:srgbClr val="000000"/>
                          </a:solidFill>
                          <a:effectLst/>
                          <a:latin typeface="+mn-lt"/>
                        </a:rPr>
                        <a:t>unspecified</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20 (62.5%)</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6 (24%)</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758269650"/>
                  </a:ext>
                </a:extLst>
              </a:tr>
              <a:tr h="93137">
                <a:tc>
                  <a:txBody>
                    <a:bodyPr/>
                    <a:lstStyle/>
                    <a:p>
                      <a:pPr algn="l" fontAlgn="b"/>
                      <a:r>
                        <a:rPr lang="en-US" sz="1000" b="1" i="0" u="none" strike="noStrike" dirty="0">
                          <a:solidFill>
                            <a:srgbClr val="000000"/>
                          </a:solidFill>
                          <a:effectLst/>
                          <a:latin typeface="+mn-lt"/>
                        </a:rPr>
                        <a:t>smoking status</a:t>
                      </a:r>
                    </a:p>
                  </a:txBody>
                  <a:tcPr marL="7154" marR="7154" marT="7154" marB="0" anchor="b">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3096820236"/>
                  </a:ext>
                </a:extLst>
              </a:tr>
              <a:tr h="93137">
                <a:tc>
                  <a:txBody>
                    <a:bodyPr/>
                    <a:lstStyle/>
                    <a:p>
                      <a:pPr algn="r" fontAlgn="b"/>
                      <a:r>
                        <a:rPr lang="en-US" sz="1000" b="0" i="0" u="none" strike="noStrike">
                          <a:solidFill>
                            <a:srgbClr val="000000"/>
                          </a:solidFill>
                          <a:effectLst/>
                          <a:latin typeface="+mn-lt"/>
                        </a:rPr>
                        <a:t>yes</a:t>
                      </a:r>
                    </a:p>
                  </a:txBody>
                  <a:tcPr marL="7154" marR="7154" marT="7154" marB="0" anchor="b">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1 (3.12%)</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4037868053"/>
                  </a:ext>
                </a:extLst>
              </a:tr>
              <a:tr h="93137">
                <a:tc>
                  <a:txBody>
                    <a:bodyPr/>
                    <a:lstStyle/>
                    <a:p>
                      <a:pPr algn="r" fontAlgn="b"/>
                      <a:r>
                        <a:rPr lang="en-US" sz="1000" b="0" i="0" u="none" strike="noStrike">
                          <a:solidFill>
                            <a:srgbClr val="000000"/>
                          </a:solidFill>
                          <a:effectLst/>
                          <a:latin typeface="+mn-lt"/>
                        </a:rPr>
                        <a:t>no</a:t>
                      </a:r>
                    </a:p>
                  </a:txBody>
                  <a:tcPr marL="7154" marR="7154" marT="7154" marB="0" anchor="b">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3 (9.38%)</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4102329996"/>
                  </a:ext>
                </a:extLst>
              </a:tr>
              <a:tr h="93137">
                <a:tc>
                  <a:txBody>
                    <a:bodyPr/>
                    <a:lstStyle/>
                    <a:p>
                      <a:pPr algn="r" fontAlgn="b"/>
                      <a:r>
                        <a:rPr lang="en-US" sz="1000" b="0" i="0" u="none" strike="noStrike">
                          <a:solidFill>
                            <a:srgbClr val="000000"/>
                          </a:solidFill>
                          <a:effectLst/>
                          <a:latin typeface="+mn-lt"/>
                        </a:rPr>
                        <a:t>unspecified</a:t>
                      </a:r>
                    </a:p>
                  </a:txBody>
                  <a:tcPr marL="7154" marR="7154" marT="7154" marB="0" anchor="b">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28 (87.5%)</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25 (100%)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48 (100%)</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2039123868"/>
                  </a:ext>
                </a:extLst>
              </a:tr>
              <a:tr h="93137">
                <a:tc>
                  <a:txBody>
                    <a:bodyPr/>
                    <a:lstStyle/>
                    <a:p>
                      <a:pPr algn="l" fontAlgn="b"/>
                      <a:r>
                        <a:rPr lang="en-US" sz="1000" b="1" i="0" u="none" strike="noStrike">
                          <a:solidFill>
                            <a:srgbClr val="000000"/>
                          </a:solidFill>
                          <a:effectLst/>
                          <a:latin typeface="+mn-lt"/>
                        </a:rPr>
                        <a:t>Reads</a:t>
                      </a:r>
                    </a:p>
                  </a:txBody>
                  <a:tcPr marL="7154" marR="7154" marT="7154" marB="0" anchor="b">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246547366"/>
                  </a:ext>
                </a:extLst>
              </a:tr>
              <a:tr h="93137">
                <a:tc>
                  <a:txBody>
                    <a:bodyPr/>
                    <a:lstStyle/>
                    <a:p>
                      <a:pPr algn="r" fontAlgn="ctr"/>
                      <a:r>
                        <a:rPr lang="en-US" sz="1000" b="0" i="0" u="none" strike="noStrike">
                          <a:solidFill>
                            <a:srgbClr val="000000"/>
                          </a:solidFill>
                          <a:effectLst/>
                          <a:latin typeface="+mn-lt"/>
                        </a:rPr>
                        <a:t>paired</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32 (100%)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25 (100%)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32 (66.7%)</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2467983411"/>
                  </a:ext>
                </a:extLst>
              </a:tr>
              <a:tr h="93137">
                <a:tc>
                  <a:txBody>
                    <a:bodyPr/>
                    <a:lstStyle/>
                    <a:p>
                      <a:pPr algn="r" fontAlgn="ctr"/>
                      <a:r>
                        <a:rPr lang="en-US" sz="1000" b="0" i="0" u="none" strike="noStrike">
                          <a:solidFill>
                            <a:srgbClr val="000000"/>
                          </a:solidFill>
                          <a:effectLst/>
                          <a:latin typeface="+mn-lt"/>
                        </a:rPr>
                        <a:t>single</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16 (33.3%)</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419001268"/>
                  </a:ext>
                </a:extLst>
              </a:tr>
              <a:tr h="93137">
                <a:tc>
                  <a:txBody>
                    <a:bodyPr/>
                    <a:lstStyle/>
                    <a:p>
                      <a:pPr algn="r" fontAlgn="ctr"/>
                      <a:r>
                        <a:rPr lang="en-US" sz="1000" b="0" i="0" u="none" strike="noStrike">
                          <a:solidFill>
                            <a:srgbClr val="000000"/>
                          </a:solidFill>
                          <a:effectLst/>
                          <a:latin typeface="+mn-lt"/>
                        </a:rPr>
                        <a:t>unspecified</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187075668"/>
                  </a:ext>
                </a:extLst>
              </a:tr>
              <a:tr h="93137">
                <a:tc>
                  <a:txBody>
                    <a:bodyPr/>
                    <a:lstStyle/>
                    <a:p>
                      <a:pPr algn="l" fontAlgn="b"/>
                      <a:r>
                        <a:rPr lang="en-US" sz="1000" b="1" i="0" u="none" strike="noStrike">
                          <a:solidFill>
                            <a:srgbClr val="000000"/>
                          </a:solidFill>
                          <a:effectLst/>
                          <a:latin typeface="+mn-lt"/>
                        </a:rPr>
                        <a:t>Publication</a:t>
                      </a:r>
                    </a:p>
                  </a:txBody>
                  <a:tcPr marL="7154" marR="7154" marT="7154" marB="0" anchor="b">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868793122"/>
                  </a:ext>
                </a:extLst>
              </a:tr>
              <a:tr h="93137">
                <a:tc>
                  <a:txBody>
                    <a:bodyPr/>
                    <a:lstStyle/>
                    <a:p>
                      <a:pPr algn="r" fontAlgn="ctr"/>
                      <a:r>
                        <a:rPr lang="en-US" sz="1000" b="0" i="0" u="none" strike="noStrike">
                          <a:solidFill>
                            <a:srgbClr val="000000"/>
                          </a:solidFill>
                          <a:effectLst/>
                          <a:latin typeface="+mn-lt"/>
                        </a:rPr>
                        <a:t>Chen</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2 (4.2%)</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565795614"/>
                  </a:ext>
                </a:extLst>
              </a:tr>
              <a:tr h="93137">
                <a:tc>
                  <a:txBody>
                    <a:bodyPr/>
                    <a:lstStyle/>
                    <a:p>
                      <a:pPr algn="r" fontAlgn="ctr"/>
                      <a:r>
                        <a:rPr lang="en-US" sz="1000" b="0" i="0" u="none" strike="noStrike">
                          <a:solidFill>
                            <a:srgbClr val="000000"/>
                          </a:solidFill>
                          <a:effectLst/>
                          <a:latin typeface="+mn-lt"/>
                        </a:rPr>
                        <a:t>Michalovich</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3 (9.4%)</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510497972"/>
                  </a:ext>
                </a:extLst>
              </a:tr>
              <a:tr h="93137">
                <a:tc>
                  <a:txBody>
                    <a:bodyPr/>
                    <a:lstStyle/>
                    <a:p>
                      <a:pPr algn="r" fontAlgn="ctr"/>
                      <a:r>
                        <a:rPr lang="en-US" sz="1000" b="0" i="0" u="none" strike="noStrike">
                          <a:solidFill>
                            <a:srgbClr val="000000"/>
                          </a:solidFill>
                          <a:effectLst/>
                          <a:latin typeface="+mn-lt"/>
                        </a:rPr>
                        <a:t>Ren</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9 (28.1%)</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0 (0%)</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3486800056"/>
                  </a:ext>
                </a:extLst>
              </a:tr>
              <a:tr h="93137">
                <a:tc>
                  <a:txBody>
                    <a:bodyPr/>
                    <a:lstStyle/>
                    <a:p>
                      <a:pPr algn="r" fontAlgn="ctr"/>
                      <a:r>
                        <a:rPr lang="en-US" sz="1000" b="0" i="0" u="none" strike="noStrike">
                          <a:solidFill>
                            <a:srgbClr val="000000"/>
                          </a:solidFill>
                          <a:effectLst/>
                          <a:latin typeface="+mn-lt"/>
                        </a:rPr>
                        <a:t>Shen</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20 (62.5%)</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25 (100%)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32 (66.7%)</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992382949"/>
                  </a:ext>
                </a:extLst>
              </a:tr>
              <a:tr h="93137">
                <a:tc>
                  <a:txBody>
                    <a:bodyPr/>
                    <a:lstStyle/>
                    <a:p>
                      <a:pPr algn="r" fontAlgn="ctr"/>
                      <a:r>
                        <a:rPr lang="en-US" sz="1000" b="0" i="0" u="none" strike="noStrike">
                          <a:solidFill>
                            <a:srgbClr val="000000"/>
                          </a:solidFill>
                          <a:effectLst/>
                          <a:latin typeface="+mn-lt"/>
                        </a:rPr>
                        <a:t>Wu</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1 (2.1%)</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3772638670"/>
                  </a:ext>
                </a:extLst>
              </a:tr>
              <a:tr h="93137">
                <a:tc>
                  <a:txBody>
                    <a:bodyPr/>
                    <a:lstStyle/>
                    <a:p>
                      <a:pPr algn="r" fontAlgn="ctr"/>
                      <a:r>
                        <a:rPr lang="en-US" sz="1000" b="0" i="0" u="none" strike="noStrike">
                          <a:solidFill>
                            <a:srgbClr val="000000"/>
                          </a:solidFill>
                          <a:effectLst/>
                          <a:latin typeface="+mn-lt"/>
                        </a:rPr>
                        <a:t>Xiong</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4 (8.3%)</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874442920"/>
                  </a:ext>
                </a:extLst>
              </a:tr>
              <a:tr h="93137">
                <a:tc>
                  <a:txBody>
                    <a:bodyPr/>
                    <a:lstStyle/>
                    <a:p>
                      <a:pPr algn="r" fontAlgn="ctr"/>
                      <a:r>
                        <a:rPr lang="en-US" sz="1000" b="0" i="0" u="none" strike="noStrike">
                          <a:solidFill>
                            <a:srgbClr val="000000"/>
                          </a:solidFill>
                          <a:effectLst/>
                          <a:latin typeface="+mn-lt"/>
                        </a:rPr>
                        <a:t>Zhou</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0 (0%)</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9 (18.8%)</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582313315"/>
                  </a:ext>
                </a:extLst>
              </a:tr>
              <a:tr h="182098">
                <a:tc>
                  <a:txBody>
                    <a:bodyPr/>
                    <a:lstStyle/>
                    <a:p>
                      <a:pPr algn="l" fontAlgn="ctr"/>
                      <a:r>
                        <a:rPr lang="en-US" sz="1000" b="1" i="0" u="none" strike="noStrike" dirty="0">
                          <a:solidFill>
                            <a:srgbClr val="000000"/>
                          </a:solidFill>
                          <a:effectLst/>
                          <a:latin typeface="+mn-lt"/>
                        </a:rPr>
                        <a:t>Numeric</a:t>
                      </a:r>
                      <a:r>
                        <a:rPr lang="en-US" sz="1000" b="0" i="0" u="none" strike="noStrike" dirty="0">
                          <a:solidFill>
                            <a:srgbClr val="000000"/>
                          </a:solidFill>
                          <a:effectLst/>
                          <a:latin typeface="+mn-lt"/>
                        </a:rPr>
                        <a:t>, </a:t>
                      </a:r>
                    </a:p>
                    <a:p>
                      <a:pPr algn="l" fontAlgn="ctr"/>
                      <a:r>
                        <a:rPr lang="en-US" sz="1000" b="0" i="0" u="none" strike="noStrike" dirty="0">
                          <a:solidFill>
                            <a:srgbClr val="000000"/>
                          </a:solidFill>
                          <a:effectLst/>
                          <a:latin typeface="+mn-lt"/>
                        </a:rPr>
                        <a:t>mean ± SD (n)</a:t>
                      </a: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a:solidFill>
                          <a:srgbClr val="000000"/>
                        </a:solidFill>
                        <a:effectLst/>
                        <a:latin typeface="+mn-lt"/>
                      </a:endParaRPr>
                    </a:p>
                  </a:txBody>
                  <a:tcPr marL="7154" marR="7154" marT="7154" marB="0" anchor="ctr">
                    <a:lnL>
                      <a:noFill/>
                    </a:lnL>
                    <a:lnR>
                      <a:noFill/>
                    </a:lnR>
                    <a:lnT>
                      <a:noFill/>
                    </a:lnT>
                    <a:lnB>
                      <a:noFill/>
                    </a:lnB>
                    <a:solidFill>
                      <a:srgbClr val="FFFFFF"/>
                    </a:solidFill>
                  </a:tcPr>
                </a:tc>
                <a:tc>
                  <a:txBody>
                    <a:bodyPr/>
                    <a:lstStyle/>
                    <a:p>
                      <a:pPr algn="ctr" fontAlgn="ctr"/>
                      <a:endParaRPr lang="en-US" sz="1000" b="0" i="0" u="none" strike="noStrike" dirty="0">
                        <a:solidFill>
                          <a:srgbClr val="000000"/>
                        </a:solidFill>
                        <a:effectLst/>
                        <a:latin typeface="+mn-lt"/>
                      </a:endParaRP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4031938977"/>
                  </a:ext>
                </a:extLst>
              </a:tr>
              <a:tr h="182098">
                <a:tc>
                  <a:txBody>
                    <a:bodyPr/>
                    <a:lstStyle/>
                    <a:p>
                      <a:pPr algn="r" fontAlgn="ctr"/>
                      <a:r>
                        <a:rPr lang="en-US" sz="1000" b="0" i="0" u="none" strike="noStrike">
                          <a:solidFill>
                            <a:srgbClr val="000000"/>
                          </a:solidFill>
                          <a:effectLst/>
                          <a:latin typeface="+mn-lt"/>
                        </a:rPr>
                        <a:t>Age</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49.8  ±  13.9 </a:t>
                      </a:r>
                    </a:p>
                    <a:p>
                      <a:pPr algn="ctr" fontAlgn="ctr"/>
                      <a:r>
                        <a:rPr lang="en-US" sz="1000" b="0" i="0" u="none" strike="noStrike" dirty="0">
                          <a:solidFill>
                            <a:srgbClr val="000000"/>
                          </a:solidFill>
                          <a:effectLst/>
                          <a:latin typeface="+mn-lt"/>
                        </a:rPr>
                        <a:t>(n=12)</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51.1  ±  19.8</a:t>
                      </a:r>
                    </a:p>
                    <a:p>
                      <a:pPr algn="ctr" fontAlgn="ctr"/>
                      <a:r>
                        <a:rPr lang="en-US" sz="1000" b="0" i="0" u="none" strike="noStrike" dirty="0">
                          <a:solidFill>
                            <a:srgbClr val="000000"/>
                          </a:solidFill>
                          <a:effectLst/>
                          <a:latin typeface="+mn-lt"/>
                        </a:rPr>
                        <a:t>(n=17)</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47.9  ±  10.4</a:t>
                      </a:r>
                    </a:p>
                    <a:p>
                      <a:pPr algn="ctr" fontAlgn="ctr"/>
                      <a:r>
                        <a:rPr lang="en-US" sz="1000" b="0" i="0" u="none" strike="noStrike" dirty="0">
                          <a:solidFill>
                            <a:srgbClr val="000000"/>
                          </a:solidFill>
                          <a:effectLst/>
                          <a:latin typeface="+mn-lt"/>
                        </a:rPr>
                        <a:t>(n=48)</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1413104369"/>
                  </a:ext>
                </a:extLst>
              </a:tr>
              <a:tr h="182098">
                <a:tc>
                  <a:txBody>
                    <a:bodyPr/>
                    <a:lstStyle/>
                    <a:p>
                      <a:pPr algn="r" fontAlgn="ctr"/>
                      <a:r>
                        <a:rPr lang="en-US" sz="1000" b="0" i="0" u="none" strike="noStrike" dirty="0">
                          <a:solidFill>
                            <a:srgbClr val="000000"/>
                          </a:solidFill>
                          <a:effectLst/>
                          <a:latin typeface="+mn-lt"/>
                        </a:rPr>
                        <a:t>Temp. °C</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mn-lt"/>
                        </a:rPr>
                        <a:t>-</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38.4  ±  0.91</a:t>
                      </a:r>
                    </a:p>
                    <a:p>
                      <a:pPr algn="ctr" fontAlgn="ctr"/>
                      <a:r>
                        <a:rPr lang="en-US" sz="1000" b="0" i="0" u="none" strike="noStrike" dirty="0">
                          <a:solidFill>
                            <a:srgbClr val="000000"/>
                          </a:solidFill>
                          <a:effectLst/>
                          <a:latin typeface="+mn-lt"/>
                        </a:rPr>
                        <a:t>(n=15)</a:t>
                      </a:r>
                    </a:p>
                  </a:txBody>
                  <a:tcPr marL="7154" marR="7154" marT="7154" marB="0"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mn-lt"/>
                        </a:rPr>
                        <a:t>38.4  ±  0.715</a:t>
                      </a:r>
                    </a:p>
                    <a:p>
                      <a:pPr algn="ctr" fontAlgn="ctr"/>
                      <a:r>
                        <a:rPr lang="en-US" sz="1000" b="0" i="0" u="none" strike="noStrike" dirty="0">
                          <a:solidFill>
                            <a:srgbClr val="000000"/>
                          </a:solidFill>
                          <a:effectLst/>
                          <a:latin typeface="+mn-lt"/>
                        </a:rPr>
                        <a:t>(n=8)</a:t>
                      </a:r>
                    </a:p>
                  </a:txBody>
                  <a:tcPr marL="7154" marR="7154" marT="7154" marB="0" anchor="ctr">
                    <a:lnL>
                      <a:noFill/>
                    </a:lnL>
                    <a:lnR>
                      <a:noFill/>
                    </a:lnR>
                    <a:lnT>
                      <a:noFill/>
                    </a:lnT>
                    <a:lnB>
                      <a:noFill/>
                    </a:lnB>
                    <a:solidFill>
                      <a:srgbClr val="FFFFFF"/>
                    </a:solidFill>
                  </a:tcPr>
                </a:tc>
                <a:extLst>
                  <a:ext uri="{0D108BD9-81ED-4DB2-BD59-A6C34878D82A}">
                    <a16:rowId xmlns:a16="http://schemas.microsoft.com/office/drawing/2014/main" val="234113124"/>
                  </a:ext>
                </a:extLst>
              </a:tr>
              <a:tr h="182098">
                <a:tc>
                  <a:txBody>
                    <a:bodyPr/>
                    <a:lstStyle/>
                    <a:p>
                      <a:pPr algn="r" fontAlgn="ctr"/>
                      <a:r>
                        <a:rPr lang="en-US" sz="1000" b="0" i="0" u="none" strike="noStrike" dirty="0">
                          <a:solidFill>
                            <a:srgbClr val="000000"/>
                          </a:solidFill>
                          <a:effectLst/>
                          <a:latin typeface="+mn-lt"/>
                        </a:rPr>
                        <a:t>days after onset</a:t>
                      </a:r>
                    </a:p>
                  </a:txBody>
                  <a:tcPr marL="7154" marR="7154" marT="7154" marB="0" anchor="ctr">
                    <a:lnL>
                      <a:noFill/>
                    </a:lnL>
                    <a:lnR>
                      <a:noFill/>
                    </a:lnR>
                    <a:lnT>
                      <a:noFill/>
                    </a:lnT>
                    <a:lnB>
                      <a:noFill/>
                    </a:lnB>
                    <a:solidFill>
                      <a:srgbClr val="FFFFFF"/>
                    </a:solidFill>
                  </a:tcPr>
                </a:tc>
                <a:tc>
                  <a:txBody>
                    <a:bodyPr/>
                    <a:lstStyle/>
                    <a:p>
                      <a:pPr algn="ctr" fontAlgn="b"/>
                      <a:r>
                        <a:rPr lang="en-US" sz="1000" b="0" i="0" u="none" strike="noStrike" dirty="0">
                          <a:solidFill>
                            <a:srgbClr val="000000"/>
                          </a:solidFill>
                          <a:effectLst/>
                          <a:latin typeface="+mn-lt"/>
                        </a:rPr>
                        <a:t>-</a:t>
                      </a:r>
                    </a:p>
                  </a:txBody>
                  <a:tcPr marL="7154" marR="7154" marT="7154" marB="0" anchor="b">
                    <a:lnL>
                      <a:noFill/>
                    </a:lnL>
                    <a:lnR>
                      <a:noFill/>
                    </a:lnR>
                    <a:lnT>
                      <a:noFill/>
                    </a:lnT>
                    <a:lnB>
                      <a:noFill/>
                    </a:lnB>
                    <a:solidFill>
                      <a:srgbClr val="FFFFFF"/>
                    </a:solidFill>
                  </a:tcPr>
                </a:tc>
                <a:tc>
                  <a:txBody>
                    <a:bodyPr/>
                    <a:lstStyle/>
                    <a:p>
                      <a:pPr algn="ctr" fontAlgn="b"/>
                      <a:r>
                        <a:rPr lang="en-US" sz="1000" b="0" i="0" u="none" strike="noStrike" dirty="0">
                          <a:solidFill>
                            <a:srgbClr val="000000"/>
                          </a:solidFill>
                          <a:effectLst/>
                          <a:latin typeface="+mn-lt"/>
                        </a:rPr>
                        <a:t>9.07  ±  3.17</a:t>
                      </a:r>
                    </a:p>
                    <a:p>
                      <a:pPr algn="ctr" fontAlgn="b"/>
                      <a:r>
                        <a:rPr lang="en-US" sz="1000" b="0" i="0" u="none" strike="noStrike" dirty="0">
                          <a:solidFill>
                            <a:srgbClr val="000000"/>
                          </a:solidFill>
                          <a:effectLst/>
                          <a:latin typeface="+mn-lt"/>
                        </a:rPr>
                        <a:t>(n=14)</a:t>
                      </a:r>
                    </a:p>
                  </a:txBody>
                  <a:tcPr marL="7154" marR="7154" marT="7154" marB="0" anchor="b">
                    <a:lnL>
                      <a:noFill/>
                    </a:lnL>
                    <a:lnR>
                      <a:noFill/>
                    </a:lnR>
                    <a:lnT>
                      <a:noFill/>
                    </a:lnT>
                    <a:lnB>
                      <a:noFill/>
                    </a:lnB>
                    <a:solidFill>
                      <a:srgbClr val="FFFFFF"/>
                    </a:solidFill>
                  </a:tcPr>
                </a:tc>
                <a:tc>
                  <a:txBody>
                    <a:bodyPr/>
                    <a:lstStyle/>
                    <a:p>
                      <a:pPr algn="ctr" fontAlgn="b"/>
                      <a:r>
                        <a:rPr lang="en-US" sz="1000" b="0" i="0" u="none" strike="noStrike" dirty="0">
                          <a:solidFill>
                            <a:srgbClr val="000000"/>
                          </a:solidFill>
                          <a:effectLst/>
                          <a:latin typeface="+mn-lt"/>
                        </a:rPr>
                        <a:t>12.05  ±  6.5</a:t>
                      </a:r>
                    </a:p>
                    <a:p>
                      <a:pPr algn="ctr" fontAlgn="b"/>
                      <a:r>
                        <a:rPr lang="en-US" sz="1000" b="0" i="0" u="none" strike="noStrike" dirty="0">
                          <a:solidFill>
                            <a:srgbClr val="000000"/>
                          </a:solidFill>
                          <a:effectLst/>
                          <a:latin typeface="+mn-lt"/>
                        </a:rPr>
                        <a:t>(n=41)</a:t>
                      </a:r>
                    </a:p>
                  </a:txBody>
                  <a:tcPr marL="7154" marR="7154" marT="7154" marB="0" anchor="b">
                    <a:lnL>
                      <a:noFill/>
                    </a:lnL>
                    <a:lnR>
                      <a:noFill/>
                    </a:lnR>
                    <a:lnT>
                      <a:noFill/>
                    </a:lnT>
                    <a:lnB>
                      <a:noFill/>
                    </a:lnB>
                    <a:solidFill>
                      <a:srgbClr val="FFFFFF"/>
                    </a:solidFill>
                  </a:tcPr>
                </a:tc>
                <a:extLst>
                  <a:ext uri="{0D108BD9-81ED-4DB2-BD59-A6C34878D82A}">
                    <a16:rowId xmlns:a16="http://schemas.microsoft.com/office/drawing/2014/main" val="1862245358"/>
                  </a:ext>
                </a:extLst>
              </a:tr>
            </a:tbl>
          </a:graphicData>
        </a:graphic>
      </p:graphicFrame>
      <p:graphicFrame>
        <p:nvGraphicFramePr>
          <p:cNvPr id="18" name="Table 17">
            <a:extLst>
              <a:ext uri="{FF2B5EF4-FFF2-40B4-BE49-F238E27FC236}">
                <a16:creationId xmlns:a16="http://schemas.microsoft.com/office/drawing/2014/main" id="{8A27EB3E-4CFF-4FC0-8A93-542854D70170}"/>
              </a:ext>
            </a:extLst>
          </p:cNvPr>
          <p:cNvGraphicFramePr>
            <a:graphicFrameLocks noGrp="1"/>
          </p:cNvGraphicFramePr>
          <p:nvPr>
            <p:extLst>
              <p:ext uri="{D42A27DB-BD31-4B8C-83A1-F6EECF244321}">
                <p14:modId xmlns:p14="http://schemas.microsoft.com/office/powerpoint/2010/main" val="3943968146"/>
              </p:ext>
            </p:extLst>
          </p:nvPr>
        </p:nvGraphicFramePr>
        <p:xfrm>
          <a:off x="3755282" y="2970442"/>
          <a:ext cx="3062838" cy="2382447"/>
        </p:xfrm>
        <a:graphic>
          <a:graphicData uri="http://schemas.openxmlformats.org/drawingml/2006/table">
            <a:tbl>
              <a:tblPr/>
              <a:tblGrid>
                <a:gridCol w="1132329">
                  <a:extLst>
                    <a:ext uri="{9D8B030D-6E8A-4147-A177-3AD203B41FA5}">
                      <a16:colId xmlns:a16="http://schemas.microsoft.com/office/drawing/2014/main" val="1588528852"/>
                    </a:ext>
                  </a:extLst>
                </a:gridCol>
                <a:gridCol w="1930509">
                  <a:extLst>
                    <a:ext uri="{9D8B030D-6E8A-4147-A177-3AD203B41FA5}">
                      <a16:colId xmlns:a16="http://schemas.microsoft.com/office/drawing/2014/main" val="3065777549"/>
                    </a:ext>
                  </a:extLst>
                </a:gridCol>
              </a:tblGrid>
              <a:tr h="66944">
                <a:tc gridSpan="2">
                  <a:txBody>
                    <a:bodyPr/>
                    <a:lstStyle/>
                    <a:p>
                      <a:pPr algn="ctr" fontAlgn="ctr"/>
                      <a:r>
                        <a:rPr lang="en-US" sz="1000" b="1" i="0" u="none" strike="noStrike" dirty="0">
                          <a:solidFill>
                            <a:srgbClr val="000000"/>
                          </a:solidFill>
                          <a:effectLst/>
                          <a:latin typeface="+mn-lt"/>
                        </a:rPr>
                        <a:t>Suppl. Table 1. COVID19  Sample Characteristics</a:t>
                      </a:r>
                    </a:p>
                  </a:txBody>
                  <a:tcPr marL="7419" marR="7419" marT="7419" marB="0" anchor="ctr">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615845611"/>
                  </a:ext>
                </a:extLst>
              </a:tr>
              <a:tr h="66944">
                <a:tc>
                  <a:txBody>
                    <a:bodyPr/>
                    <a:lstStyle/>
                    <a:p>
                      <a:pPr algn="l" fontAlgn="ctr"/>
                      <a:r>
                        <a:rPr lang="en-US" sz="1000" b="1" i="0" u="none" strike="noStrike" dirty="0">
                          <a:solidFill>
                            <a:srgbClr val="000000"/>
                          </a:solidFill>
                          <a:effectLst/>
                          <a:latin typeface="+mn-lt"/>
                        </a:rPr>
                        <a:t>outcome </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000" b="1" i="1" u="none" strike="noStrike" dirty="0">
                          <a:solidFill>
                            <a:srgbClr val="000000"/>
                          </a:solidFill>
                          <a:effectLst/>
                          <a:latin typeface="+mn-lt"/>
                        </a:rPr>
                        <a:t>n </a:t>
                      </a:r>
                      <a:r>
                        <a:rPr lang="en-US" sz="1000" b="1" i="0" u="none" strike="noStrike" dirty="0">
                          <a:solidFill>
                            <a:srgbClr val="000000"/>
                          </a:solidFill>
                          <a:effectLst/>
                          <a:latin typeface="+mn-lt"/>
                        </a:rPr>
                        <a:t>=48</a:t>
                      </a:r>
                    </a:p>
                  </a:txBody>
                  <a:tcPr marL="7419" marR="7419" marT="7419"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90833759"/>
                  </a:ext>
                </a:extLst>
              </a:tr>
              <a:tr h="66944">
                <a:tc>
                  <a:txBody>
                    <a:bodyPr/>
                    <a:lstStyle/>
                    <a:p>
                      <a:pPr algn="r" fontAlgn="ctr"/>
                      <a:r>
                        <a:rPr lang="en-US" sz="1000" b="0" i="0" u="none" strike="noStrike">
                          <a:solidFill>
                            <a:srgbClr val="000000"/>
                          </a:solidFill>
                          <a:effectLst/>
                          <a:latin typeface="+mn-lt"/>
                        </a:rPr>
                        <a:t>Deceased</a:t>
                      </a:r>
                    </a:p>
                  </a:txBody>
                  <a:tcPr marL="7419" marR="7419" marT="7419"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mn-lt"/>
                        </a:rPr>
                        <a:t>20 (41.7%)</a:t>
                      </a:r>
                    </a:p>
                  </a:txBody>
                  <a:tcPr marL="7419" marR="7419" marT="7419" marB="0" anchor="ctr">
                    <a:lnL>
                      <a:noFill/>
                    </a:lnL>
                    <a:lnR>
                      <a:noFill/>
                    </a:lnR>
                    <a:lnT>
                      <a:noFill/>
                    </a:lnT>
                    <a:lnB>
                      <a:noFill/>
                    </a:lnB>
                  </a:tcPr>
                </a:tc>
                <a:extLst>
                  <a:ext uri="{0D108BD9-81ED-4DB2-BD59-A6C34878D82A}">
                    <a16:rowId xmlns:a16="http://schemas.microsoft.com/office/drawing/2014/main" val="766398233"/>
                  </a:ext>
                </a:extLst>
              </a:tr>
              <a:tr h="66944">
                <a:tc>
                  <a:txBody>
                    <a:bodyPr/>
                    <a:lstStyle/>
                    <a:p>
                      <a:pPr algn="r" fontAlgn="ctr"/>
                      <a:r>
                        <a:rPr lang="en-US" sz="1000" b="0" i="0" u="none" strike="noStrike">
                          <a:solidFill>
                            <a:srgbClr val="000000"/>
                          </a:solidFill>
                          <a:effectLst/>
                          <a:latin typeface="+mn-lt"/>
                        </a:rPr>
                        <a:t>Recovered</a:t>
                      </a:r>
                    </a:p>
                  </a:txBody>
                  <a:tcPr marL="7419" marR="7419" marT="7419"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mn-lt"/>
                        </a:rPr>
                        <a:t>11 (22.9%)</a:t>
                      </a:r>
                    </a:p>
                  </a:txBody>
                  <a:tcPr marL="7419" marR="7419" marT="7419" marB="0" anchor="ctr">
                    <a:lnL>
                      <a:noFill/>
                    </a:lnL>
                    <a:lnR>
                      <a:noFill/>
                    </a:lnR>
                    <a:lnT>
                      <a:noFill/>
                    </a:lnT>
                    <a:lnB>
                      <a:noFill/>
                    </a:lnB>
                  </a:tcPr>
                </a:tc>
                <a:extLst>
                  <a:ext uri="{0D108BD9-81ED-4DB2-BD59-A6C34878D82A}">
                    <a16:rowId xmlns:a16="http://schemas.microsoft.com/office/drawing/2014/main" val="3214976987"/>
                  </a:ext>
                </a:extLst>
              </a:tr>
              <a:tr h="66944">
                <a:tc>
                  <a:txBody>
                    <a:bodyPr/>
                    <a:lstStyle/>
                    <a:p>
                      <a:pPr algn="r" fontAlgn="ctr"/>
                      <a:r>
                        <a:rPr lang="en-US" sz="1000" b="0" i="0" u="none" strike="noStrike" dirty="0">
                          <a:solidFill>
                            <a:srgbClr val="000000"/>
                          </a:solidFill>
                          <a:effectLst/>
                          <a:latin typeface="+mn-lt"/>
                        </a:rPr>
                        <a:t>Stabilized</a:t>
                      </a:r>
                    </a:p>
                  </a:txBody>
                  <a:tcPr marL="7419" marR="7419" marT="7419"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mn-lt"/>
                        </a:rPr>
                        <a:t>8 (16.7%)</a:t>
                      </a:r>
                    </a:p>
                  </a:txBody>
                  <a:tcPr marL="7419" marR="7419" marT="7419" marB="0" anchor="ctr">
                    <a:lnL>
                      <a:noFill/>
                    </a:lnL>
                    <a:lnR>
                      <a:noFill/>
                    </a:lnR>
                    <a:lnT>
                      <a:noFill/>
                    </a:lnT>
                    <a:lnB>
                      <a:noFill/>
                    </a:lnB>
                  </a:tcPr>
                </a:tc>
                <a:extLst>
                  <a:ext uri="{0D108BD9-81ED-4DB2-BD59-A6C34878D82A}">
                    <a16:rowId xmlns:a16="http://schemas.microsoft.com/office/drawing/2014/main" val="1054851283"/>
                  </a:ext>
                </a:extLst>
              </a:tr>
              <a:tr h="66944">
                <a:tc>
                  <a:txBody>
                    <a:bodyPr/>
                    <a:lstStyle/>
                    <a:p>
                      <a:pPr algn="r" fontAlgn="ctr"/>
                      <a:r>
                        <a:rPr lang="en-US" sz="1000" b="0" i="0" u="none" strike="noStrike" dirty="0">
                          <a:solidFill>
                            <a:srgbClr val="000000"/>
                          </a:solidFill>
                          <a:effectLst/>
                          <a:latin typeface="+mn-lt"/>
                        </a:rPr>
                        <a:t>Unspecified</a:t>
                      </a:r>
                    </a:p>
                  </a:txBody>
                  <a:tcPr marL="7419" marR="7419" marT="7419"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mn-lt"/>
                        </a:rPr>
                        <a:t>9 (18.8%)</a:t>
                      </a:r>
                    </a:p>
                  </a:txBody>
                  <a:tcPr marL="7419" marR="7419" marT="7419" marB="0" anchor="ctr">
                    <a:lnL>
                      <a:noFill/>
                    </a:lnL>
                    <a:lnR>
                      <a:noFill/>
                    </a:lnR>
                    <a:lnT>
                      <a:noFill/>
                    </a:lnT>
                    <a:lnB>
                      <a:noFill/>
                    </a:lnB>
                  </a:tcPr>
                </a:tc>
                <a:extLst>
                  <a:ext uri="{0D108BD9-81ED-4DB2-BD59-A6C34878D82A}">
                    <a16:rowId xmlns:a16="http://schemas.microsoft.com/office/drawing/2014/main" val="873869743"/>
                  </a:ext>
                </a:extLst>
              </a:tr>
              <a:tr h="66944">
                <a:tc>
                  <a:txBody>
                    <a:bodyPr/>
                    <a:lstStyle/>
                    <a:p>
                      <a:pPr algn="l" fontAlgn="ctr"/>
                      <a:r>
                        <a:rPr lang="en-US" sz="1000" b="1" i="0" u="none" strike="noStrike" dirty="0">
                          <a:solidFill>
                            <a:srgbClr val="000000"/>
                          </a:solidFill>
                          <a:effectLst/>
                          <a:latin typeface="+mn-lt"/>
                        </a:rPr>
                        <a:t>Cough</a:t>
                      </a:r>
                    </a:p>
                  </a:txBody>
                  <a:tcPr marL="7419" marR="7419" marT="7419" marB="0" anchor="ctr">
                    <a:lnL>
                      <a:noFill/>
                    </a:lnL>
                    <a:lnR>
                      <a:noFill/>
                    </a:lnR>
                    <a:lnT>
                      <a:noFill/>
                    </a:lnT>
                    <a:lnB>
                      <a:noFill/>
                    </a:lnB>
                  </a:tcPr>
                </a:tc>
                <a:tc>
                  <a:txBody>
                    <a:bodyPr/>
                    <a:lstStyle/>
                    <a:p>
                      <a:pPr algn="ctr" fontAlgn="ctr"/>
                      <a:r>
                        <a:rPr lang="en-US" sz="1000" b="0" i="0" u="none" strike="noStrike" dirty="0">
                          <a:solidFill>
                            <a:srgbClr val="000000"/>
                          </a:solidFill>
                          <a:effectLst/>
                          <a:latin typeface="+mn-lt"/>
                        </a:rPr>
                        <a:t> </a:t>
                      </a:r>
                      <a:endParaRPr lang="en-US" sz="1000" b="1" i="0" u="none" strike="noStrike" dirty="0">
                        <a:solidFill>
                          <a:srgbClr val="000000"/>
                        </a:solidFill>
                        <a:effectLst/>
                        <a:latin typeface="+mn-lt"/>
                      </a:endParaRPr>
                    </a:p>
                  </a:txBody>
                  <a:tcPr marL="7419" marR="7419" marT="7419" marB="0" anchor="ctr">
                    <a:lnL>
                      <a:noFill/>
                    </a:lnL>
                    <a:lnR>
                      <a:noFill/>
                    </a:lnR>
                    <a:lnT>
                      <a:noFill/>
                    </a:lnT>
                    <a:lnB>
                      <a:noFill/>
                    </a:lnB>
                  </a:tcPr>
                </a:tc>
                <a:extLst>
                  <a:ext uri="{0D108BD9-81ED-4DB2-BD59-A6C34878D82A}">
                    <a16:rowId xmlns:a16="http://schemas.microsoft.com/office/drawing/2014/main" val="1810149052"/>
                  </a:ext>
                </a:extLst>
              </a:tr>
              <a:tr h="146518">
                <a:tc>
                  <a:txBody>
                    <a:bodyPr/>
                    <a:lstStyle/>
                    <a:p>
                      <a:pPr algn="r" fontAlgn="b"/>
                      <a:r>
                        <a:rPr lang="en-US" sz="1000" b="0" i="0" u="none" strike="noStrike" dirty="0">
                          <a:solidFill>
                            <a:srgbClr val="000000"/>
                          </a:solidFill>
                          <a:effectLst/>
                          <a:latin typeface="+mn-lt"/>
                        </a:rPr>
                        <a:t>aggravated</a:t>
                      </a:r>
                    </a:p>
                  </a:txBody>
                  <a:tcPr marL="7419" marR="7419" marT="7419" marB="0" anchor="b">
                    <a:lnL>
                      <a:noFill/>
                    </a:lnL>
                    <a:lnR>
                      <a:noFill/>
                    </a:lnR>
                    <a:lnT>
                      <a:noFill/>
                    </a:lnT>
                    <a:lnB>
                      <a:noFill/>
                    </a:lnB>
                  </a:tcPr>
                </a:tc>
                <a:tc>
                  <a:txBody>
                    <a:bodyPr/>
                    <a:lstStyle/>
                    <a:p>
                      <a:pPr algn="ctr" fontAlgn="b"/>
                      <a:r>
                        <a:rPr lang="en-US" sz="1000" b="0" i="0" u="none" strike="noStrike" dirty="0">
                          <a:solidFill>
                            <a:srgbClr val="000000"/>
                          </a:solidFill>
                          <a:effectLst/>
                          <a:latin typeface="+mn-lt"/>
                        </a:rPr>
                        <a:t>1 (2.1%)</a:t>
                      </a:r>
                    </a:p>
                  </a:txBody>
                  <a:tcPr marL="7419" marR="7419" marT="7419" marB="0" anchor="ctr">
                    <a:lnL>
                      <a:noFill/>
                    </a:lnL>
                    <a:lnR>
                      <a:noFill/>
                    </a:lnR>
                    <a:lnT>
                      <a:noFill/>
                    </a:lnT>
                    <a:lnB>
                      <a:noFill/>
                    </a:lnB>
                  </a:tcPr>
                </a:tc>
                <a:extLst>
                  <a:ext uri="{0D108BD9-81ED-4DB2-BD59-A6C34878D82A}">
                    <a16:rowId xmlns:a16="http://schemas.microsoft.com/office/drawing/2014/main" val="4148651150"/>
                  </a:ext>
                </a:extLst>
              </a:tr>
              <a:tr h="66944">
                <a:tc>
                  <a:txBody>
                    <a:bodyPr/>
                    <a:lstStyle/>
                    <a:p>
                      <a:pPr algn="r" fontAlgn="b"/>
                      <a:r>
                        <a:rPr lang="en-US" sz="1000" b="0" i="0" u="none" strike="noStrike">
                          <a:solidFill>
                            <a:srgbClr val="000000"/>
                          </a:solidFill>
                          <a:effectLst/>
                          <a:latin typeface="+mn-lt"/>
                        </a:rPr>
                        <a:t>expectoration</a:t>
                      </a:r>
                    </a:p>
                  </a:txBody>
                  <a:tcPr marL="7419" marR="7419" marT="7419" marB="0" anchor="b">
                    <a:lnL>
                      <a:noFill/>
                    </a:lnL>
                    <a:lnR>
                      <a:noFill/>
                    </a:lnR>
                    <a:lnT>
                      <a:noFill/>
                    </a:lnT>
                    <a:lnB>
                      <a:noFill/>
                    </a:lnB>
                  </a:tcPr>
                </a:tc>
                <a:tc>
                  <a:txBody>
                    <a:bodyPr/>
                    <a:lstStyle/>
                    <a:p>
                      <a:pPr algn="ctr" fontAlgn="b"/>
                      <a:r>
                        <a:rPr lang="en-US" sz="1000" b="0" i="0" u="none" strike="noStrike">
                          <a:solidFill>
                            <a:srgbClr val="000000"/>
                          </a:solidFill>
                          <a:effectLst/>
                          <a:latin typeface="+mn-lt"/>
                        </a:rPr>
                        <a:t>3 (6.3%)</a:t>
                      </a:r>
                    </a:p>
                  </a:txBody>
                  <a:tcPr marL="7419" marR="7419" marT="7419" marB="0" anchor="ctr">
                    <a:lnL>
                      <a:noFill/>
                    </a:lnL>
                    <a:lnR>
                      <a:noFill/>
                    </a:lnR>
                    <a:lnT>
                      <a:noFill/>
                    </a:lnT>
                    <a:lnB>
                      <a:noFill/>
                    </a:lnB>
                  </a:tcPr>
                </a:tc>
                <a:extLst>
                  <a:ext uri="{0D108BD9-81ED-4DB2-BD59-A6C34878D82A}">
                    <a16:rowId xmlns:a16="http://schemas.microsoft.com/office/drawing/2014/main" val="2944329017"/>
                  </a:ext>
                </a:extLst>
              </a:tr>
              <a:tr h="66944">
                <a:tc>
                  <a:txBody>
                    <a:bodyPr/>
                    <a:lstStyle/>
                    <a:p>
                      <a:pPr algn="r" fontAlgn="b"/>
                      <a:r>
                        <a:rPr lang="en-US" sz="1000" b="0" i="0" u="none" strike="noStrike">
                          <a:solidFill>
                            <a:srgbClr val="000000"/>
                          </a:solidFill>
                          <a:effectLst/>
                          <a:latin typeface="+mn-lt"/>
                        </a:rPr>
                        <a:t>intermittent</a:t>
                      </a:r>
                    </a:p>
                  </a:txBody>
                  <a:tcPr marL="7419" marR="7419" marT="7419" marB="0" anchor="b">
                    <a:lnL>
                      <a:noFill/>
                    </a:lnL>
                    <a:lnR>
                      <a:noFill/>
                    </a:lnR>
                    <a:lnT>
                      <a:noFill/>
                    </a:lnT>
                    <a:lnB>
                      <a:noFill/>
                    </a:lnB>
                  </a:tcPr>
                </a:tc>
                <a:tc>
                  <a:txBody>
                    <a:bodyPr/>
                    <a:lstStyle/>
                    <a:p>
                      <a:pPr algn="ctr" fontAlgn="b"/>
                      <a:r>
                        <a:rPr lang="en-US" sz="1000" b="0" i="0" u="none" strike="noStrike" dirty="0">
                          <a:solidFill>
                            <a:srgbClr val="000000"/>
                          </a:solidFill>
                          <a:effectLst/>
                          <a:latin typeface="+mn-lt"/>
                        </a:rPr>
                        <a:t>2 (4.2%)</a:t>
                      </a:r>
                    </a:p>
                  </a:txBody>
                  <a:tcPr marL="7419" marR="7419" marT="7419" marB="0" anchor="ctr">
                    <a:lnL>
                      <a:noFill/>
                    </a:lnL>
                    <a:lnR>
                      <a:noFill/>
                    </a:lnR>
                    <a:lnT>
                      <a:noFill/>
                    </a:lnT>
                    <a:lnB>
                      <a:noFill/>
                    </a:lnB>
                  </a:tcPr>
                </a:tc>
                <a:extLst>
                  <a:ext uri="{0D108BD9-81ED-4DB2-BD59-A6C34878D82A}">
                    <a16:rowId xmlns:a16="http://schemas.microsoft.com/office/drawing/2014/main" val="1806731843"/>
                  </a:ext>
                </a:extLst>
              </a:tr>
              <a:tr h="66944">
                <a:tc>
                  <a:txBody>
                    <a:bodyPr/>
                    <a:lstStyle/>
                    <a:p>
                      <a:pPr algn="r" fontAlgn="b"/>
                      <a:r>
                        <a:rPr lang="en-US" sz="1000" b="0" i="0" u="none" strike="noStrike">
                          <a:solidFill>
                            <a:srgbClr val="000000"/>
                          </a:solidFill>
                          <a:effectLst/>
                          <a:latin typeface="+mn-lt"/>
                        </a:rPr>
                        <a:t>yes</a:t>
                      </a:r>
                    </a:p>
                  </a:txBody>
                  <a:tcPr marL="7419" marR="7419" marT="7419" marB="0" anchor="b">
                    <a:lnL>
                      <a:noFill/>
                    </a:lnL>
                    <a:lnR>
                      <a:noFill/>
                    </a:lnR>
                    <a:lnT>
                      <a:noFill/>
                    </a:lnT>
                    <a:lnB>
                      <a:noFill/>
                    </a:lnB>
                  </a:tcPr>
                </a:tc>
                <a:tc>
                  <a:txBody>
                    <a:bodyPr/>
                    <a:lstStyle/>
                    <a:p>
                      <a:pPr algn="ctr" fontAlgn="b"/>
                      <a:r>
                        <a:rPr lang="en-US" sz="1000" b="0" i="0" u="none" strike="noStrike">
                          <a:solidFill>
                            <a:srgbClr val="000000"/>
                          </a:solidFill>
                          <a:effectLst/>
                          <a:latin typeface="+mn-lt"/>
                        </a:rPr>
                        <a:t>6 (12.5%)</a:t>
                      </a:r>
                    </a:p>
                  </a:txBody>
                  <a:tcPr marL="7419" marR="7419" marT="7419" marB="0" anchor="ctr">
                    <a:lnL>
                      <a:noFill/>
                    </a:lnL>
                    <a:lnR>
                      <a:noFill/>
                    </a:lnR>
                    <a:lnT>
                      <a:noFill/>
                    </a:lnT>
                    <a:lnB>
                      <a:noFill/>
                    </a:lnB>
                  </a:tcPr>
                </a:tc>
                <a:extLst>
                  <a:ext uri="{0D108BD9-81ED-4DB2-BD59-A6C34878D82A}">
                    <a16:rowId xmlns:a16="http://schemas.microsoft.com/office/drawing/2014/main" val="199351237"/>
                  </a:ext>
                </a:extLst>
              </a:tr>
              <a:tr h="102820">
                <a:tc>
                  <a:txBody>
                    <a:bodyPr/>
                    <a:lstStyle/>
                    <a:p>
                      <a:pPr algn="r" fontAlgn="b"/>
                      <a:r>
                        <a:rPr lang="en-US" sz="1000" b="0" i="0" u="none" strike="noStrike">
                          <a:solidFill>
                            <a:srgbClr val="000000"/>
                          </a:solidFill>
                          <a:effectLst/>
                          <a:latin typeface="+mn-lt"/>
                        </a:rPr>
                        <a:t>Unspecified</a:t>
                      </a:r>
                    </a:p>
                  </a:txBody>
                  <a:tcPr marL="7419" marR="7419" marT="7419" marB="0" anchor="b">
                    <a:lnL>
                      <a:noFill/>
                    </a:lnL>
                    <a:lnR>
                      <a:noFill/>
                    </a:lnR>
                    <a:lnT>
                      <a:noFill/>
                    </a:lnT>
                    <a:lnB>
                      <a:noFill/>
                    </a:lnB>
                  </a:tcPr>
                </a:tc>
                <a:tc>
                  <a:txBody>
                    <a:bodyPr/>
                    <a:lstStyle/>
                    <a:p>
                      <a:pPr algn="ctr" fontAlgn="b"/>
                      <a:r>
                        <a:rPr lang="en-US" sz="1000" b="0" i="0" u="none" strike="noStrike" dirty="0">
                          <a:solidFill>
                            <a:srgbClr val="000000"/>
                          </a:solidFill>
                          <a:effectLst/>
                          <a:latin typeface="+mn-lt"/>
                        </a:rPr>
                        <a:t>36 (75%)</a:t>
                      </a:r>
                    </a:p>
                  </a:txBody>
                  <a:tcPr marL="7419" marR="7419" marT="7419" marB="0" anchor="ctr">
                    <a:lnL>
                      <a:noFill/>
                    </a:lnL>
                    <a:lnR>
                      <a:noFill/>
                    </a:lnR>
                    <a:lnT>
                      <a:noFill/>
                    </a:lnT>
                    <a:lnB>
                      <a:noFill/>
                    </a:lnB>
                  </a:tcPr>
                </a:tc>
                <a:extLst>
                  <a:ext uri="{0D108BD9-81ED-4DB2-BD59-A6C34878D82A}">
                    <a16:rowId xmlns:a16="http://schemas.microsoft.com/office/drawing/2014/main" val="1774856815"/>
                  </a:ext>
                </a:extLst>
              </a:tr>
              <a:tr h="131277">
                <a:tc>
                  <a:txBody>
                    <a:bodyPr/>
                    <a:lstStyle/>
                    <a:p>
                      <a:pPr algn="l" fontAlgn="t"/>
                      <a:r>
                        <a:rPr lang="en-US" sz="1000" b="1" i="0" u="none" strike="noStrike" dirty="0">
                          <a:solidFill>
                            <a:srgbClr val="000000"/>
                          </a:solidFill>
                          <a:effectLst/>
                          <a:latin typeface="+mn-lt"/>
                        </a:rPr>
                        <a:t>days delayed</a:t>
                      </a:r>
                    </a:p>
                    <a:p>
                      <a:pPr algn="l" fontAlgn="t"/>
                      <a:r>
                        <a:rPr lang="en-US" sz="1000" b="1" i="0" u="none" strike="noStrike" dirty="0">
                          <a:solidFill>
                            <a:srgbClr val="000000"/>
                          </a:solidFill>
                          <a:effectLst/>
                          <a:latin typeface="+mn-lt"/>
                        </a:rPr>
                        <a:t>hospitalization</a:t>
                      </a:r>
                    </a:p>
                    <a:p>
                      <a:pPr algn="ctr" fontAlgn="t"/>
                      <a:r>
                        <a:rPr lang="en-US" sz="1000" b="0" i="0" u="none" strike="noStrike" dirty="0">
                          <a:solidFill>
                            <a:srgbClr val="000000"/>
                          </a:solidFill>
                          <a:effectLst/>
                          <a:latin typeface="+mn-lt"/>
                        </a:rPr>
                        <a:t>mean ± SD (n)</a:t>
                      </a:r>
                    </a:p>
                  </a:txBody>
                  <a:tcPr marL="7419" marR="7419" marT="7419" marB="0">
                    <a:lnL>
                      <a:noFill/>
                    </a:lnL>
                    <a:lnR>
                      <a:noFill/>
                    </a:lnR>
                    <a:lnT>
                      <a:noFill/>
                    </a:lnT>
                    <a:lnB>
                      <a:noFill/>
                    </a:lnB>
                  </a:tcPr>
                </a:tc>
                <a:tc>
                  <a:txBody>
                    <a:bodyPr/>
                    <a:lstStyle/>
                    <a:p>
                      <a:pPr algn="ctr" fontAlgn="t"/>
                      <a:r>
                        <a:rPr lang="en-US" sz="1000" b="0" i="0" u="none" strike="noStrike" dirty="0">
                          <a:solidFill>
                            <a:srgbClr val="000000"/>
                          </a:solidFill>
                          <a:effectLst/>
                          <a:latin typeface="+mn-lt"/>
                        </a:rPr>
                        <a:t>5.27  ±  3.29 (n=11)</a:t>
                      </a:r>
                    </a:p>
                  </a:txBody>
                  <a:tcPr marL="7419" marR="7419" marT="7419" marB="0" anchor="ctr">
                    <a:lnL>
                      <a:noFill/>
                    </a:lnL>
                    <a:lnR>
                      <a:noFill/>
                    </a:lnR>
                    <a:lnT>
                      <a:noFill/>
                    </a:lnT>
                    <a:lnB>
                      <a:noFill/>
                    </a:lnB>
                  </a:tcPr>
                </a:tc>
                <a:extLst>
                  <a:ext uri="{0D108BD9-81ED-4DB2-BD59-A6C34878D82A}">
                    <a16:rowId xmlns:a16="http://schemas.microsoft.com/office/drawing/2014/main" val="234887508"/>
                  </a:ext>
                </a:extLst>
              </a:tr>
            </a:tbl>
          </a:graphicData>
        </a:graphic>
      </p:graphicFrame>
      <p:grpSp>
        <p:nvGrpSpPr>
          <p:cNvPr id="38" name="Group 37">
            <a:extLst>
              <a:ext uri="{FF2B5EF4-FFF2-40B4-BE49-F238E27FC236}">
                <a16:creationId xmlns:a16="http://schemas.microsoft.com/office/drawing/2014/main" id="{67C11F8B-2564-40C0-A29F-FCD2B63889BC}"/>
              </a:ext>
            </a:extLst>
          </p:cNvPr>
          <p:cNvGrpSpPr/>
          <p:nvPr/>
        </p:nvGrpSpPr>
        <p:grpSpPr>
          <a:xfrm>
            <a:off x="7007939" y="3004804"/>
            <a:ext cx="1877782" cy="2313722"/>
            <a:chOff x="7007939" y="2673217"/>
            <a:chExt cx="1877782" cy="2313722"/>
          </a:xfrm>
        </p:grpSpPr>
        <p:grpSp>
          <p:nvGrpSpPr>
            <p:cNvPr id="3" name="Group 2">
              <a:extLst>
                <a:ext uri="{FF2B5EF4-FFF2-40B4-BE49-F238E27FC236}">
                  <a16:creationId xmlns:a16="http://schemas.microsoft.com/office/drawing/2014/main" id="{414C4642-5507-4365-8CC0-F65D408AFFFE}"/>
                </a:ext>
              </a:extLst>
            </p:cNvPr>
            <p:cNvGrpSpPr/>
            <p:nvPr/>
          </p:nvGrpSpPr>
          <p:grpSpPr>
            <a:xfrm>
              <a:off x="7031971" y="4456739"/>
              <a:ext cx="1853750" cy="530200"/>
              <a:chOff x="7031971" y="4525895"/>
              <a:chExt cx="1853750" cy="530200"/>
            </a:xfrm>
          </p:grpSpPr>
          <p:pic>
            <p:nvPicPr>
              <p:cNvPr id="29" name="Picture 28" descr="Chart&#10;&#10;Description automatically generated">
                <a:extLst>
                  <a:ext uri="{FF2B5EF4-FFF2-40B4-BE49-F238E27FC236}">
                    <a16:creationId xmlns:a16="http://schemas.microsoft.com/office/drawing/2014/main" id="{B7F39382-C67E-4595-9B79-634B532F960B}"/>
                  </a:ext>
                </a:extLst>
              </p:cNvPr>
              <p:cNvPicPr>
                <a:picLocks noChangeAspect="1"/>
              </p:cNvPicPr>
              <p:nvPr/>
            </p:nvPicPr>
            <p:blipFill rotWithShape="1">
              <a:blip r:embed="rId3">
                <a:extLst>
                  <a:ext uri="{28A0092B-C50C-407E-A947-70E740481C1C}">
                    <a14:useLocalDpi xmlns:a14="http://schemas.microsoft.com/office/drawing/2010/main" val="0"/>
                  </a:ext>
                </a:extLst>
              </a:blip>
              <a:srcRect l="22222" t="5285" r="37237" b="80512"/>
              <a:stretch/>
            </p:blipFill>
            <p:spPr>
              <a:xfrm>
                <a:off x="7031971" y="4525895"/>
                <a:ext cx="1853750" cy="389637"/>
              </a:xfrm>
              <a:prstGeom prst="rect">
                <a:avLst/>
              </a:prstGeom>
            </p:spPr>
          </p:pic>
          <p:pic>
            <p:nvPicPr>
              <p:cNvPr id="28" name="Picture 27" descr="Chart&#10;&#10;Description automatically generated">
                <a:extLst>
                  <a:ext uri="{FF2B5EF4-FFF2-40B4-BE49-F238E27FC236}">
                    <a16:creationId xmlns:a16="http://schemas.microsoft.com/office/drawing/2014/main" id="{BC1AB7F1-9763-4641-9892-2B3A1DFA66E2}"/>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l="62708" t="4038" r="7000" b="85039"/>
              <a:stretch/>
            </p:blipFill>
            <p:spPr>
              <a:xfrm>
                <a:off x="7031971" y="4756417"/>
                <a:ext cx="1420466" cy="299678"/>
              </a:xfrm>
              <a:prstGeom prst="rect">
                <a:avLst/>
              </a:prstGeom>
            </p:spPr>
          </p:pic>
        </p:grpSp>
        <p:grpSp>
          <p:nvGrpSpPr>
            <p:cNvPr id="37" name="Group 36">
              <a:extLst>
                <a:ext uri="{FF2B5EF4-FFF2-40B4-BE49-F238E27FC236}">
                  <a16:creationId xmlns:a16="http://schemas.microsoft.com/office/drawing/2014/main" id="{AD0211FF-D085-4861-A820-A74BF71C100E}"/>
                </a:ext>
              </a:extLst>
            </p:cNvPr>
            <p:cNvGrpSpPr/>
            <p:nvPr/>
          </p:nvGrpSpPr>
          <p:grpSpPr>
            <a:xfrm>
              <a:off x="7007939" y="2673217"/>
              <a:ext cx="1877782" cy="1792249"/>
              <a:chOff x="7007939" y="2673217"/>
              <a:chExt cx="1877782" cy="1792249"/>
            </a:xfrm>
          </p:grpSpPr>
          <p:grpSp>
            <p:nvGrpSpPr>
              <p:cNvPr id="36" name="Group 35">
                <a:extLst>
                  <a:ext uri="{FF2B5EF4-FFF2-40B4-BE49-F238E27FC236}">
                    <a16:creationId xmlns:a16="http://schemas.microsoft.com/office/drawing/2014/main" id="{0E93FB7E-3068-4957-991C-C6065A43E6F7}"/>
                  </a:ext>
                </a:extLst>
              </p:cNvPr>
              <p:cNvGrpSpPr/>
              <p:nvPr/>
            </p:nvGrpSpPr>
            <p:grpSpPr>
              <a:xfrm>
                <a:off x="7007939" y="2735051"/>
                <a:ext cx="1836476" cy="1730415"/>
                <a:chOff x="7007939" y="2735051"/>
                <a:chExt cx="1836476" cy="1730415"/>
              </a:xfrm>
            </p:grpSpPr>
            <p:pic>
              <p:nvPicPr>
                <p:cNvPr id="27" name="Picture 26" descr="Chart&#10;&#10;Description automatically generated">
                  <a:extLst>
                    <a:ext uri="{FF2B5EF4-FFF2-40B4-BE49-F238E27FC236}">
                      <a16:creationId xmlns:a16="http://schemas.microsoft.com/office/drawing/2014/main" id="{3BF747BC-BB43-4E33-989D-D65CDBCF5820}"/>
                    </a:ext>
                  </a:extLst>
                </p:cNvPr>
                <p:cNvPicPr>
                  <a:picLocks noChangeAspect="1"/>
                </p:cNvPicPr>
                <p:nvPr/>
              </p:nvPicPr>
              <p:blipFill rotWithShape="1">
                <a:blip r:embed="rId3">
                  <a:extLst>
                    <a:ext uri="{28A0092B-C50C-407E-A947-70E740481C1C}">
                      <a14:useLocalDpi xmlns:a14="http://schemas.microsoft.com/office/drawing/2010/main" val="0"/>
                    </a:ext>
                  </a:extLst>
                </a:blip>
                <a:srcRect l="31157" t="26249" r="28679" b="13158"/>
                <a:stretch/>
              </p:blipFill>
              <p:spPr>
                <a:xfrm>
                  <a:off x="7007939" y="2742735"/>
                  <a:ext cx="1836476" cy="1662334"/>
                </a:xfrm>
                <a:prstGeom prst="rect">
                  <a:avLst/>
                </a:prstGeom>
              </p:spPr>
            </p:pic>
            <p:sp>
              <p:nvSpPr>
                <p:cNvPr id="32" name="Rectangle 31">
                  <a:extLst>
                    <a:ext uri="{FF2B5EF4-FFF2-40B4-BE49-F238E27FC236}">
                      <a16:creationId xmlns:a16="http://schemas.microsoft.com/office/drawing/2014/main" id="{F2076AD8-2417-4DAB-ABD9-A24CE8B9E4E3}"/>
                    </a:ext>
                  </a:extLst>
                </p:cNvPr>
                <p:cNvSpPr/>
                <p:nvPr/>
              </p:nvSpPr>
              <p:spPr>
                <a:xfrm>
                  <a:off x="7224507" y="2735051"/>
                  <a:ext cx="227818" cy="2219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653FD23-50CA-448F-A77F-5D443B6A8F64}"/>
                    </a:ext>
                  </a:extLst>
                </p:cNvPr>
                <p:cNvSpPr/>
                <p:nvPr/>
              </p:nvSpPr>
              <p:spPr>
                <a:xfrm>
                  <a:off x="7213375" y="4243548"/>
                  <a:ext cx="227818" cy="2219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7D01D2AA-F0CC-43B5-A0F9-94BFE3B6B731}"/>
                  </a:ext>
                </a:extLst>
              </p:cNvPr>
              <p:cNvSpPr/>
              <p:nvPr/>
            </p:nvSpPr>
            <p:spPr>
              <a:xfrm>
                <a:off x="8278407" y="2673217"/>
                <a:ext cx="227818" cy="2219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05EA8FA-D650-4D66-831C-8568F8944A2F}"/>
                  </a:ext>
                </a:extLst>
              </p:cNvPr>
              <p:cNvSpPr/>
              <p:nvPr/>
            </p:nvSpPr>
            <p:spPr>
              <a:xfrm>
                <a:off x="8657903" y="3707738"/>
                <a:ext cx="227818" cy="22191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02107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599233" y="109757"/>
            <a:ext cx="5648326" cy="707886"/>
          </a:xfrm>
          <a:prstGeom prst="rect">
            <a:avLst/>
          </a:prstGeom>
          <a:noFill/>
        </p:spPr>
        <p:txBody>
          <a:bodyPr wrap="square">
            <a:spAutoFit/>
          </a:bodyPr>
          <a:lstStyle/>
          <a:p>
            <a:pPr algn="ctr"/>
            <a:r>
              <a:rPr lang="en-US" sz="4000" dirty="0">
                <a:solidFill>
                  <a:schemeClr val="tx2"/>
                </a:solidFill>
              </a:rPr>
              <a:t>Pipeline</a:t>
            </a:r>
          </a:p>
        </p:txBody>
      </p:sp>
      <p:graphicFrame>
        <p:nvGraphicFramePr>
          <p:cNvPr id="17" name="Diagram 16">
            <a:extLst>
              <a:ext uri="{FF2B5EF4-FFF2-40B4-BE49-F238E27FC236}">
                <a16:creationId xmlns:a16="http://schemas.microsoft.com/office/drawing/2014/main" id="{E4140987-ABBF-42C7-8D41-0C08E7CA6266}"/>
              </a:ext>
            </a:extLst>
          </p:cNvPr>
          <p:cNvGraphicFramePr/>
          <p:nvPr>
            <p:extLst>
              <p:ext uri="{D42A27DB-BD31-4B8C-83A1-F6EECF244321}">
                <p14:modId xmlns:p14="http://schemas.microsoft.com/office/powerpoint/2010/main" val="1155841008"/>
              </p:ext>
            </p:extLst>
          </p:nvPr>
        </p:nvGraphicFramePr>
        <p:xfrm>
          <a:off x="1375396"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274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DA636-A9E3-435B-BFAE-95DEDBDE679F}"/>
              </a:ext>
            </a:extLst>
          </p:cNvPr>
          <p:cNvSpPr txBox="1"/>
          <p:nvPr/>
        </p:nvSpPr>
        <p:spPr>
          <a:xfrm>
            <a:off x="1599233" y="109757"/>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pic>
        <p:nvPicPr>
          <p:cNvPr id="7" name="Picture 6" descr="Chart&#10;&#10;Description automatically generated">
            <a:extLst>
              <a:ext uri="{FF2B5EF4-FFF2-40B4-BE49-F238E27FC236}">
                <a16:creationId xmlns:a16="http://schemas.microsoft.com/office/drawing/2014/main" id="{C47967E1-2F63-4484-82B7-D00759343440}"/>
              </a:ext>
            </a:extLst>
          </p:cNvPr>
          <p:cNvPicPr>
            <a:picLocks noChangeAspect="1"/>
          </p:cNvPicPr>
          <p:nvPr/>
        </p:nvPicPr>
        <p:blipFill rotWithShape="1">
          <a:blip r:embed="rId3">
            <a:extLst>
              <a:ext uri="{28A0092B-C50C-407E-A947-70E740481C1C}">
                <a14:useLocalDpi xmlns:a14="http://schemas.microsoft.com/office/drawing/2010/main" val="0"/>
              </a:ext>
            </a:extLst>
          </a:blip>
          <a:srcRect t="19791" r="28898" b="20136"/>
          <a:stretch/>
        </p:blipFill>
        <p:spPr>
          <a:xfrm>
            <a:off x="44859" y="1584196"/>
            <a:ext cx="8981576" cy="3722336"/>
          </a:xfrm>
          <a:prstGeom prst="rect">
            <a:avLst/>
          </a:prstGeom>
        </p:spPr>
      </p:pic>
      <p:pic>
        <p:nvPicPr>
          <p:cNvPr id="8" name="Picture 7" descr="Chart&#10;&#10;Description automatically generated">
            <a:extLst>
              <a:ext uri="{FF2B5EF4-FFF2-40B4-BE49-F238E27FC236}">
                <a16:creationId xmlns:a16="http://schemas.microsoft.com/office/drawing/2014/main" id="{01F26FC4-1797-4998-A87A-F34337B807F7}"/>
              </a:ext>
            </a:extLst>
          </p:cNvPr>
          <p:cNvPicPr>
            <a:picLocks noChangeAspect="1"/>
          </p:cNvPicPr>
          <p:nvPr/>
        </p:nvPicPr>
        <p:blipFill rotWithShape="1">
          <a:blip r:embed="rId3">
            <a:extLst>
              <a:ext uri="{28A0092B-C50C-407E-A947-70E740481C1C}">
                <a14:useLocalDpi xmlns:a14="http://schemas.microsoft.com/office/drawing/2010/main" val="0"/>
              </a:ext>
            </a:extLst>
          </a:blip>
          <a:srcRect l="76970" t="26364" r="21316" b="53823"/>
          <a:stretch/>
        </p:blipFill>
        <p:spPr>
          <a:xfrm>
            <a:off x="8623877" y="1584196"/>
            <a:ext cx="162113" cy="919817"/>
          </a:xfrm>
          <a:prstGeom prst="rect">
            <a:avLst/>
          </a:prstGeom>
        </p:spPr>
      </p:pic>
      <p:grpSp>
        <p:nvGrpSpPr>
          <p:cNvPr id="9" name="Group 8">
            <a:extLst>
              <a:ext uri="{FF2B5EF4-FFF2-40B4-BE49-F238E27FC236}">
                <a16:creationId xmlns:a16="http://schemas.microsoft.com/office/drawing/2014/main" id="{7AFDB21D-6561-438A-9C4C-D1D3E540DFEE}"/>
              </a:ext>
            </a:extLst>
          </p:cNvPr>
          <p:cNvGrpSpPr/>
          <p:nvPr/>
        </p:nvGrpSpPr>
        <p:grpSpPr>
          <a:xfrm>
            <a:off x="104502" y="5272661"/>
            <a:ext cx="8994639" cy="1055984"/>
            <a:chOff x="1003853" y="5777967"/>
            <a:chExt cx="9150168" cy="1055984"/>
          </a:xfrm>
        </p:grpSpPr>
        <p:grpSp>
          <p:nvGrpSpPr>
            <p:cNvPr id="10" name="Group 9">
              <a:extLst>
                <a:ext uri="{FF2B5EF4-FFF2-40B4-BE49-F238E27FC236}">
                  <a16:creationId xmlns:a16="http://schemas.microsoft.com/office/drawing/2014/main" id="{9A1AD3A5-8C10-47B5-8902-DA3E37AA0AC6}"/>
                </a:ext>
              </a:extLst>
            </p:cNvPr>
            <p:cNvGrpSpPr/>
            <p:nvPr/>
          </p:nvGrpSpPr>
          <p:grpSpPr>
            <a:xfrm>
              <a:off x="5837277" y="5999193"/>
              <a:ext cx="1593809" cy="613533"/>
              <a:chOff x="9874537" y="698759"/>
              <a:chExt cx="1593809" cy="613533"/>
            </a:xfrm>
          </p:grpSpPr>
          <p:pic>
            <p:nvPicPr>
              <p:cNvPr id="19" name="Picture 18" descr="Chart&#10;&#10;Description automatically generated">
                <a:extLst>
                  <a:ext uri="{FF2B5EF4-FFF2-40B4-BE49-F238E27FC236}">
                    <a16:creationId xmlns:a16="http://schemas.microsoft.com/office/drawing/2014/main" id="{A9ED17C5-9270-4DDD-BAFD-582CF9AEBB8B}"/>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36982" r="11289" b="55122"/>
              <a:stretch/>
            </p:blipFill>
            <p:spPr>
              <a:xfrm>
                <a:off x="9874537" y="698759"/>
                <a:ext cx="1593809" cy="613533"/>
              </a:xfrm>
              <a:prstGeom prst="rect">
                <a:avLst/>
              </a:prstGeom>
            </p:spPr>
          </p:pic>
          <p:sp>
            <p:nvSpPr>
              <p:cNvPr id="20" name="TextBox 19">
                <a:extLst>
                  <a:ext uri="{FF2B5EF4-FFF2-40B4-BE49-F238E27FC236}">
                    <a16:creationId xmlns:a16="http://schemas.microsoft.com/office/drawing/2014/main" id="{D206F5EA-9B62-4D2B-AFE2-A9C97B040D7A}"/>
                  </a:ext>
                </a:extLst>
              </p:cNvPr>
              <p:cNvSpPr txBox="1"/>
              <p:nvPr/>
            </p:nvSpPr>
            <p:spPr>
              <a:xfrm>
                <a:off x="10070199" y="1136854"/>
                <a:ext cx="654828" cy="123111"/>
              </a:xfrm>
              <a:prstGeom prst="rect">
                <a:avLst/>
              </a:prstGeom>
              <a:solidFill>
                <a:schemeClr val="bg1"/>
              </a:solidFill>
            </p:spPr>
            <p:txBody>
              <a:bodyPr wrap="square" lIns="0" tIns="0" rIns="0" bIns="0" rtlCol="0">
                <a:spAutoFit/>
              </a:bodyPr>
              <a:lstStyle/>
              <a:p>
                <a:r>
                  <a:rPr lang="en-US" sz="800" dirty="0">
                    <a:latin typeface="Arial" panose="020B0604020202020204" pitchFamily="34" charset="0"/>
                    <a:cs typeface="Arial" panose="020B0604020202020204" pitchFamily="34" charset="0"/>
                  </a:rPr>
                  <a:t>Uninfected</a:t>
                </a:r>
              </a:p>
            </p:txBody>
          </p:sp>
        </p:grpSp>
        <p:pic>
          <p:nvPicPr>
            <p:cNvPr id="11" name="Picture 10" descr="Chart&#10;&#10;Description automatically generated">
              <a:extLst>
                <a:ext uri="{FF2B5EF4-FFF2-40B4-BE49-F238E27FC236}">
                  <a16:creationId xmlns:a16="http://schemas.microsoft.com/office/drawing/2014/main" id="{CCDAEF07-1EBD-4FA5-B79A-63BFCC8C7156}"/>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26364" r="17326" b="67929"/>
            <a:stretch/>
          </p:blipFill>
          <p:spPr>
            <a:xfrm>
              <a:off x="7701600" y="6084243"/>
              <a:ext cx="637131" cy="443433"/>
            </a:xfrm>
            <a:prstGeom prst="rect">
              <a:avLst/>
            </a:prstGeom>
          </p:spPr>
        </p:pic>
        <p:pic>
          <p:nvPicPr>
            <p:cNvPr id="12" name="Picture 11" descr="Chart&#10;&#10;Description automatically generated">
              <a:extLst>
                <a:ext uri="{FF2B5EF4-FFF2-40B4-BE49-F238E27FC236}">
                  <a16:creationId xmlns:a16="http://schemas.microsoft.com/office/drawing/2014/main" id="{45D14533-ACD0-4986-80AD-2B4A138692C8}"/>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45434" r="17326" b="46973"/>
            <a:stretch/>
          </p:blipFill>
          <p:spPr>
            <a:xfrm>
              <a:off x="8609245" y="6010991"/>
              <a:ext cx="637131" cy="589936"/>
            </a:xfrm>
            <a:prstGeom prst="rect">
              <a:avLst/>
            </a:prstGeom>
          </p:spPr>
        </p:pic>
        <p:pic>
          <p:nvPicPr>
            <p:cNvPr id="13" name="Picture 12" descr="Chart&#10;&#10;Description automatically generated">
              <a:extLst>
                <a:ext uri="{FF2B5EF4-FFF2-40B4-BE49-F238E27FC236}">
                  <a16:creationId xmlns:a16="http://schemas.microsoft.com/office/drawing/2014/main" id="{F7996B0F-9E2A-4EE6-B471-B993E1A41227}"/>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53862" r="17326" b="32547"/>
            <a:stretch/>
          </p:blipFill>
          <p:spPr>
            <a:xfrm>
              <a:off x="9516890" y="5777967"/>
              <a:ext cx="637131" cy="1055984"/>
            </a:xfrm>
            <a:prstGeom prst="rect">
              <a:avLst/>
            </a:prstGeom>
          </p:spPr>
        </p:pic>
        <p:pic>
          <p:nvPicPr>
            <p:cNvPr id="14" name="Picture 13" descr="Chart&#10;&#10;Description automatically generated">
              <a:extLst>
                <a:ext uri="{FF2B5EF4-FFF2-40B4-BE49-F238E27FC236}">
                  <a16:creationId xmlns:a16="http://schemas.microsoft.com/office/drawing/2014/main" id="{30BD80F2-A142-4B8D-8B5C-BC731BD202CA}"/>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74359" r="4025" b="12051"/>
            <a:stretch/>
          </p:blipFill>
          <p:spPr>
            <a:xfrm>
              <a:off x="1003853" y="5777967"/>
              <a:ext cx="2744181" cy="1055984"/>
            </a:xfrm>
            <a:prstGeom prst="rect">
              <a:avLst/>
            </a:prstGeom>
          </p:spPr>
        </p:pic>
        <p:pic>
          <p:nvPicPr>
            <p:cNvPr id="15" name="Picture 14" descr="Chart&#10;&#10;Description automatically generated">
              <a:extLst>
                <a:ext uri="{FF2B5EF4-FFF2-40B4-BE49-F238E27FC236}">
                  <a16:creationId xmlns:a16="http://schemas.microsoft.com/office/drawing/2014/main" id="{D6D9FCDF-1E6C-4FE4-9C59-B8EB2F9BF507}"/>
                </a:ext>
              </a:extLst>
            </p:cNvPr>
            <p:cNvPicPr>
              <a:picLocks noChangeAspect="1"/>
            </p:cNvPicPr>
            <p:nvPr/>
          </p:nvPicPr>
          <p:blipFill rotWithShape="1">
            <a:blip r:embed="rId3">
              <a:extLst>
                <a:ext uri="{28A0092B-C50C-407E-A947-70E740481C1C}">
                  <a14:useLocalDpi xmlns:a14="http://schemas.microsoft.com/office/drawing/2010/main" val="0"/>
                </a:ext>
              </a:extLst>
            </a:blip>
            <a:srcRect l="78654" t="88578" r="19425" b="1920"/>
            <a:stretch/>
          </p:blipFill>
          <p:spPr>
            <a:xfrm>
              <a:off x="4018548" y="5936794"/>
              <a:ext cx="304309" cy="738331"/>
            </a:xfrm>
            <a:prstGeom prst="rect">
              <a:avLst/>
            </a:prstGeom>
          </p:spPr>
        </p:pic>
        <p:pic>
          <p:nvPicPr>
            <p:cNvPr id="16" name="Picture 15" descr="Chart&#10;&#10;Description automatically generated">
              <a:extLst>
                <a:ext uri="{FF2B5EF4-FFF2-40B4-BE49-F238E27FC236}">
                  <a16:creationId xmlns:a16="http://schemas.microsoft.com/office/drawing/2014/main" id="{8B6FFB0C-2A2B-4EA2-82D5-FC281DA167B1}"/>
                </a:ext>
              </a:extLst>
            </p:cNvPr>
            <p:cNvPicPr>
              <a:picLocks noChangeAspect="1"/>
            </p:cNvPicPr>
            <p:nvPr/>
          </p:nvPicPr>
          <p:blipFill rotWithShape="1">
            <a:blip r:embed="rId3">
              <a:extLst>
                <a:ext uri="{28A0092B-C50C-407E-A947-70E740481C1C}">
                  <a14:useLocalDpi xmlns:a14="http://schemas.microsoft.com/office/drawing/2010/main" val="0"/>
                </a:ext>
              </a:extLst>
            </a:blip>
            <a:srcRect l="78653" t="68081" r="15203" b="26001"/>
            <a:stretch/>
          </p:blipFill>
          <p:spPr>
            <a:xfrm>
              <a:off x="4593371" y="6076042"/>
              <a:ext cx="973392" cy="459835"/>
            </a:xfrm>
            <a:prstGeom prst="rect">
              <a:avLst/>
            </a:prstGeom>
          </p:spPr>
        </p:pic>
      </p:grpSp>
    </p:spTree>
    <p:extLst>
      <p:ext uri="{BB962C8B-B14F-4D97-AF65-F5344CB8AC3E}">
        <p14:creationId xmlns:p14="http://schemas.microsoft.com/office/powerpoint/2010/main" val="415218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210AA8C-02BB-424D-8D95-6F169A799312}"/>
              </a:ext>
            </a:extLst>
          </p:cNvPr>
          <p:cNvGraphicFramePr>
            <a:graphicFrameLocks noGrp="1"/>
          </p:cNvGraphicFramePr>
          <p:nvPr>
            <p:extLst>
              <p:ext uri="{D42A27DB-BD31-4B8C-83A1-F6EECF244321}">
                <p14:modId xmlns:p14="http://schemas.microsoft.com/office/powerpoint/2010/main" val="2126569963"/>
              </p:ext>
            </p:extLst>
          </p:nvPr>
        </p:nvGraphicFramePr>
        <p:xfrm>
          <a:off x="481838" y="1676839"/>
          <a:ext cx="6831921" cy="4694010"/>
        </p:xfrm>
        <a:graphic>
          <a:graphicData uri="http://schemas.openxmlformats.org/drawingml/2006/table">
            <a:tbl>
              <a:tblPr/>
              <a:tblGrid>
                <a:gridCol w="557409">
                  <a:extLst>
                    <a:ext uri="{9D8B030D-6E8A-4147-A177-3AD203B41FA5}">
                      <a16:colId xmlns:a16="http://schemas.microsoft.com/office/drawing/2014/main" val="3546241462"/>
                    </a:ext>
                  </a:extLst>
                </a:gridCol>
                <a:gridCol w="2292546">
                  <a:extLst>
                    <a:ext uri="{9D8B030D-6E8A-4147-A177-3AD203B41FA5}">
                      <a16:colId xmlns:a16="http://schemas.microsoft.com/office/drawing/2014/main" val="3395282288"/>
                    </a:ext>
                  </a:extLst>
                </a:gridCol>
                <a:gridCol w="2897384">
                  <a:extLst>
                    <a:ext uri="{9D8B030D-6E8A-4147-A177-3AD203B41FA5}">
                      <a16:colId xmlns:a16="http://schemas.microsoft.com/office/drawing/2014/main" val="2712788124"/>
                    </a:ext>
                  </a:extLst>
                </a:gridCol>
                <a:gridCol w="689172">
                  <a:extLst>
                    <a:ext uri="{9D8B030D-6E8A-4147-A177-3AD203B41FA5}">
                      <a16:colId xmlns:a16="http://schemas.microsoft.com/office/drawing/2014/main" val="801392406"/>
                    </a:ext>
                  </a:extLst>
                </a:gridCol>
                <a:gridCol w="395410">
                  <a:extLst>
                    <a:ext uri="{9D8B030D-6E8A-4147-A177-3AD203B41FA5}">
                      <a16:colId xmlns:a16="http://schemas.microsoft.com/office/drawing/2014/main" val="1204264534"/>
                    </a:ext>
                  </a:extLst>
                </a:gridCol>
              </a:tblGrid>
              <a:tr h="99208">
                <a:tc>
                  <a:txBody>
                    <a:bodyPr/>
                    <a:lstStyle/>
                    <a:p>
                      <a:pPr algn="ctr" fontAlgn="ctr"/>
                      <a:r>
                        <a:rPr lang="en-US" sz="1000" b="1" i="0" u="none" strike="noStrike" dirty="0">
                          <a:solidFill>
                            <a:srgbClr val="000000"/>
                          </a:solidFill>
                          <a:effectLst/>
                          <a:latin typeface="Calibri" panose="020F0502020204030204" pitchFamily="34" charset="0"/>
                        </a:rPr>
                        <a:t>Ontology</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Depth 1 Parent(s)</a:t>
                      </a:r>
                    </a:p>
                  </a:txBody>
                  <a:tcPr marL="4067" marR="4067" marT="4067"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feature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namespace</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Depth</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61079759"/>
                  </a:ext>
                </a:extLst>
              </a:tr>
              <a:tr h="99208">
                <a:tc rowSpan="5">
                  <a:txBody>
                    <a:bodyPr/>
                    <a:lstStyle/>
                    <a:p>
                      <a:pPr algn="r" fontAlgn="ctr"/>
                      <a:r>
                        <a:rPr lang="en-US" sz="1000" b="0" i="0" u="none" strike="noStrike" dirty="0">
                          <a:solidFill>
                            <a:srgbClr val="000000"/>
                          </a:solidFill>
                          <a:effectLst/>
                          <a:latin typeface="Calibri" panose="020F0502020204030204" pitchFamily="34" charset="0"/>
                        </a:rPr>
                        <a:t>Molecular</a:t>
                      </a:r>
                    </a:p>
                    <a:p>
                      <a:pPr algn="r" fontAlgn="ctr"/>
                      <a:r>
                        <a:rPr lang="en-US" sz="1000" b="0" i="0" u="none" strike="noStrike" dirty="0">
                          <a:solidFill>
                            <a:srgbClr val="000000"/>
                          </a:solidFill>
                          <a:effectLst/>
                          <a:latin typeface="Calibri" panose="020F0502020204030204" pitchFamily="34" charset="0"/>
                        </a:rPr>
                        <a:t>Function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r" fontAlgn="ctr"/>
                      <a:r>
                        <a:rPr lang="en-US" sz="1000" b="0" i="0" u="none" strike="noStrike" dirty="0">
                          <a:solidFill>
                            <a:srgbClr val="000000"/>
                          </a:solidFill>
                          <a:effectLst/>
                          <a:latin typeface="Calibri" panose="020F0502020204030204" pitchFamily="34" charset="0"/>
                        </a:rPr>
                        <a:t>GO:0003824 </a:t>
                      </a:r>
                    </a:p>
                    <a:p>
                      <a:pPr algn="r" fontAlgn="ctr"/>
                      <a:r>
                        <a:rPr lang="en-US" sz="1000" b="0" i="0" u="none" strike="noStrike" dirty="0">
                          <a:solidFill>
                            <a:srgbClr val="000000"/>
                          </a:solidFill>
                          <a:effectLst/>
                          <a:latin typeface="Calibri" panose="020F0502020204030204" pitchFamily="34" charset="0"/>
                        </a:rPr>
                        <a:t>catalytic activity</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hydrolase activity</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dirty="0">
                          <a:solidFill>
                            <a:srgbClr val="000000"/>
                          </a:solidFill>
                          <a:effectLst/>
                          <a:latin typeface="Calibri" panose="020F0502020204030204" pitchFamily="34" charset="0"/>
                        </a:rPr>
                        <a:t>GO:0016787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6351209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GO:0016740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900249100"/>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transferase activity, transferring phosphorus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GO:0016772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6666839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err="1">
                          <a:solidFill>
                            <a:srgbClr val="000000"/>
                          </a:solidFill>
                          <a:effectLst/>
                          <a:latin typeface="Calibri" panose="020F0502020204030204" pitchFamily="34" charset="0"/>
                        </a:rPr>
                        <a:t>nucleotidyltransferase</a:t>
                      </a:r>
                      <a:r>
                        <a:rPr lang="en-US" sz="1000" b="0" i="0" u="none" strike="noStrike" dirty="0">
                          <a:solidFill>
                            <a:srgbClr val="000000"/>
                          </a:solidFill>
                          <a:effectLst/>
                          <a:latin typeface="Calibri" panose="020F0502020204030204" pitchFamily="34" charset="0"/>
                        </a:rPr>
                        <a:t> activity</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GO:0016779</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329414"/>
                  </a:ext>
                </a:extLst>
              </a:tr>
              <a:tr h="133210">
                <a:tc vMerge="1">
                  <a:txBody>
                    <a:bodyPr/>
                    <a:lstStyle/>
                    <a:p>
                      <a:endParaRPr lang="en-US"/>
                    </a:p>
                  </a:txBody>
                  <a:tcPr/>
                </a:tc>
                <a:tc>
                  <a:txBody>
                    <a:bodyPr/>
                    <a:lstStyle/>
                    <a:p>
                      <a:pPr algn="r" fontAlgn="ctr"/>
                      <a:r>
                        <a:rPr lang="en-US" sz="1000" b="0" i="0" u="none" strike="noStrike" dirty="0">
                          <a:solidFill>
                            <a:srgbClr val="000000"/>
                          </a:solidFill>
                          <a:effectLst/>
                          <a:latin typeface="Calibri" panose="020F0502020204030204" pitchFamily="34" charset="0"/>
                        </a:rPr>
                        <a:t>GO:0005488 binding</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ion binding</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dirty="0">
                          <a:solidFill>
                            <a:srgbClr val="000000"/>
                          </a:solidFill>
                          <a:effectLst/>
                          <a:latin typeface="Calibri" panose="020F0502020204030204" pitchFamily="34" charset="0"/>
                        </a:rPr>
                        <a:t>GO:0043167</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45856248"/>
                  </a:ext>
                </a:extLst>
              </a:tr>
              <a:tr h="99208">
                <a:tc rowSpan="24">
                  <a:txBody>
                    <a:bodyPr/>
                    <a:lstStyle/>
                    <a:p>
                      <a:pPr algn="r" fontAlgn="ctr"/>
                      <a:r>
                        <a:rPr lang="en-US" sz="1000" b="0" i="0" u="none" strike="noStrike" dirty="0">
                          <a:solidFill>
                            <a:srgbClr val="000000"/>
                          </a:solidFill>
                          <a:effectLst/>
                          <a:latin typeface="Calibri" panose="020F0502020204030204" pitchFamily="34" charset="0"/>
                        </a:rPr>
                        <a:t>Biological</a:t>
                      </a:r>
                    </a:p>
                    <a:p>
                      <a:pPr algn="r" fontAlgn="ctr"/>
                      <a:r>
                        <a:rPr lang="en-US" sz="1000" b="0" i="0" u="none" strike="noStrike" dirty="0">
                          <a:solidFill>
                            <a:srgbClr val="000000"/>
                          </a:solidFill>
                          <a:effectLst/>
                          <a:latin typeface="Calibri" panose="020F0502020204030204" pitchFamily="34" charset="0"/>
                        </a:rPr>
                        <a:t>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rowSpan="8">
                  <a:txBody>
                    <a:bodyPr/>
                    <a:lstStyle/>
                    <a:p>
                      <a:pPr algn="r" fontAlgn="ctr"/>
                      <a:r>
                        <a:rPr lang="en-US" sz="1000" b="0" i="0" u="none" strike="noStrike" dirty="0">
                          <a:solidFill>
                            <a:srgbClr val="000000"/>
                          </a:solidFill>
                          <a:effectLst/>
                          <a:latin typeface="Calibri" panose="020F0502020204030204" pitchFamily="34" charset="0"/>
                        </a:rPr>
                        <a:t>GO:0008152 </a:t>
                      </a:r>
                    </a:p>
                    <a:p>
                      <a:pPr algn="r" fontAlgn="ctr"/>
                      <a:r>
                        <a:rPr lang="en-US" sz="1000" b="0" i="0" u="none" strike="noStrike" dirty="0">
                          <a:solidFill>
                            <a:srgbClr val="000000"/>
                          </a:solidFill>
                          <a:effectLst/>
                          <a:latin typeface="Calibri" panose="020F0502020204030204" pitchFamily="34" charset="0"/>
                        </a:rPr>
                        <a:t>metabolic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organic substance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GO:0071704</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776619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primary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GO:0044238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9092918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GO:0009058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7116930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GO:0006807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77282903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macromolecule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GO:0043170</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22664863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cyclic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GO:1901360</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419129263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organonitrogen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GO:1901564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92284785"/>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heterocycle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GO:0046483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867270"/>
                  </a:ext>
                </a:extLst>
              </a:tr>
              <a:tr h="99208">
                <a:tc vMerge="1">
                  <a:txBody>
                    <a:bodyPr/>
                    <a:lstStyle/>
                    <a:p>
                      <a:endParaRPr lang="en-US"/>
                    </a:p>
                  </a:txBody>
                  <a:tcPr/>
                </a:tc>
                <a:tc rowSpan="5">
                  <a:txBody>
                    <a:bodyPr/>
                    <a:lstStyle/>
                    <a:p>
                      <a:pPr algn="r" fontAlgn="ctr"/>
                      <a:r>
                        <a:rPr lang="en-US" sz="1000" b="0" i="0" u="none" strike="noStrike" dirty="0">
                          <a:solidFill>
                            <a:srgbClr val="000000"/>
                          </a:solidFill>
                          <a:effectLst/>
                          <a:latin typeface="Calibri" panose="020F0502020204030204" pitchFamily="34" charset="0"/>
                        </a:rPr>
                        <a:t>GO:0008152 metabolic process |</a:t>
                      </a:r>
                    </a:p>
                    <a:p>
                      <a:pPr algn="r" fontAlgn="ctr"/>
                      <a:r>
                        <a:rPr lang="en-US" sz="1000" b="0" i="0" u="none" strike="noStrike" dirty="0">
                          <a:solidFill>
                            <a:srgbClr val="000000"/>
                          </a:solidFill>
                          <a:effectLst/>
                          <a:latin typeface="Calibri" panose="020F0502020204030204" pitchFamily="34" charset="0"/>
                        </a:rPr>
                        <a:t>GO:0009987  cellular process</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cellular metabolic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GO:0044237</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8715222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nitrogen compound metabolic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GO:0034641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8617823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organic substance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GO:1901576</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83225708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biosynthetic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GO:0044249</a:t>
                      </a:r>
                    </a:p>
                  </a:txBody>
                  <a:tcPr marL="4067" marR="4067" marT="4067" marB="0" anchor="b">
                    <a:lnL>
                      <a:noFill/>
                    </a:lnL>
                    <a:lnR>
                      <a:noFill/>
                    </a:lnR>
                    <a:lnT>
                      <a:noFill/>
                    </a:lnT>
                    <a:lnB>
                      <a:noFill/>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3155969263"/>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cellular macromolecule metabolic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GO:0044260</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0982015"/>
                  </a:ext>
                </a:extLst>
              </a:tr>
              <a:tr h="99208">
                <a:tc vMerge="1">
                  <a:txBody>
                    <a:bodyPr/>
                    <a:lstStyle/>
                    <a:p>
                      <a:endParaRPr lang="en-US"/>
                    </a:p>
                  </a:txBody>
                  <a:tcPr/>
                </a:tc>
                <a:tc rowSpan="2">
                  <a:txBody>
                    <a:bodyPr/>
                    <a:lstStyle/>
                    <a:p>
                      <a:pPr algn="r" fontAlgn="ctr"/>
                      <a:r>
                        <a:rPr lang="en-US" sz="1000" b="0" i="0" u="none" strike="noStrike" dirty="0">
                          <a:solidFill>
                            <a:srgbClr val="000000"/>
                          </a:solidFill>
                          <a:effectLst/>
                          <a:latin typeface="Calibri" panose="020F0502020204030204" pitchFamily="34" charset="0"/>
                        </a:rPr>
                        <a:t>GO:0065007  </a:t>
                      </a:r>
                    </a:p>
                    <a:p>
                      <a:pPr algn="r" fontAlgn="ctr"/>
                      <a:r>
                        <a:rPr lang="en-US" sz="1000" b="0" i="0" u="none" strike="noStrike" dirty="0">
                          <a:solidFill>
                            <a:srgbClr val="000000"/>
                          </a:solidFill>
                          <a:effectLst/>
                          <a:latin typeface="Calibri" panose="020F0502020204030204" pitchFamily="34" charset="0"/>
                        </a:rPr>
                        <a:t>biol. Regulation</a:t>
                      </a:r>
                    </a:p>
                  </a:txBody>
                  <a:tcPr marL="4067" marR="4067" marT="4067"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000" b="0" i="0" u="none" strike="noStrike" dirty="0">
                          <a:solidFill>
                            <a:srgbClr val="000000"/>
                          </a:solidFill>
                          <a:effectLst/>
                          <a:latin typeface="Calibri" panose="020F0502020204030204" pitchFamily="34" charset="0"/>
                        </a:rPr>
                        <a:t>regulation of biological process</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GO:0050789</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14007074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regulation of cellular process</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Calibri" panose="020F0502020204030204" pitchFamily="34" charset="0"/>
                        </a:rPr>
                        <a:t>GO:0050794</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effectLst/>
                          <a:latin typeface="Calibri" panose="020F0502020204030204" pitchFamily="34" charset="0"/>
                        </a:rPr>
                        <a:t>3</a:t>
                      </a:r>
                    </a:p>
                  </a:txBody>
                  <a:tcPr marL="4067" marR="4067" marT="4067"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0928964"/>
                  </a:ext>
                </a:extLst>
              </a:tr>
              <a:tr h="99208">
                <a:tc vMerge="1">
                  <a:txBody>
                    <a:bodyPr/>
                    <a:lstStyle/>
                    <a:p>
                      <a:endParaRPr lang="en-US"/>
                    </a:p>
                  </a:txBody>
                  <a:tcPr/>
                </a:tc>
                <a:tc rowSpan="9">
                  <a:txBody>
                    <a:bodyPr/>
                    <a:lstStyle/>
                    <a:p>
                      <a:pPr algn="r" fontAlgn="ctr"/>
                      <a:r>
                        <a:rPr lang="en-US" sz="1000" b="0" i="0" u="none" strike="noStrike" dirty="0">
                          <a:solidFill>
                            <a:srgbClr val="000000"/>
                          </a:solidFill>
                          <a:effectLst/>
                          <a:latin typeface="Calibri" panose="020F0502020204030204" pitchFamily="34" charset="0"/>
                        </a:rPr>
                        <a:t>GO:0044419</a:t>
                      </a:r>
                    </a:p>
                    <a:p>
                      <a:pPr algn="r" fontAlgn="ctr"/>
                      <a:r>
                        <a:rPr lang="en-US" sz="1000" b="0" i="0" u="none" strike="noStrike" dirty="0">
                          <a:solidFill>
                            <a:srgbClr val="000000"/>
                          </a:solidFill>
                          <a:effectLst/>
                          <a:latin typeface="Calibri" panose="020F0502020204030204" pitchFamily="34" charset="0"/>
                        </a:rPr>
                        <a:t>interspecies interaction between organisms</a:t>
                      </a:r>
                    </a:p>
                  </a:txBody>
                  <a:tcPr marL="4067" marR="4067" marT="4067"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000" b="0" i="0" u="none" strike="noStrike" dirty="0">
                          <a:solidFill>
                            <a:srgbClr val="000000"/>
                          </a:solidFill>
                          <a:effectLst/>
                          <a:latin typeface="Calibri" panose="020F0502020204030204" pitchFamily="34" charset="0"/>
                        </a:rPr>
                        <a:t>modulation of process of other organism</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000" b="0" i="0" u="none" strike="noStrike">
                          <a:solidFill>
                            <a:srgbClr val="000000"/>
                          </a:solidFill>
                          <a:effectLst/>
                          <a:latin typeface="Calibri" panose="020F0502020204030204" pitchFamily="34" charset="0"/>
                        </a:rPr>
                        <a:t>GO:0035821</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352226696"/>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symbiotic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GO:0044403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2</a:t>
                      </a:r>
                    </a:p>
                  </a:txBody>
                  <a:tcPr marL="4067" marR="4067" marT="4067" marB="0" anchor="b">
                    <a:lnL>
                      <a:noFill/>
                    </a:lnL>
                    <a:lnR>
                      <a:noFill/>
                    </a:lnR>
                    <a:lnT>
                      <a:noFill/>
                    </a:lnT>
                    <a:lnB>
                      <a:noFill/>
                    </a:lnB>
                  </a:tcPr>
                </a:tc>
                <a:extLst>
                  <a:ext uri="{0D108BD9-81ED-4DB2-BD59-A6C34878D82A}">
                    <a16:rowId xmlns:a16="http://schemas.microsoft.com/office/drawing/2014/main" val="133482830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viral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GO:0016032</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90843331"/>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interaction with host</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GO:0051701</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218113428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 of process of other organism in symbiotic interact</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GO:0051817</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3</a:t>
                      </a:r>
                    </a:p>
                  </a:txBody>
                  <a:tcPr marL="4067" marR="4067" marT="4067" marB="0" anchor="b">
                    <a:lnL>
                      <a:noFill/>
                    </a:lnL>
                    <a:lnR>
                      <a:noFill/>
                    </a:lnR>
                    <a:lnT>
                      <a:noFill/>
                    </a:lnT>
                    <a:lnB>
                      <a:noFill/>
                    </a:lnB>
                  </a:tcPr>
                </a:tc>
                <a:extLst>
                  <a:ext uri="{0D108BD9-81ED-4DB2-BD59-A6C34878D82A}">
                    <a16:rowId xmlns:a16="http://schemas.microsoft.com/office/drawing/2014/main" val="1508278982"/>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GO:0044003</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4</a:t>
                      </a:r>
                    </a:p>
                  </a:txBody>
                  <a:tcPr marL="4067" marR="4067" marT="4067" marB="0" anchor="b">
                    <a:lnL>
                      <a:noFill/>
                    </a:lnL>
                    <a:lnR>
                      <a:noFill/>
                    </a:lnR>
                    <a:lnT>
                      <a:noFill/>
                    </a:lnT>
                    <a:lnB>
                      <a:noFill/>
                    </a:lnB>
                  </a:tcPr>
                </a:tc>
                <a:extLst>
                  <a:ext uri="{0D108BD9-81ED-4DB2-BD59-A6C34878D82A}">
                    <a16:rowId xmlns:a16="http://schemas.microsoft.com/office/drawing/2014/main" val="131324197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GO:0019048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2677954728"/>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symbiont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GO:0044068</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5</a:t>
                      </a:r>
                    </a:p>
                  </a:txBody>
                  <a:tcPr marL="4067" marR="4067" marT="4067" marB="0" anchor="b">
                    <a:lnL>
                      <a:noFill/>
                    </a:lnL>
                    <a:lnR>
                      <a:noFill/>
                    </a:lnR>
                    <a:lnT>
                      <a:noFill/>
                    </a:lnT>
                    <a:lnB>
                      <a:noFill/>
                    </a:lnB>
                  </a:tcPr>
                </a:tc>
                <a:extLst>
                  <a:ext uri="{0D108BD9-81ED-4DB2-BD59-A6C34878D82A}">
                    <a16:rowId xmlns:a16="http://schemas.microsoft.com/office/drawing/2014/main" val="722983427"/>
                  </a:ext>
                </a:extLst>
              </a:tr>
              <a:tr h="99208">
                <a:tc vMerge="1">
                  <a:txBody>
                    <a:bodyPr/>
                    <a:lstStyle/>
                    <a:p>
                      <a:endParaRPr lang="en-US"/>
                    </a:p>
                  </a:txBody>
                  <a:tcPr/>
                </a:tc>
                <a:tc vMerge="1">
                  <a:txBody>
                    <a:bodyPr/>
                    <a:lstStyle/>
                    <a:p>
                      <a:endParaRPr lang="en-US"/>
                    </a:p>
                  </a:txBody>
                  <a:tcPr/>
                </a:tc>
                <a:tc>
                  <a:txBody>
                    <a:bodyPr/>
                    <a:lstStyle/>
                    <a:p>
                      <a:pPr algn="r" fontAlgn="b"/>
                      <a:r>
                        <a:rPr lang="en-US" sz="1000" b="0" i="0" u="none" strike="noStrike" dirty="0">
                          <a:solidFill>
                            <a:srgbClr val="000000"/>
                          </a:solidFill>
                          <a:effectLst/>
                          <a:latin typeface="Calibri" panose="020F0502020204030204" pitchFamily="34" charset="0"/>
                        </a:rPr>
                        <a:t>modulation by virus of host cellular process</a:t>
                      </a:r>
                    </a:p>
                  </a:txBody>
                  <a:tcPr marL="4067" marR="4067" marT="4067" marB="0" anchor="b">
                    <a:lnL>
                      <a:noFill/>
                    </a:lnL>
                    <a:lnR>
                      <a:noFill/>
                    </a:lnR>
                    <a:lnT>
                      <a:noFill/>
                    </a:lnT>
                    <a:lnB>
                      <a:noFill/>
                    </a:lnB>
                  </a:tcPr>
                </a:tc>
                <a:tc>
                  <a:txBody>
                    <a:bodyPr/>
                    <a:lstStyle/>
                    <a:p>
                      <a:pPr algn="l" fontAlgn="b"/>
                      <a:r>
                        <a:rPr lang="en-US" sz="1000" b="0" i="0" u="none" strike="noStrike">
                          <a:solidFill>
                            <a:srgbClr val="000000"/>
                          </a:solidFill>
                          <a:effectLst/>
                          <a:latin typeface="Calibri" panose="020F0502020204030204" pitchFamily="34" charset="0"/>
                        </a:rPr>
                        <a:t>GO:0019054</a:t>
                      </a:r>
                    </a:p>
                  </a:txBody>
                  <a:tcPr marL="4067" marR="4067" marT="4067" marB="0" anchor="b">
                    <a:lnL>
                      <a:noFill/>
                    </a:lnL>
                    <a:lnR>
                      <a:noFill/>
                    </a:lnR>
                    <a:lnT>
                      <a:noFill/>
                    </a:lnT>
                    <a:lnB>
                      <a:noFill/>
                    </a:lnB>
                  </a:tcPr>
                </a:tc>
                <a:tc>
                  <a:txBody>
                    <a:bodyPr/>
                    <a:lstStyle/>
                    <a:p>
                      <a:pPr algn="ctr" fontAlgn="b"/>
                      <a:r>
                        <a:rPr lang="en-US" sz="1000" b="0" i="0" u="none" strike="noStrike" dirty="0">
                          <a:solidFill>
                            <a:srgbClr val="000000"/>
                          </a:solidFill>
                          <a:effectLst/>
                          <a:latin typeface="Calibri" panose="020F0502020204030204" pitchFamily="34" charset="0"/>
                        </a:rPr>
                        <a:t>6</a:t>
                      </a:r>
                    </a:p>
                  </a:txBody>
                  <a:tcPr marL="4067" marR="4067" marT="4067" marB="0" anchor="b">
                    <a:lnL>
                      <a:noFill/>
                    </a:lnL>
                    <a:lnR>
                      <a:noFill/>
                    </a:lnR>
                    <a:lnT>
                      <a:noFill/>
                    </a:lnT>
                    <a:lnB>
                      <a:noFill/>
                    </a:lnB>
                  </a:tcPr>
                </a:tc>
                <a:extLst>
                  <a:ext uri="{0D108BD9-81ED-4DB2-BD59-A6C34878D82A}">
                    <a16:rowId xmlns:a16="http://schemas.microsoft.com/office/drawing/2014/main" val="2273209950"/>
                  </a:ext>
                </a:extLst>
              </a:tr>
            </a:tbl>
          </a:graphicData>
        </a:graphic>
      </p:graphicFrame>
      <p:sp>
        <p:nvSpPr>
          <p:cNvPr id="4" name="TextBox 3">
            <a:extLst>
              <a:ext uri="{FF2B5EF4-FFF2-40B4-BE49-F238E27FC236}">
                <a16:creationId xmlns:a16="http://schemas.microsoft.com/office/drawing/2014/main" id="{69ED23F5-EDB6-4077-9D3D-DD41E3970ED7}"/>
              </a:ext>
            </a:extLst>
          </p:cNvPr>
          <p:cNvSpPr txBox="1"/>
          <p:nvPr/>
        </p:nvSpPr>
        <p:spPr>
          <a:xfrm>
            <a:off x="1747837" y="117572"/>
            <a:ext cx="5648326" cy="1569660"/>
          </a:xfrm>
          <a:prstGeom prst="rect">
            <a:avLst/>
          </a:prstGeom>
          <a:noFill/>
        </p:spPr>
        <p:txBody>
          <a:bodyPr wrap="square">
            <a:spAutoFit/>
          </a:bodyPr>
          <a:lstStyle/>
          <a:p>
            <a:pPr algn="ctr"/>
            <a:r>
              <a:rPr lang="en-US" sz="4000" dirty="0">
                <a:solidFill>
                  <a:schemeClr val="tx2"/>
                </a:solidFill>
              </a:rPr>
              <a:t>Results</a:t>
            </a:r>
          </a:p>
          <a:p>
            <a:pPr algn="ctr"/>
            <a:r>
              <a:rPr lang="en-US" sz="2800" dirty="0">
                <a:solidFill>
                  <a:schemeClr val="tx2"/>
                </a:solidFill>
              </a:rPr>
              <a:t>GO Terms assoc. with </a:t>
            </a:r>
            <a:r>
              <a:rPr lang="en-US" sz="2800" dirty="0">
                <a:solidFill>
                  <a:srgbClr val="B22222"/>
                </a:solidFill>
              </a:rPr>
              <a:t>COVID19</a:t>
            </a:r>
            <a:r>
              <a:rPr lang="en-US" sz="2800" dirty="0">
                <a:solidFill>
                  <a:schemeClr val="tx2"/>
                </a:solidFill>
              </a:rPr>
              <a:t> versus </a:t>
            </a:r>
            <a:r>
              <a:rPr lang="en-US" sz="2800" dirty="0">
                <a:solidFill>
                  <a:srgbClr val="228B22"/>
                </a:solidFill>
              </a:rPr>
              <a:t>uninfected</a:t>
            </a:r>
            <a:r>
              <a:rPr lang="en-US" sz="2800" dirty="0">
                <a:solidFill>
                  <a:schemeClr val="tx2"/>
                </a:solidFill>
              </a:rPr>
              <a:t> &amp; </a:t>
            </a:r>
            <a:r>
              <a:rPr lang="en-US" sz="2800" dirty="0">
                <a:solidFill>
                  <a:srgbClr val="FF7F00"/>
                </a:solidFill>
              </a:rPr>
              <a:t>viral pneumonia</a:t>
            </a:r>
          </a:p>
        </p:txBody>
      </p:sp>
    </p:spTree>
    <p:extLst>
      <p:ext uri="{BB962C8B-B14F-4D97-AF65-F5344CB8AC3E}">
        <p14:creationId xmlns:p14="http://schemas.microsoft.com/office/powerpoint/2010/main" val="212355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FE353FD2-7D2F-41E5-9546-71377337723A}"/>
              </a:ext>
            </a:extLst>
          </p:cNvPr>
          <p:cNvGrpSpPr/>
          <p:nvPr/>
        </p:nvGrpSpPr>
        <p:grpSpPr>
          <a:xfrm>
            <a:off x="1045833" y="1189857"/>
            <a:ext cx="6675810" cy="5626493"/>
            <a:chOff x="1604717" y="524215"/>
            <a:chExt cx="6675810" cy="5626493"/>
          </a:xfrm>
        </p:grpSpPr>
        <p:pic>
          <p:nvPicPr>
            <p:cNvPr id="5" name="Picture 4" descr="A picture containing text, conifer&#10;&#10;Description automatically generated">
              <a:extLst>
                <a:ext uri="{FF2B5EF4-FFF2-40B4-BE49-F238E27FC236}">
                  <a16:creationId xmlns:a16="http://schemas.microsoft.com/office/drawing/2014/main" id="{417BCC5B-8C32-4DF7-AAC2-8A6DFCF679ED}"/>
                </a:ext>
              </a:extLst>
            </p:cNvPr>
            <p:cNvPicPr>
              <a:picLocks noChangeAspect="1"/>
            </p:cNvPicPr>
            <p:nvPr/>
          </p:nvPicPr>
          <p:blipFill rotWithShape="1">
            <a:blip r:embed="rId3">
              <a:extLst>
                <a:ext uri="{28A0092B-C50C-407E-A947-70E740481C1C}">
                  <a14:useLocalDpi xmlns:a14="http://schemas.microsoft.com/office/drawing/2010/main" val="0"/>
                </a:ext>
              </a:extLst>
            </a:blip>
            <a:srcRect t="2592" r="2631" b="7683"/>
            <a:stretch/>
          </p:blipFill>
          <p:spPr>
            <a:xfrm>
              <a:off x="1604717" y="817643"/>
              <a:ext cx="5934566" cy="5333065"/>
            </a:xfrm>
            <a:prstGeom prst="rect">
              <a:avLst/>
            </a:prstGeom>
          </p:spPr>
        </p:pic>
        <p:sp>
          <p:nvSpPr>
            <p:cNvPr id="23" name="TextBox 22">
              <a:extLst>
                <a:ext uri="{FF2B5EF4-FFF2-40B4-BE49-F238E27FC236}">
                  <a16:creationId xmlns:a16="http://schemas.microsoft.com/office/drawing/2014/main" id="{EE7658F0-E4B4-412A-82D6-8E132354A1F6}"/>
                </a:ext>
              </a:extLst>
            </p:cNvPr>
            <p:cNvSpPr txBox="1"/>
            <p:nvPr/>
          </p:nvSpPr>
          <p:spPr>
            <a:xfrm>
              <a:off x="2814526" y="524215"/>
              <a:ext cx="2226397" cy="461665"/>
            </a:xfrm>
            <a:prstGeom prst="rect">
              <a:avLst/>
            </a:prstGeom>
            <a:solidFill>
              <a:srgbClr val="FFFFFF"/>
            </a:solidFill>
          </p:spPr>
          <p:txBody>
            <a:bodyPr wrap="square">
              <a:spAutoFit/>
            </a:bodyPr>
            <a:lstStyle/>
            <a:p>
              <a:pPr algn="ctr"/>
              <a:r>
                <a:rPr lang="en-US" sz="2400" dirty="0">
                  <a:solidFill>
                    <a:srgbClr val="228B22"/>
                  </a:solidFill>
                </a:rPr>
                <a:t>Uninfected</a:t>
              </a:r>
            </a:p>
          </p:txBody>
        </p:sp>
        <p:sp>
          <p:nvSpPr>
            <p:cNvPr id="24" name="TextBox 23">
              <a:extLst>
                <a:ext uri="{FF2B5EF4-FFF2-40B4-BE49-F238E27FC236}">
                  <a16:creationId xmlns:a16="http://schemas.microsoft.com/office/drawing/2014/main" id="{F9EB8D7B-7B0B-484F-BC8D-C36507B76905}"/>
                </a:ext>
              </a:extLst>
            </p:cNvPr>
            <p:cNvSpPr txBox="1"/>
            <p:nvPr/>
          </p:nvSpPr>
          <p:spPr>
            <a:xfrm>
              <a:off x="4664399" y="560388"/>
              <a:ext cx="3616128" cy="400110"/>
            </a:xfrm>
            <a:prstGeom prst="rect">
              <a:avLst/>
            </a:prstGeom>
            <a:solidFill>
              <a:srgbClr val="FFFFFF"/>
            </a:solidFill>
          </p:spPr>
          <p:txBody>
            <a:bodyPr wrap="square">
              <a:spAutoFit/>
            </a:bodyPr>
            <a:lstStyle/>
            <a:p>
              <a:pPr algn="ctr"/>
              <a:r>
                <a:rPr lang="en-US" sz="2000" dirty="0">
                  <a:solidFill>
                    <a:srgbClr val="FF7F00"/>
                  </a:solidFill>
                </a:rPr>
                <a:t>Community acquired pneumonia</a:t>
              </a:r>
            </a:p>
          </p:txBody>
        </p:sp>
        <p:sp>
          <p:nvSpPr>
            <p:cNvPr id="29" name="TextBox 28">
              <a:extLst>
                <a:ext uri="{FF2B5EF4-FFF2-40B4-BE49-F238E27FC236}">
                  <a16:creationId xmlns:a16="http://schemas.microsoft.com/office/drawing/2014/main" id="{99B53E10-C3A3-4ADB-9918-1B2753FEE311}"/>
                </a:ext>
              </a:extLst>
            </p:cNvPr>
            <p:cNvSpPr txBox="1"/>
            <p:nvPr/>
          </p:nvSpPr>
          <p:spPr>
            <a:xfrm rot="5400000">
              <a:off x="6426084" y="4073174"/>
              <a:ext cx="2226397" cy="461665"/>
            </a:xfrm>
            <a:prstGeom prst="rect">
              <a:avLst/>
            </a:prstGeom>
            <a:solidFill>
              <a:srgbClr val="FFFFFF"/>
            </a:solidFill>
          </p:spPr>
          <p:txBody>
            <a:bodyPr wrap="square">
              <a:spAutoFit/>
            </a:bodyPr>
            <a:lstStyle/>
            <a:p>
              <a:pPr algn="ctr"/>
              <a:r>
                <a:rPr lang="en-US" sz="2400" dirty="0">
                  <a:solidFill>
                    <a:srgbClr val="228B22"/>
                  </a:solidFill>
                </a:rPr>
                <a:t>Uninfected</a:t>
              </a:r>
            </a:p>
          </p:txBody>
        </p:sp>
        <p:sp>
          <p:nvSpPr>
            <p:cNvPr id="30" name="TextBox 29">
              <a:extLst>
                <a:ext uri="{FF2B5EF4-FFF2-40B4-BE49-F238E27FC236}">
                  <a16:creationId xmlns:a16="http://schemas.microsoft.com/office/drawing/2014/main" id="{C8CBB850-96E4-4B80-87DE-DC959B71A0FE}"/>
                </a:ext>
              </a:extLst>
            </p:cNvPr>
            <p:cNvSpPr txBox="1"/>
            <p:nvPr/>
          </p:nvSpPr>
          <p:spPr>
            <a:xfrm rot="5400000">
              <a:off x="6855205" y="1773393"/>
              <a:ext cx="1347537" cy="461665"/>
            </a:xfrm>
            <a:prstGeom prst="rect">
              <a:avLst/>
            </a:prstGeom>
            <a:solidFill>
              <a:srgbClr val="FFFFFF"/>
            </a:solidFill>
          </p:spPr>
          <p:txBody>
            <a:bodyPr wrap="square">
              <a:spAutoFit/>
            </a:bodyPr>
            <a:lstStyle/>
            <a:p>
              <a:pPr algn="ctr"/>
              <a:r>
                <a:rPr lang="en-US" sz="2400" dirty="0">
                  <a:solidFill>
                    <a:srgbClr val="B22222"/>
                  </a:solidFill>
                </a:rPr>
                <a:t>COVID19</a:t>
              </a:r>
            </a:p>
          </p:txBody>
        </p:sp>
      </p:grpSp>
      <p:sp>
        <p:nvSpPr>
          <p:cNvPr id="32" name="TextBox 31">
            <a:hlinkClick r:id="rId4" action="ppaction://hlinkfile"/>
            <a:extLst>
              <a:ext uri="{FF2B5EF4-FFF2-40B4-BE49-F238E27FC236}">
                <a16:creationId xmlns:a16="http://schemas.microsoft.com/office/drawing/2014/main" id="{D63E46CB-E1A7-4E34-932B-18410B737A63}"/>
              </a:ext>
            </a:extLst>
          </p:cNvPr>
          <p:cNvSpPr txBox="1"/>
          <p:nvPr/>
        </p:nvSpPr>
        <p:spPr>
          <a:xfrm>
            <a:off x="161981" y="1819559"/>
            <a:ext cx="2267963" cy="646331"/>
          </a:xfrm>
          <a:prstGeom prst="rect">
            <a:avLst/>
          </a:prstGeom>
          <a:noFill/>
        </p:spPr>
        <p:txBody>
          <a:bodyPr wrap="square" rtlCol="0">
            <a:spAutoFit/>
          </a:bodyPr>
          <a:lstStyle/>
          <a:p>
            <a:r>
              <a:rPr lang="en-US" u="sng" dirty="0"/>
              <a:t>Supplementary Table of log2 diff. taxa</a:t>
            </a:r>
          </a:p>
        </p:txBody>
      </p:sp>
      <p:sp>
        <p:nvSpPr>
          <p:cNvPr id="12" name="TextBox 11">
            <a:extLst>
              <a:ext uri="{FF2B5EF4-FFF2-40B4-BE49-F238E27FC236}">
                <a16:creationId xmlns:a16="http://schemas.microsoft.com/office/drawing/2014/main" id="{75150908-D7C7-4618-96D3-914A02E7388B}"/>
              </a:ext>
            </a:extLst>
          </p:cNvPr>
          <p:cNvSpPr txBox="1"/>
          <p:nvPr/>
        </p:nvSpPr>
        <p:spPr>
          <a:xfrm>
            <a:off x="1589064" y="-7534"/>
            <a:ext cx="5934566" cy="1138773"/>
          </a:xfrm>
          <a:prstGeom prst="rect">
            <a:avLst/>
          </a:prstGeom>
          <a:noFill/>
        </p:spPr>
        <p:txBody>
          <a:bodyPr wrap="square">
            <a:spAutoFit/>
          </a:bodyPr>
          <a:lstStyle/>
          <a:p>
            <a:pPr algn="ctr"/>
            <a:r>
              <a:rPr lang="en-US" sz="4000" dirty="0">
                <a:solidFill>
                  <a:schemeClr val="tx2"/>
                </a:solidFill>
              </a:rPr>
              <a:t>Results </a:t>
            </a:r>
          </a:p>
          <a:p>
            <a:pPr algn="ctr"/>
            <a:r>
              <a:rPr lang="en-US" sz="2800" dirty="0">
                <a:solidFill>
                  <a:schemeClr val="tx2"/>
                </a:solidFill>
              </a:rPr>
              <a:t>Differential Taxonomic abundances</a:t>
            </a:r>
          </a:p>
        </p:txBody>
      </p:sp>
    </p:spTree>
    <p:extLst>
      <p:ext uri="{BB962C8B-B14F-4D97-AF65-F5344CB8AC3E}">
        <p14:creationId xmlns:p14="http://schemas.microsoft.com/office/powerpoint/2010/main" val="153604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7ADBEBB6-9A2E-4DA8-809F-36B4531F5011}"/>
              </a:ext>
            </a:extLst>
          </p:cNvPr>
          <p:cNvSpPr txBox="1"/>
          <p:nvPr/>
        </p:nvSpPr>
        <p:spPr>
          <a:xfrm>
            <a:off x="1599233" y="109757"/>
            <a:ext cx="5648326" cy="1323439"/>
          </a:xfrm>
          <a:prstGeom prst="rect">
            <a:avLst/>
          </a:prstGeom>
          <a:noFill/>
        </p:spPr>
        <p:txBody>
          <a:bodyPr wrap="square">
            <a:spAutoFit/>
          </a:bodyPr>
          <a:lstStyle/>
          <a:p>
            <a:pPr algn="ctr"/>
            <a:r>
              <a:rPr lang="en-US" sz="4000" dirty="0">
                <a:solidFill>
                  <a:schemeClr val="tx2"/>
                </a:solidFill>
              </a:rPr>
              <a:t>Gene Ontologies </a:t>
            </a:r>
            <a:r>
              <a:rPr lang="en-US" sz="4000">
                <a:solidFill>
                  <a:schemeClr val="tx2"/>
                </a:solidFill>
              </a:rPr>
              <a:t>with </a:t>
            </a:r>
            <a:r>
              <a:rPr lang="en-US" sz="4000">
                <a:solidFill>
                  <a:srgbClr val="B22222"/>
                </a:solidFill>
              </a:rPr>
              <a:t>COVID-19</a:t>
            </a:r>
            <a:r>
              <a:rPr lang="en-US" sz="4000">
                <a:solidFill>
                  <a:schemeClr val="tx2"/>
                </a:solidFill>
              </a:rPr>
              <a:t> </a:t>
            </a:r>
            <a:r>
              <a:rPr lang="en-US" sz="4000" dirty="0">
                <a:solidFill>
                  <a:srgbClr val="228B22"/>
                </a:solidFill>
              </a:rPr>
              <a:t>Survival</a:t>
            </a:r>
          </a:p>
        </p:txBody>
      </p:sp>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3204399851"/>
              </p:ext>
            </p:extLst>
          </p:nvPr>
        </p:nvGraphicFramePr>
        <p:xfrm>
          <a:off x="213711" y="1664598"/>
          <a:ext cx="8653664" cy="394119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242116">
                <a:tc gridSpan="8">
                  <a:txBody>
                    <a:bodyPr/>
                    <a:lstStyle/>
                    <a:p>
                      <a:pPr algn="l" fontAlgn="b"/>
                      <a:r>
                        <a:rPr lang="en-US" sz="1200" b="0" i="0" u="none" strike="noStrike" dirty="0">
                          <a:solidFill>
                            <a:srgbClr val="000000"/>
                          </a:solidFill>
                          <a:effectLst/>
                          <a:latin typeface="Calibri" panose="020F0502020204030204" pitchFamily="34" charset="0"/>
                        </a:rPr>
                        <a:t>Table X. Gene Ontologies associated with COVID19 survival.  GO terms comparisons were conducted using Maaslin2, controlling for random effects of publication and adjusted for multiple test comparison (</a:t>
                      </a:r>
                      <a:r>
                        <a:rPr lang="en-US" sz="1200" b="0" i="0" u="none" strike="noStrike" dirty="0" err="1">
                          <a:solidFill>
                            <a:srgbClr val="000000"/>
                          </a:solidFill>
                          <a:effectLst/>
                          <a:latin typeface="Calibri" panose="020F0502020204030204" pitchFamily="34" charset="0"/>
                        </a:rPr>
                        <a:t>Benjamini</a:t>
                      </a:r>
                      <a:r>
                        <a:rPr lang="en-US" sz="1200" b="0" i="0" u="none" strike="noStrike" dirty="0">
                          <a:solidFill>
                            <a:srgbClr val="000000"/>
                          </a:solidFill>
                          <a:effectLst/>
                          <a:latin typeface="Calibri" panose="020F0502020204030204" pitchFamily="34" charset="0"/>
                        </a:rPr>
                        <a:t> </a:t>
                      </a:r>
                      <a:r>
                        <a:rPr lang="en-US" sz="1200" b="0" i="0" u="none" strike="noStrike" dirty="0" err="1">
                          <a:solidFill>
                            <a:srgbClr val="000000"/>
                          </a:solidFill>
                          <a:effectLst/>
                          <a:latin typeface="Calibri" panose="020F0502020204030204" pitchFamily="34" charset="0"/>
                        </a:rPr>
                        <a:t>Hochber</a:t>
                      </a:r>
                      <a:r>
                        <a:rPr lang="en-US" sz="1200" b="0" i="0" u="none" strike="noStrike" dirty="0">
                          <a:solidFill>
                            <a:srgbClr val="000000"/>
                          </a:solidFill>
                          <a:effectLst/>
                          <a:latin typeface="Calibri" panose="020F0502020204030204" pitchFamily="34" charset="0"/>
                        </a:rPr>
                        <a:t> method).</a:t>
                      </a:r>
                    </a:p>
                  </a:txBody>
                  <a:tcPr marL="9510" marR="9510" marT="9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567189"/>
                  </a:ext>
                </a:extLst>
              </a:tr>
              <a:tr h="123697">
                <a:tc>
                  <a:txBody>
                    <a:bodyPr/>
                    <a:lstStyle/>
                    <a:p>
                      <a:pPr algn="l" fontAlgn="b"/>
                      <a:r>
                        <a:rPr lang="en-US" sz="11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coef</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qval</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400" b="1" i="0" u="none" strike="noStrike" dirty="0">
                          <a:solidFill>
                            <a:srgbClr val="000000"/>
                          </a:solidFill>
                          <a:effectLst/>
                          <a:latin typeface="Calibri" panose="020F0502020204030204" pitchFamily="34" charset="0"/>
                        </a:rPr>
                        <a:t>Biological </a:t>
                      </a:r>
                    </a:p>
                    <a:p>
                      <a:pPr algn="ctr" fontAlgn="ctr"/>
                      <a:r>
                        <a:rPr lang="en-US" sz="14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effectLst/>
                          <a:latin typeface="Calibri" panose="020F0502020204030204" pitchFamily="34" charset="0"/>
                        </a:rPr>
                        <a:t>phosphorylation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nucleobase-containing compound biosynthetic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RNA phosphodiester bond hydrolysis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RNA binding</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RNA metabolic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endopeptidase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400" b="1" i="0" u="none" strike="noStrike" dirty="0">
                          <a:solidFill>
                            <a:srgbClr val="000000"/>
                          </a:solidFill>
                          <a:effectLst/>
                          <a:latin typeface="Calibri" panose="020F0502020204030204" pitchFamily="34" charset="0"/>
                        </a:rPr>
                        <a:t>Molecular </a:t>
                      </a:r>
                    </a:p>
                    <a:p>
                      <a:pPr algn="ctr" fontAlgn="ctr"/>
                      <a:r>
                        <a:rPr lang="en-US" sz="14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0" i="0" u="none" strike="noStrike" dirty="0">
                          <a:solidFill>
                            <a:srgbClr val="000000"/>
                          </a:solidFill>
                          <a:effectLst/>
                          <a:latin typeface="Calibri" panose="020F0502020204030204" pitchFamily="34" charset="0"/>
                        </a:rPr>
                        <a:t>DNA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pyrophosphatase activity</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oxidoreductase activity</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hydrolase activity, acting on acid anhydrides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0.003</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catalytic activity, acting on RNA</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400" b="0" i="0" u="none" strike="noStrike" dirty="0">
                          <a:solidFill>
                            <a:srgbClr val="000000"/>
                          </a:solidFill>
                          <a:effectLst/>
                          <a:latin typeface="Calibri" panose="020F0502020204030204" pitchFamily="34" charset="0"/>
                        </a:rPr>
                        <a:t>organonitrogen compound catabolic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Tree>
    <p:extLst>
      <p:ext uri="{BB962C8B-B14F-4D97-AF65-F5344CB8AC3E}">
        <p14:creationId xmlns:p14="http://schemas.microsoft.com/office/powerpoint/2010/main" val="3151671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CA714867-3B3F-47F2-BDCA-5E324A9C5628}"/>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ackgroundRemoval t="10000" b="90000" l="10000" r="90000"/>
                    </a14:imgEffect>
                    <a14:imgEffect>
                      <a14:saturation sat="0"/>
                    </a14:imgEffect>
                  </a14:imgLayer>
                </a14:imgProps>
              </a:ext>
              <a:ext uri="{28A0092B-C50C-407E-A947-70E740481C1C}">
                <a14:useLocalDpi xmlns:a14="http://schemas.microsoft.com/office/drawing/2010/main" val="0"/>
              </a:ext>
            </a:extLst>
          </a:blip>
          <a:srcRect l="15773" t="5808" r="58617" b="28690"/>
          <a:stretch/>
        </p:blipFill>
        <p:spPr bwMode="auto">
          <a:xfrm>
            <a:off x="2934614" y="1986133"/>
            <a:ext cx="3236676" cy="327223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58" y="156341"/>
            <a:ext cx="1323975" cy="1323975"/>
          </a:xfrm>
          <a:prstGeom prst="rect">
            <a:avLst/>
          </a:prstGeom>
        </p:spPr>
      </p:pic>
      <p:sp>
        <p:nvSpPr>
          <p:cNvPr id="8" name="Rectangle 7">
            <a:extLst>
              <a:ext uri="{FF2B5EF4-FFF2-40B4-BE49-F238E27FC236}">
                <a16:creationId xmlns:a16="http://schemas.microsoft.com/office/drawing/2014/main" id="{549CE361-0EE6-4BE5-BD43-AE0F332C5167}"/>
              </a:ext>
            </a:extLst>
          </p:cNvPr>
          <p:cNvSpPr/>
          <p:nvPr/>
        </p:nvSpPr>
        <p:spPr>
          <a:xfrm>
            <a:off x="7247559" y="2743200"/>
            <a:ext cx="1896443" cy="13716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342900">
              <a:defRPr/>
            </a:pPr>
            <a:endParaRPr lang="en-US">
              <a:solidFill>
                <a:srgbClr val="FFFFFF"/>
              </a:solidFill>
            </a:endParaRPr>
          </a:p>
        </p:txBody>
      </p:sp>
      <p:pic>
        <p:nvPicPr>
          <p:cNvPr id="9" name="Picture 8">
            <a:extLst>
              <a:ext uri="{FF2B5EF4-FFF2-40B4-BE49-F238E27FC236}">
                <a16:creationId xmlns:a16="http://schemas.microsoft.com/office/drawing/2014/main" id="{94A69994-9A45-481B-8179-F333C0A4D59A}"/>
              </a:ext>
            </a:extLst>
          </p:cNvPr>
          <p:cNvPicPr>
            <a:picLocks noChangeAspect="1"/>
          </p:cNvPicPr>
          <p:nvPr/>
        </p:nvPicPr>
        <p:blipFill>
          <a:blip r:embed="rId6">
            <a:alphaModFix/>
          </a:blip>
          <a:stretch>
            <a:fillRect/>
          </a:stretch>
        </p:blipFill>
        <p:spPr>
          <a:xfrm>
            <a:off x="7462242" y="317504"/>
            <a:ext cx="1467075" cy="1001649"/>
          </a:xfrm>
          <a:prstGeom prst="rect">
            <a:avLst/>
          </a:prstGeom>
          <a:noFill/>
        </p:spPr>
      </p:pic>
      <p:pic>
        <p:nvPicPr>
          <p:cNvPr id="10" name="Picture 2">
            <a:extLst>
              <a:ext uri="{FF2B5EF4-FFF2-40B4-BE49-F238E27FC236}">
                <a16:creationId xmlns:a16="http://schemas.microsoft.com/office/drawing/2014/main" id="{BB81C79E-325E-465E-9A72-C946ABE105D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54900" y="5976498"/>
            <a:ext cx="1681758" cy="664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a:extLst>
              <a:ext uri="{FF2B5EF4-FFF2-40B4-BE49-F238E27FC236}">
                <a16:creationId xmlns:a16="http://schemas.microsoft.com/office/drawing/2014/main" id="{95E3C9CA-194E-4775-B793-E7434A3B95CB}"/>
              </a:ext>
            </a:extLst>
          </p:cNvPr>
          <p:cNvGraphicFramePr>
            <a:graphicFrameLocks noGrp="1"/>
          </p:cNvGraphicFramePr>
          <p:nvPr>
            <p:extLst>
              <p:ext uri="{D42A27DB-BD31-4B8C-83A1-F6EECF244321}">
                <p14:modId xmlns:p14="http://schemas.microsoft.com/office/powerpoint/2010/main" val="242207906"/>
              </p:ext>
            </p:extLst>
          </p:nvPr>
        </p:nvGraphicFramePr>
        <p:xfrm>
          <a:off x="213711" y="1664598"/>
          <a:ext cx="8653664" cy="4002150"/>
        </p:xfrm>
        <a:graphic>
          <a:graphicData uri="http://schemas.openxmlformats.org/drawingml/2006/table">
            <a:tbl>
              <a:tblPr/>
              <a:tblGrid>
                <a:gridCol w="903982">
                  <a:extLst>
                    <a:ext uri="{9D8B030D-6E8A-4147-A177-3AD203B41FA5}">
                      <a16:colId xmlns:a16="http://schemas.microsoft.com/office/drawing/2014/main" val="1618063298"/>
                    </a:ext>
                  </a:extLst>
                </a:gridCol>
                <a:gridCol w="4219682">
                  <a:extLst>
                    <a:ext uri="{9D8B030D-6E8A-4147-A177-3AD203B41FA5}">
                      <a16:colId xmlns:a16="http://schemas.microsoft.com/office/drawing/2014/main" val="2412131761"/>
                    </a:ext>
                  </a:extLst>
                </a:gridCol>
                <a:gridCol w="544226">
                  <a:extLst>
                    <a:ext uri="{9D8B030D-6E8A-4147-A177-3AD203B41FA5}">
                      <a16:colId xmlns:a16="http://schemas.microsoft.com/office/drawing/2014/main" val="3940652282"/>
                    </a:ext>
                  </a:extLst>
                </a:gridCol>
                <a:gridCol w="487638">
                  <a:extLst>
                    <a:ext uri="{9D8B030D-6E8A-4147-A177-3AD203B41FA5}">
                      <a16:colId xmlns:a16="http://schemas.microsoft.com/office/drawing/2014/main" val="57561138"/>
                    </a:ext>
                  </a:extLst>
                </a:gridCol>
                <a:gridCol w="487638">
                  <a:extLst>
                    <a:ext uri="{9D8B030D-6E8A-4147-A177-3AD203B41FA5}">
                      <a16:colId xmlns:a16="http://schemas.microsoft.com/office/drawing/2014/main" val="3688441603"/>
                    </a:ext>
                  </a:extLst>
                </a:gridCol>
                <a:gridCol w="580844">
                  <a:extLst>
                    <a:ext uri="{9D8B030D-6E8A-4147-A177-3AD203B41FA5}">
                      <a16:colId xmlns:a16="http://schemas.microsoft.com/office/drawing/2014/main" val="977659065"/>
                    </a:ext>
                  </a:extLst>
                </a:gridCol>
                <a:gridCol w="1016915">
                  <a:extLst>
                    <a:ext uri="{9D8B030D-6E8A-4147-A177-3AD203B41FA5}">
                      <a16:colId xmlns:a16="http://schemas.microsoft.com/office/drawing/2014/main" val="4021410953"/>
                    </a:ext>
                  </a:extLst>
                </a:gridCol>
                <a:gridCol w="412739">
                  <a:extLst>
                    <a:ext uri="{9D8B030D-6E8A-4147-A177-3AD203B41FA5}">
                      <a16:colId xmlns:a16="http://schemas.microsoft.com/office/drawing/2014/main" val="3445104503"/>
                    </a:ext>
                  </a:extLst>
                </a:gridCol>
              </a:tblGrid>
              <a:tr h="242116">
                <a:tc gridSpan="8">
                  <a:txBody>
                    <a:bodyPr/>
                    <a:lstStyle/>
                    <a:p>
                      <a:pPr algn="l" fontAlgn="b"/>
                      <a:r>
                        <a:rPr lang="en-US" sz="1400" b="0" i="0" u="none" strike="noStrike" dirty="0">
                          <a:solidFill>
                            <a:srgbClr val="000000"/>
                          </a:solidFill>
                          <a:effectLst/>
                          <a:latin typeface="Calibri" panose="020F0502020204030204" pitchFamily="34" charset="0"/>
                        </a:rPr>
                        <a:t>Table X. Gene Ontologies associated with COVID19 survival.  GO terms comparisons were conducted using Maaslin2, controlling for random effects of publication and adjusted for multiple test comparison (</a:t>
                      </a:r>
                      <a:r>
                        <a:rPr lang="en-US" sz="1400" b="0" i="0" u="none" strike="noStrike" dirty="0" err="1">
                          <a:solidFill>
                            <a:srgbClr val="000000"/>
                          </a:solidFill>
                          <a:effectLst/>
                          <a:latin typeface="Calibri" panose="020F0502020204030204" pitchFamily="34" charset="0"/>
                        </a:rPr>
                        <a:t>Benjamini</a:t>
                      </a: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Hochber</a:t>
                      </a:r>
                      <a:r>
                        <a:rPr lang="en-US" sz="1400" b="0" i="0" u="none" strike="noStrike" dirty="0">
                          <a:solidFill>
                            <a:srgbClr val="000000"/>
                          </a:solidFill>
                          <a:effectLst/>
                          <a:latin typeface="Calibri" panose="020F0502020204030204" pitchFamily="34" charset="0"/>
                        </a:rPr>
                        <a:t> method).</a:t>
                      </a:r>
                    </a:p>
                  </a:txBody>
                  <a:tcPr marL="9510" marR="9510" marT="9510"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9567189"/>
                  </a:ext>
                </a:extLst>
              </a:tr>
              <a:tr h="123697">
                <a:tc>
                  <a:txBody>
                    <a:bodyPr/>
                    <a:lstStyle/>
                    <a:p>
                      <a:pPr algn="l" fontAlgn="b"/>
                      <a:r>
                        <a:rPr lang="en-US" sz="1100" b="1" i="0" u="none" strike="noStrike" dirty="0">
                          <a:solidFill>
                            <a:srgbClr val="000000"/>
                          </a:solidFill>
                          <a:effectLst/>
                          <a:latin typeface="Calibri" panose="020F0502020204030204" pitchFamily="34" charset="0"/>
                        </a:rPr>
                        <a:t>Ontology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Calibri" panose="020F0502020204030204" pitchFamily="34" charset="0"/>
                        </a:rPr>
                        <a:t>Gene ontology nomenclature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coef</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stderr</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pval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err="1">
                          <a:solidFill>
                            <a:srgbClr val="000000"/>
                          </a:solidFill>
                          <a:effectLst/>
                          <a:latin typeface="Calibri" panose="020F0502020204030204" pitchFamily="34" charset="0"/>
                        </a:rPr>
                        <a:t>qval</a:t>
                      </a:r>
                      <a:endParaRPr lang="en-US" sz="1100" b="1"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a:solidFill>
                            <a:srgbClr val="000000"/>
                          </a:solidFill>
                          <a:effectLst/>
                          <a:latin typeface="Calibri" panose="020F0502020204030204" pitchFamily="34" charset="0"/>
                        </a:rPr>
                        <a:t>namespace</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solidFill>
                            <a:srgbClr val="000000"/>
                          </a:solidFill>
                          <a:effectLst/>
                          <a:latin typeface="Calibri" panose="020F0502020204030204" pitchFamily="34" charset="0"/>
                        </a:rPr>
                        <a:t>depth</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706343"/>
                  </a:ext>
                </a:extLst>
              </a:tr>
              <a:tr h="126409">
                <a:tc rowSpan="9">
                  <a:txBody>
                    <a:bodyPr/>
                    <a:lstStyle/>
                    <a:p>
                      <a:pPr algn="ctr" fontAlgn="ctr"/>
                      <a:r>
                        <a:rPr lang="en-US" sz="1400" b="1" i="0" u="none" strike="noStrike" dirty="0">
                          <a:solidFill>
                            <a:srgbClr val="000000"/>
                          </a:solidFill>
                          <a:effectLst/>
                          <a:latin typeface="Calibri" panose="020F0502020204030204" pitchFamily="34" charset="0"/>
                        </a:rPr>
                        <a:t>Biological </a:t>
                      </a:r>
                    </a:p>
                    <a:p>
                      <a:pPr algn="ctr" fontAlgn="ctr"/>
                      <a:r>
                        <a:rPr lang="en-US" sz="1400" b="1" i="0" u="none" strike="noStrike" dirty="0">
                          <a:solidFill>
                            <a:srgbClr val="000000"/>
                          </a:solidFill>
                          <a:effectLst/>
                          <a:latin typeface="Calibri" panose="020F0502020204030204" pitchFamily="34" charset="0"/>
                        </a:rPr>
                        <a:t>Process</a:t>
                      </a:r>
                    </a:p>
                  </a:txBody>
                  <a:tcPr marL="9510" marR="9510" marT="95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1" dirty="0">
                          <a:solidFill>
                            <a:srgbClr val="7030A0"/>
                          </a:solidFill>
                        </a:rPr>
                        <a:t>phosphorylation</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2.897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0.888</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GO:0016310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769165844"/>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transition metal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-0.545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GO:0046914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3580696453"/>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magnesium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-2.336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0.709</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GO:0000287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334973849"/>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nucleobase-containing</a:t>
                      </a:r>
                      <a:r>
                        <a:rPr lang="en-US" sz="1400" b="0" i="0" u="none" strike="noStrike" dirty="0">
                          <a:solidFill>
                            <a:srgbClr val="000000"/>
                          </a:solidFill>
                          <a:effectLst/>
                          <a:latin typeface="Calibri" panose="020F0502020204030204" pitchFamily="34" charset="0"/>
                        </a:rPr>
                        <a:t> compound biosynthetic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-0.63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0.117</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GO:0034654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590509825"/>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dirty="0">
                          <a:solidFill>
                            <a:srgbClr val="7030A0"/>
                          </a:solidFill>
                        </a:rPr>
                        <a:t>phosphodiester</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bond</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4472C4"/>
                          </a:solidFill>
                          <a:effectLst/>
                          <a:latin typeface="Calibri" panose="020F0502020204030204" pitchFamily="34" charset="0"/>
                        </a:rPr>
                        <a:t>hydrolysis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-1.412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0.402</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0.024</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GO:0090501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160290183"/>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a:t>
                      </a:r>
                      <a:r>
                        <a:rPr lang="en-US" sz="1400" b="1" i="0" u="none" strike="noStrike" dirty="0">
                          <a:solidFill>
                            <a:srgbClr val="228B22"/>
                          </a:solidFill>
                          <a:effectLst/>
                          <a:latin typeface="Calibri" panose="020F0502020204030204" pitchFamily="34" charset="0"/>
                        </a:rPr>
                        <a:t>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0.989</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0.303</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GO:0003723</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848015038"/>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RNA</a:t>
                      </a:r>
                      <a:r>
                        <a:rPr lang="en-US" sz="1400" b="0" i="0" u="none" strike="noStrike" dirty="0">
                          <a:solidFill>
                            <a:srgbClr val="000000"/>
                          </a:solidFill>
                          <a:effectLst/>
                          <a:latin typeface="Calibri" panose="020F0502020204030204" pitchFamily="34" charset="0"/>
                        </a:rPr>
                        <a:t> metabolic process</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0.086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0.018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GO:0016070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17248549"/>
                  </a:ext>
                </a:extLst>
              </a:tr>
              <a:tr h="126409">
                <a:tc vMerge="1">
                  <a:txBody>
                    <a:bodyPr/>
                    <a:lstStyle/>
                    <a:p>
                      <a:endParaRPr lang="en-US"/>
                    </a:p>
                  </a:txBody>
                  <a:tcPr/>
                </a:tc>
                <a:tc>
                  <a:txBody>
                    <a:bodyPr/>
                    <a:lstStyle/>
                    <a:p>
                      <a:pPr algn="r" fontAlgn="b"/>
                      <a:r>
                        <a:rPr lang="en-US" sz="1400" b="1" i="0" u="none" strike="noStrike" dirty="0">
                          <a:solidFill>
                            <a:srgbClr val="228B22"/>
                          </a:solidFill>
                          <a:effectLst/>
                          <a:latin typeface="Calibri" panose="020F0502020204030204" pitchFamily="34" charset="0"/>
                        </a:rPr>
                        <a:t>zinc ion binding</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-0.88</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0.266</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GO:0008270</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7</a:t>
                      </a:r>
                    </a:p>
                  </a:txBody>
                  <a:tcPr marL="9510" marR="9510" marT="9510" marB="0" anchor="b">
                    <a:lnL>
                      <a:noFill/>
                    </a:lnL>
                    <a:lnR>
                      <a:noFill/>
                    </a:lnR>
                    <a:lnT>
                      <a:noFill/>
                    </a:lnT>
                    <a:lnB>
                      <a:noFill/>
                    </a:lnB>
                  </a:tcPr>
                </a:tc>
                <a:extLst>
                  <a:ext uri="{0D108BD9-81ED-4DB2-BD59-A6C34878D82A}">
                    <a16:rowId xmlns:a16="http://schemas.microsoft.com/office/drawing/2014/main" val="1282296880"/>
                  </a:ext>
                </a:extLst>
              </a:tr>
              <a:tr h="126409">
                <a:tc vMerge="1">
                  <a:txBody>
                    <a:bodyPr/>
                    <a:lstStyle/>
                    <a:p>
                      <a:endParaRPr lang="en-US"/>
                    </a:p>
                  </a:txBody>
                  <a:tcPr/>
                </a:tc>
                <a:tc>
                  <a:txBody>
                    <a:bodyPr/>
                    <a:lstStyle/>
                    <a:p>
                      <a:pPr algn="r" fontAlgn="b"/>
                      <a:r>
                        <a:rPr lang="en-US" sz="1400" b="1" dirty="0">
                          <a:solidFill>
                            <a:srgbClr val="4472C4"/>
                          </a:solidFill>
                        </a:rPr>
                        <a:t>endopeptidase</a:t>
                      </a:r>
                      <a:r>
                        <a:rPr lang="en-US" sz="1400" b="0" i="0" u="none" strike="noStrike" dirty="0">
                          <a:solidFill>
                            <a:srgbClr val="000000"/>
                          </a:solidFill>
                          <a:effectLst/>
                          <a:latin typeface="Calibri" panose="020F0502020204030204" pitchFamily="34" charset="0"/>
                        </a:rPr>
                        <a:t> activity</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-0.995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0.309</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GO:0004175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5</a:t>
                      </a:r>
                    </a:p>
                  </a:txBody>
                  <a:tcPr marL="9510" marR="9510" marT="9510"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4593572"/>
                  </a:ext>
                </a:extLst>
              </a:tr>
              <a:tr h="126409">
                <a:tc rowSpan="6">
                  <a:txBody>
                    <a:bodyPr/>
                    <a:lstStyle/>
                    <a:p>
                      <a:pPr algn="ctr" fontAlgn="ctr"/>
                      <a:r>
                        <a:rPr lang="en-US" sz="1400" b="1" i="0" u="none" strike="noStrike" dirty="0">
                          <a:solidFill>
                            <a:srgbClr val="000000"/>
                          </a:solidFill>
                          <a:effectLst/>
                          <a:latin typeface="Calibri" panose="020F0502020204030204" pitchFamily="34" charset="0"/>
                        </a:rPr>
                        <a:t>Molecular </a:t>
                      </a:r>
                    </a:p>
                    <a:p>
                      <a:pPr algn="ctr" fontAlgn="ctr"/>
                      <a:r>
                        <a:rPr lang="en-US" sz="1400" b="1" i="0" u="none" strike="noStrike" dirty="0">
                          <a:solidFill>
                            <a:srgbClr val="000000"/>
                          </a:solidFill>
                          <a:effectLst/>
                          <a:latin typeface="Calibri" panose="020F0502020204030204" pitchFamily="34" charset="0"/>
                        </a:rPr>
                        <a:t>Function</a:t>
                      </a:r>
                    </a:p>
                  </a:txBody>
                  <a:tcPr marL="9510" marR="9510" marT="951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400" b="1" i="0" u="none" strike="noStrike" dirty="0">
                          <a:solidFill>
                            <a:srgbClr val="FFC000"/>
                          </a:solidFill>
                          <a:effectLst/>
                          <a:latin typeface="Calibri" panose="020F0502020204030204" pitchFamily="34" charset="0"/>
                        </a:rPr>
                        <a:t>DNA</a:t>
                      </a:r>
                      <a:r>
                        <a:rPr lang="en-US" sz="1400" b="0" i="0" u="none" strike="noStrike" dirty="0">
                          <a:solidFill>
                            <a:srgbClr val="000000"/>
                          </a:solidFill>
                          <a:effectLst/>
                          <a:latin typeface="Calibri" panose="020F0502020204030204" pitchFamily="34" charset="0"/>
                        </a:rPr>
                        <a:t> recombination</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-2.13</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a:solidFill>
                            <a:srgbClr val="000000"/>
                          </a:solidFill>
                          <a:effectLst/>
                          <a:latin typeface="Calibri" panose="020F0502020204030204" pitchFamily="34" charset="0"/>
                        </a:rPr>
                        <a:t>0.667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&lt;0.001</a:t>
                      </a: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0.037</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GO:0006310</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6</a:t>
                      </a:r>
                    </a:p>
                  </a:txBody>
                  <a:tcPr marL="9510" marR="9510" marT="9510"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428610455"/>
                  </a:ext>
                </a:extLst>
              </a:tr>
              <a:tr h="126409">
                <a:tc vMerge="1">
                  <a:txBody>
                    <a:bodyPr/>
                    <a:lstStyle/>
                    <a:p>
                      <a:endParaRPr lang="en-US"/>
                    </a:p>
                  </a:txBody>
                  <a:tcPr/>
                </a:tc>
                <a:tc>
                  <a:txBody>
                    <a:bodyPr/>
                    <a:lstStyle/>
                    <a:p>
                      <a:pPr algn="r" fontAlgn="b"/>
                      <a:r>
                        <a:rPr lang="en-US" sz="1400" b="1" dirty="0" err="1">
                          <a:solidFill>
                            <a:srgbClr val="7030A0"/>
                          </a:solidFill>
                        </a:rPr>
                        <a:t>Pyroophosphat</a:t>
                      </a:r>
                      <a:r>
                        <a:rPr lang="en-US" sz="1400" b="1" dirty="0" err="1">
                          <a:solidFill>
                            <a:srgbClr val="4472C4"/>
                          </a:solidFill>
                        </a:rPr>
                        <a:t>ase</a:t>
                      </a:r>
                      <a:r>
                        <a:rPr lang="en-US" sz="1400" b="1" dirty="0">
                          <a:solidFill>
                            <a:srgbClr val="4472C4"/>
                          </a:solidFill>
                        </a:rPr>
                        <a:t>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-0.326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0.048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GO:0016462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2388838241"/>
                  </a:ext>
                </a:extLst>
              </a:tr>
              <a:tr h="126409">
                <a:tc vMerge="1">
                  <a:txBody>
                    <a:bodyPr/>
                    <a:lstStyle/>
                    <a:p>
                      <a:endParaRPr lang="en-US"/>
                    </a:p>
                  </a:txBody>
                  <a:tcPr/>
                </a:tc>
                <a:tc>
                  <a:txBody>
                    <a:bodyPr/>
                    <a:lstStyle/>
                    <a:p>
                      <a:pPr algn="r" fontAlgn="b"/>
                      <a:r>
                        <a:rPr lang="en-US" sz="1400" b="1" dirty="0">
                          <a:solidFill>
                            <a:srgbClr val="4472C4"/>
                          </a:solidFill>
                        </a:rPr>
                        <a:t>oxidoreductase activity</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2.541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0.801</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0.037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GO:0016491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4</a:t>
                      </a:r>
                    </a:p>
                  </a:txBody>
                  <a:tcPr marL="9510" marR="9510" marT="9510" marB="0" anchor="b">
                    <a:lnL>
                      <a:noFill/>
                    </a:lnL>
                    <a:lnR>
                      <a:noFill/>
                    </a:lnR>
                    <a:lnT>
                      <a:noFill/>
                    </a:lnT>
                    <a:lnB>
                      <a:noFill/>
                    </a:lnB>
                  </a:tcPr>
                </a:tc>
                <a:extLst>
                  <a:ext uri="{0D108BD9-81ED-4DB2-BD59-A6C34878D82A}">
                    <a16:rowId xmlns:a16="http://schemas.microsoft.com/office/drawing/2014/main" val="2627033921"/>
                  </a:ext>
                </a:extLst>
              </a:tr>
              <a:tr h="126409">
                <a:tc vMerge="1">
                  <a:txBody>
                    <a:bodyPr/>
                    <a:lstStyle/>
                    <a:p>
                      <a:endParaRPr lang="en-US"/>
                    </a:p>
                  </a:txBody>
                  <a:tcPr/>
                </a:tc>
                <a:tc>
                  <a:txBody>
                    <a:bodyPr/>
                    <a:lstStyle/>
                    <a:p>
                      <a:pPr algn="r" fontAlgn="b"/>
                      <a:r>
                        <a:rPr lang="en-US" sz="1400" b="1" dirty="0">
                          <a:solidFill>
                            <a:srgbClr val="4472C4"/>
                          </a:solidFill>
                        </a:rPr>
                        <a:t>hydrolase activity</a:t>
                      </a:r>
                      <a:r>
                        <a:rPr lang="en-US" sz="1400" b="0" i="0" u="none" strike="noStrike" dirty="0">
                          <a:solidFill>
                            <a:srgbClr val="000000"/>
                          </a:solidFill>
                          <a:effectLst/>
                          <a:latin typeface="Calibri" panose="020F0502020204030204" pitchFamily="34" charset="0"/>
                        </a:rPr>
                        <a:t>, acting on acid anhydrides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-0.323</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0.107</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0.003</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0.052</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GO:0016817</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3</a:t>
                      </a:r>
                    </a:p>
                  </a:txBody>
                  <a:tcPr marL="9510" marR="9510" marT="9510" marB="0" anchor="b">
                    <a:lnL>
                      <a:noFill/>
                    </a:lnL>
                    <a:lnR>
                      <a:noFill/>
                    </a:lnR>
                    <a:lnT>
                      <a:noFill/>
                    </a:lnT>
                    <a:lnB>
                      <a:noFill/>
                    </a:lnB>
                  </a:tcPr>
                </a:tc>
                <a:extLst>
                  <a:ext uri="{0D108BD9-81ED-4DB2-BD59-A6C34878D82A}">
                    <a16:rowId xmlns:a16="http://schemas.microsoft.com/office/drawing/2014/main" val="2980984683"/>
                  </a:ext>
                </a:extLst>
              </a:tr>
              <a:tr h="126409">
                <a:tc vMerge="1">
                  <a:txBody>
                    <a:bodyPr/>
                    <a:lstStyle/>
                    <a:p>
                      <a:endParaRPr lang="en-US"/>
                    </a:p>
                  </a:txBody>
                  <a:tcPr/>
                </a:tc>
                <a:tc>
                  <a:txBody>
                    <a:bodyPr/>
                    <a:lstStyle/>
                    <a:p>
                      <a:pPr algn="r" fontAlgn="b"/>
                      <a:r>
                        <a:rPr lang="en-US" sz="1400" b="1" dirty="0">
                          <a:solidFill>
                            <a:srgbClr val="4472C4"/>
                          </a:solidFill>
                        </a:rPr>
                        <a:t>catalytic activity</a:t>
                      </a:r>
                      <a:r>
                        <a:rPr lang="en-US" sz="1400" b="0" i="0" u="none" strike="noStrike" dirty="0">
                          <a:solidFill>
                            <a:srgbClr val="000000"/>
                          </a:solidFill>
                          <a:effectLst/>
                          <a:latin typeface="Calibri" panose="020F0502020204030204" pitchFamily="34" charset="0"/>
                        </a:rPr>
                        <a:t>, acting on </a:t>
                      </a:r>
                      <a:r>
                        <a:rPr lang="en-US" sz="1400" b="1" i="0" u="none" strike="noStrike" dirty="0">
                          <a:solidFill>
                            <a:srgbClr val="FFC000"/>
                          </a:solidFill>
                          <a:effectLst/>
                          <a:latin typeface="Calibri" panose="020F0502020204030204" pitchFamily="34" charset="0"/>
                        </a:rPr>
                        <a:t>RNA</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-0.546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0.174</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0.002</a:t>
                      </a:r>
                      <a:endParaRPr lang="en-US" sz="1400" b="0" i="0" u="none" strike="noStrike" dirty="0">
                        <a:solidFill>
                          <a:srgbClr val="000000"/>
                        </a:solidFill>
                        <a:effectLst/>
                        <a:latin typeface="Calibri" panose="020F0502020204030204" pitchFamily="34" charset="0"/>
                      </a:endParaRP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0.039</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GO:0140098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2</a:t>
                      </a:r>
                    </a:p>
                  </a:txBody>
                  <a:tcPr marL="9510" marR="9510" marT="9510" marB="0" anchor="b">
                    <a:lnL>
                      <a:noFill/>
                    </a:lnL>
                    <a:lnR>
                      <a:noFill/>
                    </a:lnR>
                    <a:lnT>
                      <a:noFill/>
                    </a:lnT>
                    <a:lnB>
                      <a:noFill/>
                    </a:lnB>
                  </a:tcPr>
                </a:tc>
                <a:extLst>
                  <a:ext uri="{0D108BD9-81ED-4DB2-BD59-A6C34878D82A}">
                    <a16:rowId xmlns:a16="http://schemas.microsoft.com/office/drawing/2014/main" val="1718186857"/>
                  </a:ext>
                </a:extLst>
              </a:tr>
              <a:tr h="126409">
                <a:tc vMerge="1">
                  <a:txBody>
                    <a:bodyPr/>
                    <a:lstStyle/>
                    <a:p>
                      <a:endParaRPr lang="en-US"/>
                    </a:p>
                  </a:txBody>
                  <a:tcPr/>
                </a:tc>
                <a:tc>
                  <a:txBody>
                    <a:bodyPr/>
                    <a:lstStyle/>
                    <a:p>
                      <a:pPr algn="r" fontAlgn="b"/>
                      <a:r>
                        <a:rPr lang="en-US" sz="1400" b="1" i="0" u="none" strike="noStrike" dirty="0">
                          <a:solidFill>
                            <a:srgbClr val="FFC000"/>
                          </a:solidFill>
                          <a:effectLst/>
                          <a:latin typeface="Calibri" panose="020F0502020204030204" pitchFamily="34" charset="0"/>
                        </a:rPr>
                        <a:t>organonitrogen</a:t>
                      </a:r>
                      <a:r>
                        <a:rPr lang="en-US" sz="1400" b="0" i="0" u="none" strike="noStrike" dirty="0">
                          <a:solidFill>
                            <a:srgbClr val="000000"/>
                          </a:solidFill>
                          <a:effectLst/>
                          <a:latin typeface="Calibri" panose="020F0502020204030204" pitchFamily="34" charset="0"/>
                        </a:rPr>
                        <a:t> compound catabolic process</a:t>
                      </a:r>
                    </a:p>
                  </a:txBody>
                  <a:tcPr marL="9510" marR="9510" marT="9510" marB="0" anchor="b">
                    <a:lnL>
                      <a:noFill/>
                    </a:lnL>
                    <a:lnR>
                      <a:noFill/>
                    </a:lnR>
                    <a:lnT>
                      <a:noFill/>
                    </a:lnT>
                    <a:lnB>
                      <a:noFill/>
                    </a:lnB>
                  </a:tcPr>
                </a:tc>
                <a:tc>
                  <a:txBody>
                    <a:bodyPr/>
                    <a:lstStyle/>
                    <a:p>
                      <a:pPr algn="ctr" fontAlgn="b"/>
                      <a:r>
                        <a:rPr lang="en-US" sz="1400" b="0" i="0" u="none" strike="noStrike">
                          <a:solidFill>
                            <a:srgbClr val="000000"/>
                          </a:solidFill>
                          <a:effectLst/>
                          <a:latin typeface="Calibri" panose="020F0502020204030204" pitchFamily="34" charset="0"/>
                        </a:rPr>
                        <a:t>-2.388</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0.721</a:t>
                      </a:r>
                    </a:p>
                  </a:txBody>
                  <a:tcPr marL="9510" marR="9510" marT="9510" marB="0" anchor="b">
                    <a:lnL>
                      <a:noFill/>
                    </a:lnL>
                    <a:lnR>
                      <a:noFill/>
                    </a:lnR>
                    <a:lnT>
                      <a:noFill/>
                    </a:lnT>
                    <a:lnB>
                      <a:noFill/>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&lt;0.001</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0.036</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GO:1901565</a:t>
                      </a:r>
                    </a:p>
                  </a:txBody>
                  <a:tcPr marL="9510" marR="9510" marT="9510" marB="0" anchor="b">
                    <a:lnL>
                      <a:noFill/>
                    </a:lnL>
                    <a:lnR>
                      <a:noFill/>
                    </a:lnR>
                    <a:lnT>
                      <a:noFill/>
                    </a:lnT>
                    <a:lnB>
                      <a:noFill/>
                    </a:lnB>
                  </a:tcPr>
                </a:tc>
                <a:tc>
                  <a:txBody>
                    <a:bodyPr/>
                    <a:lstStyle/>
                    <a:p>
                      <a:pPr algn="ctr" fontAlgn="b"/>
                      <a:r>
                        <a:rPr lang="en-US" sz="1400" b="0" i="0" u="none" strike="noStrike" dirty="0">
                          <a:solidFill>
                            <a:srgbClr val="000000"/>
                          </a:solidFill>
                          <a:effectLst/>
                          <a:latin typeface="Calibri" panose="020F0502020204030204" pitchFamily="34" charset="0"/>
                        </a:rPr>
                        <a:t>5</a:t>
                      </a:r>
                    </a:p>
                  </a:txBody>
                  <a:tcPr marL="9510" marR="9510" marT="9510" marB="0" anchor="b">
                    <a:lnL>
                      <a:noFill/>
                    </a:lnL>
                    <a:lnR>
                      <a:noFill/>
                    </a:lnR>
                    <a:lnT>
                      <a:noFill/>
                    </a:lnT>
                    <a:lnB>
                      <a:noFill/>
                    </a:lnB>
                  </a:tcPr>
                </a:tc>
                <a:extLst>
                  <a:ext uri="{0D108BD9-81ED-4DB2-BD59-A6C34878D82A}">
                    <a16:rowId xmlns:a16="http://schemas.microsoft.com/office/drawing/2014/main" val="3885872233"/>
                  </a:ext>
                </a:extLst>
              </a:tr>
            </a:tbl>
          </a:graphicData>
        </a:graphic>
      </p:graphicFrame>
      <p:sp>
        <p:nvSpPr>
          <p:cNvPr id="12" name="TextBox 11">
            <a:extLst>
              <a:ext uri="{FF2B5EF4-FFF2-40B4-BE49-F238E27FC236}">
                <a16:creationId xmlns:a16="http://schemas.microsoft.com/office/drawing/2014/main" id="{D95AE164-3D33-4414-93E8-A5FE07A66A57}"/>
              </a:ext>
            </a:extLst>
          </p:cNvPr>
          <p:cNvSpPr txBox="1"/>
          <p:nvPr/>
        </p:nvSpPr>
        <p:spPr>
          <a:xfrm>
            <a:off x="1599233" y="109757"/>
            <a:ext cx="5648326" cy="1323439"/>
          </a:xfrm>
          <a:prstGeom prst="rect">
            <a:avLst/>
          </a:prstGeom>
          <a:noFill/>
        </p:spPr>
        <p:txBody>
          <a:bodyPr wrap="square">
            <a:spAutoFit/>
          </a:bodyPr>
          <a:lstStyle/>
          <a:p>
            <a:pPr algn="ctr"/>
            <a:r>
              <a:rPr lang="en-US" sz="4000" dirty="0">
                <a:solidFill>
                  <a:schemeClr val="tx2"/>
                </a:solidFill>
              </a:rPr>
              <a:t>Gene Ontologies with </a:t>
            </a:r>
            <a:r>
              <a:rPr lang="en-US" sz="4000" dirty="0">
                <a:solidFill>
                  <a:srgbClr val="B22222"/>
                </a:solidFill>
              </a:rPr>
              <a:t>COVID19</a:t>
            </a:r>
            <a:r>
              <a:rPr lang="en-US" sz="4000" dirty="0">
                <a:solidFill>
                  <a:schemeClr val="tx2"/>
                </a:solidFill>
              </a:rPr>
              <a:t> </a:t>
            </a:r>
            <a:r>
              <a:rPr lang="en-US" sz="4000" dirty="0">
                <a:solidFill>
                  <a:srgbClr val="228B22"/>
                </a:solidFill>
              </a:rPr>
              <a:t>Survival</a:t>
            </a:r>
          </a:p>
        </p:txBody>
      </p:sp>
      <p:sp>
        <p:nvSpPr>
          <p:cNvPr id="14" name="TextBox 13">
            <a:extLst>
              <a:ext uri="{FF2B5EF4-FFF2-40B4-BE49-F238E27FC236}">
                <a16:creationId xmlns:a16="http://schemas.microsoft.com/office/drawing/2014/main" id="{07CEB0DB-2AA8-46AE-BDD9-63358C58AAB6}"/>
              </a:ext>
            </a:extLst>
          </p:cNvPr>
          <p:cNvSpPr txBox="1"/>
          <p:nvPr/>
        </p:nvSpPr>
        <p:spPr>
          <a:xfrm>
            <a:off x="13557" y="5717895"/>
            <a:ext cx="9130443" cy="369332"/>
          </a:xfrm>
          <a:prstGeom prst="rect">
            <a:avLst/>
          </a:prstGeom>
          <a:noFill/>
        </p:spPr>
        <p:txBody>
          <a:bodyPr wrap="square">
            <a:spAutoFit/>
          </a:bodyPr>
          <a:lstStyle/>
          <a:p>
            <a:pPr algn="ctr"/>
            <a:r>
              <a:rPr lang="en-US" b="1" dirty="0">
                <a:solidFill>
                  <a:srgbClr val="000000"/>
                </a:solidFill>
                <a:latin typeface="Calibri" panose="020F0502020204030204" pitchFamily="34" charset="0"/>
              </a:rPr>
              <a:t>* Coefficients are directly correlated with regulation amongst patients who survived.</a:t>
            </a:r>
            <a:endParaRPr lang="en-US" sz="1800" b="0" i="0" u="none" strike="noStrike"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300261091"/>
      </p:ext>
    </p:extLst>
  </p:cSld>
  <p:clrMapOvr>
    <a:masterClrMapping/>
  </p:clrMapOvr>
</p:sld>
</file>

<file path=ppt/theme/theme1.xml><?xml version="1.0" encoding="utf-8"?>
<a:theme xmlns:a="http://schemas.openxmlformats.org/drawingml/2006/main" name="BCM Theme">
  <a:themeElements>
    <a:clrScheme name="Custom 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C3835"/>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General_Brand " id="{8E241C18-6C84-5E4C-8761-3B55892AACF5}" vid="{BFDD582E-FF1F-9C4F-8546-5DA410087476}"/>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1616</TotalTime>
  <Words>3689</Words>
  <Application>Microsoft Office PowerPoint</Application>
  <PresentationFormat>On-screen Show (4:3)</PresentationFormat>
  <Paragraphs>864</Paragraphs>
  <Slides>20</Slides>
  <Notes>19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-apple-system</vt:lpstr>
      <vt:lpstr>Arial</vt:lpstr>
      <vt:lpstr>Calibri</vt:lpstr>
      <vt:lpstr>Calibri Light</vt:lpstr>
      <vt:lpstr>Open Sans</vt:lpstr>
      <vt:lpstr>Roboto</vt:lpstr>
      <vt:lpstr>BCM Theme</vt:lpstr>
      <vt:lpstr>Storyboard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Possible Viral mechanistic correlations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Michael Jochum</cp:lastModifiedBy>
  <cp:revision>111</cp:revision>
  <cp:lastPrinted>2017-02-16T22:08:49Z</cp:lastPrinted>
  <dcterms:created xsi:type="dcterms:W3CDTF">2017-10-24T13:41:35Z</dcterms:created>
  <dcterms:modified xsi:type="dcterms:W3CDTF">2021-03-15T21:27:27Z</dcterms:modified>
</cp:coreProperties>
</file>