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15" autoAdjust="0"/>
    <p:restoredTop sz="97436" autoAdjust="0"/>
  </p:normalViewPr>
  <p:slideViewPr>
    <p:cSldViewPr snapToGrid="0">
      <p:cViewPr varScale="1">
        <p:scale>
          <a:sx n="110" d="100"/>
          <a:sy n="110" d="100"/>
        </p:scale>
        <p:origin x="11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E0E0-F768-4A52-A170-24A41FC6D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9764B-F97B-4793-9BA8-01F89AC32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71B22-553D-419B-9285-7BECA96B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BD55-63EF-43C1-AC6E-CD35A8B8D50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FBD05-6AD7-4FFF-BD9A-03994F2E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DA259-5305-4C5D-9451-35C4696A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A61-681C-4D6B-9A7C-2E06B6103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2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A6DE-D1AE-4799-BF09-46D05C51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1269A-7BD1-464A-994B-9A20FFC16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53927-DC18-4790-BB36-83B25EC9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BD55-63EF-43C1-AC6E-CD35A8B8D50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18693-7CBC-4A14-85C9-E21F932B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AF11C-E9CF-4416-ABD0-BA4C2189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A61-681C-4D6B-9A7C-2E06B6103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F2FF59-DF66-4BA2-8737-F938E87FB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970C2-BCA3-47AF-823E-EBD85521E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557C1-C37D-497A-9E9F-9D39B798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BD55-63EF-43C1-AC6E-CD35A8B8D50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97B9-3B9C-4FDA-B0A0-4053C5EC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6063E-683B-42D1-BE9D-153A5884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A61-681C-4D6B-9A7C-2E06B6103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8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3A33-9D3B-4D76-A920-266D94E3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E6C1A-4B5D-46D7-AE01-F153037E9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8658-EC7A-421C-B75C-2E9EDDC7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BD55-63EF-43C1-AC6E-CD35A8B8D50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D8926-440C-46B5-9882-F2B8606C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8C69F-D9DD-4DB0-841A-11FF30E8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A61-681C-4D6B-9A7C-2E06B6103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1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F0C6-3B97-47D4-B2BF-447E48ED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D5E3-1955-4D6F-A5E4-453948924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01CA6-8FCA-4F56-97AE-6AAC3266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BD55-63EF-43C1-AC6E-CD35A8B8D50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3492F-9218-4D4B-A96F-8FF77674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7838C-4E3E-4B7E-A9C3-5347A74C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A61-681C-4D6B-9A7C-2E06B6103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7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2F5A-77AC-4025-A1DD-B8EAA9A9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47AA-C37D-44CA-88B7-96605310E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57836-320E-4F4B-9722-CF96111CE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C380A-758B-4277-841F-F96D9AB7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BD55-63EF-43C1-AC6E-CD35A8B8D50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75A-3CE8-402F-A4A2-71A01370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967E0-968C-47A2-B632-2D028ACB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A61-681C-4D6B-9A7C-2E06B6103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0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9786-136A-46F3-9FA3-06B12328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32A8A-4299-4E29-91CE-CB9EF54D5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76C6C-09A9-4818-BC44-29C6DCDD5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9160E-CF47-42AA-B1B5-8FB12DBE5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399C4-FC08-4C5F-AE4F-CA3FF8914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27B9B-331F-472E-AB17-96DD48B4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BD55-63EF-43C1-AC6E-CD35A8B8D50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9513F-BF17-4071-A8D0-FE95EEA6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FEB3D-5CE8-40CB-AF86-360EA6DF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A61-681C-4D6B-9A7C-2E06B6103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2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A187-EE6F-4B5C-BB04-5BE5814A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4DB1A-5DD1-46AE-846C-1F46A902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BD55-63EF-43C1-AC6E-CD35A8B8D50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9B630-6C97-4B33-8FD5-C768302C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395F6-332A-4C2B-B8A0-D88736A0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A61-681C-4D6B-9A7C-2E06B6103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1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6A5B5-3A99-4128-A8D5-1E6C88DE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BD55-63EF-43C1-AC6E-CD35A8B8D50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61975F-9DE7-4285-A39A-F8565B63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98A46-7174-4BB2-B3C7-4D5AA3C7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A61-681C-4D6B-9A7C-2E06B6103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FB07-7F2C-4B0F-8B2D-8A31CC28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1A13D-A2C4-47B9-886A-233773B10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D8901-EE72-4080-903F-6072392B9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B141D-954F-4254-981D-945E6FE9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BD55-63EF-43C1-AC6E-CD35A8B8D50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573F4-9635-4184-9DAA-B4294851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76251-4EA5-455B-B778-CD7BE9DE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A61-681C-4D6B-9A7C-2E06B6103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9439-4520-466E-AEAB-3300F8DC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54975-E8F0-4DED-AE62-9958FD314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6E86D-AE26-4A25-ABD2-797A3EF7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26816-8266-4712-A251-B6EDC755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BD55-63EF-43C1-AC6E-CD35A8B8D50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6C88A-294D-4EB2-988E-6113CABE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F6C58-AD29-4AC4-BA50-9F68E303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A61-681C-4D6B-9A7C-2E06B6103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8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8214E-5DED-4255-9246-6C2B9873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022E9-6C50-4164-A424-08CB75284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BFC5B-76E9-430B-A31A-A9EAE2E1E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7BD55-63EF-43C1-AC6E-CD35A8B8D50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DE725-3873-4C9F-ABE4-F5905BB47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66C10-37E5-4610-A672-AC98E2FDD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27A61-681C-4D6B-9A7C-2E06B6103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file:///D:\github\microbial\Rdata\GO_term_analysis\infographic\COVIRT19%20metadata%20characteristic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DC92DD91-6C32-4D55-A706-7AB3666F1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3B956AF-E8C0-4A21-9424-8595F94F0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68" y="0"/>
            <a:ext cx="10899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3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43F4-C0D6-4735-93C4-81CCE3D64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Tables and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D19DB-3C96-4A0D-BA4F-6E9602D70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24 November 2020</a:t>
            </a:r>
          </a:p>
          <a:p>
            <a:r>
              <a:rPr lang="en-US" dirty="0"/>
              <a:t>Jochum, Michael D.</a:t>
            </a:r>
          </a:p>
        </p:txBody>
      </p:sp>
    </p:spTree>
    <p:extLst>
      <p:ext uri="{BB962C8B-B14F-4D97-AF65-F5344CB8AC3E}">
        <p14:creationId xmlns:p14="http://schemas.microsoft.com/office/powerpoint/2010/main" val="200339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3435D2-5A63-4153-94EE-6FDA55D64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52231"/>
              </p:ext>
            </p:extLst>
          </p:nvPr>
        </p:nvGraphicFramePr>
        <p:xfrm>
          <a:off x="211015" y="128444"/>
          <a:ext cx="6643132" cy="6601112"/>
        </p:xfrm>
        <a:graphic>
          <a:graphicData uri="http://schemas.openxmlformats.org/drawingml/2006/table">
            <a:tbl>
              <a:tblPr/>
              <a:tblGrid>
                <a:gridCol w="1237957">
                  <a:extLst>
                    <a:ext uri="{9D8B030D-6E8A-4147-A177-3AD203B41FA5}">
                      <a16:colId xmlns:a16="http://schemas.microsoft.com/office/drawing/2014/main" val="682198493"/>
                    </a:ext>
                  </a:extLst>
                </a:gridCol>
                <a:gridCol w="1111348">
                  <a:extLst>
                    <a:ext uri="{9D8B030D-6E8A-4147-A177-3AD203B41FA5}">
                      <a16:colId xmlns:a16="http://schemas.microsoft.com/office/drawing/2014/main" val="281793438"/>
                    </a:ext>
                  </a:extLst>
                </a:gridCol>
                <a:gridCol w="1246208">
                  <a:extLst>
                    <a:ext uri="{9D8B030D-6E8A-4147-A177-3AD203B41FA5}">
                      <a16:colId xmlns:a16="http://schemas.microsoft.com/office/drawing/2014/main" val="1439347109"/>
                    </a:ext>
                  </a:extLst>
                </a:gridCol>
                <a:gridCol w="1130321">
                  <a:extLst>
                    <a:ext uri="{9D8B030D-6E8A-4147-A177-3AD203B41FA5}">
                      <a16:colId xmlns:a16="http://schemas.microsoft.com/office/drawing/2014/main" val="4141682439"/>
                    </a:ext>
                  </a:extLst>
                </a:gridCol>
                <a:gridCol w="1246208">
                  <a:extLst>
                    <a:ext uri="{9D8B030D-6E8A-4147-A177-3AD203B41FA5}">
                      <a16:colId xmlns:a16="http://schemas.microsoft.com/office/drawing/2014/main" val="2372859269"/>
                    </a:ext>
                  </a:extLst>
                </a:gridCol>
                <a:gridCol w="671090">
                  <a:extLst>
                    <a:ext uri="{9D8B030D-6E8A-4147-A177-3AD203B41FA5}">
                      <a16:colId xmlns:a16="http://schemas.microsoft.com/office/drawing/2014/main" val="2812669793"/>
                    </a:ext>
                  </a:extLst>
                </a:gridCol>
              </a:tblGrid>
              <a:tr h="172929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1. Overview of Meta-analysis dataset Clinical Characteristics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72323"/>
                  </a:ext>
                </a:extLst>
              </a:tr>
              <a:tr h="505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Categorical,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 (%)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Community acquired pneumonia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Control Healthy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Control Sick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COVID19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 value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432713"/>
                  </a:ext>
                </a:extLst>
              </a:tr>
              <a:tr h="172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case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 (17.7%)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 (22.7%)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 (25.5%)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48(34%)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TBD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354497"/>
                  </a:ext>
                </a:extLst>
              </a:tr>
              <a:tr h="172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Sex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823585"/>
                  </a:ext>
                </a:extLst>
              </a:tr>
              <a:tr h="17292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 (32%)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 (18.8%)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 (66.7%)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 (33.3%)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82894"/>
                  </a:ext>
                </a:extLst>
              </a:tr>
              <a:tr h="17292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 (44%)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 (18.8%)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 (33.3%)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 (66.7%)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529762"/>
                  </a:ext>
                </a:extLst>
              </a:tr>
              <a:tr h="17292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unspecified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 (24%)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 (62.5%)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269650"/>
                  </a:ext>
                </a:extLst>
              </a:tr>
              <a:tr h="172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origin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FIX THIS LATER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FIX THIS LATER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FIX THIS LATER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FIX THIS LATER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TBD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811583"/>
                  </a:ext>
                </a:extLst>
              </a:tr>
              <a:tr h="172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smoking status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820236"/>
                  </a:ext>
                </a:extLst>
              </a:tr>
              <a:tr h="17292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(3.12%)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 (36.1%)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868053"/>
                  </a:ext>
                </a:extLst>
              </a:tr>
              <a:tr h="17292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(9.38%)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329996"/>
                  </a:ext>
                </a:extLst>
              </a:tr>
              <a:tr h="17292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unspecified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 (100%)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 (87.5%)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 (63.9%)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 (100%)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123868"/>
                  </a:ext>
                </a:extLst>
              </a:tr>
              <a:tr h="172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Reads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47366"/>
                  </a:ext>
                </a:extLst>
              </a:tr>
              <a:tr h="17292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paired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 (100%)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 (100%)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 (66.7%)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983411"/>
                  </a:ext>
                </a:extLst>
              </a:tr>
              <a:tr h="17292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single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 (33.3%)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001268"/>
                  </a:ext>
                </a:extLst>
              </a:tr>
              <a:tr h="2970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unspecified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 (100%)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FIX THIS LATER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075668"/>
                  </a:ext>
                </a:extLst>
              </a:tr>
              <a:tr h="172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Publication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793122"/>
                  </a:ext>
                </a:extLst>
              </a:tr>
              <a:tr h="17292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Chen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(4.2%)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795614"/>
                  </a:ext>
                </a:extLst>
              </a:tr>
              <a:tr h="17292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Michalovich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(9.4%)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 (100%)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497972"/>
                  </a:ext>
                </a:extLst>
              </a:tr>
              <a:tr h="17292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Ren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 (28.1%)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800056"/>
                  </a:ext>
                </a:extLst>
              </a:tr>
              <a:tr h="17292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Shen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 (100%)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 (62.5%)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 (66.7%)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382949"/>
                  </a:ext>
                </a:extLst>
              </a:tr>
              <a:tr h="17292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Wu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(2.1%)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638670"/>
                  </a:ext>
                </a:extLst>
              </a:tr>
              <a:tr h="17292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Xiong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 (8.3%)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442920"/>
                  </a:ext>
                </a:extLst>
              </a:tr>
              <a:tr h="17292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Zhou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 (18.8%)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313315"/>
                  </a:ext>
                </a:extLst>
              </a:tr>
              <a:tr h="3393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Numeric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mean ± SD (n)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938977"/>
                  </a:ext>
                </a:extLst>
              </a:tr>
              <a:tr h="3393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51.1  ±  19.8 (n=17)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49.8  ±  13.9 (n=12)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  ±  11.3 (n=36)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47.9  ±  10.4 (n=48)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104369"/>
                  </a:ext>
                </a:extLst>
              </a:tr>
              <a:tr h="3393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Temp. °C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38.4  ±  0.91 (n=15)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38.4  ±  0.715 (n=8)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13124"/>
                  </a:ext>
                </a:extLst>
              </a:tr>
              <a:tr h="3393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days after onset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9.07  ±  3.17 (n=14)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12.05  ±  6.5 (n=41)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2453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210C5D-B6E9-47B9-BC14-0F916A241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84062"/>
              </p:ext>
            </p:extLst>
          </p:nvPr>
        </p:nvGraphicFramePr>
        <p:xfrm>
          <a:off x="7466107" y="211210"/>
          <a:ext cx="4514876" cy="2656767"/>
        </p:xfrm>
        <a:graphic>
          <a:graphicData uri="http://schemas.openxmlformats.org/drawingml/2006/table">
            <a:tbl>
              <a:tblPr/>
              <a:tblGrid>
                <a:gridCol w="1780722">
                  <a:extLst>
                    <a:ext uri="{9D8B030D-6E8A-4147-A177-3AD203B41FA5}">
                      <a16:colId xmlns:a16="http://schemas.microsoft.com/office/drawing/2014/main" val="1588528852"/>
                    </a:ext>
                  </a:extLst>
                </a:gridCol>
                <a:gridCol w="953312">
                  <a:extLst>
                    <a:ext uri="{9D8B030D-6E8A-4147-A177-3AD203B41FA5}">
                      <a16:colId xmlns:a16="http://schemas.microsoft.com/office/drawing/2014/main" val="3065777549"/>
                    </a:ext>
                  </a:extLst>
                </a:gridCol>
                <a:gridCol w="1780842">
                  <a:extLst>
                    <a:ext uri="{9D8B030D-6E8A-4147-A177-3AD203B41FA5}">
                      <a16:colId xmlns:a16="http://schemas.microsoft.com/office/drawing/2014/main" val="2598650853"/>
                    </a:ext>
                  </a:extLst>
                </a:gridCol>
              </a:tblGrid>
              <a:tr h="6694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Suppl. Table 1. COVID19  Sample Characteristics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1584561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outcome 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 (%)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83375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Deceased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 (41.7%)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TBD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9823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Recovered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 (22.9%)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976987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Stabilized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 (16.7%)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TBD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85128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Unspecified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 (18.8%)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86974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Cough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14905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aggravated</a:t>
                      </a:r>
                    </a:p>
                  </a:txBody>
                  <a:tcPr marL="7419" marR="7419" marT="74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(2.1%)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65115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expectoration</a:t>
                      </a:r>
                    </a:p>
                  </a:txBody>
                  <a:tcPr marL="7419" marR="7419" marT="74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(6.3%)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329017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intermittent</a:t>
                      </a:r>
                    </a:p>
                  </a:txBody>
                  <a:tcPr marL="7419" marR="7419" marT="74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(4.2%)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73184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7419" marR="7419" marT="74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 (12.5%)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51237"/>
                  </a:ext>
                </a:extLst>
              </a:tr>
              <a:tr h="1028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Unspecified</a:t>
                      </a:r>
                    </a:p>
                  </a:txBody>
                  <a:tcPr marL="7419" marR="7419" marT="74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 (75%)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856815"/>
                  </a:ext>
                </a:extLst>
              </a:tr>
              <a:tr h="1312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days delayed hospital </a:t>
                      </a:r>
                    </a:p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 ± SD (n)</a:t>
                      </a:r>
                    </a:p>
                  </a:txBody>
                  <a:tcPr marL="7419" marR="7419" marT="74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5.27  ±  3.29 (n=11)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8750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1A1844-826D-4EE9-9FC8-3530972AB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7386"/>
              </p:ext>
            </p:extLst>
          </p:nvPr>
        </p:nvGraphicFramePr>
        <p:xfrm>
          <a:off x="7534023" y="3555609"/>
          <a:ext cx="4446961" cy="2036445"/>
        </p:xfrm>
        <a:graphic>
          <a:graphicData uri="http://schemas.openxmlformats.org/drawingml/2006/table">
            <a:tbl>
              <a:tblPr/>
              <a:tblGrid>
                <a:gridCol w="1852788">
                  <a:extLst>
                    <a:ext uri="{9D8B030D-6E8A-4147-A177-3AD203B41FA5}">
                      <a16:colId xmlns:a16="http://schemas.microsoft.com/office/drawing/2014/main" val="813658435"/>
                    </a:ext>
                  </a:extLst>
                </a:gridCol>
                <a:gridCol w="769893">
                  <a:extLst>
                    <a:ext uri="{9D8B030D-6E8A-4147-A177-3AD203B41FA5}">
                      <a16:colId xmlns:a16="http://schemas.microsoft.com/office/drawing/2014/main" val="3936318196"/>
                    </a:ext>
                  </a:extLst>
                </a:gridCol>
                <a:gridCol w="1824280">
                  <a:extLst>
                    <a:ext uri="{9D8B030D-6E8A-4147-A177-3AD203B41FA5}">
                      <a16:colId xmlns:a16="http://schemas.microsoft.com/office/drawing/2014/main" val="2228610001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Suppl. Table 2. Control Sick Sample Characteristics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9942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Sample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 (%)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336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Asthma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 (19.4%)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TBD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8234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Asthma_Ex_smoker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(8.3%)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TBD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7473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Asthma_Smoker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(5.6%)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TBD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993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Obese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 (16.7%)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TBD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25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Obese_Asthma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 (25%)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TBD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9317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Obese_Asthma_Smoker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(2.8%)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TBD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0777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Obese_Smoker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(13.9%)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TBD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602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Smoker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(8.3%)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TBD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711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41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1A330DDA-A9D1-4337-B32E-1040CD3972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11"/>
          <a:stretch/>
        </p:blipFill>
        <p:spPr>
          <a:xfrm>
            <a:off x="8054843" y="0"/>
            <a:ext cx="3848560" cy="40121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53CE24C-8151-440E-BDD7-7298C2C5FB1F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26723"/>
            <a:ext cx="4440477" cy="3139727"/>
            <a:chOff x="0" y="-444"/>
            <a:chExt cx="5920637" cy="418630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6E10A7C-2DE2-4F1B-939E-AD7D34D8D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099" r="38826"/>
            <a:stretch/>
          </p:blipFill>
          <p:spPr>
            <a:xfrm>
              <a:off x="0" y="-444"/>
              <a:ext cx="4434214" cy="41863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AC4E3D3-73A7-44A4-84B4-8A63019AC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794" t="6277" r="492" b="67158"/>
            <a:stretch/>
          </p:blipFill>
          <p:spPr>
            <a:xfrm>
              <a:off x="4434214" y="0"/>
              <a:ext cx="776614" cy="126512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FE11ADD-990D-47E9-893D-E7D1A9B01E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794" t="32799" r="492" b="21393"/>
            <a:stretch/>
          </p:blipFill>
          <p:spPr>
            <a:xfrm>
              <a:off x="5144023" y="-444"/>
              <a:ext cx="776614" cy="218161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C222AAF-B9FE-482C-99A2-F324606C2505}"/>
              </a:ext>
            </a:extLst>
          </p:cNvPr>
          <p:cNvSpPr txBox="1"/>
          <p:nvPr/>
        </p:nvSpPr>
        <p:spPr>
          <a:xfrm>
            <a:off x="1141173" y="1511921"/>
            <a:ext cx="105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 action="ppaction://hlinkfile"/>
              </a:rPr>
              <a:t>hyperlink</a:t>
            </a:r>
            <a:endParaRPr lang="en-US" dirty="0"/>
          </a:p>
        </p:txBody>
      </p:sp>
      <p:pic>
        <p:nvPicPr>
          <p:cNvPr id="31" name="Picture 30" descr="A picture containing chart&#10;&#10;Description automatically generated">
            <a:extLst>
              <a:ext uri="{FF2B5EF4-FFF2-40B4-BE49-F238E27FC236}">
                <a16:creationId xmlns:a16="http://schemas.microsoft.com/office/drawing/2014/main" id="{2BDB54AA-4574-4D11-B01E-DC66364F34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56"/>
          <a:stretch/>
        </p:blipFill>
        <p:spPr>
          <a:xfrm>
            <a:off x="5498774" y="3727269"/>
            <a:ext cx="4045047" cy="3028361"/>
          </a:xfrm>
          <a:prstGeom prst="rect">
            <a:avLst/>
          </a:prstGeom>
        </p:spPr>
      </p:pic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80BA94C1-A597-44AD-8945-1A2139884B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7" y="3621220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0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DC103137-6D7B-47E9-8301-10DDEEAF47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02"/>
          <a:stretch/>
        </p:blipFill>
        <p:spPr>
          <a:xfrm>
            <a:off x="8973119" y="1477252"/>
            <a:ext cx="2801997" cy="3182388"/>
          </a:xfrm>
          <a:prstGeom prst="rect">
            <a:avLst/>
          </a:prstGeom>
        </p:spPr>
      </p:pic>
      <p:pic>
        <p:nvPicPr>
          <p:cNvPr id="28" name="Picture 27" descr="Chart&#10;&#10;Description automatically generated">
            <a:extLst>
              <a:ext uri="{FF2B5EF4-FFF2-40B4-BE49-F238E27FC236}">
                <a16:creationId xmlns:a16="http://schemas.microsoft.com/office/drawing/2014/main" id="{1C760C25-41F7-4EDF-9986-600F5FC69B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64"/>
          <a:stretch/>
        </p:blipFill>
        <p:spPr>
          <a:xfrm>
            <a:off x="6010237" y="1477252"/>
            <a:ext cx="2837226" cy="3182388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2B235EA-E79A-4B51-A4D1-7448B5B617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89"/>
          <a:stretch/>
        </p:blipFill>
        <p:spPr>
          <a:xfrm>
            <a:off x="2891497" y="1422384"/>
            <a:ext cx="2993085" cy="329212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00B3483-C969-4E8B-B810-E509E4B1D1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75"/>
          <a:stretch/>
        </p:blipFill>
        <p:spPr>
          <a:xfrm>
            <a:off x="416884" y="1428689"/>
            <a:ext cx="2348958" cy="3279514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3056F44B-91A7-4D55-8944-E6FE86621E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57" t="29780" r="2039" b="39943"/>
          <a:stretch/>
        </p:blipFill>
        <p:spPr>
          <a:xfrm>
            <a:off x="10374117" y="418301"/>
            <a:ext cx="1723453" cy="96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6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91C54CE-AE05-41C9-9E07-039BDDD1B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2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DC92DD91-6C32-4D55-A706-7AB3666F1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0"/>
            <a:ext cx="9601200" cy="6858000"/>
          </a:xfrm>
          <a:prstGeom prst="rect">
            <a:avLst/>
          </a:prstGeom>
        </p:spPr>
      </p:pic>
      <p:pic>
        <p:nvPicPr>
          <p:cNvPr id="12" name="Picture 11" descr="Chart, waterfall chart&#10;&#10;Description automatically generated">
            <a:extLst>
              <a:ext uri="{FF2B5EF4-FFF2-40B4-BE49-F238E27FC236}">
                <a16:creationId xmlns:a16="http://schemas.microsoft.com/office/drawing/2014/main" id="{5A1904EC-3B68-45BE-AA8E-20F5FC643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" y="0"/>
            <a:ext cx="4572396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9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3F107047-4A32-48E0-AE49-AA3031D4E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2" y="1142802"/>
            <a:ext cx="4572396" cy="4572396"/>
          </a:xfrm>
          <a:prstGeom prst="rect">
            <a:avLst/>
          </a:prstGeom>
        </p:spPr>
      </p:pic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4FB9C807-C183-404E-A599-1AC5207CC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762" y="571401"/>
            <a:ext cx="6858238" cy="57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6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614</Words>
  <Application>Microsoft Office PowerPoint</Application>
  <PresentationFormat>Widescreen</PresentationFormat>
  <Paragraphs>209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Tables and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Tables and Figures</dc:title>
  <dc:creator>Michael Jochum</dc:creator>
  <cp:lastModifiedBy>Michael Jochum</cp:lastModifiedBy>
  <cp:revision>16</cp:revision>
  <dcterms:created xsi:type="dcterms:W3CDTF">2020-11-24T13:45:59Z</dcterms:created>
  <dcterms:modified xsi:type="dcterms:W3CDTF">2020-11-24T22:38:16Z</dcterms:modified>
</cp:coreProperties>
</file>