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5" r:id="rId3"/>
    <p:sldId id="260" r:id="rId4"/>
    <p:sldId id="267" r:id="rId5"/>
    <p:sldId id="268" r:id="rId6"/>
    <p:sldId id="261" r:id="rId7"/>
    <p:sldId id="257" r:id="rId8"/>
    <p:sldId id="263" r:id="rId9"/>
    <p:sldId id="262" r:id="rId10"/>
    <p:sldId id="258" r:id="rId11"/>
    <p:sldId id="269" r:id="rId12"/>
    <p:sldId id="264" r:id="rId13"/>
    <p:sldId id="275" r:id="rId14"/>
    <p:sldId id="270" r:id="rId15"/>
    <p:sldId id="271" r:id="rId16"/>
    <p:sldId id="259"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70AD47"/>
    <a:srgbClr val="FFFFDF"/>
    <a:srgbClr val="FEC7AD"/>
    <a:srgbClr val="CCEA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8" autoAdjust="0"/>
    <p:restoredTop sz="60794" autoAdjust="0"/>
  </p:normalViewPr>
  <p:slideViewPr>
    <p:cSldViewPr snapToGrid="0">
      <p:cViewPr varScale="1">
        <p:scale>
          <a:sx n="98" d="100"/>
          <a:sy n="98" d="100"/>
        </p:scale>
        <p:origin x="3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86010-06E8-42EC-9367-9432D4BA6324}"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CC0D2-8A81-4372-BF9C-B097C837F6D0}" type="slidenum">
              <a:rPr lang="en-US" smtClean="0"/>
              <a:t>‹#›</a:t>
            </a:fld>
            <a:endParaRPr lang="en-US"/>
          </a:p>
        </p:txBody>
      </p:sp>
    </p:spTree>
    <p:extLst>
      <p:ext uri="{BB962C8B-B14F-4D97-AF65-F5344CB8AC3E}">
        <p14:creationId xmlns:p14="http://schemas.microsoft.com/office/powerpoint/2010/main" val="210602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nlinelibrary.wiley.com/doi/full/10.1002/rmv.2109"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onlinelibrary.wiley.com/action/downloadFigures?id=rmv2109-fig-0001&amp;doi=10.1002%2Frmv.210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4</a:t>
            </a:fld>
            <a:endParaRPr lang="en-US"/>
          </a:p>
        </p:txBody>
      </p:sp>
    </p:spTree>
    <p:extLst>
      <p:ext uri="{BB962C8B-B14F-4D97-AF65-F5344CB8AC3E}">
        <p14:creationId xmlns:p14="http://schemas.microsoft.com/office/powerpoint/2010/main" val="314691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5</a:t>
            </a:fld>
            <a:endParaRPr lang="en-US"/>
          </a:p>
        </p:txBody>
      </p:sp>
    </p:spTree>
    <p:extLst>
      <p:ext uri="{BB962C8B-B14F-4D97-AF65-F5344CB8AC3E}">
        <p14:creationId xmlns:p14="http://schemas.microsoft.com/office/powerpoint/2010/main" val="2706563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12121"/>
                </a:solidFill>
                <a:effectLst/>
                <a:latin typeface="Open Sans"/>
              </a:rPr>
              <a:t>FIGURE 1</a:t>
            </a:r>
            <a:r>
              <a:rPr lang="en-US" b="1" i="0" u="none" strike="noStrike" dirty="0">
                <a:solidFill>
                  <a:srgbClr val="005274"/>
                </a:solidFill>
                <a:effectLst/>
                <a:latin typeface="Open Sans"/>
                <a:hlinkClick r:id="rId3"/>
              </a:rPr>
              <a:t>Open in figure </a:t>
            </a:r>
            <a:r>
              <a:rPr lang="en-US" b="1" i="0" u="none" strike="noStrike" dirty="0" err="1">
                <a:solidFill>
                  <a:srgbClr val="005274"/>
                </a:solidFill>
                <a:effectLst/>
                <a:latin typeface="Open Sans"/>
                <a:hlinkClick r:id="rId3"/>
              </a:rPr>
              <a:t>viewer</a:t>
            </a:r>
            <a:r>
              <a:rPr lang="en-US" b="1" i="0" u="none" strike="noStrike" dirty="0" err="1">
                <a:solidFill>
                  <a:srgbClr val="005274"/>
                </a:solidFill>
                <a:effectLst/>
                <a:latin typeface="Open Sans"/>
                <a:hlinkClick r:id="rId4"/>
              </a:rPr>
              <a:t>PowerPoint</a:t>
            </a:r>
            <a:endParaRPr lang="en-US" b="0" i="0" dirty="0">
              <a:solidFill>
                <a:srgbClr val="1C1D1E"/>
              </a:solidFill>
              <a:effectLst/>
              <a:latin typeface="Open Sans"/>
            </a:endParaRPr>
          </a:p>
          <a:p>
            <a:pPr algn="l"/>
            <a:r>
              <a:rPr lang="en-US" b="0" i="0" dirty="0">
                <a:solidFill>
                  <a:srgbClr val="1C1D1E"/>
                </a:solidFill>
                <a:effectLst/>
                <a:latin typeface="Open Sans"/>
              </a:rPr>
              <a:t>The cytokine storm and stress can increase gut dysbiosis/permeability, further contributing to cytokine induced IDO and TDO, leading to kynurenine and kynurenic acid, which activate the </a:t>
            </a:r>
            <a:r>
              <a:rPr lang="en-US" b="0" i="0" dirty="0" err="1">
                <a:solidFill>
                  <a:srgbClr val="1C1D1E"/>
                </a:solidFill>
                <a:effectLst/>
                <a:latin typeface="Open Sans"/>
              </a:rPr>
              <a:t>AhR</a:t>
            </a:r>
            <a:r>
              <a:rPr lang="en-US" b="0" i="0" dirty="0">
                <a:solidFill>
                  <a:srgbClr val="1C1D1E"/>
                </a:solidFill>
                <a:effectLst/>
                <a:latin typeface="Open Sans"/>
              </a:rPr>
              <a:t> to increase CYP1B1 and regulate the NAS/Melatonin ratio. Other factors, including CYP2C19, mGluR5, P2Y1, and O‐demethylation can also regulate the NAS/melatonin ratio. The miRNAs, miR‐7, miR‐375, and miR‐451 are increased following many viral infections, thereby suppressing 14‐3‐3 and the stabilization of AANAT, leading to </a:t>
            </a:r>
            <a:r>
              <a:rPr lang="en-US" b="0" i="0" dirty="0" err="1">
                <a:solidFill>
                  <a:srgbClr val="1C1D1E"/>
                </a:solidFill>
                <a:effectLst/>
                <a:latin typeface="Open Sans"/>
              </a:rPr>
              <a:t>melatonergic</a:t>
            </a:r>
            <a:r>
              <a:rPr lang="en-US" b="0" i="0" dirty="0">
                <a:solidFill>
                  <a:srgbClr val="1C1D1E"/>
                </a:solidFill>
                <a:effectLst/>
                <a:latin typeface="Open Sans"/>
              </a:rPr>
              <a:t> pathway inhibition. The suppression of melatonin, including from an increase in the NAS/melatonin ratio, attenuates melatonin's induction of Bmal1 and therefore the circadian regulation of mitochondria. Bmal1 induces PDC, leading to an increase in OXPHOS, the TCA cycle and the acetyl‐CoA that is a necessary co‐substrate for AANAT and </a:t>
            </a:r>
            <a:r>
              <a:rPr lang="en-US" b="0" i="0" dirty="0" err="1">
                <a:solidFill>
                  <a:srgbClr val="1C1D1E"/>
                </a:solidFill>
                <a:effectLst/>
                <a:latin typeface="Open Sans"/>
              </a:rPr>
              <a:t>melatonergic</a:t>
            </a:r>
            <a:r>
              <a:rPr lang="en-US" b="0" i="0" dirty="0">
                <a:solidFill>
                  <a:srgbClr val="1C1D1E"/>
                </a:solidFill>
                <a:effectLst/>
                <a:latin typeface="Open Sans"/>
              </a:rPr>
              <a:t> pathway activation. The decrease in pineal and mitochondrial melatonin contributes to an increase in the replication and severity of many viral infections. The arrows indicate “stimulation”, with a crossed‐line indicating “inhibitory”</a:t>
            </a:r>
          </a:p>
          <a:p>
            <a:pPr marL="228600" indent="-228600">
              <a:buFont typeface="+mj-lt"/>
              <a:buAutoNum type="arabicPeriod"/>
            </a:pPr>
            <a:r>
              <a:rPr lang="en-US" dirty="0"/>
              <a:t>https://onlinelibrary.wiley.com/doi/full/10.1002/rmv.2109#:~:text=Melatonin%20is%20actively%20inhibited%20by,associated%20with%20viral%E2%80%90linked%20fatality.</a:t>
            </a:r>
          </a:p>
          <a:p>
            <a:pPr marL="228600" indent="-228600">
              <a:buFont typeface="+mj-lt"/>
              <a:buAutoNum type="arabicPeriod"/>
            </a:pPr>
            <a:endParaRPr lang="en-US" dirty="0"/>
          </a:p>
          <a:p>
            <a:pPr marL="228600" indent="-228600">
              <a:buFont typeface="+mj-lt"/>
              <a:buAutoNum type="arabicPeriod"/>
            </a:pPr>
            <a:endParaRPr lang="en-US" dirty="0"/>
          </a:p>
          <a:p>
            <a:pPr marL="342900" indent="-342900">
              <a:buFont typeface="+mj-lt"/>
              <a:buAutoNum type="arabicPeriod"/>
            </a:pPr>
            <a:r>
              <a:rPr lang="en-US" i="0" dirty="0">
                <a:solidFill>
                  <a:srgbClr val="1C1D1E"/>
                </a:solidFill>
                <a:effectLst/>
                <a:latin typeface="Open Sans"/>
              </a:rPr>
              <a:t>Viral, or preexistent, </a:t>
            </a:r>
            <a:r>
              <a:rPr lang="en-US" b="1" i="0" dirty="0">
                <a:solidFill>
                  <a:srgbClr val="1C1D1E"/>
                </a:solidFill>
                <a:effectLst/>
                <a:latin typeface="Open Sans"/>
              </a:rPr>
              <a:t>suppression</a:t>
            </a:r>
            <a:r>
              <a:rPr lang="en-US" i="0" dirty="0">
                <a:solidFill>
                  <a:srgbClr val="1C1D1E"/>
                </a:solidFill>
                <a:effectLst/>
                <a:latin typeface="Open Sans"/>
              </a:rPr>
              <a:t> of </a:t>
            </a:r>
            <a:r>
              <a:rPr lang="en-US" b="1" i="0" dirty="0">
                <a:solidFill>
                  <a:srgbClr val="1C1D1E"/>
                </a:solidFill>
                <a:effectLst/>
                <a:latin typeface="Open Sans"/>
              </a:rPr>
              <a:t>pineal melatonin disinhibits neutrophil attraction</a:t>
            </a:r>
            <a:r>
              <a:rPr lang="en-US" i="0" dirty="0">
                <a:solidFill>
                  <a:srgbClr val="1C1D1E"/>
                </a:solidFill>
                <a:effectLst/>
                <a:latin typeface="Open Sans"/>
              </a:rPr>
              <a:t>, thereby contributing to an initial “</a:t>
            </a:r>
            <a:r>
              <a:rPr lang="en-US" b="1" i="0" dirty="0">
                <a:solidFill>
                  <a:srgbClr val="1C1D1E"/>
                </a:solidFill>
                <a:effectLst/>
                <a:latin typeface="Open Sans"/>
              </a:rPr>
              <a:t>cytokine storm</a:t>
            </a:r>
            <a:r>
              <a:rPr lang="en-US" i="0" dirty="0">
                <a:solidFill>
                  <a:srgbClr val="1C1D1E"/>
                </a:solidFill>
                <a:effectLst/>
                <a:latin typeface="Open Sans"/>
              </a:rPr>
              <a:t>”, as well as the regulation of other immune cells.</a:t>
            </a:r>
          </a:p>
          <a:p>
            <a:pPr marL="342900" indent="-342900">
              <a:buFont typeface="+mj-lt"/>
              <a:buAutoNum type="arabicPeriod"/>
            </a:pPr>
            <a:r>
              <a:rPr lang="en-US" b="0" i="0" dirty="0">
                <a:solidFill>
                  <a:srgbClr val="1C1D1E"/>
                </a:solidFill>
                <a:effectLst/>
                <a:latin typeface="Open Sans"/>
              </a:rPr>
              <a:t>Melatonin induces the circadian gene Bmal1 which </a:t>
            </a:r>
            <a:r>
              <a:rPr lang="en-US" b="1" i="0" dirty="0">
                <a:solidFill>
                  <a:srgbClr val="1C1D1E"/>
                </a:solidFill>
                <a:effectLst/>
                <a:latin typeface="Open Sans"/>
              </a:rPr>
              <a:t>disinhibits </a:t>
            </a:r>
            <a:r>
              <a:rPr lang="en-US" b="0" i="0" dirty="0">
                <a:solidFill>
                  <a:srgbClr val="1C1D1E"/>
                </a:solidFill>
                <a:effectLst/>
                <a:latin typeface="Open Sans"/>
              </a:rPr>
              <a:t>the PDC, </a:t>
            </a:r>
            <a:r>
              <a:rPr lang="en-US" b="1" i="0" dirty="0">
                <a:solidFill>
                  <a:srgbClr val="1C1D1E"/>
                </a:solidFill>
                <a:effectLst/>
                <a:latin typeface="Open Sans"/>
              </a:rPr>
              <a:t>countering viral inhibition </a:t>
            </a:r>
            <a:r>
              <a:rPr lang="en-US" b="0" i="0" dirty="0">
                <a:solidFill>
                  <a:srgbClr val="1C1D1E"/>
                </a:solidFill>
                <a:effectLst/>
                <a:latin typeface="Open Sans"/>
              </a:rPr>
              <a:t>of Bmal1/PDC.</a:t>
            </a:r>
          </a:p>
          <a:p>
            <a:pPr marL="800100" lvl="1" indent="-342900">
              <a:buFont typeface="+mj-lt"/>
              <a:buAutoNum type="arabicPeriod"/>
            </a:pPr>
            <a:r>
              <a:rPr lang="en-US" b="0" i="0" dirty="0">
                <a:solidFill>
                  <a:srgbClr val="1C1D1E"/>
                </a:solidFill>
                <a:effectLst/>
                <a:latin typeface="Open Sans"/>
              </a:rPr>
              <a:t>PDC drives </a:t>
            </a:r>
            <a:r>
              <a:rPr lang="en-US" b="1" i="0" dirty="0">
                <a:solidFill>
                  <a:srgbClr val="1C1D1E"/>
                </a:solidFill>
                <a:effectLst/>
                <a:latin typeface="Open Sans"/>
              </a:rPr>
              <a:t>mitochondrial</a:t>
            </a:r>
            <a:r>
              <a:rPr lang="en-US" b="0" i="0" dirty="0">
                <a:solidFill>
                  <a:srgbClr val="1C1D1E"/>
                </a:solidFill>
                <a:effectLst/>
                <a:latin typeface="Open Sans"/>
              </a:rPr>
              <a:t> conversion of pyruvate to acetyl‐coenzyme A (acetyl‐CoA), thereby increasing the tricarboxylic acid cycle, </a:t>
            </a:r>
            <a:r>
              <a:rPr lang="en-US" b="1" i="0" dirty="0">
                <a:solidFill>
                  <a:srgbClr val="1C1D1E"/>
                </a:solidFill>
                <a:effectLst/>
                <a:latin typeface="Open Sans"/>
              </a:rPr>
              <a:t>oxidative phosphorylation</a:t>
            </a:r>
            <a:r>
              <a:rPr lang="en-US" b="0" i="0" dirty="0">
                <a:solidFill>
                  <a:srgbClr val="1C1D1E"/>
                </a:solidFill>
                <a:effectLst/>
                <a:latin typeface="Open Sans"/>
              </a:rPr>
              <a:t>, and </a:t>
            </a:r>
            <a:r>
              <a:rPr lang="en-US" b="1" i="0" dirty="0">
                <a:solidFill>
                  <a:srgbClr val="1C1D1E"/>
                </a:solidFill>
                <a:effectLst/>
                <a:latin typeface="Open Sans"/>
              </a:rPr>
              <a:t>ATP production</a:t>
            </a:r>
            <a:r>
              <a:rPr lang="en-US" b="0" i="0" dirty="0">
                <a:solidFill>
                  <a:srgbClr val="1C1D1E"/>
                </a:solidFill>
                <a:effectLst/>
                <a:latin typeface="Open Sans"/>
              </a:rPr>
              <a:t>. </a:t>
            </a:r>
          </a:p>
          <a:p>
            <a:pPr marL="1257300" lvl="2" indent="-342900">
              <a:buFont typeface="+mj-lt"/>
              <a:buAutoNum type="arabicPeriod"/>
            </a:pPr>
            <a:r>
              <a:rPr lang="en-US" b="0" i="0" dirty="0">
                <a:solidFill>
                  <a:srgbClr val="1C1D1E"/>
                </a:solidFill>
                <a:effectLst/>
                <a:latin typeface="Open Sans"/>
              </a:rPr>
              <a:t>Pineal melatonin suppression attenuates this, preventing the circadian “resetting” of </a:t>
            </a:r>
            <a:r>
              <a:rPr lang="en-US" b="1" i="0" dirty="0">
                <a:solidFill>
                  <a:srgbClr val="1C1D1E"/>
                </a:solidFill>
                <a:effectLst/>
                <a:latin typeface="Open Sans"/>
              </a:rPr>
              <a:t>mitochondrial metabolism</a:t>
            </a:r>
            <a:r>
              <a:rPr lang="en-US" b="0" i="0" dirty="0">
                <a:solidFill>
                  <a:srgbClr val="1C1D1E"/>
                </a:solidFill>
                <a:effectLst/>
                <a:latin typeface="Open Sans"/>
              </a:rPr>
              <a:t>. </a:t>
            </a:r>
          </a:p>
          <a:p>
            <a:pPr marL="1257300" lvl="2" indent="-342900">
              <a:buFont typeface="+mj-lt"/>
              <a:buAutoNum type="arabicPeriod"/>
            </a:pPr>
            <a:r>
              <a:rPr lang="en-US" dirty="0">
                <a:solidFill>
                  <a:srgbClr val="1C1D1E"/>
                </a:solidFill>
                <a:latin typeface="Open Sans"/>
              </a:rPr>
              <a:t>This is i</a:t>
            </a:r>
            <a:r>
              <a:rPr lang="en-US" b="0" i="0" dirty="0">
                <a:solidFill>
                  <a:srgbClr val="1C1D1E"/>
                </a:solidFill>
                <a:effectLst/>
                <a:latin typeface="Open Sans"/>
              </a:rPr>
              <a:t>mportant in immune cells shifting glycolytic </a:t>
            </a:r>
            <a:r>
              <a:rPr lang="en-US" b="1" i="0" dirty="0">
                <a:solidFill>
                  <a:srgbClr val="1C1D1E"/>
                </a:solidFill>
                <a:effectLst/>
                <a:latin typeface="Open Sans"/>
              </a:rPr>
              <a:t>to oxidative phosphorylation</a:t>
            </a:r>
            <a:r>
              <a:rPr lang="en-US" dirty="0">
                <a:solidFill>
                  <a:srgbClr val="1C1D1E"/>
                </a:solidFill>
                <a:latin typeface="Open Sans"/>
              </a:rPr>
              <a:t> metabolism which switches</a:t>
            </a:r>
            <a:r>
              <a:rPr lang="en-US" b="0" i="0" dirty="0">
                <a:solidFill>
                  <a:srgbClr val="1C1D1E"/>
                </a:solidFill>
                <a:effectLst/>
                <a:latin typeface="Open Sans"/>
              </a:rPr>
              <a:t> cells from reactive to quiescent. </a:t>
            </a:r>
          </a:p>
          <a:p>
            <a:pPr marL="342900" indent="-342900">
              <a:buFont typeface="+mj-lt"/>
              <a:buAutoNum type="arabicPeriod"/>
            </a:pPr>
            <a:r>
              <a:rPr lang="en-US" b="0" i="0" dirty="0">
                <a:solidFill>
                  <a:srgbClr val="1C1D1E"/>
                </a:solidFill>
                <a:effectLst/>
                <a:latin typeface="Open Sans"/>
              </a:rPr>
              <a:t>Acetyl‐CoA </a:t>
            </a:r>
            <a:r>
              <a:rPr lang="en-US" b="0" i="0" dirty="0" err="1">
                <a:solidFill>
                  <a:srgbClr val="1C1D1E"/>
                </a:solidFill>
                <a:effectLst/>
                <a:latin typeface="Open Sans"/>
              </a:rPr>
              <a:t>cosubstrate</a:t>
            </a:r>
            <a:r>
              <a:rPr lang="en-US" b="0" i="0" dirty="0">
                <a:solidFill>
                  <a:srgbClr val="1C1D1E"/>
                </a:solidFill>
                <a:effectLst/>
                <a:latin typeface="Open Sans"/>
              </a:rPr>
              <a:t> for </a:t>
            </a:r>
            <a:r>
              <a:rPr lang="en-US" b="0" i="0" dirty="0" err="1">
                <a:solidFill>
                  <a:srgbClr val="1C1D1E"/>
                </a:solidFill>
                <a:effectLst/>
                <a:latin typeface="Open Sans"/>
              </a:rPr>
              <a:t>arylalkylamine</a:t>
            </a:r>
            <a:r>
              <a:rPr lang="en-US" b="0" i="0" dirty="0">
                <a:solidFill>
                  <a:srgbClr val="1C1D1E"/>
                </a:solidFill>
                <a:effectLst/>
                <a:latin typeface="Open Sans"/>
              </a:rPr>
              <a:t> </a:t>
            </a:r>
            <a:r>
              <a:rPr lang="en-US" b="1" i="0" dirty="0">
                <a:solidFill>
                  <a:srgbClr val="1C1D1E"/>
                </a:solidFill>
                <a:effectLst/>
                <a:latin typeface="Open Sans"/>
              </a:rPr>
              <a:t>N‐acetyltransferase</a:t>
            </a:r>
            <a:r>
              <a:rPr lang="en-US" b="0" i="0" dirty="0">
                <a:solidFill>
                  <a:srgbClr val="1C1D1E"/>
                </a:solidFill>
                <a:effectLst/>
                <a:latin typeface="Open Sans"/>
              </a:rPr>
              <a:t>, providing an acetyl group to </a:t>
            </a:r>
            <a:r>
              <a:rPr lang="en-US" b="1" i="0" dirty="0">
                <a:solidFill>
                  <a:srgbClr val="1C1D1E"/>
                </a:solidFill>
                <a:effectLst/>
                <a:latin typeface="Open Sans"/>
              </a:rPr>
              <a:t>serotonin</a:t>
            </a:r>
            <a:r>
              <a:rPr lang="en-US" b="0" i="0" dirty="0">
                <a:solidFill>
                  <a:srgbClr val="1C1D1E"/>
                </a:solidFill>
                <a:effectLst/>
                <a:latin typeface="Open Sans"/>
              </a:rPr>
              <a:t>, and thereby initiating the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b="0" i="0" dirty="0">
                <a:solidFill>
                  <a:srgbClr val="1C1D1E"/>
                </a:solidFill>
                <a:effectLst/>
                <a:latin typeface="Open Sans"/>
              </a:rPr>
              <a:t>pathway. </a:t>
            </a:r>
          </a:p>
          <a:p>
            <a:pPr marL="342900" indent="-342900">
              <a:buFont typeface="+mj-lt"/>
              <a:buAutoNum type="arabicPeriod"/>
            </a:pPr>
            <a:r>
              <a:rPr lang="en-US" b="0" i="0" dirty="0">
                <a:solidFill>
                  <a:srgbClr val="1C1D1E"/>
                </a:solidFill>
                <a:effectLst/>
                <a:latin typeface="Open Sans"/>
              </a:rPr>
              <a:t>Consequently, </a:t>
            </a:r>
            <a:r>
              <a:rPr lang="en-US" b="1" i="0" dirty="0">
                <a:solidFill>
                  <a:srgbClr val="1C1D1E"/>
                </a:solidFill>
                <a:effectLst/>
                <a:latin typeface="Open Sans"/>
              </a:rPr>
              <a:t>pineal melatonin regulates mitochondrial melatonin and immune cell phenotype</a:t>
            </a:r>
            <a:r>
              <a:rPr lang="en-US" b="0" i="0" dirty="0">
                <a:solidFill>
                  <a:srgbClr val="1C1D1E"/>
                </a:solidFill>
                <a:effectLst/>
                <a:latin typeface="Open Sans"/>
              </a:rPr>
              <a:t>. </a:t>
            </a:r>
          </a:p>
          <a:p>
            <a:pPr marL="342900" indent="-342900">
              <a:buFont typeface="+mj-lt"/>
              <a:buAutoNum type="arabicPeriod"/>
            </a:pPr>
            <a:r>
              <a:rPr lang="en-US" b="0" i="0" dirty="0">
                <a:solidFill>
                  <a:srgbClr val="1C1D1E"/>
                </a:solidFill>
                <a:effectLst/>
                <a:latin typeface="Open Sans"/>
              </a:rPr>
              <a:t>Virus‐and cytokine storm‐driven changes </a:t>
            </a:r>
            <a:r>
              <a:rPr lang="en-US" b="1" i="0" dirty="0">
                <a:solidFill>
                  <a:srgbClr val="1C1D1E"/>
                </a:solidFill>
                <a:effectLst/>
                <a:latin typeface="Open Sans"/>
              </a:rPr>
              <a:t>also increase gut permeability and dysbiosis</a:t>
            </a:r>
            <a:r>
              <a:rPr lang="en-US" b="0" i="0" dirty="0">
                <a:solidFill>
                  <a:srgbClr val="1C1D1E"/>
                </a:solidFill>
                <a:effectLst/>
                <a:latin typeface="Open Sans"/>
              </a:rPr>
              <a:t>, thereby suppressing levels of the short‐chain fatty acid, butyrate, and increasing</a:t>
            </a:r>
            <a:r>
              <a:rPr lang="en-US" b="1" i="0" dirty="0">
                <a:solidFill>
                  <a:srgbClr val="1C1D1E"/>
                </a:solidFill>
                <a:effectLst/>
                <a:latin typeface="Open Sans"/>
              </a:rPr>
              <a:t> circulating lipopolysaccharide </a:t>
            </a:r>
            <a:r>
              <a:rPr lang="en-US" b="0" i="0" dirty="0">
                <a:solidFill>
                  <a:srgbClr val="1C1D1E"/>
                </a:solidFill>
                <a:effectLst/>
                <a:latin typeface="Open Sans"/>
              </a:rPr>
              <a:t>(LPS). </a:t>
            </a:r>
          </a:p>
          <a:p>
            <a:pPr marL="171450" indent="-171450">
              <a:buFont typeface="Arial" panose="020B0604020202020204" pitchFamily="34" charset="0"/>
              <a:buChar char="•"/>
            </a:pPr>
            <a:r>
              <a:rPr lang="en-US" b="0" i="0" dirty="0">
                <a:solidFill>
                  <a:srgbClr val="1C1D1E"/>
                </a:solidFill>
                <a:effectLst/>
                <a:latin typeface="Open Sans"/>
              </a:rPr>
              <a:t>The alterations in butyrate and LPS can promote viral replication and host symptom severity via impacts on the </a:t>
            </a:r>
            <a:r>
              <a:rPr lang="en-US" b="0" i="0" dirty="0" err="1">
                <a:solidFill>
                  <a:srgbClr val="1C1D1E"/>
                </a:solidFill>
                <a:effectLst/>
                <a:latin typeface="Open Sans"/>
              </a:rPr>
              <a:t>melatonergic</a:t>
            </a:r>
            <a:r>
              <a:rPr lang="en-US" b="0" i="0" dirty="0">
                <a:solidFill>
                  <a:srgbClr val="1C1D1E"/>
                </a:solidFill>
                <a:effectLst/>
                <a:latin typeface="Open Sans"/>
              </a:rPr>
              <a:t> pathway. </a:t>
            </a:r>
          </a:p>
          <a:p>
            <a:pPr marL="171450" indent="-171450">
              <a:buFont typeface="Arial" panose="020B0604020202020204" pitchFamily="34" charset="0"/>
              <a:buChar char="•"/>
            </a:pPr>
            <a:r>
              <a:rPr lang="en-US" b="0" i="0" dirty="0">
                <a:solidFill>
                  <a:srgbClr val="1C1D1E"/>
                </a:solidFill>
                <a:effectLst/>
                <a:latin typeface="Open Sans"/>
              </a:rPr>
              <a:t>Possible treatment implications for covid‐19 and other viral infections.</a:t>
            </a:r>
            <a:endParaRPr lang="en-US" dirty="0"/>
          </a:p>
          <a:p>
            <a:pPr marL="0" indent="0">
              <a:buFont typeface="+mj-lt"/>
              <a:buNone/>
            </a:pPr>
            <a:endParaRPr lang="en-US" dirty="0"/>
          </a:p>
          <a:p>
            <a:pPr marL="0" indent="0">
              <a:buFont typeface="+mj-lt"/>
              <a:buNone/>
            </a:pPr>
            <a:endParaRPr lang="en-US" dirty="0"/>
          </a:p>
          <a:p>
            <a:pPr marL="0" indent="0">
              <a:buFont typeface="+mj-lt"/>
              <a:buNone/>
            </a:pPr>
            <a:r>
              <a:rPr lang="en-US" dirty="0"/>
              <a:t>Also cd147 hypothesis</a:t>
            </a:r>
          </a:p>
          <a:p>
            <a:pPr marL="0" indent="0">
              <a:buFont typeface="+mj-lt"/>
              <a:buNone/>
            </a:pPr>
            <a:r>
              <a:rPr lang="en-US" b="0" i="0" dirty="0">
                <a:solidFill>
                  <a:srgbClr val="333333"/>
                </a:solidFill>
                <a:effectLst/>
                <a:latin typeface="-apple-system"/>
              </a:rPr>
              <a:t>CD147 protein and the potential protective effect of melatonin that is mediated by this protein in COVID-19. CD147 is a glycoprotein that is responsible for the cytokine storm in the lungs through the mediation of viral invasion. Melatonin use previously was shown to reduce cardiac damage by blocking the CD147 activity. </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7</a:t>
            </a:fld>
            <a:endParaRPr lang="en-US"/>
          </a:p>
        </p:txBody>
      </p:sp>
    </p:spTree>
    <p:extLst>
      <p:ext uri="{BB962C8B-B14F-4D97-AF65-F5344CB8AC3E}">
        <p14:creationId xmlns:p14="http://schemas.microsoft.com/office/powerpoint/2010/main" val="191071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endParaRPr lang="en-US" b="0" i="0" dirty="0">
              <a:solidFill>
                <a:srgbClr val="111111"/>
              </a:solidFill>
              <a:effectLst/>
              <a:latin typeface="Roboto"/>
            </a:endParaRPr>
          </a:p>
          <a:p>
            <a:pPr marL="228600" indent="-228600">
              <a:buFont typeface="+mj-lt"/>
              <a:buAutoNum type="arabicPeriod"/>
            </a:pPr>
            <a:r>
              <a:rPr lang="en-US" b="0" i="0" dirty="0">
                <a:solidFill>
                  <a:srgbClr val="111111"/>
                </a:solidFill>
                <a:effectLst/>
                <a:latin typeface="Roboto"/>
              </a:rPr>
              <a:t>https://www.ncbi.nlm.nih.gov/pmc/articles/PMC7103355/</a:t>
            </a:r>
          </a:p>
        </p:txBody>
      </p:sp>
      <p:sp>
        <p:nvSpPr>
          <p:cNvPr id="4" name="Slide Number Placeholder 3"/>
          <p:cNvSpPr>
            <a:spLocks noGrp="1"/>
          </p:cNvSpPr>
          <p:nvPr>
            <p:ph type="sldNum" sz="quarter" idx="5"/>
          </p:nvPr>
        </p:nvSpPr>
        <p:spPr/>
        <p:txBody>
          <a:bodyPr/>
          <a:lstStyle/>
          <a:p>
            <a:fld id="{EA5CC0D2-8A81-4372-BF9C-B097C837F6D0}" type="slidenum">
              <a:rPr lang="en-US" smtClean="0"/>
              <a:t>8</a:t>
            </a:fld>
            <a:endParaRPr lang="en-US"/>
          </a:p>
        </p:txBody>
      </p:sp>
    </p:spTree>
    <p:extLst>
      <p:ext uri="{BB962C8B-B14F-4D97-AF65-F5344CB8AC3E}">
        <p14:creationId xmlns:p14="http://schemas.microsoft.com/office/powerpoint/2010/main" val="26693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r>
              <a:rPr lang="en-US" b="0" i="0" dirty="0">
                <a:solidFill>
                  <a:srgbClr val="111111"/>
                </a:solidFill>
                <a:effectLst/>
                <a:latin typeface="Roboto"/>
              </a:rPr>
              <a:t>The crystal structure of a conserved domain of nonstructural protein 3 (nsP3) from severe acute respiratory syndrome coronavirus (SARS-</a:t>
            </a:r>
            <a:r>
              <a:rPr lang="en-US" b="0" i="0" dirty="0" err="1">
                <a:solidFill>
                  <a:srgbClr val="111111"/>
                </a:solidFill>
                <a:effectLst/>
                <a:latin typeface="Roboto"/>
              </a:rPr>
              <a:t>CoV</a:t>
            </a:r>
            <a:r>
              <a:rPr lang="en-US" b="0" i="0" dirty="0">
                <a:solidFill>
                  <a:srgbClr val="111111"/>
                </a:solidFill>
                <a:effectLst/>
                <a:latin typeface="Roboto"/>
              </a:rPr>
              <a:t>) has been solved by single-wavelength anomalous dispersion to 1.4 A resolution. The structure of this "X" domain, seen in many single-stranded RNA viruses, reveals a three-layered alpha/beta/alpha core with a macro-H2A-like fold. The putative active site is a solvent-exposed cleft that is conserved in its three structural homologs, yeast Ymx7, </a:t>
            </a:r>
            <a:r>
              <a:rPr lang="en-US" b="0" i="0" dirty="0" err="1">
                <a:solidFill>
                  <a:srgbClr val="111111"/>
                </a:solidFill>
                <a:effectLst/>
                <a:latin typeface="Roboto"/>
              </a:rPr>
              <a:t>Archeoglobus</a:t>
            </a:r>
            <a:r>
              <a:rPr lang="en-US" b="0" i="0" dirty="0">
                <a:solidFill>
                  <a:srgbClr val="111111"/>
                </a:solidFill>
                <a:effectLst/>
                <a:latin typeface="Roboto"/>
              </a:rPr>
              <a:t> </a:t>
            </a:r>
            <a:r>
              <a:rPr lang="en-US" b="0" i="0" dirty="0" err="1">
                <a:solidFill>
                  <a:srgbClr val="111111"/>
                </a:solidFill>
                <a:effectLst/>
                <a:latin typeface="Roboto"/>
              </a:rPr>
              <a:t>fulgidus</a:t>
            </a:r>
            <a:r>
              <a:rPr lang="en-US" b="0" i="0" dirty="0">
                <a:solidFill>
                  <a:srgbClr val="111111"/>
                </a:solidFill>
                <a:effectLst/>
                <a:latin typeface="Roboto"/>
              </a:rPr>
              <a:t> AF1521, and Er58 from E. coli. Its sequence is similar to yeast YBR022W (also known as Poa1P), a known phosphatase that acts on ADP-ribose-1''-phosphate (Appr-1''-p). The SARS nsP3 domain readily removes the 1'' phosphate group from Appr-1''-p in in vitro assays, confirming its phosphatase activity. Sequence and structure comparison of all known macro-H2A domains combined with available functional data suggests that proteins of this superfamily form an emerging group of nucleotide phosphatases that dephosphorylate Appr-1''-p.</a:t>
            </a: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9</a:t>
            </a:fld>
            <a:endParaRPr lang="en-US"/>
          </a:p>
        </p:txBody>
      </p:sp>
    </p:spTree>
    <p:extLst>
      <p:ext uri="{BB962C8B-B14F-4D97-AF65-F5344CB8AC3E}">
        <p14:creationId xmlns:p14="http://schemas.microsoft.com/office/powerpoint/2010/main" val="1075443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atermark.silverchair.com/ciaa203.pdf?token=AQECAHi208BE49Ooan9kkhW_Ercy7Dm3ZL_9Cf3qfKAc485ysgAAAtgwggLUBgkqhkiG9w0BBwagggLFMIICwQIBADCCAroGCSqGSIb3DQEHATAeBglghkgBZQMEAS4wEQQMKdbj-EdyN3Dlw6K4AgEQgIICi4BsQuJS5dsmkYpkBW5i7gnPrrawkZWVX92Dl3_ujOP3dbwHo181tV4ln2Ze2GgABfuVhfhDrcXNaAKBS2azd-zayz-RU641HNuHooJdan_1xCT1yGsp3VXKa7kQH9OUhzqfBhUU4z7q5bn72q8YjSa9KNvrNCx8NfJI-Mob_YBQHnQD4I6Acasu3Z63IXxpCMtziAIUNyadj93DIrsAO8GU6YI5ENxx8XG-XfID_zfy6rCM7oe9MAR3eD-YyM05ylJAhLkNLspRknr0UCQOXfxkqPTbhsj9bYyhACwClR4XNgBmufXOkHlJ6Jdcja5ZUA88fcG4lNHn4HmBtIASfCUmRzweYV-4zQEJUt_HeLeXyRxcSJgi6n46Mv7E9hTmHdWmU69-llKWmMcAepdABv2AZAVXT9He6zdCbKdDzykq-ngoYD6FZyIUjx1A37Z2qem4C9Mx9GrGT0Y14FYajVv9mWSYA2Y5FAtLzKaTINGutrBfvlM7a2xU6S066_XVqWW5VzKdUiCu8dwA97INo3pWjpFkebnYdrsLz0njvTLSwp8febsxL8PDAnMtzNyyNM_Q5VR0A30ytZxeCM5nDSvHX_roHwGRLYMrbPL-cT6XoxrL4UY87C4Dt0UzcKtyq20Da5_iI92lej5IZXiZkdFHTYVcBvhttzHPWaaC-X9iooJvS-cptvHQUOOYICFMNX6KpaHB_98ktYMmiJ1vC9sD-1W6nfpehWkx8V90SuiEqSBeKQ7LOm3hm6OfUiwkEpd4vOh31agUWIwBY26J6opU3NEnlTbNTn7-iMXkAi76-hFKZ0OyDr3YObcisIj8f58pYaC72Q7b82wGyAdI-GZwjkROqO9_2HAj0Q</a:t>
            </a:r>
          </a:p>
        </p:txBody>
      </p:sp>
      <p:sp>
        <p:nvSpPr>
          <p:cNvPr id="4" name="Slide Number Placeholder 3"/>
          <p:cNvSpPr>
            <a:spLocks noGrp="1"/>
          </p:cNvSpPr>
          <p:nvPr>
            <p:ph type="sldNum" sz="quarter" idx="5"/>
          </p:nvPr>
        </p:nvSpPr>
        <p:spPr/>
        <p:txBody>
          <a:bodyPr/>
          <a:lstStyle/>
          <a:p>
            <a:fld id="{EA5CC0D2-8A81-4372-BF9C-B097C837F6D0}" type="slidenum">
              <a:rPr lang="en-US" smtClean="0"/>
              <a:t>10</a:t>
            </a:fld>
            <a:endParaRPr lang="en-US"/>
          </a:p>
        </p:txBody>
      </p:sp>
    </p:spTree>
    <p:extLst>
      <p:ext uri="{BB962C8B-B14F-4D97-AF65-F5344CB8AC3E}">
        <p14:creationId xmlns:p14="http://schemas.microsoft.com/office/powerpoint/2010/main" val="125964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D93A-FEE5-4F38-9E13-473958CFA5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E1A753-ACC4-40CD-BA7A-E0F741AD9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CCBAA3-B925-4DEB-8534-03DCE5482647}"/>
              </a:ext>
            </a:extLst>
          </p:cNvPr>
          <p:cNvSpPr>
            <a:spLocks noGrp="1"/>
          </p:cNvSpPr>
          <p:nvPr>
            <p:ph type="dt" sz="half" idx="10"/>
          </p:nvPr>
        </p:nvSpPr>
        <p:spPr/>
        <p:txBody>
          <a:bodyPr/>
          <a:lstStyle/>
          <a:p>
            <a:fld id="{0F322168-54D2-4EAE-84C0-46FF2F76EDE0}" type="datetimeFigureOut">
              <a:rPr lang="en-US" smtClean="0"/>
              <a:t>12/14/2020</a:t>
            </a:fld>
            <a:endParaRPr lang="en-US"/>
          </a:p>
        </p:txBody>
      </p:sp>
      <p:sp>
        <p:nvSpPr>
          <p:cNvPr id="5" name="Footer Placeholder 4">
            <a:extLst>
              <a:ext uri="{FF2B5EF4-FFF2-40B4-BE49-F238E27FC236}">
                <a16:creationId xmlns:a16="http://schemas.microsoft.com/office/drawing/2014/main" id="{5DB3B081-3DC9-4B38-8751-26C155B94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126D9-1717-492C-ADF6-5C584DE5493E}"/>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2497510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0747-9CE5-4FC2-BB4B-3C02EF8771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853007-8C79-4836-A188-0211959AC7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F22C8-F075-4740-953D-3B5CC3869D03}"/>
              </a:ext>
            </a:extLst>
          </p:cNvPr>
          <p:cNvSpPr>
            <a:spLocks noGrp="1"/>
          </p:cNvSpPr>
          <p:nvPr>
            <p:ph type="dt" sz="half" idx="10"/>
          </p:nvPr>
        </p:nvSpPr>
        <p:spPr/>
        <p:txBody>
          <a:bodyPr/>
          <a:lstStyle/>
          <a:p>
            <a:fld id="{0F322168-54D2-4EAE-84C0-46FF2F76EDE0}" type="datetimeFigureOut">
              <a:rPr lang="en-US" smtClean="0"/>
              <a:t>12/14/2020</a:t>
            </a:fld>
            <a:endParaRPr lang="en-US"/>
          </a:p>
        </p:txBody>
      </p:sp>
      <p:sp>
        <p:nvSpPr>
          <p:cNvPr id="5" name="Footer Placeholder 4">
            <a:extLst>
              <a:ext uri="{FF2B5EF4-FFF2-40B4-BE49-F238E27FC236}">
                <a16:creationId xmlns:a16="http://schemas.microsoft.com/office/drawing/2014/main" id="{11925D32-F433-4F5C-9AD5-01695C3BA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350A9-B265-4BE0-8691-D24783D60095}"/>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40561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E7B058-B922-46AD-8018-235D2D0B2D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B8F33-F5C1-4AF7-839F-EDE9260296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67BB3-0FA0-45E5-943C-21CECCA7F20E}"/>
              </a:ext>
            </a:extLst>
          </p:cNvPr>
          <p:cNvSpPr>
            <a:spLocks noGrp="1"/>
          </p:cNvSpPr>
          <p:nvPr>
            <p:ph type="dt" sz="half" idx="10"/>
          </p:nvPr>
        </p:nvSpPr>
        <p:spPr/>
        <p:txBody>
          <a:bodyPr/>
          <a:lstStyle/>
          <a:p>
            <a:fld id="{0F322168-54D2-4EAE-84C0-46FF2F76EDE0}" type="datetimeFigureOut">
              <a:rPr lang="en-US" smtClean="0"/>
              <a:t>12/14/2020</a:t>
            </a:fld>
            <a:endParaRPr lang="en-US"/>
          </a:p>
        </p:txBody>
      </p:sp>
      <p:sp>
        <p:nvSpPr>
          <p:cNvPr id="5" name="Footer Placeholder 4">
            <a:extLst>
              <a:ext uri="{FF2B5EF4-FFF2-40B4-BE49-F238E27FC236}">
                <a16:creationId xmlns:a16="http://schemas.microsoft.com/office/drawing/2014/main" id="{3CD7C357-E120-43D3-BB14-AB48BE252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F83B5-E858-4496-9AF7-EF7B874B7457}"/>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161996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4323-F4B2-4E92-A3C7-3A965218B0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A1EAF-410D-40DF-8670-D9461C0C3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E1E1B-2B02-47B8-9833-C2517AF6CED9}"/>
              </a:ext>
            </a:extLst>
          </p:cNvPr>
          <p:cNvSpPr>
            <a:spLocks noGrp="1"/>
          </p:cNvSpPr>
          <p:nvPr>
            <p:ph type="dt" sz="half" idx="10"/>
          </p:nvPr>
        </p:nvSpPr>
        <p:spPr/>
        <p:txBody>
          <a:bodyPr/>
          <a:lstStyle/>
          <a:p>
            <a:fld id="{0F322168-54D2-4EAE-84C0-46FF2F76EDE0}" type="datetimeFigureOut">
              <a:rPr lang="en-US" smtClean="0"/>
              <a:t>12/14/2020</a:t>
            </a:fld>
            <a:endParaRPr lang="en-US"/>
          </a:p>
        </p:txBody>
      </p:sp>
      <p:sp>
        <p:nvSpPr>
          <p:cNvPr id="5" name="Footer Placeholder 4">
            <a:extLst>
              <a:ext uri="{FF2B5EF4-FFF2-40B4-BE49-F238E27FC236}">
                <a16:creationId xmlns:a16="http://schemas.microsoft.com/office/drawing/2014/main" id="{50EA01B9-AFDF-4497-817C-8E923F5FB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DDA4E-4075-40D5-BD59-5E58BF8BFF6C}"/>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343177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FD0A-0628-46F8-86C9-77F2676CB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07E1FB-DC9C-42C7-9ECA-084429485C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A69671-6233-47BC-8A5B-4607265FDA59}"/>
              </a:ext>
            </a:extLst>
          </p:cNvPr>
          <p:cNvSpPr>
            <a:spLocks noGrp="1"/>
          </p:cNvSpPr>
          <p:nvPr>
            <p:ph type="dt" sz="half" idx="10"/>
          </p:nvPr>
        </p:nvSpPr>
        <p:spPr/>
        <p:txBody>
          <a:bodyPr/>
          <a:lstStyle/>
          <a:p>
            <a:fld id="{0F322168-54D2-4EAE-84C0-46FF2F76EDE0}" type="datetimeFigureOut">
              <a:rPr lang="en-US" smtClean="0"/>
              <a:t>12/14/2020</a:t>
            </a:fld>
            <a:endParaRPr lang="en-US"/>
          </a:p>
        </p:txBody>
      </p:sp>
      <p:sp>
        <p:nvSpPr>
          <p:cNvPr id="5" name="Footer Placeholder 4">
            <a:extLst>
              <a:ext uri="{FF2B5EF4-FFF2-40B4-BE49-F238E27FC236}">
                <a16:creationId xmlns:a16="http://schemas.microsoft.com/office/drawing/2014/main" id="{61CEE052-F194-47E5-A543-58D0451A4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5FEFB-FF3B-4584-B1C3-64B95F1D6F0C}"/>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2970541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206F-E99D-4F8E-AD1C-8EB62EA0F5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C6833-52AB-4EDE-8D36-5399EB335D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67DEF8-D240-441C-BC13-D278C42A0D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AD0CFB-FDB2-4A44-A269-CB328B977449}"/>
              </a:ext>
            </a:extLst>
          </p:cNvPr>
          <p:cNvSpPr>
            <a:spLocks noGrp="1"/>
          </p:cNvSpPr>
          <p:nvPr>
            <p:ph type="dt" sz="half" idx="10"/>
          </p:nvPr>
        </p:nvSpPr>
        <p:spPr/>
        <p:txBody>
          <a:bodyPr/>
          <a:lstStyle/>
          <a:p>
            <a:fld id="{0F322168-54D2-4EAE-84C0-46FF2F76EDE0}" type="datetimeFigureOut">
              <a:rPr lang="en-US" smtClean="0"/>
              <a:t>12/14/2020</a:t>
            </a:fld>
            <a:endParaRPr lang="en-US"/>
          </a:p>
        </p:txBody>
      </p:sp>
      <p:sp>
        <p:nvSpPr>
          <p:cNvPr id="6" name="Footer Placeholder 5">
            <a:extLst>
              <a:ext uri="{FF2B5EF4-FFF2-40B4-BE49-F238E27FC236}">
                <a16:creationId xmlns:a16="http://schemas.microsoft.com/office/drawing/2014/main" id="{34AFF5BE-A112-40A1-9455-097021740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71FF9-7A89-4EEB-8793-961995BC9BCD}"/>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350823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B249-C3C5-48C5-9150-466A768DF8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25ADF5-FC5A-42FC-83FD-2921602A7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F892C4-B242-40FB-8F0B-929807BB7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0259DD-A134-4B37-92EE-252CEFAD0B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F946CC-6C9E-4DB8-B851-869D960BF3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452B29-6DE6-49F7-AD7C-755A7E48B6EE}"/>
              </a:ext>
            </a:extLst>
          </p:cNvPr>
          <p:cNvSpPr>
            <a:spLocks noGrp="1"/>
          </p:cNvSpPr>
          <p:nvPr>
            <p:ph type="dt" sz="half" idx="10"/>
          </p:nvPr>
        </p:nvSpPr>
        <p:spPr/>
        <p:txBody>
          <a:bodyPr/>
          <a:lstStyle/>
          <a:p>
            <a:fld id="{0F322168-54D2-4EAE-84C0-46FF2F76EDE0}" type="datetimeFigureOut">
              <a:rPr lang="en-US" smtClean="0"/>
              <a:t>12/14/2020</a:t>
            </a:fld>
            <a:endParaRPr lang="en-US"/>
          </a:p>
        </p:txBody>
      </p:sp>
      <p:sp>
        <p:nvSpPr>
          <p:cNvPr id="8" name="Footer Placeholder 7">
            <a:extLst>
              <a:ext uri="{FF2B5EF4-FFF2-40B4-BE49-F238E27FC236}">
                <a16:creationId xmlns:a16="http://schemas.microsoft.com/office/drawing/2014/main" id="{58D7C9DE-7CC5-4BBC-BD28-FF12AB70CB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16D893-FCE1-4723-82D5-74E1634EDED2}"/>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84191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23CF-4D7F-4E5E-B203-1CA8CB8D4D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1F6D8-C7A1-4119-9CAE-8213187B900F}"/>
              </a:ext>
            </a:extLst>
          </p:cNvPr>
          <p:cNvSpPr>
            <a:spLocks noGrp="1"/>
          </p:cNvSpPr>
          <p:nvPr>
            <p:ph type="dt" sz="half" idx="10"/>
          </p:nvPr>
        </p:nvSpPr>
        <p:spPr/>
        <p:txBody>
          <a:bodyPr/>
          <a:lstStyle/>
          <a:p>
            <a:fld id="{0F322168-54D2-4EAE-84C0-46FF2F76EDE0}" type="datetimeFigureOut">
              <a:rPr lang="en-US" smtClean="0"/>
              <a:t>12/14/2020</a:t>
            </a:fld>
            <a:endParaRPr lang="en-US"/>
          </a:p>
        </p:txBody>
      </p:sp>
      <p:sp>
        <p:nvSpPr>
          <p:cNvPr id="4" name="Footer Placeholder 3">
            <a:extLst>
              <a:ext uri="{FF2B5EF4-FFF2-40B4-BE49-F238E27FC236}">
                <a16:creationId xmlns:a16="http://schemas.microsoft.com/office/drawing/2014/main" id="{9F80CA59-C4D3-4264-A5A7-E659F5DC9D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37ED6F-7B6B-43A4-BAAC-B173D87138DE}"/>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255550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EF00FE-AEDA-4916-9E11-2CBDD8A4F1A9}"/>
              </a:ext>
            </a:extLst>
          </p:cNvPr>
          <p:cNvSpPr>
            <a:spLocks noGrp="1"/>
          </p:cNvSpPr>
          <p:nvPr>
            <p:ph type="dt" sz="half" idx="10"/>
          </p:nvPr>
        </p:nvSpPr>
        <p:spPr/>
        <p:txBody>
          <a:bodyPr/>
          <a:lstStyle/>
          <a:p>
            <a:fld id="{0F322168-54D2-4EAE-84C0-46FF2F76EDE0}" type="datetimeFigureOut">
              <a:rPr lang="en-US" smtClean="0"/>
              <a:t>12/14/2020</a:t>
            </a:fld>
            <a:endParaRPr lang="en-US"/>
          </a:p>
        </p:txBody>
      </p:sp>
      <p:sp>
        <p:nvSpPr>
          <p:cNvPr id="3" name="Footer Placeholder 2">
            <a:extLst>
              <a:ext uri="{FF2B5EF4-FFF2-40B4-BE49-F238E27FC236}">
                <a16:creationId xmlns:a16="http://schemas.microsoft.com/office/drawing/2014/main" id="{FB945F0A-5695-47E8-9216-0D10AEA778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35B733-C62C-4769-811B-FD7F42CE218B}"/>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143274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27D4-0D15-4EB3-9B27-466CBFBFA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E8809F-4CE3-4078-80CD-F5617E9D3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57A3D1-2546-4F09-8CC1-2B41DA1D8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78A02-D43D-488B-99CE-CFA14184EB42}"/>
              </a:ext>
            </a:extLst>
          </p:cNvPr>
          <p:cNvSpPr>
            <a:spLocks noGrp="1"/>
          </p:cNvSpPr>
          <p:nvPr>
            <p:ph type="dt" sz="half" idx="10"/>
          </p:nvPr>
        </p:nvSpPr>
        <p:spPr/>
        <p:txBody>
          <a:bodyPr/>
          <a:lstStyle/>
          <a:p>
            <a:fld id="{0F322168-54D2-4EAE-84C0-46FF2F76EDE0}" type="datetimeFigureOut">
              <a:rPr lang="en-US" smtClean="0"/>
              <a:t>12/14/2020</a:t>
            </a:fld>
            <a:endParaRPr lang="en-US"/>
          </a:p>
        </p:txBody>
      </p:sp>
      <p:sp>
        <p:nvSpPr>
          <p:cNvPr id="6" name="Footer Placeholder 5">
            <a:extLst>
              <a:ext uri="{FF2B5EF4-FFF2-40B4-BE49-F238E27FC236}">
                <a16:creationId xmlns:a16="http://schemas.microsoft.com/office/drawing/2014/main" id="{2569CF98-E97F-4C4D-99D8-BF92B8EC7D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A5A3D-DFD3-4423-B773-A660B76C6087}"/>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383558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F021-CFDC-4D75-864C-6607DBD719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4FA05D-A53A-4687-BDCB-9B8EB1783E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C7F169-FC6C-4C4C-B76E-AA3725849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3CA32-8991-42B3-8E12-4D2165E38E2D}"/>
              </a:ext>
            </a:extLst>
          </p:cNvPr>
          <p:cNvSpPr>
            <a:spLocks noGrp="1"/>
          </p:cNvSpPr>
          <p:nvPr>
            <p:ph type="dt" sz="half" idx="10"/>
          </p:nvPr>
        </p:nvSpPr>
        <p:spPr/>
        <p:txBody>
          <a:bodyPr/>
          <a:lstStyle/>
          <a:p>
            <a:fld id="{0F322168-54D2-4EAE-84C0-46FF2F76EDE0}" type="datetimeFigureOut">
              <a:rPr lang="en-US" smtClean="0"/>
              <a:t>12/14/2020</a:t>
            </a:fld>
            <a:endParaRPr lang="en-US"/>
          </a:p>
        </p:txBody>
      </p:sp>
      <p:sp>
        <p:nvSpPr>
          <p:cNvPr id="6" name="Footer Placeholder 5">
            <a:extLst>
              <a:ext uri="{FF2B5EF4-FFF2-40B4-BE49-F238E27FC236}">
                <a16:creationId xmlns:a16="http://schemas.microsoft.com/office/drawing/2014/main" id="{9FCCDD7F-64F6-4CD6-BF37-9FCCAE284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1C7A97-F8A0-4A08-A243-7B38A96609F8}"/>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427741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5C5C3C-8C14-42E1-8B6B-DAB08E0D0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A703C8-3AA5-4E3C-B3CF-58EF0BA20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4212C-B796-4183-8308-5AF3A6FFAA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22168-54D2-4EAE-84C0-46FF2F76EDE0}" type="datetimeFigureOut">
              <a:rPr lang="en-US" smtClean="0"/>
              <a:t>12/14/2020</a:t>
            </a:fld>
            <a:endParaRPr lang="en-US"/>
          </a:p>
        </p:txBody>
      </p:sp>
      <p:sp>
        <p:nvSpPr>
          <p:cNvPr id="5" name="Footer Placeholder 4">
            <a:extLst>
              <a:ext uri="{FF2B5EF4-FFF2-40B4-BE49-F238E27FC236}">
                <a16:creationId xmlns:a16="http://schemas.microsoft.com/office/drawing/2014/main" id="{8DB80644-8065-4769-9110-B5FA665C0F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D8F16-1960-4E3F-BC51-B7B145BFA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A9FCA-6FD1-4BE7-B73F-FFAF6180183E}" type="slidenum">
              <a:rPr lang="en-US" smtClean="0"/>
              <a:t>‹#›</a:t>
            </a:fld>
            <a:endParaRPr lang="en-US"/>
          </a:p>
        </p:txBody>
      </p:sp>
    </p:spTree>
    <p:extLst>
      <p:ext uri="{BB962C8B-B14F-4D97-AF65-F5344CB8AC3E}">
        <p14:creationId xmlns:p14="http://schemas.microsoft.com/office/powerpoint/2010/main" val="381003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file:///D:\github\microbial\Rdata\GO_term_analysis\infographic\COVIRT19%20metadata%20characteristic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sf.io/7nrd3/fi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file:///D:\github\microbial\Rdata\GO_term_analysis\GO_TERM_maaslin2_analysis_29_nov_2020.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file:///D:\github\microbial\Rdata\GO_term_analysis\GO_TERM_maaslin2_analysis_29_nov_2020.html"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B82C-66B6-4A3F-85D5-162F484B15C4}"/>
              </a:ext>
            </a:extLst>
          </p:cNvPr>
          <p:cNvSpPr>
            <a:spLocks noGrp="1"/>
          </p:cNvSpPr>
          <p:nvPr>
            <p:ph type="ctrTitle"/>
          </p:nvPr>
        </p:nvSpPr>
        <p:spPr/>
        <p:txBody>
          <a:bodyPr/>
          <a:lstStyle/>
          <a:p>
            <a:r>
              <a:rPr lang="en-US" dirty="0"/>
              <a:t>COVIRT microbial update</a:t>
            </a:r>
          </a:p>
        </p:txBody>
      </p:sp>
      <p:sp>
        <p:nvSpPr>
          <p:cNvPr id="3" name="Subtitle 2">
            <a:extLst>
              <a:ext uri="{FF2B5EF4-FFF2-40B4-BE49-F238E27FC236}">
                <a16:creationId xmlns:a16="http://schemas.microsoft.com/office/drawing/2014/main" id="{DCA52163-3F6E-4831-847C-3118610A669D}"/>
              </a:ext>
            </a:extLst>
          </p:cNvPr>
          <p:cNvSpPr>
            <a:spLocks noGrp="1"/>
          </p:cNvSpPr>
          <p:nvPr>
            <p:ph type="subTitle" idx="1"/>
          </p:nvPr>
        </p:nvSpPr>
        <p:spPr/>
        <p:txBody>
          <a:bodyPr/>
          <a:lstStyle/>
          <a:p>
            <a:r>
              <a:rPr lang="en-US" dirty="0"/>
              <a:t>1 DEC 2020</a:t>
            </a:r>
          </a:p>
          <a:p>
            <a:r>
              <a:rPr lang="en-US" dirty="0"/>
              <a:t>Jochum, Michael D.</a:t>
            </a:r>
          </a:p>
        </p:txBody>
      </p:sp>
    </p:spTree>
    <p:extLst>
      <p:ext uri="{BB962C8B-B14F-4D97-AF65-F5344CB8AC3E}">
        <p14:creationId xmlns:p14="http://schemas.microsoft.com/office/powerpoint/2010/main" val="52718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B82C-66B6-4A3F-85D5-162F484B15C4}"/>
              </a:ext>
            </a:extLst>
          </p:cNvPr>
          <p:cNvSpPr>
            <a:spLocks noGrp="1"/>
          </p:cNvSpPr>
          <p:nvPr>
            <p:ph type="title"/>
          </p:nvPr>
        </p:nvSpPr>
        <p:spPr/>
        <p:txBody>
          <a:bodyPr/>
          <a:lstStyle/>
          <a:p>
            <a:r>
              <a:rPr lang="en-US" sz="4400" b="0" i="0" dirty="0">
                <a:effectLst/>
                <a:latin typeface="Arial" panose="020B0604020202020204" pitchFamily="34" charset="0"/>
                <a:cs typeface="Arial" panose="020B0604020202020204" pitchFamily="34" charset="0"/>
              </a:rPr>
              <a:t>TODO</a:t>
            </a:r>
          </a:p>
        </p:txBody>
      </p:sp>
      <p:sp>
        <p:nvSpPr>
          <p:cNvPr id="4" name="Content Placeholder 3">
            <a:extLst>
              <a:ext uri="{FF2B5EF4-FFF2-40B4-BE49-F238E27FC236}">
                <a16:creationId xmlns:a16="http://schemas.microsoft.com/office/drawing/2014/main" id="{5FC8CD6D-78BE-46C1-B0FA-B844B9E9EB33}"/>
              </a:ext>
            </a:extLst>
          </p:cNvPr>
          <p:cNvSpPr>
            <a:spLocks noGrp="1"/>
          </p:cNvSpPr>
          <p:nvPr>
            <p:ph idx="1"/>
          </p:nvPr>
        </p:nvSpPr>
        <p:spPr>
          <a:xfrm>
            <a:off x="838200" y="1548882"/>
            <a:ext cx="10330543" cy="4628081"/>
          </a:xfrm>
        </p:spPr>
        <p:txBody>
          <a:bodyPr>
            <a:noAutofit/>
          </a:bodyPr>
          <a:lstStyle/>
          <a:p>
            <a:pPr marL="514350" indent="-514350">
              <a:buFont typeface="+mj-lt"/>
              <a:buAutoNum type="arabicPeriod"/>
            </a:pPr>
            <a:r>
              <a:rPr lang="en-US" sz="2000" dirty="0">
                <a:highlight>
                  <a:srgbClr val="C0C0C0"/>
                </a:highlight>
                <a:latin typeface="Consolas" panose="020B0609020204030204" pitchFamily="49" charset="0"/>
                <a:cs typeface="Arial" panose="020B0604020202020204" pitchFamily="34" charset="0"/>
              </a:rPr>
              <a:t>library(</a:t>
            </a:r>
            <a:r>
              <a:rPr lang="en-US" sz="2000" dirty="0" err="1">
                <a:highlight>
                  <a:srgbClr val="C0C0C0"/>
                </a:highlight>
                <a:latin typeface="Consolas" panose="020B0609020204030204" pitchFamily="49" charset="0"/>
                <a:cs typeface="Arial" panose="020B0604020202020204" pitchFamily="34" charset="0"/>
              </a:rPr>
              <a:t>decontam</a:t>
            </a:r>
            <a:r>
              <a:rPr lang="en-US" sz="2000" dirty="0">
                <a:highlight>
                  <a:srgbClr val="C0C0C0"/>
                </a:highlight>
                <a:latin typeface="Consolas" panose="020B0609020204030204" pitchFamily="49" charset="0"/>
                <a:cs typeface="Arial" panose="020B0604020202020204" pitchFamily="34" charset="0"/>
              </a:rPr>
              <a:t>) </a:t>
            </a:r>
          </a:p>
          <a:p>
            <a:pPr lvl="1"/>
            <a:r>
              <a:rPr lang="en-US" sz="2000" dirty="0">
                <a:latin typeface="Arial" panose="020B0604020202020204" pitchFamily="34" charset="0"/>
                <a:cs typeface="Arial" panose="020B0604020202020204" pitchFamily="34" charset="0"/>
              </a:rPr>
              <a:t>Have we done any contamination control so far in the processing pipe?</a:t>
            </a:r>
          </a:p>
          <a:p>
            <a:pPr lvl="1"/>
            <a:r>
              <a:rPr lang="en-US" sz="2000" dirty="0">
                <a:latin typeface="Arial" panose="020B0604020202020204" pitchFamily="34" charset="0"/>
                <a:cs typeface="Arial" panose="020B0604020202020204" pitchFamily="34" charset="0"/>
              </a:rPr>
              <a:t>(does this even work on the GO TERMS)</a:t>
            </a:r>
          </a:p>
          <a:p>
            <a:pPr lvl="1"/>
            <a:r>
              <a:rPr lang="en-US" sz="2000" b="0" i="0" dirty="0">
                <a:effectLst/>
                <a:latin typeface="Arial" panose="020B0604020202020204" pitchFamily="34" charset="0"/>
                <a:cs typeface="Arial" panose="020B0604020202020204" pitchFamily="34" charset="0"/>
              </a:rPr>
              <a:t>Should I do it with all the samples or only the samples from the pub they came from</a:t>
            </a:r>
          </a:p>
          <a:p>
            <a:pPr marL="457200" indent="-457200">
              <a:buFont typeface="+mj-lt"/>
              <a:buAutoNum type="arabicPeriod"/>
            </a:pPr>
            <a:r>
              <a:rPr lang="en-US" sz="2000" b="0" i="0" dirty="0">
                <a:effectLst/>
                <a:latin typeface="Arial" panose="020B0604020202020204" pitchFamily="34" charset="0"/>
                <a:cs typeface="Arial" panose="020B0604020202020204" pitchFamily="34" charset="0"/>
              </a:rPr>
              <a:t>Clearly ascertain the original authors criteria  </a:t>
            </a:r>
          </a:p>
          <a:p>
            <a:pPr lvl="2"/>
            <a:r>
              <a:rPr lang="en-US" b="0" i="0" strike="sngStrike" dirty="0">
                <a:effectLst/>
                <a:latin typeface="Arial" panose="020B0604020202020204" pitchFamily="34" charset="0"/>
                <a:cs typeface="Arial" panose="020B0604020202020204" pitchFamily="34" charset="0"/>
              </a:rPr>
              <a:t>"Control Sick" </a:t>
            </a:r>
          </a:p>
          <a:p>
            <a:pPr lvl="2"/>
            <a:r>
              <a:rPr lang="en-US" dirty="0">
                <a:latin typeface="Arial" panose="020B0604020202020204" pitchFamily="34" charset="0"/>
                <a:cs typeface="Arial" panose="020B0604020202020204" pitchFamily="34" charset="0"/>
              </a:rPr>
              <a:t>“</a:t>
            </a:r>
            <a:r>
              <a:rPr lang="en-US" b="0" i="0" dirty="0">
                <a:effectLst/>
                <a:latin typeface="Arial" panose="020B0604020202020204" pitchFamily="34" charset="0"/>
                <a:cs typeface="Arial" panose="020B0604020202020204" pitchFamily="34" charset="0"/>
              </a:rPr>
              <a:t>Community acquired pneumonia" </a:t>
            </a:r>
          </a:p>
          <a:p>
            <a:pPr lvl="2"/>
            <a:r>
              <a:rPr lang="en-US" b="0" i="0" dirty="0">
                <a:effectLst/>
                <a:latin typeface="Arial" panose="020B0604020202020204" pitchFamily="34" charset="0"/>
                <a:cs typeface="Arial" panose="020B0604020202020204" pitchFamily="34" charset="0"/>
              </a:rPr>
              <a:t>inclusion and the all the devilish who, what, how, why details that accompany</a:t>
            </a:r>
            <a:endParaRPr lang="en-US" dirty="0">
              <a:latin typeface="Arial" panose="020B0604020202020204" pitchFamily="34" charset="0"/>
              <a:cs typeface="Arial" panose="020B0604020202020204" pitchFamily="34" charset="0"/>
            </a:endParaRPr>
          </a:p>
          <a:p>
            <a:pPr lvl="2"/>
            <a:r>
              <a:rPr lang="en-US" b="0" i="0" dirty="0">
                <a:effectLst/>
                <a:latin typeface="Arial" panose="020B0604020202020204" pitchFamily="34" charset="0"/>
                <a:cs typeface="Arial" panose="020B0604020202020204" pitchFamily="34" charset="0"/>
              </a:rPr>
              <a:t>exclusion, and similarly detailed.</a:t>
            </a:r>
          </a:p>
          <a:p>
            <a:pPr lvl="1"/>
            <a:r>
              <a:rPr lang="en-US" sz="2000" dirty="0">
                <a:latin typeface="Arial" panose="020B0604020202020204" pitchFamily="34" charset="0"/>
                <a:cs typeface="Arial" panose="020B0604020202020204" pitchFamily="34" charset="0"/>
              </a:rPr>
              <a:t>Rationale</a:t>
            </a:r>
            <a:endParaRPr lang="en-US" sz="2000" b="0" i="0" dirty="0">
              <a:effectLst/>
              <a:latin typeface="Arial" panose="020B0604020202020204" pitchFamily="34" charset="0"/>
              <a:cs typeface="Arial" panose="020B0604020202020204" pitchFamily="34" charset="0"/>
            </a:endParaRPr>
          </a:p>
          <a:p>
            <a:pPr lvl="2"/>
            <a:r>
              <a:rPr lang="en-US" b="0" i="0" dirty="0">
                <a:effectLst/>
                <a:latin typeface="Arial" panose="020B0604020202020204" pitchFamily="34" charset="0"/>
                <a:cs typeface="Arial" panose="020B0604020202020204" pitchFamily="34" charset="0"/>
              </a:rPr>
              <a:t>The reason is that this assures that the population heterogeneity is not too great. If it is too great, then we have to do different stratification to control</a:t>
            </a:r>
          </a:p>
          <a:p>
            <a:pPr marL="457200" indent="-457200">
              <a:buFont typeface="+mj-lt"/>
              <a:buAutoNum type="arabicPeriod"/>
            </a:pPr>
            <a:r>
              <a:rPr lang="en-US" sz="2000" b="0" i="0" dirty="0">
                <a:effectLst/>
                <a:latin typeface="Arial" panose="020B0604020202020204" pitchFamily="34" charset="0"/>
                <a:cs typeface="Arial" panose="020B0604020202020204" pitchFamily="34" charset="0"/>
              </a:rPr>
              <a:t>Results interpretation discussion</a:t>
            </a:r>
          </a:p>
          <a:p>
            <a:pPr marL="914400" lvl="1" indent="-457200">
              <a:buFont typeface="+mj-lt"/>
              <a:buAutoNum type="arabicPeriod"/>
            </a:pPr>
            <a:r>
              <a:rPr lang="en-US" sz="1600" dirty="0">
                <a:latin typeface="Arial" panose="020B0604020202020204" pitchFamily="34" charset="0"/>
                <a:cs typeface="Arial" panose="020B0604020202020204" pitchFamily="34" charset="0"/>
              </a:rPr>
              <a:t>Lit review, supporting papers, etc.</a:t>
            </a:r>
            <a:endParaRPr lang="en-US" sz="1600" b="0" i="0" dirty="0">
              <a:effectLst/>
              <a:latin typeface="Arial" panose="020B0604020202020204" pitchFamily="34" charset="0"/>
              <a:cs typeface="Arial" panose="020B06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WRITE!</a:t>
            </a:r>
            <a:endParaRPr lang="en-US" sz="20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5234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43F4-C0D6-4735-93C4-81CCE3D64FBC}"/>
              </a:ext>
            </a:extLst>
          </p:cNvPr>
          <p:cNvSpPr>
            <a:spLocks noGrp="1"/>
          </p:cNvSpPr>
          <p:nvPr>
            <p:ph type="ctrTitle"/>
          </p:nvPr>
        </p:nvSpPr>
        <p:spPr/>
        <p:txBody>
          <a:bodyPr/>
          <a:lstStyle/>
          <a:p>
            <a:r>
              <a:rPr lang="en-US" dirty="0"/>
              <a:t>Tables and Figures</a:t>
            </a:r>
          </a:p>
        </p:txBody>
      </p:sp>
      <p:sp>
        <p:nvSpPr>
          <p:cNvPr id="3" name="Subtitle 2">
            <a:extLst>
              <a:ext uri="{FF2B5EF4-FFF2-40B4-BE49-F238E27FC236}">
                <a16:creationId xmlns:a16="http://schemas.microsoft.com/office/drawing/2014/main" id="{7AFD19DB-3C96-4A0D-BA4F-6E9602D702C3}"/>
              </a:ext>
            </a:extLst>
          </p:cNvPr>
          <p:cNvSpPr>
            <a:spLocks noGrp="1"/>
          </p:cNvSpPr>
          <p:nvPr>
            <p:ph type="subTitle" idx="1"/>
          </p:nvPr>
        </p:nvSpPr>
        <p:spPr/>
        <p:txBody>
          <a:bodyPr/>
          <a:lstStyle/>
          <a:p>
            <a:r>
              <a:rPr lang="en-US" dirty="0"/>
              <a:t>24 November 2020</a:t>
            </a:r>
          </a:p>
          <a:p>
            <a:r>
              <a:rPr lang="en-US" dirty="0"/>
              <a:t>Jochum, Michael D.</a:t>
            </a:r>
          </a:p>
        </p:txBody>
      </p:sp>
    </p:spTree>
    <p:extLst>
      <p:ext uri="{BB962C8B-B14F-4D97-AF65-F5344CB8AC3E}">
        <p14:creationId xmlns:p14="http://schemas.microsoft.com/office/powerpoint/2010/main" val="200339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able&#10;&#10;Description automatically generated">
            <a:extLst>
              <a:ext uri="{FF2B5EF4-FFF2-40B4-BE49-F238E27FC236}">
                <a16:creationId xmlns:a16="http://schemas.microsoft.com/office/drawing/2014/main" id="{DC92DD91-6C32-4D55-A706-7AB3666F1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0"/>
            <a:ext cx="9601200" cy="6858000"/>
          </a:xfrm>
          <a:prstGeom prst="rect">
            <a:avLst/>
          </a:prstGeom>
        </p:spPr>
      </p:pic>
      <p:pic>
        <p:nvPicPr>
          <p:cNvPr id="9" name="Picture 8" descr="Text&#10;&#10;Description automatically generated">
            <a:extLst>
              <a:ext uri="{FF2B5EF4-FFF2-40B4-BE49-F238E27FC236}">
                <a16:creationId xmlns:a16="http://schemas.microsoft.com/office/drawing/2014/main" id="{03B956AF-E8C0-4A21-9424-8595F94F0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68" y="0"/>
            <a:ext cx="10899525" cy="6858000"/>
          </a:xfrm>
          <a:prstGeom prst="rect">
            <a:avLst/>
          </a:prstGeom>
        </p:spPr>
      </p:pic>
    </p:spTree>
    <p:extLst>
      <p:ext uri="{BB962C8B-B14F-4D97-AF65-F5344CB8AC3E}">
        <p14:creationId xmlns:p14="http://schemas.microsoft.com/office/powerpoint/2010/main" val="178743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able&#10;&#10;Description automatically generated">
            <a:extLst>
              <a:ext uri="{FF2B5EF4-FFF2-40B4-BE49-F238E27FC236}">
                <a16:creationId xmlns:a16="http://schemas.microsoft.com/office/drawing/2014/main" id="{DC92DD91-6C32-4D55-A706-7AB3666F1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0"/>
            <a:ext cx="9601200" cy="6858000"/>
          </a:xfrm>
          <a:prstGeom prst="rect">
            <a:avLst/>
          </a:prstGeom>
        </p:spPr>
      </p:pic>
    </p:spTree>
    <p:extLst>
      <p:ext uri="{BB962C8B-B14F-4D97-AF65-F5344CB8AC3E}">
        <p14:creationId xmlns:p14="http://schemas.microsoft.com/office/powerpoint/2010/main" val="2209870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03435D2-5A63-4153-94EE-6FDA55D64248}"/>
              </a:ext>
            </a:extLst>
          </p:cNvPr>
          <p:cNvGraphicFramePr>
            <a:graphicFrameLocks noGrp="1"/>
          </p:cNvGraphicFramePr>
          <p:nvPr/>
        </p:nvGraphicFramePr>
        <p:xfrm>
          <a:off x="211015" y="128444"/>
          <a:ext cx="6643132" cy="6601112"/>
        </p:xfrm>
        <a:graphic>
          <a:graphicData uri="http://schemas.openxmlformats.org/drawingml/2006/table">
            <a:tbl>
              <a:tblPr/>
              <a:tblGrid>
                <a:gridCol w="1237957">
                  <a:extLst>
                    <a:ext uri="{9D8B030D-6E8A-4147-A177-3AD203B41FA5}">
                      <a16:colId xmlns:a16="http://schemas.microsoft.com/office/drawing/2014/main" val="682198493"/>
                    </a:ext>
                  </a:extLst>
                </a:gridCol>
                <a:gridCol w="1111348">
                  <a:extLst>
                    <a:ext uri="{9D8B030D-6E8A-4147-A177-3AD203B41FA5}">
                      <a16:colId xmlns:a16="http://schemas.microsoft.com/office/drawing/2014/main" val="281793438"/>
                    </a:ext>
                  </a:extLst>
                </a:gridCol>
                <a:gridCol w="1246208">
                  <a:extLst>
                    <a:ext uri="{9D8B030D-6E8A-4147-A177-3AD203B41FA5}">
                      <a16:colId xmlns:a16="http://schemas.microsoft.com/office/drawing/2014/main" val="1439347109"/>
                    </a:ext>
                  </a:extLst>
                </a:gridCol>
                <a:gridCol w="1130321">
                  <a:extLst>
                    <a:ext uri="{9D8B030D-6E8A-4147-A177-3AD203B41FA5}">
                      <a16:colId xmlns:a16="http://schemas.microsoft.com/office/drawing/2014/main" val="4141682439"/>
                    </a:ext>
                  </a:extLst>
                </a:gridCol>
                <a:gridCol w="1246208">
                  <a:extLst>
                    <a:ext uri="{9D8B030D-6E8A-4147-A177-3AD203B41FA5}">
                      <a16:colId xmlns:a16="http://schemas.microsoft.com/office/drawing/2014/main" val="2372859269"/>
                    </a:ext>
                  </a:extLst>
                </a:gridCol>
                <a:gridCol w="671090">
                  <a:extLst>
                    <a:ext uri="{9D8B030D-6E8A-4147-A177-3AD203B41FA5}">
                      <a16:colId xmlns:a16="http://schemas.microsoft.com/office/drawing/2014/main" val="2812669793"/>
                    </a:ext>
                  </a:extLst>
                </a:gridCol>
              </a:tblGrid>
              <a:tr h="172929">
                <a:tc gridSpan="6">
                  <a:txBody>
                    <a:bodyPr/>
                    <a:lstStyle/>
                    <a:p>
                      <a:pPr algn="ctr" fontAlgn="b"/>
                      <a:r>
                        <a:rPr lang="en-US" sz="1200" b="1" i="0" u="none" strike="noStrike">
                          <a:solidFill>
                            <a:srgbClr val="000000"/>
                          </a:solidFill>
                          <a:effectLst/>
                          <a:latin typeface="Calibri" panose="020F0502020204030204" pitchFamily="34" charset="0"/>
                        </a:rPr>
                        <a:t>Table 1. Overview of Meta-analysis dataset Clinical Characteristics</a:t>
                      </a:r>
                    </a:p>
                  </a:txBody>
                  <a:tcPr marL="7154" marR="7154" marT="715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28672323"/>
                  </a:ext>
                </a:extLst>
              </a:tr>
              <a:tr h="505768">
                <a:tc>
                  <a:txBody>
                    <a:bodyPr/>
                    <a:lstStyle/>
                    <a:p>
                      <a:pPr algn="ctr" fontAlgn="b"/>
                      <a:r>
                        <a:rPr lang="en-US" sz="1200" b="0" i="0" u="none" strike="noStrike" dirty="0">
                          <a:solidFill>
                            <a:srgbClr val="000000"/>
                          </a:solidFill>
                          <a:effectLst/>
                          <a:latin typeface="+mn-lt"/>
                        </a:rPr>
                        <a:t>Categorical,</a:t>
                      </a:r>
                    </a:p>
                    <a:p>
                      <a:pPr algn="ctr" fontAlgn="b"/>
                      <a:r>
                        <a:rPr lang="en-US" sz="1200" b="0" i="0" u="none" strike="noStrike" dirty="0">
                          <a:solidFill>
                            <a:srgbClr val="000000"/>
                          </a:solidFill>
                          <a:effectLst/>
                          <a:latin typeface="+mn-lt"/>
                        </a:rPr>
                        <a:t> n (%)</a:t>
                      </a:r>
                    </a:p>
                  </a:txBody>
                  <a:tcPr marL="7154" marR="7154" marT="7154"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Community acquired pneumonia</a:t>
                      </a:r>
                    </a:p>
                  </a:txBody>
                  <a:tcPr marL="7154" marR="7154" marT="7154"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Control Healthy</a:t>
                      </a:r>
                    </a:p>
                  </a:txBody>
                  <a:tcPr marL="7154" marR="7154" marT="7154"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mn-lt"/>
                        </a:rPr>
                        <a:t>Control Sick</a:t>
                      </a:r>
                    </a:p>
                  </a:txBody>
                  <a:tcPr marL="7154" marR="7154" marT="7154"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COVID19</a:t>
                      </a:r>
                    </a:p>
                  </a:txBody>
                  <a:tcPr marL="7154" marR="7154" marT="7154"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sz="1200" b="0" i="0" u="none" strike="noStrike" dirty="0">
                          <a:solidFill>
                            <a:srgbClr val="000000"/>
                          </a:solidFill>
                          <a:effectLst/>
                          <a:latin typeface="+mn-lt"/>
                        </a:rPr>
                        <a:t>p- value</a:t>
                      </a:r>
                    </a:p>
                  </a:txBody>
                  <a:tcPr marL="7154" marR="7154" marT="7154"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432713"/>
                  </a:ext>
                </a:extLst>
              </a:tr>
              <a:tr h="172929">
                <a:tc>
                  <a:txBody>
                    <a:bodyPr/>
                    <a:lstStyle/>
                    <a:p>
                      <a:pPr algn="l" fontAlgn="ctr"/>
                      <a:r>
                        <a:rPr lang="en-US" sz="1200" b="1" i="0" u="none" strike="noStrike">
                          <a:solidFill>
                            <a:srgbClr val="000000"/>
                          </a:solidFill>
                          <a:effectLst/>
                          <a:latin typeface="+mn-lt"/>
                        </a:rPr>
                        <a:t>case</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200" b="0" i="0" u="none" strike="noStrike" dirty="0">
                          <a:solidFill>
                            <a:srgbClr val="000000"/>
                          </a:solidFill>
                          <a:effectLst/>
                          <a:latin typeface="+mn-lt"/>
                        </a:rPr>
                        <a:t>25 (17.7%)</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200" b="0" i="0" u="none" strike="noStrike" dirty="0">
                          <a:solidFill>
                            <a:srgbClr val="000000"/>
                          </a:solidFill>
                          <a:effectLst/>
                          <a:latin typeface="+mn-lt"/>
                        </a:rPr>
                        <a:t>32 (22.7%)</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200" b="0" i="0" u="none" strike="noStrike" dirty="0">
                          <a:solidFill>
                            <a:srgbClr val="000000"/>
                          </a:solidFill>
                          <a:effectLst/>
                          <a:latin typeface="+mn-lt"/>
                        </a:rPr>
                        <a:t>36 (25.5%)</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200" b="0" i="0" u="none" strike="noStrike" dirty="0">
                          <a:solidFill>
                            <a:srgbClr val="000000"/>
                          </a:solidFill>
                          <a:effectLst/>
                          <a:latin typeface="+mn-lt"/>
                        </a:rPr>
                        <a:t>48(34%)</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en-US" sz="1200" b="0" i="0" u="none" strike="noStrike" dirty="0">
                          <a:solidFill>
                            <a:srgbClr val="000000"/>
                          </a:solidFill>
                          <a:effectLst/>
                          <a:latin typeface="+mn-lt"/>
                        </a:rPr>
                        <a:t>TBD</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4103354497"/>
                  </a:ext>
                </a:extLst>
              </a:tr>
              <a:tr h="172929">
                <a:tc>
                  <a:txBody>
                    <a:bodyPr/>
                    <a:lstStyle/>
                    <a:p>
                      <a:pPr algn="l" fontAlgn="ctr"/>
                      <a:r>
                        <a:rPr lang="en-US" sz="1200" b="1" i="0" u="none" strike="noStrike" dirty="0">
                          <a:solidFill>
                            <a:srgbClr val="000000"/>
                          </a:solidFill>
                          <a:effectLst/>
                          <a:latin typeface="+mn-lt"/>
                        </a:rPr>
                        <a:t>Sex</a:t>
                      </a: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r" fontAlgn="ctr"/>
                      <a:endParaRPr lang="en-US" sz="1200" b="0" i="0" u="none" strike="noStrike" dirty="0">
                        <a:solidFill>
                          <a:srgbClr val="000000"/>
                        </a:solidFill>
                        <a:effectLst/>
                        <a:latin typeface="+mn-lt"/>
                      </a:endParaRPr>
                    </a:p>
                  </a:txBody>
                  <a:tcPr marL="7154" marR="7154" marT="7154" marB="0" anchor="ctr">
                    <a:lnL>
                      <a:noFill/>
                    </a:lnL>
                    <a:lnR>
                      <a:noFill/>
                    </a:lnR>
                    <a:lnT>
                      <a:noFill/>
                    </a:lnT>
                    <a:lnB>
                      <a:noFill/>
                    </a:lnB>
                  </a:tcPr>
                </a:tc>
                <a:extLst>
                  <a:ext uri="{0D108BD9-81ED-4DB2-BD59-A6C34878D82A}">
                    <a16:rowId xmlns:a16="http://schemas.microsoft.com/office/drawing/2014/main" val="948823585"/>
                  </a:ext>
                </a:extLst>
              </a:tr>
              <a:tr h="172929">
                <a:tc>
                  <a:txBody>
                    <a:bodyPr/>
                    <a:lstStyle/>
                    <a:p>
                      <a:pPr algn="r" fontAlgn="ctr"/>
                      <a:r>
                        <a:rPr lang="en-US" sz="1200" b="0" i="0" u="none" strike="noStrike">
                          <a:solidFill>
                            <a:srgbClr val="000000"/>
                          </a:solidFill>
                          <a:effectLst/>
                          <a:latin typeface="+mn-lt"/>
                        </a:rPr>
                        <a:t>female</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8 (32%)</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6 (18.8%)</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24 (66.7%)</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16 (33.3%)</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mn-lt"/>
                          <a:ea typeface="+mn-ea"/>
                          <a:cs typeface="+mn-cs"/>
                        </a:rPr>
                        <a:t>TBD</a:t>
                      </a: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txBody>
                  <a:tcPr marL="7154" marR="7154" marT="7154" marB="0" anchor="ctr">
                    <a:lnL>
                      <a:noFill/>
                    </a:lnL>
                    <a:lnR>
                      <a:noFill/>
                    </a:lnR>
                    <a:lnT>
                      <a:noFill/>
                    </a:lnT>
                    <a:lnB>
                      <a:noFill/>
                    </a:lnB>
                  </a:tcPr>
                </a:tc>
                <a:extLst>
                  <a:ext uri="{0D108BD9-81ED-4DB2-BD59-A6C34878D82A}">
                    <a16:rowId xmlns:a16="http://schemas.microsoft.com/office/drawing/2014/main" val="106082894"/>
                  </a:ext>
                </a:extLst>
              </a:tr>
              <a:tr h="172929">
                <a:tc>
                  <a:txBody>
                    <a:bodyPr/>
                    <a:lstStyle/>
                    <a:p>
                      <a:pPr algn="r" fontAlgn="ctr"/>
                      <a:r>
                        <a:rPr lang="en-US" sz="1200" b="0" i="0" u="none" strike="noStrike">
                          <a:solidFill>
                            <a:srgbClr val="000000"/>
                          </a:solidFill>
                          <a:effectLst/>
                          <a:latin typeface="+mn-lt"/>
                        </a:rPr>
                        <a:t>male</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11 (44%)</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6 (18.8%)</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12 (33.3%)</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32 (66.7%)</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mn-lt"/>
                          <a:ea typeface="+mn-ea"/>
                          <a:cs typeface="+mn-cs"/>
                        </a:rPr>
                        <a:t>TBD</a:t>
                      </a: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txBody>
                  <a:tcPr marL="7154" marR="7154" marT="7154" marB="0" anchor="ctr">
                    <a:lnL>
                      <a:noFill/>
                    </a:lnL>
                    <a:lnR>
                      <a:noFill/>
                    </a:lnR>
                    <a:lnT>
                      <a:noFill/>
                    </a:lnT>
                    <a:lnB>
                      <a:noFill/>
                    </a:lnB>
                  </a:tcPr>
                </a:tc>
                <a:extLst>
                  <a:ext uri="{0D108BD9-81ED-4DB2-BD59-A6C34878D82A}">
                    <a16:rowId xmlns:a16="http://schemas.microsoft.com/office/drawing/2014/main" val="2387529762"/>
                  </a:ext>
                </a:extLst>
              </a:tr>
              <a:tr h="172929">
                <a:tc>
                  <a:txBody>
                    <a:bodyPr/>
                    <a:lstStyle/>
                    <a:p>
                      <a:pPr algn="r" fontAlgn="ctr"/>
                      <a:r>
                        <a:rPr lang="en-US" sz="1200" b="0" i="0" u="none" strike="noStrike">
                          <a:solidFill>
                            <a:srgbClr val="000000"/>
                          </a:solidFill>
                          <a:effectLst/>
                          <a:latin typeface="+mn-lt"/>
                        </a:rPr>
                        <a:t>unspecified</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6 (24%)</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20 (62.5%)</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ctr">
                    <a:lnL>
                      <a:noFill/>
                    </a:lnL>
                    <a:lnR>
                      <a:noFill/>
                    </a:lnR>
                    <a:lnT>
                      <a:noFill/>
                    </a:lnT>
                    <a:lnB>
                      <a:noFill/>
                    </a:lnB>
                  </a:tcPr>
                </a:tc>
                <a:extLst>
                  <a:ext uri="{0D108BD9-81ED-4DB2-BD59-A6C34878D82A}">
                    <a16:rowId xmlns:a16="http://schemas.microsoft.com/office/drawing/2014/main" val="758269650"/>
                  </a:ext>
                </a:extLst>
              </a:tr>
              <a:tr h="172929">
                <a:tc>
                  <a:txBody>
                    <a:bodyPr/>
                    <a:lstStyle/>
                    <a:p>
                      <a:pPr algn="l" fontAlgn="ctr"/>
                      <a:r>
                        <a:rPr lang="en-US" sz="1200" b="1" i="0" u="none" strike="noStrike" dirty="0">
                          <a:solidFill>
                            <a:srgbClr val="000000"/>
                          </a:solidFill>
                          <a:effectLst/>
                          <a:latin typeface="+mn-lt"/>
                        </a:rPr>
                        <a:t>origin</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FIX THIS LATER</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FIX THIS LATER</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FIX THIS LATER</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FIX THIS LATER</a:t>
                      </a:r>
                    </a:p>
                  </a:txBody>
                  <a:tcPr marL="7154" marR="7154" marT="7154" marB="0" anchor="ctr">
                    <a:lnL>
                      <a:noFill/>
                    </a:lnL>
                    <a:lnR>
                      <a:noFill/>
                    </a:lnR>
                    <a:lnT>
                      <a:noFill/>
                    </a:lnT>
                    <a:lnB>
                      <a:noFill/>
                    </a:lnB>
                  </a:tcPr>
                </a:tc>
                <a:tc>
                  <a:txBody>
                    <a:bodyPr/>
                    <a:lstStyle/>
                    <a:p>
                      <a:pPr algn="r" fontAlgn="ctr"/>
                      <a:r>
                        <a:rPr lang="en-US" sz="1200" b="0" i="0" u="none" strike="noStrike" dirty="0">
                          <a:solidFill>
                            <a:srgbClr val="000000"/>
                          </a:solidFill>
                          <a:effectLst/>
                          <a:latin typeface="+mn-lt"/>
                        </a:rPr>
                        <a:t>TBD</a:t>
                      </a:r>
                    </a:p>
                  </a:txBody>
                  <a:tcPr marL="7154" marR="7154" marT="7154" marB="0" anchor="ctr">
                    <a:lnL>
                      <a:noFill/>
                    </a:lnL>
                    <a:lnR>
                      <a:noFill/>
                    </a:lnR>
                    <a:lnT>
                      <a:noFill/>
                    </a:lnT>
                    <a:lnB>
                      <a:noFill/>
                    </a:lnB>
                  </a:tcPr>
                </a:tc>
                <a:extLst>
                  <a:ext uri="{0D108BD9-81ED-4DB2-BD59-A6C34878D82A}">
                    <a16:rowId xmlns:a16="http://schemas.microsoft.com/office/drawing/2014/main" val="1184811583"/>
                  </a:ext>
                </a:extLst>
              </a:tr>
              <a:tr h="172929">
                <a:tc>
                  <a:txBody>
                    <a:bodyPr/>
                    <a:lstStyle/>
                    <a:p>
                      <a:pPr algn="l" fontAlgn="b"/>
                      <a:r>
                        <a:rPr lang="en-US" sz="1200" b="1" i="0" u="none" strike="noStrike">
                          <a:solidFill>
                            <a:srgbClr val="000000"/>
                          </a:solidFill>
                          <a:effectLst/>
                          <a:latin typeface="+mn-lt"/>
                        </a:rPr>
                        <a:t>smoking status</a:t>
                      </a:r>
                    </a:p>
                  </a:txBody>
                  <a:tcPr marL="7154" marR="7154" marT="7154" marB="0" anchor="b">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txBody>
                  <a:tcPr marL="7154" marR="7154" marT="7154" marB="0" anchor="ctr">
                    <a:lnL>
                      <a:noFill/>
                    </a:lnL>
                    <a:lnR>
                      <a:noFill/>
                    </a:lnR>
                    <a:lnT>
                      <a:noFill/>
                    </a:lnT>
                    <a:lnB>
                      <a:noFill/>
                    </a:lnB>
                  </a:tcPr>
                </a:tc>
                <a:extLst>
                  <a:ext uri="{0D108BD9-81ED-4DB2-BD59-A6C34878D82A}">
                    <a16:rowId xmlns:a16="http://schemas.microsoft.com/office/drawing/2014/main" val="3096820236"/>
                  </a:ext>
                </a:extLst>
              </a:tr>
              <a:tr h="172929">
                <a:tc>
                  <a:txBody>
                    <a:bodyPr/>
                    <a:lstStyle/>
                    <a:p>
                      <a:pPr algn="r" fontAlgn="b"/>
                      <a:r>
                        <a:rPr lang="en-US" sz="1200" b="0" i="0" u="none" strike="noStrike">
                          <a:solidFill>
                            <a:srgbClr val="000000"/>
                          </a:solidFill>
                          <a:effectLst/>
                          <a:latin typeface="+mn-lt"/>
                        </a:rPr>
                        <a:t>yes</a:t>
                      </a:r>
                    </a:p>
                  </a:txBody>
                  <a:tcPr marL="7154" marR="7154" marT="7154" marB="0" anchor="b">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1 (3.12%)</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13 (36.1%)</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ctr">
                    <a:lnL>
                      <a:noFill/>
                    </a:lnL>
                    <a:lnR>
                      <a:noFill/>
                    </a:lnR>
                    <a:lnT>
                      <a:noFill/>
                    </a:lnT>
                    <a:lnB>
                      <a:noFill/>
                    </a:lnB>
                  </a:tcPr>
                </a:tc>
                <a:extLst>
                  <a:ext uri="{0D108BD9-81ED-4DB2-BD59-A6C34878D82A}">
                    <a16:rowId xmlns:a16="http://schemas.microsoft.com/office/drawing/2014/main" val="4037868053"/>
                  </a:ext>
                </a:extLst>
              </a:tr>
              <a:tr h="172929">
                <a:tc>
                  <a:txBody>
                    <a:bodyPr/>
                    <a:lstStyle/>
                    <a:p>
                      <a:pPr algn="r" fontAlgn="b"/>
                      <a:r>
                        <a:rPr lang="en-US" sz="1200" b="0" i="0" u="none" strike="noStrike">
                          <a:solidFill>
                            <a:srgbClr val="000000"/>
                          </a:solidFill>
                          <a:effectLst/>
                          <a:latin typeface="+mn-lt"/>
                        </a:rPr>
                        <a:t>no</a:t>
                      </a:r>
                    </a:p>
                  </a:txBody>
                  <a:tcPr marL="7154" marR="7154" marT="7154" marB="0" anchor="b">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3 (9.38%)</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ctr">
                    <a:lnL>
                      <a:noFill/>
                    </a:lnL>
                    <a:lnR>
                      <a:noFill/>
                    </a:lnR>
                    <a:lnT>
                      <a:noFill/>
                    </a:lnT>
                    <a:lnB>
                      <a:noFill/>
                    </a:lnB>
                  </a:tcPr>
                </a:tc>
                <a:extLst>
                  <a:ext uri="{0D108BD9-81ED-4DB2-BD59-A6C34878D82A}">
                    <a16:rowId xmlns:a16="http://schemas.microsoft.com/office/drawing/2014/main" val="4102329996"/>
                  </a:ext>
                </a:extLst>
              </a:tr>
              <a:tr h="172929">
                <a:tc>
                  <a:txBody>
                    <a:bodyPr/>
                    <a:lstStyle/>
                    <a:p>
                      <a:pPr algn="r" fontAlgn="b"/>
                      <a:r>
                        <a:rPr lang="en-US" sz="1200" b="0" i="0" u="none" strike="noStrike">
                          <a:solidFill>
                            <a:srgbClr val="000000"/>
                          </a:solidFill>
                          <a:effectLst/>
                          <a:latin typeface="+mn-lt"/>
                        </a:rPr>
                        <a:t>unspecified</a:t>
                      </a:r>
                    </a:p>
                  </a:txBody>
                  <a:tcPr marL="7154" marR="7154" marT="7154" marB="0" anchor="b">
                    <a:lnL>
                      <a:noFill/>
                    </a:lnL>
                    <a:lnR>
                      <a:noFill/>
                    </a:lnR>
                    <a:lnT>
                      <a:noFill/>
                    </a:lnT>
                    <a:lnB>
                      <a:noFill/>
                    </a:lnB>
                  </a:tcPr>
                </a:tc>
                <a:tc>
                  <a:txBody>
                    <a:bodyPr/>
                    <a:lstStyle/>
                    <a:p>
                      <a:pPr algn="ctr" fontAlgn="ctr"/>
                      <a:r>
                        <a:rPr lang="en-US" sz="1200" b="0" i="0" u="none" strike="noStrike">
                          <a:solidFill>
                            <a:srgbClr val="000000"/>
                          </a:solidFill>
                          <a:effectLst/>
                          <a:latin typeface="+mn-lt"/>
                        </a:rPr>
                        <a:t>25 (100%)</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28 (87.5%)</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23 (63.9%)</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48 (100%)</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ctr">
                    <a:lnL>
                      <a:noFill/>
                    </a:lnL>
                    <a:lnR>
                      <a:noFill/>
                    </a:lnR>
                    <a:lnT>
                      <a:noFill/>
                    </a:lnT>
                    <a:lnB>
                      <a:noFill/>
                    </a:lnB>
                  </a:tcPr>
                </a:tc>
                <a:extLst>
                  <a:ext uri="{0D108BD9-81ED-4DB2-BD59-A6C34878D82A}">
                    <a16:rowId xmlns:a16="http://schemas.microsoft.com/office/drawing/2014/main" val="2039123868"/>
                  </a:ext>
                </a:extLst>
              </a:tr>
              <a:tr h="172929">
                <a:tc>
                  <a:txBody>
                    <a:bodyPr/>
                    <a:lstStyle/>
                    <a:p>
                      <a:pPr algn="l" fontAlgn="b"/>
                      <a:r>
                        <a:rPr lang="en-US" sz="1200" b="1" i="0" u="none" strike="noStrike">
                          <a:solidFill>
                            <a:srgbClr val="000000"/>
                          </a:solidFill>
                          <a:effectLst/>
                          <a:latin typeface="+mn-lt"/>
                        </a:rPr>
                        <a:t>Reads</a:t>
                      </a:r>
                    </a:p>
                  </a:txBody>
                  <a:tcPr marL="7154" marR="7154" marT="7154" marB="0" anchor="b">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b">
                    <a:lnL>
                      <a:noFill/>
                    </a:lnL>
                    <a:lnR>
                      <a:noFill/>
                    </a:lnR>
                    <a:lnT>
                      <a:noFill/>
                    </a:lnT>
                    <a:lnB>
                      <a:noFill/>
                    </a:lnB>
                  </a:tcPr>
                </a:tc>
                <a:extLst>
                  <a:ext uri="{0D108BD9-81ED-4DB2-BD59-A6C34878D82A}">
                    <a16:rowId xmlns:a16="http://schemas.microsoft.com/office/drawing/2014/main" val="246547366"/>
                  </a:ext>
                </a:extLst>
              </a:tr>
              <a:tr h="172929">
                <a:tc>
                  <a:txBody>
                    <a:bodyPr/>
                    <a:lstStyle/>
                    <a:p>
                      <a:pPr algn="r" fontAlgn="ctr"/>
                      <a:r>
                        <a:rPr lang="en-US" sz="1200" b="0" i="0" u="none" strike="noStrike">
                          <a:solidFill>
                            <a:srgbClr val="000000"/>
                          </a:solidFill>
                          <a:effectLst/>
                          <a:latin typeface="+mn-lt"/>
                        </a:rPr>
                        <a:t>paired</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25 (100%)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32 (100%)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32 (66.7%)</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b">
                    <a:lnL>
                      <a:noFill/>
                    </a:lnL>
                    <a:lnR>
                      <a:noFill/>
                    </a:lnR>
                    <a:lnT>
                      <a:noFill/>
                    </a:lnT>
                    <a:lnB>
                      <a:noFill/>
                    </a:lnB>
                  </a:tcPr>
                </a:tc>
                <a:extLst>
                  <a:ext uri="{0D108BD9-81ED-4DB2-BD59-A6C34878D82A}">
                    <a16:rowId xmlns:a16="http://schemas.microsoft.com/office/drawing/2014/main" val="2467983411"/>
                  </a:ext>
                </a:extLst>
              </a:tr>
              <a:tr h="172929">
                <a:tc>
                  <a:txBody>
                    <a:bodyPr/>
                    <a:lstStyle/>
                    <a:p>
                      <a:pPr algn="r" fontAlgn="ctr"/>
                      <a:r>
                        <a:rPr lang="en-US" sz="1200" b="0" i="0" u="none" strike="noStrike">
                          <a:solidFill>
                            <a:srgbClr val="000000"/>
                          </a:solidFill>
                          <a:effectLst/>
                          <a:latin typeface="+mn-lt"/>
                        </a:rPr>
                        <a:t>single</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16 (33.3%)</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b">
                    <a:lnL>
                      <a:noFill/>
                    </a:lnL>
                    <a:lnR>
                      <a:noFill/>
                    </a:lnR>
                    <a:lnT>
                      <a:noFill/>
                    </a:lnT>
                    <a:lnB>
                      <a:noFill/>
                    </a:lnB>
                  </a:tcPr>
                </a:tc>
                <a:extLst>
                  <a:ext uri="{0D108BD9-81ED-4DB2-BD59-A6C34878D82A}">
                    <a16:rowId xmlns:a16="http://schemas.microsoft.com/office/drawing/2014/main" val="1419001268"/>
                  </a:ext>
                </a:extLst>
              </a:tr>
              <a:tr h="297091">
                <a:tc>
                  <a:txBody>
                    <a:bodyPr/>
                    <a:lstStyle/>
                    <a:p>
                      <a:pPr algn="r" fontAlgn="ctr"/>
                      <a:r>
                        <a:rPr lang="en-US" sz="1200" b="0" i="0" u="none" strike="noStrike">
                          <a:solidFill>
                            <a:srgbClr val="000000"/>
                          </a:solidFill>
                          <a:effectLst/>
                          <a:latin typeface="+mn-lt"/>
                        </a:rPr>
                        <a:t>unspecified</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36 (100%)</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 FIX THIS LATER</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b">
                    <a:lnL>
                      <a:noFill/>
                    </a:lnL>
                    <a:lnR>
                      <a:noFill/>
                    </a:lnR>
                    <a:lnT>
                      <a:noFill/>
                    </a:lnT>
                    <a:lnB>
                      <a:noFill/>
                    </a:lnB>
                  </a:tcPr>
                </a:tc>
                <a:extLst>
                  <a:ext uri="{0D108BD9-81ED-4DB2-BD59-A6C34878D82A}">
                    <a16:rowId xmlns:a16="http://schemas.microsoft.com/office/drawing/2014/main" val="1187075668"/>
                  </a:ext>
                </a:extLst>
              </a:tr>
              <a:tr h="172929">
                <a:tc>
                  <a:txBody>
                    <a:bodyPr/>
                    <a:lstStyle/>
                    <a:p>
                      <a:pPr algn="l" fontAlgn="b"/>
                      <a:r>
                        <a:rPr lang="en-US" sz="1200" b="1" i="0" u="none" strike="noStrike">
                          <a:solidFill>
                            <a:srgbClr val="000000"/>
                          </a:solidFill>
                          <a:effectLst/>
                          <a:latin typeface="+mn-lt"/>
                        </a:rPr>
                        <a:t>Publication</a:t>
                      </a:r>
                    </a:p>
                  </a:txBody>
                  <a:tcPr marL="7154" marR="7154" marT="7154" marB="0" anchor="b">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txBody>
                  <a:tcPr marL="7154" marR="7154" marT="7154" marB="0" anchor="b">
                    <a:lnL>
                      <a:noFill/>
                    </a:lnL>
                    <a:lnR>
                      <a:noFill/>
                    </a:lnR>
                    <a:lnT>
                      <a:noFill/>
                    </a:lnT>
                    <a:lnB>
                      <a:noFill/>
                    </a:lnB>
                  </a:tcPr>
                </a:tc>
                <a:extLst>
                  <a:ext uri="{0D108BD9-81ED-4DB2-BD59-A6C34878D82A}">
                    <a16:rowId xmlns:a16="http://schemas.microsoft.com/office/drawing/2014/main" val="1868793122"/>
                  </a:ext>
                </a:extLst>
              </a:tr>
              <a:tr h="172929">
                <a:tc>
                  <a:txBody>
                    <a:bodyPr/>
                    <a:lstStyle/>
                    <a:p>
                      <a:pPr algn="r" fontAlgn="ctr"/>
                      <a:r>
                        <a:rPr lang="en-US" sz="1200" b="0" i="0" u="none" strike="noStrike">
                          <a:solidFill>
                            <a:srgbClr val="000000"/>
                          </a:solidFill>
                          <a:effectLst/>
                          <a:latin typeface="+mn-lt"/>
                        </a:rPr>
                        <a:t>Chen</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2 (4.2%)</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b">
                    <a:lnL>
                      <a:noFill/>
                    </a:lnL>
                    <a:lnR>
                      <a:noFill/>
                    </a:lnR>
                    <a:lnT>
                      <a:noFill/>
                    </a:lnT>
                    <a:lnB>
                      <a:noFill/>
                    </a:lnB>
                  </a:tcPr>
                </a:tc>
                <a:extLst>
                  <a:ext uri="{0D108BD9-81ED-4DB2-BD59-A6C34878D82A}">
                    <a16:rowId xmlns:a16="http://schemas.microsoft.com/office/drawing/2014/main" val="1565795614"/>
                  </a:ext>
                </a:extLst>
              </a:tr>
              <a:tr h="172929">
                <a:tc>
                  <a:txBody>
                    <a:bodyPr/>
                    <a:lstStyle/>
                    <a:p>
                      <a:pPr algn="r" fontAlgn="ctr"/>
                      <a:r>
                        <a:rPr lang="en-US" sz="1200" b="0" i="0" u="none" strike="noStrike">
                          <a:solidFill>
                            <a:srgbClr val="000000"/>
                          </a:solidFill>
                          <a:effectLst/>
                          <a:latin typeface="+mn-lt"/>
                        </a:rPr>
                        <a:t>Michalovich</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3 (9.4%)</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36 (100%)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b">
                    <a:lnL>
                      <a:noFill/>
                    </a:lnL>
                    <a:lnR>
                      <a:noFill/>
                    </a:lnR>
                    <a:lnT>
                      <a:noFill/>
                    </a:lnT>
                    <a:lnB>
                      <a:noFill/>
                    </a:lnB>
                  </a:tcPr>
                </a:tc>
                <a:extLst>
                  <a:ext uri="{0D108BD9-81ED-4DB2-BD59-A6C34878D82A}">
                    <a16:rowId xmlns:a16="http://schemas.microsoft.com/office/drawing/2014/main" val="510497972"/>
                  </a:ext>
                </a:extLst>
              </a:tr>
              <a:tr h="172929">
                <a:tc>
                  <a:txBody>
                    <a:bodyPr/>
                    <a:lstStyle/>
                    <a:p>
                      <a:pPr algn="r" fontAlgn="ctr"/>
                      <a:r>
                        <a:rPr lang="en-US" sz="1200" b="0" i="0" u="none" strike="noStrike">
                          <a:solidFill>
                            <a:srgbClr val="000000"/>
                          </a:solidFill>
                          <a:effectLst/>
                          <a:latin typeface="+mn-lt"/>
                        </a:rPr>
                        <a:t>Ren</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9 (28.1%)</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b">
                    <a:lnL>
                      <a:noFill/>
                    </a:lnL>
                    <a:lnR>
                      <a:noFill/>
                    </a:lnR>
                    <a:lnT>
                      <a:noFill/>
                    </a:lnT>
                    <a:lnB>
                      <a:noFill/>
                    </a:lnB>
                  </a:tcPr>
                </a:tc>
                <a:extLst>
                  <a:ext uri="{0D108BD9-81ED-4DB2-BD59-A6C34878D82A}">
                    <a16:rowId xmlns:a16="http://schemas.microsoft.com/office/drawing/2014/main" val="3486800056"/>
                  </a:ext>
                </a:extLst>
              </a:tr>
              <a:tr h="172929">
                <a:tc>
                  <a:txBody>
                    <a:bodyPr/>
                    <a:lstStyle/>
                    <a:p>
                      <a:pPr algn="r" fontAlgn="ctr"/>
                      <a:r>
                        <a:rPr lang="en-US" sz="1200" b="0" i="0" u="none" strike="noStrike">
                          <a:solidFill>
                            <a:srgbClr val="000000"/>
                          </a:solidFill>
                          <a:effectLst/>
                          <a:latin typeface="+mn-lt"/>
                        </a:rPr>
                        <a:t>Shen</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25 (100%)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20 (62.5%)</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32 (66.7%)</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b">
                    <a:lnL>
                      <a:noFill/>
                    </a:lnL>
                    <a:lnR>
                      <a:noFill/>
                    </a:lnR>
                    <a:lnT>
                      <a:noFill/>
                    </a:lnT>
                    <a:lnB>
                      <a:noFill/>
                    </a:lnB>
                  </a:tcPr>
                </a:tc>
                <a:extLst>
                  <a:ext uri="{0D108BD9-81ED-4DB2-BD59-A6C34878D82A}">
                    <a16:rowId xmlns:a16="http://schemas.microsoft.com/office/drawing/2014/main" val="1992382949"/>
                  </a:ext>
                </a:extLst>
              </a:tr>
              <a:tr h="172929">
                <a:tc>
                  <a:txBody>
                    <a:bodyPr/>
                    <a:lstStyle/>
                    <a:p>
                      <a:pPr algn="r" fontAlgn="ctr"/>
                      <a:r>
                        <a:rPr lang="en-US" sz="1200" b="0" i="0" u="none" strike="noStrike">
                          <a:solidFill>
                            <a:srgbClr val="000000"/>
                          </a:solidFill>
                          <a:effectLst/>
                          <a:latin typeface="+mn-lt"/>
                        </a:rPr>
                        <a:t>Wu</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1 (2.1%)</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b">
                    <a:lnL>
                      <a:noFill/>
                    </a:lnL>
                    <a:lnR>
                      <a:noFill/>
                    </a:lnR>
                    <a:lnT>
                      <a:noFill/>
                    </a:lnT>
                    <a:lnB>
                      <a:noFill/>
                    </a:lnB>
                  </a:tcPr>
                </a:tc>
                <a:extLst>
                  <a:ext uri="{0D108BD9-81ED-4DB2-BD59-A6C34878D82A}">
                    <a16:rowId xmlns:a16="http://schemas.microsoft.com/office/drawing/2014/main" val="3772638670"/>
                  </a:ext>
                </a:extLst>
              </a:tr>
              <a:tr h="172929">
                <a:tc>
                  <a:txBody>
                    <a:bodyPr/>
                    <a:lstStyle/>
                    <a:p>
                      <a:pPr algn="r" fontAlgn="ctr"/>
                      <a:r>
                        <a:rPr lang="en-US" sz="1200" b="0" i="0" u="none" strike="noStrike">
                          <a:solidFill>
                            <a:srgbClr val="000000"/>
                          </a:solidFill>
                          <a:effectLst/>
                          <a:latin typeface="+mn-lt"/>
                        </a:rPr>
                        <a:t>Xiong</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4 (8.3%)</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b">
                    <a:lnL>
                      <a:noFill/>
                    </a:lnL>
                    <a:lnR>
                      <a:noFill/>
                    </a:lnR>
                    <a:lnT>
                      <a:noFill/>
                    </a:lnT>
                    <a:lnB>
                      <a:noFill/>
                    </a:lnB>
                  </a:tcPr>
                </a:tc>
                <a:extLst>
                  <a:ext uri="{0D108BD9-81ED-4DB2-BD59-A6C34878D82A}">
                    <a16:rowId xmlns:a16="http://schemas.microsoft.com/office/drawing/2014/main" val="1874442920"/>
                  </a:ext>
                </a:extLst>
              </a:tr>
              <a:tr h="172929">
                <a:tc>
                  <a:txBody>
                    <a:bodyPr/>
                    <a:lstStyle/>
                    <a:p>
                      <a:pPr algn="r" fontAlgn="ctr"/>
                      <a:r>
                        <a:rPr lang="en-US" sz="1200" b="0" i="0" u="none" strike="noStrike">
                          <a:solidFill>
                            <a:srgbClr val="000000"/>
                          </a:solidFill>
                          <a:effectLst/>
                          <a:latin typeface="+mn-lt"/>
                        </a:rPr>
                        <a:t>Zhou</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9 (18.8%)</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b">
                    <a:lnL>
                      <a:noFill/>
                    </a:lnL>
                    <a:lnR>
                      <a:noFill/>
                    </a:lnR>
                    <a:lnT>
                      <a:noFill/>
                    </a:lnT>
                    <a:lnB>
                      <a:noFill/>
                    </a:lnB>
                  </a:tcPr>
                </a:tc>
                <a:extLst>
                  <a:ext uri="{0D108BD9-81ED-4DB2-BD59-A6C34878D82A}">
                    <a16:rowId xmlns:a16="http://schemas.microsoft.com/office/drawing/2014/main" val="582313315"/>
                  </a:ext>
                </a:extLst>
              </a:tr>
              <a:tr h="339349">
                <a:tc>
                  <a:txBody>
                    <a:bodyPr/>
                    <a:lstStyle/>
                    <a:p>
                      <a:pPr algn="l" fontAlgn="ctr"/>
                      <a:r>
                        <a:rPr lang="en-US" sz="1200" b="1" i="0" u="none" strike="noStrike" dirty="0">
                          <a:solidFill>
                            <a:srgbClr val="000000"/>
                          </a:solidFill>
                          <a:effectLst/>
                          <a:latin typeface="+mn-lt"/>
                        </a:rPr>
                        <a:t>Numeric</a:t>
                      </a:r>
                      <a:r>
                        <a:rPr lang="en-US" sz="1200" b="0" i="0" u="none" strike="noStrike" dirty="0">
                          <a:solidFill>
                            <a:srgbClr val="000000"/>
                          </a:solidFill>
                          <a:effectLst/>
                          <a:latin typeface="+mn-lt"/>
                        </a:rPr>
                        <a:t>, mean ± SD (n)</a:t>
                      </a: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tcPr>
                </a:tc>
                <a:tc>
                  <a:txBody>
                    <a:bodyPr/>
                    <a:lstStyle/>
                    <a:p>
                      <a:pPr algn="ctr" fontAlgn="ctr"/>
                      <a:endParaRPr lang="en-US" sz="1200" b="0" i="0" u="none" strike="noStrike" dirty="0">
                        <a:solidFill>
                          <a:srgbClr val="000000"/>
                        </a:solidFill>
                        <a:effectLst/>
                        <a:latin typeface="+mn-lt"/>
                      </a:endParaRP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txBody>
                  <a:tcPr marL="7154" marR="7154" marT="7154" marB="0" anchor="b">
                    <a:lnL>
                      <a:noFill/>
                    </a:lnL>
                    <a:lnR>
                      <a:noFill/>
                    </a:lnR>
                    <a:lnT>
                      <a:noFill/>
                    </a:lnT>
                    <a:lnB>
                      <a:noFill/>
                    </a:lnB>
                  </a:tcPr>
                </a:tc>
                <a:extLst>
                  <a:ext uri="{0D108BD9-81ED-4DB2-BD59-A6C34878D82A}">
                    <a16:rowId xmlns:a16="http://schemas.microsoft.com/office/drawing/2014/main" val="4031938977"/>
                  </a:ext>
                </a:extLst>
              </a:tr>
              <a:tr h="339349">
                <a:tc>
                  <a:txBody>
                    <a:bodyPr/>
                    <a:lstStyle/>
                    <a:p>
                      <a:pPr algn="r" fontAlgn="ctr"/>
                      <a:r>
                        <a:rPr lang="en-US" sz="1200" b="0" i="0" u="none" strike="noStrike">
                          <a:solidFill>
                            <a:srgbClr val="000000"/>
                          </a:solidFill>
                          <a:effectLst/>
                          <a:latin typeface="+mn-lt"/>
                        </a:rPr>
                        <a:t>Age</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51.1  ±  19.8 (n=17)</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49.8  ±  13.9 (n=12)</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43  ±  11.3 (n=36)</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47.9  ±  10.4 (n=48)</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mn-lt"/>
                          <a:ea typeface="+mn-ea"/>
                          <a:cs typeface="+mn-cs"/>
                        </a:rPr>
                        <a:t>TBD</a:t>
                      </a: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txBody>
                  <a:tcPr marL="7154" marR="7154" marT="7154" marB="0" anchor="b">
                    <a:lnL>
                      <a:noFill/>
                    </a:lnL>
                    <a:lnR>
                      <a:noFill/>
                    </a:lnR>
                    <a:lnT>
                      <a:noFill/>
                    </a:lnT>
                    <a:lnB>
                      <a:noFill/>
                    </a:lnB>
                  </a:tcPr>
                </a:tc>
                <a:extLst>
                  <a:ext uri="{0D108BD9-81ED-4DB2-BD59-A6C34878D82A}">
                    <a16:rowId xmlns:a16="http://schemas.microsoft.com/office/drawing/2014/main" val="1413104369"/>
                  </a:ext>
                </a:extLst>
              </a:tr>
              <a:tr h="339349">
                <a:tc>
                  <a:txBody>
                    <a:bodyPr/>
                    <a:lstStyle/>
                    <a:p>
                      <a:pPr algn="r" fontAlgn="ctr"/>
                      <a:r>
                        <a:rPr lang="en-US" sz="1200" b="0" i="0" u="none" strike="noStrike" dirty="0">
                          <a:solidFill>
                            <a:srgbClr val="000000"/>
                          </a:solidFill>
                          <a:effectLst/>
                          <a:latin typeface="+mn-lt"/>
                        </a:rPr>
                        <a:t>Temp. °C</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38.4  ±  0.91 (n=15)</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a:t>
                      </a:r>
                    </a:p>
                  </a:txBody>
                  <a:tcPr marL="7154" marR="7154" marT="7154"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a:t>
                      </a:r>
                    </a:p>
                  </a:txBody>
                  <a:tcPr marL="7154" marR="7154" marT="7154"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38.4  ±  0.715 (n=8)</a:t>
                      </a:r>
                    </a:p>
                  </a:txBody>
                  <a:tcPr marL="7154" marR="7154" marT="7154" marB="0" anchor="ctr">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ctr">
                    <a:lnL>
                      <a:noFill/>
                    </a:lnL>
                    <a:lnR>
                      <a:noFill/>
                    </a:lnR>
                    <a:lnT>
                      <a:noFill/>
                    </a:lnT>
                    <a:lnB>
                      <a:noFill/>
                    </a:lnB>
                  </a:tcPr>
                </a:tc>
                <a:extLst>
                  <a:ext uri="{0D108BD9-81ED-4DB2-BD59-A6C34878D82A}">
                    <a16:rowId xmlns:a16="http://schemas.microsoft.com/office/drawing/2014/main" val="234113124"/>
                  </a:ext>
                </a:extLst>
              </a:tr>
              <a:tr h="339349">
                <a:tc>
                  <a:txBody>
                    <a:bodyPr/>
                    <a:lstStyle/>
                    <a:p>
                      <a:pPr algn="r" fontAlgn="ctr"/>
                      <a:r>
                        <a:rPr lang="en-US" sz="1200" b="0" i="0" u="none" strike="noStrike">
                          <a:solidFill>
                            <a:srgbClr val="000000"/>
                          </a:solidFill>
                          <a:effectLst/>
                          <a:latin typeface="+mn-lt"/>
                        </a:rPr>
                        <a:t>days after onset</a:t>
                      </a:r>
                    </a:p>
                  </a:txBody>
                  <a:tcPr marL="7154" marR="7154" marT="7154" marB="0" anchor="ctr">
                    <a:lnL>
                      <a:noFill/>
                    </a:lnL>
                    <a:lnR>
                      <a:noFill/>
                    </a:lnR>
                    <a:lnT>
                      <a:noFill/>
                    </a:lnT>
                    <a:lnB>
                      <a:noFill/>
                    </a:lnB>
                  </a:tcPr>
                </a:tc>
                <a:tc>
                  <a:txBody>
                    <a:bodyPr/>
                    <a:lstStyle/>
                    <a:p>
                      <a:pPr algn="ctr" fontAlgn="b"/>
                      <a:r>
                        <a:rPr lang="en-US" sz="1200" b="0" i="0" u="none" strike="noStrike">
                          <a:solidFill>
                            <a:srgbClr val="000000"/>
                          </a:solidFill>
                          <a:effectLst/>
                          <a:latin typeface="+mn-lt"/>
                        </a:rPr>
                        <a:t>9.07  ±  3.17 (n=14)</a:t>
                      </a:r>
                    </a:p>
                  </a:txBody>
                  <a:tcPr marL="7154" marR="7154" marT="7154" marB="0" anchor="b">
                    <a:lnL>
                      <a:noFill/>
                    </a:lnL>
                    <a:lnR>
                      <a:noFill/>
                    </a:lnR>
                    <a:lnT>
                      <a:noFill/>
                    </a:lnT>
                    <a:lnB>
                      <a:noFill/>
                    </a:lnB>
                  </a:tcPr>
                </a:tc>
                <a:tc>
                  <a:txBody>
                    <a:bodyPr/>
                    <a:lstStyle/>
                    <a:p>
                      <a:pPr algn="ctr" fontAlgn="b"/>
                      <a:r>
                        <a:rPr lang="en-US" sz="1200" b="0" i="0" u="none" strike="noStrike">
                          <a:solidFill>
                            <a:srgbClr val="000000"/>
                          </a:solidFill>
                          <a:effectLst/>
                          <a:latin typeface="+mn-lt"/>
                        </a:rPr>
                        <a:t>-</a:t>
                      </a:r>
                    </a:p>
                  </a:txBody>
                  <a:tcPr marL="7154" marR="7154" marT="7154" marB="0" anchor="b">
                    <a:lnL>
                      <a:noFill/>
                    </a:lnL>
                    <a:lnR>
                      <a:noFill/>
                    </a:lnR>
                    <a:lnT>
                      <a:noFill/>
                    </a:lnT>
                    <a:lnB>
                      <a:noFill/>
                    </a:lnB>
                  </a:tcPr>
                </a:tc>
                <a:tc>
                  <a:txBody>
                    <a:bodyPr/>
                    <a:lstStyle/>
                    <a:p>
                      <a:pPr algn="ctr" fontAlgn="b"/>
                      <a:r>
                        <a:rPr lang="en-US" sz="1200" b="0" i="0" u="none" strike="noStrike">
                          <a:solidFill>
                            <a:srgbClr val="000000"/>
                          </a:solidFill>
                          <a:effectLst/>
                          <a:latin typeface="+mn-lt"/>
                        </a:rPr>
                        <a:t>-</a:t>
                      </a:r>
                    </a:p>
                  </a:txBody>
                  <a:tcPr marL="7154" marR="7154" marT="7154" marB="0" anchor="b">
                    <a:lnL>
                      <a:noFill/>
                    </a:lnL>
                    <a:lnR>
                      <a:noFill/>
                    </a:lnR>
                    <a:lnT>
                      <a:noFill/>
                    </a:lnT>
                    <a:lnB>
                      <a:noFill/>
                    </a:lnB>
                  </a:tcPr>
                </a:tc>
                <a:tc>
                  <a:txBody>
                    <a:bodyPr/>
                    <a:lstStyle/>
                    <a:p>
                      <a:pPr algn="ctr" fontAlgn="b"/>
                      <a:r>
                        <a:rPr lang="en-US" sz="1200" b="0" i="0" u="none" strike="noStrike">
                          <a:solidFill>
                            <a:srgbClr val="000000"/>
                          </a:solidFill>
                          <a:effectLst/>
                          <a:latin typeface="+mn-lt"/>
                        </a:rPr>
                        <a:t>12.05  ±  6.5 (n=41)</a:t>
                      </a:r>
                    </a:p>
                  </a:txBody>
                  <a:tcPr marL="7154" marR="7154" marT="7154" marB="0" anchor="b">
                    <a:lnL>
                      <a:noFill/>
                    </a:lnL>
                    <a:lnR>
                      <a:noFill/>
                    </a:lnR>
                    <a:lnT>
                      <a:noFill/>
                    </a:lnT>
                    <a:lnB>
                      <a:noFill/>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TBD</a:t>
                      </a:r>
                    </a:p>
                  </a:txBody>
                  <a:tcPr marL="7154" marR="7154" marT="7154" marB="0" anchor="b">
                    <a:lnL>
                      <a:noFill/>
                    </a:lnL>
                    <a:lnR>
                      <a:noFill/>
                    </a:lnR>
                    <a:lnT>
                      <a:noFill/>
                    </a:lnT>
                    <a:lnB>
                      <a:noFill/>
                    </a:lnB>
                  </a:tcPr>
                </a:tc>
                <a:extLst>
                  <a:ext uri="{0D108BD9-81ED-4DB2-BD59-A6C34878D82A}">
                    <a16:rowId xmlns:a16="http://schemas.microsoft.com/office/drawing/2014/main" val="1862245358"/>
                  </a:ext>
                </a:extLst>
              </a:tr>
            </a:tbl>
          </a:graphicData>
        </a:graphic>
      </p:graphicFrame>
      <p:graphicFrame>
        <p:nvGraphicFramePr>
          <p:cNvPr id="7" name="Table 6">
            <a:extLst>
              <a:ext uri="{FF2B5EF4-FFF2-40B4-BE49-F238E27FC236}">
                <a16:creationId xmlns:a16="http://schemas.microsoft.com/office/drawing/2014/main" id="{D0210C5D-B6E9-47B9-BC14-0F916A241C9A}"/>
              </a:ext>
            </a:extLst>
          </p:cNvPr>
          <p:cNvGraphicFramePr>
            <a:graphicFrameLocks noGrp="1"/>
          </p:cNvGraphicFramePr>
          <p:nvPr/>
        </p:nvGraphicFramePr>
        <p:xfrm>
          <a:off x="7466107" y="211210"/>
          <a:ext cx="4514876" cy="2656767"/>
        </p:xfrm>
        <a:graphic>
          <a:graphicData uri="http://schemas.openxmlformats.org/drawingml/2006/table">
            <a:tbl>
              <a:tblPr/>
              <a:tblGrid>
                <a:gridCol w="1780722">
                  <a:extLst>
                    <a:ext uri="{9D8B030D-6E8A-4147-A177-3AD203B41FA5}">
                      <a16:colId xmlns:a16="http://schemas.microsoft.com/office/drawing/2014/main" val="1588528852"/>
                    </a:ext>
                  </a:extLst>
                </a:gridCol>
                <a:gridCol w="953312">
                  <a:extLst>
                    <a:ext uri="{9D8B030D-6E8A-4147-A177-3AD203B41FA5}">
                      <a16:colId xmlns:a16="http://schemas.microsoft.com/office/drawing/2014/main" val="3065777549"/>
                    </a:ext>
                  </a:extLst>
                </a:gridCol>
                <a:gridCol w="1780842">
                  <a:extLst>
                    <a:ext uri="{9D8B030D-6E8A-4147-A177-3AD203B41FA5}">
                      <a16:colId xmlns:a16="http://schemas.microsoft.com/office/drawing/2014/main" val="2598650853"/>
                    </a:ext>
                  </a:extLst>
                </a:gridCol>
              </a:tblGrid>
              <a:tr h="66944">
                <a:tc gridSpan="3">
                  <a:txBody>
                    <a:bodyPr/>
                    <a:lstStyle/>
                    <a:p>
                      <a:pPr algn="ctr" fontAlgn="ctr"/>
                      <a:r>
                        <a:rPr lang="en-US" sz="1200" b="1" i="0" u="none" strike="noStrike" dirty="0">
                          <a:solidFill>
                            <a:srgbClr val="000000"/>
                          </a:solidFill>
                          <a:effectLst/>
                          <a:latin typeface="+mn-lt"/>
                        </a:rPr>
                        <a:t>Suppl. Table 1. COVID19  Sample Characteristics</a:t>
                      </a:r>
                    </a:p>
                  </a:txBody>
                  <a:tcPr marL="7419" marR="7419" marT="7419"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mpd="sng">
                      <a:noFill/>
                      <a:prstDash val="solid"/>
                    </a:lnL>
                  </a:tcPr>
                </a:tc>
                <a:extLst>
                  <a:ext uri="{0D108BD9-81ED-4DB2-BD59-A6C34878D82A}">
                    <a16:rowId xmlns:a16="http://schemas.microsoft.com/office/drawing/2014/main" val="3615845611"/>
                  </a:ext>
                </a:extLst>
              </a:tr>
              <a:tr h="66944">
                <a:tc>
                  <a:txBody>
                    <a:bodyPr/>
                    <a:lstStyle/>
                    <a:p>
                      <a:pPr algn="ctr" fontAlgn="ctr"/>
                      <a:r>
                        <a:rPr lang="en-US" sz="1200" b="1" i="0" u="none" strike="noStrike" dirty="0">
                          <a:solidFill>
                            <a:srgbClr val="000000"/>
                          </a:solidFill>
                          <a:effectLst/>
                          <a:latin typeface="+mn-lt"/>
                        </a:rPr>
                        <a:t>outcome </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1" i="0" u="none" strike="noStrike" dirty="0">
                          <a:solidFill>
                            <a:srgbClr val="000000"/>
                          </a:solidFill>
                          <a:effectLst/>
                          <a:latin typeface="+mn-lt"/>
                        </a:rPr>
                        <a:t>n (%)</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1" i="0" u="none" strike="noStrike" dirty="0">
                          <a:solidFill>
                            <a:srgbClr val="000000"/>
                          </a:solidFill>
                          <a:effectLst/>
                          <a:latin typeface="+mn-lt"/>
                        </a:rPr>
                        <a:t>p-value</a:t>
                      </a:r>
                    </a:p>
                  </a:txBody>
                  <a:tcPr marL="7419" marR="7419" marT="7419" marB="0" anchor="ctr">
                    <a:lnL>
                      <a:noFill/>
                    </a:lnL>
                    <a:lnR>
                      <a:noFill/>
                    </a:lnR>
                    <a:lnB>
                      <a:noFill/>
                    </a:lnB>
                  </a:tcPr>
                </a:tc>
                <a:extLst>
                  <a:ext uri="{0D108BD9-81ED-4DB2-BD59-A6C34878D82A}">
                    <a16:rowId xmlns:a16="http://schemas.microsoft.com/office/drawing/2014/main" val="2590833759"/>
                  </a:ext>
                </a:extLst>
              </a:tr>
              <a:tr h="66944">
                <a:tc>
                  <a:txBody>
                    <a:bodyPr/>
                    <a:lstStyle/>
                    <a:p>
                      <a:pPr algn="r" fontAlgn="ctr"/>
                      <a:r>
                        <a:rPr lang="en-US" sz="1200" b="0" i="0" u="none" strike="noStrike">
                          <a:solidFill>
                            <a:srgbClr val="000000"/>
                          </a:solidFill>
                          <a:effectLst/>
                          <a:latin typeface="+mn-lt"/>
                        </a:rPr>
                        <a:t>Deceased</a:t>
                      </a:r>
                    </a:p>
                  </a:txBody>
                  <a:tcPr marL="7419" marR="7419" marT="7419"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20 (41.7%)</a:t>
                      </a:r>
                    </a:p>
                  </a:txBody>
                  <a:tcPr marL="7419" marR="7419" marT="7419"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TBD</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7419" marR="7419" marT="7419" marB="0" anchor="ctr">
                    <a:lnL>
                      <a:noFill/>
                    </a:lnL>
                    <a:lnR>
                      <a:noFill/>
                    </a:lnR>
                    <a:lnT>
                      <a:noFill/>
                    </a:lnT>
                    <a:lnB>
                      <a:noFill/>
                    </a:lnB>
                  </a:tcPr>
                </a:tc>
                <a:extLst>
                  <a:ext uri="{0D108BD9-81ED-4DB2-BD59-A6C34878D82A}">
                    <a16:rowId xmlns:a16="http://schemas.microsoft.com/office/drawing/2014/main" val="766398233"/>
                  </a:ext>
                </a:extLst>
              </a:tr>
              <a:tr h="66944">
                <a:tc>
                  <a:txBody>
                    <a:bodyPr/>
                    <a:lstStyle/>
                    <a:p>
                      <a:pPr algn="r" fontAlgn="ctr"/>
                      <a:r>
                        <a:rPr lang="en-US" sz="1200" b="0" i="0" u="none" strike="noStrike">
                          <a:solidFill>
                            <a:srgbClr val="000000"/>
                          </a:solidFill>
                          <a:effectLst/>
                          <a:latin typeface="+mn-lt"/>
                        </a:rPr>
                        <a:t>Recovered</a:t>
                      </a:r>
                    </a:p>
                  </a:txBody>
                  <a:tcPr marL="7419" marR="7419" marT="7419"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11 (22.9%)</a:t>
                      </a:r>
                    </a:p>
                  </a:txBody>
                  <a:tcPr marL="7419" marR="7419" marT="7419"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TBD</a:t>
                      </a:r>
                    </a:p>
                  </a:txBody>
                  <a:tcPr marL="7419" marR="7419" marT="7419" marB="0" anchor="ctr">
                    <a:lnL>
                      <a:noFill/>
                    </a:lnL>
                    <a:lnR>
                      <a:noFill/>
                    </a:lnR>
                    <a:lnT>
                      <a:noFill/>
                    </a:lnT>
                    <a:lnB>
                      <a:noFill/>
                    </a:lnB>
                  </a:tcPr>
                </a:tc>
                <a:extLst>
                  <a:ext uri="{0D108BD9-81ED-4DB2-BD59-A6C34878D82A}">
                    <a16:rowId xmlns:a16="http://schemas.microsoft.com/office/drawing/2014/main" val="3214976987"/>
                  </a:ext>
                </a:extLst>
              </a:tr>
              <a:tr h="66944">
                <a:tc>
                  <a:txBody>
                    <a:bodyPr/>
                    <a:lstStyle/>
                    <a:p>
                      <a:pPr algn="r" fontAlgn="ctr"/>
                      <a:r>
                        <a:rPr lang="en-US" sz="1200" b="0" i="0" u="none" strike="noStrike">
                          <a:solidFill>
                            <a:srgbClr val="000000"/>
                          </a:solidFill>
                          <a:effectLst/>
                          <a:latin typeface="+mn-lt"/>
                        </a:rPr>
                        <a:t>Stabilized</a:t>
                      </a:r>
                    </a:p>
                  </a:txBody>
                  <a:tcPr marL="7419" marR="7419" marT="7419"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7 (16.7%)</a:t>
                      </a:r>
                    </a:p>
                  </a:txBody>
                  <a:tcPr marL="7419" marR="7419" marT="7419"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TBD</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7419" marR="7419" marT="7419" marB="0" anchor="ctr">
                    <a:lnL>
                      <a:noFill/>
                    </a:lnL>
                    <a:lnR>
                      <a:noFill/>
                    </a:lnR>
                    <a:lnT>
                      <a:noFill/>
                    </a:lnT>
                    <a:lnB>
                      <a:noFill/>
                    </a:lnB>
                  </a:tcPr>
                </a:tc>
                <a:extLst>
                  <a:ext uri="{0D108BD9-81ED-4DB2-BD59-A6C34878D82A}">
                    <a16:rowId xmlns:a16="http://schemas.microsoft.com/office/drawing/2014/main" val="1054851283"/>
                  </a:ext>
                </a:extLst>
              </a:tr>
              <a:tr h="66944">
                <a:tc>
                  <a:txBody>
                    <a:bodyPr/>
                    <a:lstStyle/>
                    <a:p>
                      <a:pPr algn="r" fontAlgn="ctr"/>
                      <a:r>
                        <a:rPr lang="en-US" sz="1200" b="0" i="0" u="none" strike="noStrike">
                          <a:solidFill>
                            <a:srgbClr val="000000"/>
                          </a:solidFill>
                          <a:effectLst/>
                          <a:latin typeface="+mn-lt"/>
                        </a:rPr>
                        <a:t>Unspecified</a:t>
                      </a:r>
                    </a:p>
                  </a:txBody>
                  <a:tcPr marL="7419" marR="7419" marT="7419"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9 (18.8%)</a:t>
                      </a:r>
                    </a:p>
                  </a:txBody>
                  <a:tcPr marL="7419" marR="7419" marT="7419"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TBD</a:t>
                      </a:r>
                    </a:p>
                  </a:txBody>
                  <a:tcPr marL="7419" marR="7419" marT="7419" marB="0" anchor="ctr">
                    <a:lnL>
                      <a:noFill/>
                    </a:lnL>
                    <a:lnR>
                      <a:noFill/>
                    </a:lnR>
                    <a:lnT>
                      <a:noFill/>
                    </a:lnT>
                    <a:lnB>
                      <a:noFill/>
                    </a:lnB>
                  </a:tcPr>
                </a:tc>
                <a:extLst>
                  <a:ext uri="{0D108BD9-81ED-4DB2-BD59-A6C34878D82A}">
                    <a16:rowId xmlns:a16="http://schemas.microsoft.com/office/drawing/2014/main" val="873869743"/>
                  </a:ext>
                </a:extLst>
              </a:tr>
              <a:tr h="66944">
                <a:tc>
                  <a:txBody>
                    <a:bodyPr/>
                    <a:lstStyle/>
                    <a:p>
                      <a:pPr algn="ctr" fontAlgn="ctr"/>
                      <a:r>
                        <a:rPr lang="en-US" sz="1200" b="1" i="0" u="none" strike="noStrike" dirty="0">
                          <a:solidFill>
                            <a:srgbClr val="000000"/>
                          </a:solidFill>
                          <a:effectLst/>
                          <a:latin typeface="+mn-lt"/>
                        </a:rPr>
                        <a:t>Cough</a:t>
                      </a:r>
                    </a:p>
                  </a:txBody>
                  <a:tcPr marL="7419" marR="7419" marT="7419"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 </a:t>
                      </a:r>
                      <a:endParaRPr lang="en-US" sz="1200" b="1" i="0" u="none" strike="noStrike" dirty="0">
                        <a:solidFill>
                          <a:srgbClr val="000000"/>
                        </a:solidFill>
                        <a:effectLst/>
                        <a:latin typeface="+mn-lt"/>
                      </a:endParaRPr>
                    </a:p>
                  </a:txBody>
                  <a:tcPr marL="7419" marR="7419" marT="7419"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7419" marR="7419" marT="7419" marB="0" anchor="ctr">
                    <a:lnL>
                      <a:noFill/>
                    </a:lnL>
                    <a:lnR>
                      <a:noFill/>
                    </a:lnR>
                    <a:lnT>
                      <a:noFill/>
                    </a:lnT>
                    <a:lnB>
                      <a:noFill/>
                    </a:lnB>
                  </a:tcPr>
                </a:tc>
                <a:extLst>
                  <a:ext uri="{0D108BD9-81ED-4DB2-BD59-A6C34878D82A}">
                    <a16:rowId xmlns:a16="http://schemas.microsoft.com/office/drawing/2014/main" val="1810149052"/>
                  </a:ext>
                </a:extLst>
              </a:tr>
              <a:tr h="66944">
                <a:tc>
                  <a:txBody>
                    <a:bodyPr/>
                    <a:lstStyle/>
                    <a:p>
                      <a:pPr algn="r" fontAlgn="b"/>
                      <a:r>
                        <a:rPr lang="en-US" sz="1200" b="0" i="0" u="none" strike="noStrike">
                          <a:solidFill>
                            <a:srgbClr val="000000"/>
                          </a:solidFill>
                          <a:effectLst/>
                          <a:latin typeface="+mn-lt"/>
                        </a:rPr>
                        <a:t>aggravated</a:t>
                      </a:r>
                    </a:p>
                  </a:txBody>
                  <a:tcPr marL="7419" marR="7419" marT="7419" marB="0" anchor="b">
                    <a:lnL>
                      <a:noFill/>
                    </a:lnL>
                    <a:lnR>
                      <a:noFill/>
                    </a:lnR>
                    <a:lnT>
                      <a:noFill/>
                    </a:lnT>
                    <a:lnB>
                      <a:noFill/>
                    </a:lnB>
                  </a:tcPr>
                </a:tc>
                <a:tc>
                  <a:txBody>
                    <a:bodyPr/>
                    <a:lstStyle/>
                    <a:p>
                      <a:pPr algn="ctr" fontAlgn="b"/>
                      <a:r>
                        <a:rPr lang="en-US" sz="1200" b="0" i="0" u="none" strike="noStrike">
                          <a:solidFill>
                            <a:srgbClr val="000000"/>
                          </a:solidFill>
                          <a:effectLst/>
                          <a:latin typeface="+mn-lt"/>
                        </a:rPr>
                        <a:t>1 (2.1%)</a:t>
                      </a:r>
                    </a:p>
                  </a:txBody>
                  <a:tcPr marL="7419" marR="7419" marT="7419"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TBD</a:t>
                      </a:r>
                    </a:p>
                  </a:txBody>
                  <a:tcPr marL="7419" marR="7419" marT="7419" marB="0" anchor="ctr">
                    <a:lnL>
                      <a:noFill/>
                    </a:lnL>
                    <a:lnR>
                      <a:noFill/>
                    </a:lnR>
                    <a:lnT>
                      <a:noFill/>
                    </a:lnT>
                    <a:lnB>
                      <a:noFill/>
                    </a:lnB>
                  </a:tcPr>
                </a:tc>
                <a:extLst>
                  <a:ext uri="{0D108BD9-81ED-4DB2-BD59-A6C34878D82A}">
                    <a16:rowId xmlns:a16="http://schemas.microsoft.com/office/drawing/2014/main" val="4148651150"/>
                  </a:ext>
                </a:extLst>
              </a:tr>
              <a:tr h="66944">
                <a:tc>
                  <a:txBody>
                    <a:bodyPr/>
                    <a:lstStyle/>
                    <a:p>
                      <a:pPr algn="r" fontAlgn="b"/>
                      <a:r>
                        <a:rPr lang="en-US" sz="1200" b="0" i="0" u="none" strike="noStrike">
                          <a:solidFill>
                            <a:srgbClr val="000000"/>
                          </a:solidFill>
                          <a:effectLst/>
                          <a:latin typeface="+mn-lt"/>
                        </a:rPr>
                        <a:t>expectoration</a:t>
                      </a:r>
                    </a:p>
                  </a:txBody>
                  <a:tcPr marL="7419" marR="7419" marT="7419" marB="0" anchor="b">
                    <a:lnL>
                      <a:noFill/>
                    </a:lnL>
                    <a:lnR>
                      <a:noFill/>
                    </a:lnR>
                    <a:lnT>
                      <a:noFill/>
                    </a:lnT>
                    <a:lnB>
                      <a:noFill/>
                    </a:lnB>
                  </a:tcPr>
                </a:tc>
                <a:tc>
                  <a:txBody>
                    <a:bodyPr/>
                    <a:lstStyle/>
                    <a:p>
                      <a:pPr algn="ctr" fontAlgn="b"/>
                      <a:r>
                        <a:rPr lang="en-US" sz="1200" b="0" i="0" u="none" strike="noStrike">
                          <a:solidFill>
                            <a:srgbClr val="000000"/>
                          </a:solidFill>
                          <a:effectLst/>
                          <a:latin typeface="+mn-lt"/>
                        </a:rPr>
                        <a:t>3 (6.3%)</a:t>
                      </a:r>
                    </a:p>
                  </a:txBody>
                  <a:tcPr marL="7419" marR="7419" marT="7419"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TBD</a:t>
                      </a:r>
                    </a:p>
                  </a:txBody>
                  <a:tcPr marL="7419" marR="7419" marT="7419" marB="0" anchor="ctr">
                    <a:lnL>
                      <a:noFill/>
                    </a:lnL>
                    <a:lnR>
                      <a:noFill/>
                    </a:lnR>
                    <a:lnT>
                      <a:noFill/>
                    </a:lnT>
                    <a:lnB>
                      <a:noFill/>
                    </a:lnB>
                  </a:tcPr>
                </a:tc>
                <a:extLst>
                  <a:ext uri="{0D108BD9-81ED-4DB2-BD59-A6C34878D82A}">
                    <a16:rowId xmlns:a16="http://schemas.microsoft.com/office/drawing/2014/main" val="2944329017"/>
                  </a:ext>
                </a:extLst>
              </a:tr>
              <a:tr h="66944">
                <a:tc>
                  <a:txBody>
                    <a:bodyPr/>
                    <a:lstStyle/>
                    <a:p>
                      <a:pPr algn="r" fontAlgn="b"/>
                      <a:r>
                        <a:rPr lang="en-US" sz="1200" b="0" i="0" u="none" strike="noStrike">
                          <a:solidFill>
                            <a:srgbClr val="000000"/>
                          </a:solidFill>
                          <a:effectLst/>
                          <a:latin typeface="+mn-lt"/>
                        </a:rPr>
                        <a:t>intermittent</a:t>
                      </a:r>
                    </a:p>
                  </a:txBody>
                  <a:tcPr marL="7419" marR="7419" marT="7419" marB="0" anchor="b">
                    <a:lnL>
                      <a:noFill/>
                    </a:lnL>
                    <a:lnR>
                      <a:noFill/>
                    </a:lnR>
                    <a:lnT>
                      <a:noFill/>
                    </a:lnT>
                    <a:lnB>
                      <a:noFill/>
                    </a:lnB>
                  </a:tcPr>
                </a:tc>
                <a:tc>
                  <a:txBody>
                    <a:bodyPr/>
                    <a:lstStyle/>
                    <a:p>
                      <a:pPr algn="ctr" fontAlgn="b"/>
                      <a:r>
                        <a:rPr lang="en-US" sz="1200" b="0" i="0" u="none" strike="noStrike">
                          <a:solidFill>
                            <a:srgbClr val="000000"/>
                          </a:solidFill>
                          <a:effectLst/>
                          <a:latin typeface="+mn-lt"/>
                        </a:rPr>
                        <a:t>2 (4.2%)</a:t>
                      </a:r>
                    </a:p>
                  </a:txBody>
                  <a:tcPr marL="7419" marR="7419" marT="7419"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TBD</a:t>
                      </a:r>
                    </a:p>
                  </a:txBody>
                  <a:tcPr marL="7419" marR="7419" marT="7419" marB="0" anchor="ctr">
                    <a:lnL>
                      <a:noFill/>
                    </a:lnL>
                    <a:lnR>
                      <a:noFill/>
                    </a:lnR>
                    <a:lnT>
                      <a:noFill/>
                    </a:lnT>
                    <a:lnB>
                      <a:noFill/>
                    </a:lnB>
                  </a:tcPr>
                </a:tc>
                <a:extLst>
                  <a:ext uri="{0D108BD9-81ED-4DB2-BD59-A6C34878D82A}">
                    <a16:rowId xmlns:a16="http://schemas.microsoft.com/office/drawing/2014/main" val="1806731843"/>
                  </a:ext>
                </a:extLst>
              </a:tr>
              <a:tr h="66944">
                <a:tc>
                  <a:txBody>
                    <a:bodyPr/>
                    <a:lstStyle/>
                    <a:p>
                      <a:pPr algn="r" fontAlgn="b"/>
                      <a:r>
                        <a:rPr lang="en-US" sz="1200" b="0" i="0" u="none" strike="noStrike">
                          <a:solidFill>
                            <a:srgbClr val="000000"/>
                          </a:solidFill>
                          <a:effectLst/>
                          <a:latin typeface="+mn-lt"/>
                        </a:rPr>
                        <a:t>yes</a:t>
                      </a:r>
                    </a:p>
                  </a:txBody>
                  <a:tcPr marL="7419" marR="7419" marT="7419" marB="0" anchor="b">
                    <a:lnL>
                      <a:noFill/>
                    </a:lnL>
                    <a:lnR>
                      <a:noFill/>
                    </a:lnR>
                    <a:lnT>
                      <a:noFill/>
                    </a:lnT>
                    <a:lnB>
                      <a:noFill/>
                    </a:lnB>
                  </a:tcPr>
                </a:tc>
                <a:tc>
                  <a:txBody>
                    <a:bodyPr/>
                    <a:lstStyle/>
                    <a:p>
                      <a:pPr algn="ctr" fontAlgn="b"/>
                      <a:r>
                        <a:rPr lang="en-US" sz="1200" b="0" i="0" u="none" strike="noStrike">
                          <a:solidFill>
                            <a:srgbClr val="000000"/>
                          </a:solidFill>
                          <a:effectLst/>
                          <a:latin typeface="+mn-lt"/>
                        </a:rPr>
                        <a:t>6 (12.5%)</a:t>
                      </a:r>
                    </a:p>
                  </a:txBody>
                  <a:tcPr marL="7419" marR="7419" marT="7419"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TBD</a:t>
                      </a:r>
                    </a:p>
                  </a:txBody>
                  <a:tcPr marL="7419" marR="7419" marT="7419" marB="0" anchor="ctr">
                    <a:lnL>
                      <a:noFill/>
                    </a:lnL>
                    <a:lnR>
                      <a:noFill/>
                    </a:lnR>
                    <a:lnT>
                      <a:noFill/>
                    </a:lnT>
                    <a:lnB>
                      <a:noFill/>
                    </a:lnB>
                  </a:tcPr>
                </a:tc>
                <a:extLst>
                  <a:ext uri="{0D108BD9-81ED-4DB2-BD59-A6C34878D82A}">
                    <a16:rowId xmlns:a16="http://schemas.microsoft.com/office/drawing/2014/main" val="199351237"/>
                  </a:ext>
                </a:extLst>
              </a:tr>
              <a:tr h="102820">
                <a:tc>
                  <a:txBody>
                    <a:bodyPr/>
                    <a:lstStyle/>
                    <a:p>
                      <a:pPr algn="r" fontAlgn="b"/>
                      <a:r>
                        <a:rPr lang="en-US" sz="1200" b="0" i="0" u="none" strike="noStrike">
                          <a:solidFill>
                            <a:srgbClr val="000000"/>
                          </a:solidFill>
                          <a:effectLst/>
                          <a:latin typeface="+mn-lt"/>
                        </a:rPr>
                        <a:t>Unspecified</a:t>
                      </a:r>
                    </a:p>
                  </a:txBody>
                  <a:tcPr marL="7419" marR="7419" marT="7419" marB="0" anchor="b">
                    <a:lnL>
                      <a:noFill/>
                    </a:lnL>
                    <a:lnR>
                      <a:noFill/>
                    </a:lnR>
                    <a:lnT>
                      <a:noFill/>
                    </a:lnT>
                    <a:lnB>
                      <a:noFill/>
                    </a:lnB>
                  </a:tcPr>
                </a:tc>
                <a:tc>
                  <a:txBody>
                    <a:bodyPr/>
                    <a:lstStyle/>
                    <a:p>
                      <a:pPr algn="ctr" fontAlgn="b"/>
                      <a:r>
                        <a:rPr lang="en-US" sz="1200" b="0" i="0" u="none" strike="noStrike" dirty="0">
                          <a:solidFill>
                            <a:srgbClr val="000000"/>
                          </a:solidFill>
                          <a:effectLst/>
                          <a:latin typeface="+mn-lt"/>
                        </a:rPr>
                        <a:t>36 (75%)</a:t>
                      </a:r>
                    </a:p>
                  </a:txBody>
                  <a:tcPr marL="7419" marR="7419" marT="7419"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TBD</a:t>
                      </a:r>
                    </a:p>
                  </a:txBody>
                  <a:tcPr marL="7419" marR="7419" marT="7419" marB="0" anchor="ctr">
                    <a:lnL>
                      <a:noFill/>
                    </a:lnL>
                    <a:lnR>
                      <a:noFill/>
                    </a:lnR>
                    <a:lnT>
                      <a:noFill/>
                    </a:lnT>
                    <a:lnB>
                      <a:noFill/>
                    </a:lnB>
                  </a:tcPr>
                </a:tc>
                <a:extLst>
                  <a:ext uri="{0D108BD9-81ED-4DB2-BD59-A6C34878D82A}">
                    <a16:rowId xmlns:a16="http://schemas.microsoft.com/office/drawing/2014/main" val="1774856815"/>
                  </a:ext>
                </a:extLst>
              </a:tr>
              <a:tr h="131277">
                <a:tc>
                  <a:txBody>
                    <a:bodyPr/>
                    <a:lstStyle/>
                    <a:p>
                      <a:pPr algn="ctr" fontAlgn="t"/>
                      <a:r>
                        <a:rPr lang="en-US" sz="1200" b="1" i="0" u="none" strike="noStrike" dirty="0">
                          <a:solidFill>
                            <a:srgbClr val="000000"/>
                          </a:solidFill>
                          <a:effectLst/>
                          <a:latin typeface="+mn-lt"/>
                        </a:rPr>
                        <a:t>days delayed hospital </a:t>
                      </a:r>
                    </a:p>
                    <a:p>
                      <a:pPr algn="ctr" fontAlgn="t"/>
                      <a:r>
                        <a:rPr lang="en-US" sz="1200" b="0" i="0" u="none" strike="noStrike" dirty="0">
                          <a:solidFill>
                            <a:srgbClr val="000000"/>
                          </a:solidFill>
                          <a:effectLst/>
                          <a:latin typeface="+mn-lt"/>
                        </a:rPr>
                        <a:t>mean ± SD (n)</a:t>
                      </a:r>
                    </a:p>
                  </a:txBody>
                  <a:tcPr marL="7419" marR="7419" marT="7419" marB="0">
                    <a:lnL>
                      <a:noFill/>
                    </a:lnL>
                    <a:lnR>
                      <a:noFill/>
                    </a:lnR>
                    <a:lnT>
                      <a:noFill/>
                    </a:lnT>
                    <a:lnB>
                      <a:noFill/>
                    </a:lnB>
                  </a:tcPr>
                </a:tc>
                <a:tc>
                  <a:txBody>
                    <a:bodyPr/>
                    <a:lstStyle/>
                    <a:p>
                      <a:pPr algn="ctr" fontAlgn="t"/>
                      <a:r>
                        <a:rPr lang="en-US" sz="1200" b="0" i="0" u="none" strike="noStrike" dirty="0">
                          <a:solidFill>
                            <a:srgbClr val="000000"/>
                          </a:solidFill>
                          <a:effectLst/>
                          <a:latin typeface="+mn-lt"/>
                        </a:rPr>
                        <a:t>5.27  ±  3.29 (n=11)</a:t>
                      </a:r>
                    </a:p>
                  </a:txBody>
                  <a:tcPr marL="7419" marR="7419" marT="7419" marB="0" anchor="ctr">
                    <a:lnL>
                      <a:noFill/>
                    </a:lnL>
                    <a:lnR>
                      <a:noFill/>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TBD</a:t>
                      </a:r>
                    </a:p>
                  </a:txBody>
                  <a:tcPr marL="7419" marR="7419" marT="7419" marB="0" anchor="ctr">
                    <a:lnL>
                      <a:noFill/>
                    </a:lnL>
                    <a:lnR>
                      <a:noFill/>
                    </a:lnR>
                    <a:lnT>
                      <a:noFill/>
                    </a:lnT>
                    <a:lnB>
                      <a:noFill/>
                    </a:lnB>
                  </a:tcPr>
                </a:tc>
                <a:extLst>
                  <a:ext uri="{0D108BD9-81ED-4DB2-BD59-A6C34878D82A}">
                    <a16:rowId xmlns:a16="http://schemas.microsoft.com/office/drawing/2014/main" val="234887508"/>
                  </a:ext>
                </a:extLst>
              </a:tr>
            </a:tbl>
          </a:graphicData>
        </a:graphic>
      </p:graphicFrame>
      <p:graphicFrame>
        <p:nvGraphicFramePr>
          <p:cNvPr id="8" name="Table 7">
            <a:extLst>
              <a:ext uri="{FF2B5EF4-FFF2-40B4-BE49-F238E27FC236}">
                <a16:creationId xmlns:a16="http://schemas.microsoft.com/office/drawing/2014/main" id="{DB1A1844-826D-4EE9-9FC8-3530972AB439}"/>
              </a:ext>
            </a:extLst>
          </p:cNvPr>
          <p:cNvGraphicFramePr>
            <a:graphicFrameLocks noGrp="1"/>
          </p:cNvGraphicFramePr>
          <p:nvPr/>
        </p:nvGraphicFramePr>
        <p:xfrm>
          <a:off x="7534023" y="3555609"/>
          <a:ext cx="4446961" cy="2036445"/>
        </p:xfrm>
        <a:graphic>
          <a:graphicData uri="http://schemas.openxmlformats.org/drawingml/2006/table">
            <a:tbl>
              <a:tblPr/>
              <a:tblGrid>
                <a:gridCol w="1852788">
                  <a:extLst>
                    <a:ext uri="{9D8B030D-6E8A-4147-A177-3AD203B41FA5}">
                      <a16:colId xmlns:a16="http://schemas.microsoft.com/office/drawing/2014/main" val="813658435"/>
                    </a:ext>
                  </a:extLst>
                </a:gridCol>
                <a:gridCol w="769893">
                  <a:extLst>
                    <a:ext uri="{9D8B030D-6E8A-4147-A177-3AD203B41FA5}">
                      <a16:colId xmlns:a16="http://schemas.microsoft.com/office/drawing/2014/main" val="3936318196"/>
                    </a:ext>
                  </a:extLst>
                </a:gridCol>
                <a:gridCol w="1824280">
                  <a:extLst>
                    <a:ext uri="{9D8B030D-6E8A-4147-A177-3AD203B41FA5}">
                      <a16:colId xmlns:a16="http://schemas.microsoft.com/office/drawing/2014/main" val="2228610001"/>
                    </a:ext>
                  </a:extLst>
                </a:gridCol>
              </a:tblGrid>
              <a:tr h="190500">
                <a:tc gridSpan="3">
                  <a:txBody>
                    <a:bodyPr/>
                    <a:lstStyle/>
                    <a:p>
                      <a:pPr algn="ctr" fontAlgn="ctr"/>
                      <a:r>
                        <a:rPr lang="en-US" sz="1200" b="1" i="0" u="none" strike="noStrike" dirty="0">
                          <a:solidFill>
                            <a:srgbClr val="000000"/>
                          </a:solidFill>
                          <a:effectLst/>
                          <a:latin typeface="+mn-lt"/>
                        </a:rPr>
                        <a:t>Suppl. Table 2. Control Sick Sample Characteristics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09994237"/>
                  </a:ext>
                </a:extLst>
              </a:tr>
              <a:tr h="190500">
                <a:tc>
                  <a:txBody>
                    <a:bodyPr/>
                    <a:lstStyle/>
                    <a:p>
                      <a:pPr algn="l" fontAlgn="ctr"/>
                      <a:r>
                        <a:rPr lang="en-US" sz="1200" b="1" i="0" u="none" strike="noStrike">
                          <a:solidFill>
                            <a:srgbClr val="000000"/>
                          </a:solidFill>
                          <a:effectLst/>
                          <a:latin typeface="+mn-lt"/>
                        </a:rPr>
                        <a:t>Sample Type</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1" i="0" u="none" strike="noStrike" dirty="0">
                          <a:solidFill>
                            <a:srgbClr val="000000"/>
                          </a:solidFill>
                          <a:effectLst/>
                          <a:latin typeface="+mn-lt"/>
                        </a:rPr>
                        <a:t>n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mn-lt"/>
                        </a:rPr>
                        <a:t>p-value</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59336184"/>
                  </a:ext>
                </a:extLst>
              </a:tr>
              <a:tr h="190500">
                <a:tc>
                  <a:txBody>
                    <a:bodyPr/>
                    <a:lstStyle/>
                    <a:p>
                      <a:pPr algn="r" fontAlgn="ctr"/>
                      <a:r>
                        <a:rPr lang="en-US" sz="1200" b="0" i="0" u="none" strike="noStrike">
                          <a:solidFill>
                            <a:srgbClr val="000000"/>
                          </a:solidFill>
                          <a:effectLst/>
                          <a:latin typeface="+mn-lt"/>
                        </a:rPr>
                        <a:t>Asthma</a:t>
                      </a:r>
                    </a:p>
                  </a:txBody>
                  <a:tcPr marL="9525" marR="9525" marT="9525"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7 (19.4%)</a:t>
                      </a:r>
                    </a:p>
                  </a:txBody>
                  <a:tcPr marL="9525" marR="9525" marT="9525" marB="0" anchor="ctr">
                    <a:lnL>
                      <a:noFill/>
                    </a:lnL>
                    <a:lnR>
                      <a:noFill/>
                    </a:lnR>
                    <a:lnT>
                      <a:noFill/>
                    </a:lnT>
                    <a:lnB>
                      <a:noFill/>
                    </a:lnB>
                  </a:tcPr>
                </a:tc>
                <a:tc>
                  <a:txBody>
                    <a:bodyPr/>
                    <a:lstStyle/>
                    <a:p>
                      <a:pPr algn="ctr"/>
                      <a:r>
                        <a:rPr lang="en-US" sz="1200" dirty="0">
                          <a:latin typeface="+mn-lt"/>
                        </a:rPr>
                        <a:t>TBD</a:t>
                      </a:r>
                    </a:p>
                  </a:txBody>
                  <a:tcPr marL="9525" marR="9525" marT="9525" marB="0" anchor="ctr">
                    <a:lnL>
                      <a:noFill/>
                    </a:lnL>
                    <a:lnR>
                      <a:noFill/>
                    </a:lnR>
                    <a:lnT>
                      <a:noFill/>
                    </a:lnT>
                    <a:lnB>
                      <a:noFill/>
                    </a:lnB>
                  </a:tcPr>
                </a:tc>
                <a:extLst>
                  <a:ext uri="{0D108BD9-81ED-4DB2-BD59-A6C34878D82A}">
                    <a16:rowId xmlns:a16="http://schemas.microsoft.com/office/drawing/2014/main" val="3307823429"/>
                  </a:ext>
                </a:extLst>
              </a:tr>
              <a:tr h="190500">
                <a:tc>
                  <a:txBody>
                    <a:bodyPr/>
                    <a:lstStyle/>
                    <a:p>
                      <a:pPr algn="r" fontAlgn="ctr"/>
                      <a:r>
                        <a:rPr lang="en-US" sz="1200" b="0" i="0" u="none" strike="noStrike">
                          <a:solidFill>
                            <a:srgbClr val="000000"/>
                          </a:solidFill>
                          <a:effectLst/>
                          <a:latin typeface="+mn-lt"/>
                        </a:rPr>
                        <a:t>Asthma_Ex_smoker</a:t>
                      </a:r>
                    </a:p>
                  </a:txBody>
                  <a:tcPr marL="9525" marR="9525" marT="9525"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3 (8.3%)</a:t>
                      </a:r>
                    </a:p>
                  </a:txBody>
                  <a:tcPr marL="9525" marR="9525" marT="9525" marB="0" anchor="ctr">
                    <a:lnL>
                      <a:noFill/>
                    </a:lnL>
                    <a:lnR>
                      <a:noFill/>
                    </a:lnR>
                    <a:lnT>
                      <a:noFill/>
                    </a:lnT>
                    <a:lnB>
                      <a:noFill/>
                    </a:lnB>
                  </a:tcPr>
                </a:tc>
                <a:tc>
                  <a:txBody>
                    <a:bodyPr/>
                    <a:lstStyle/>
                    <a:p>
                      <a:pPr algn="ct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TBD</a:t>
                      </a:r>
                      <a:endParaRPr lang="en-US" sz="1200" dirty="0">
                        <a:latin typeface="+mn-lt"/>
                      </a:endParaRPr>
                    </a:p>
                  </a:txBody>
                  <a:tcPr marL="9525" marR="9525" marT="9525" marB="0" anchor="ctr">
                    <a:lnL>
                      <a:noFill/>
                    </a:lnL>
                    <a:lnR>
                      <a:noFill/>
                    </a:lnR>
                    <a:lnT>
                      <a:noFill/>
                    </a:lnT>
                    <a:lnB>
                      <a:noFill/>
                    </a:lnB>
                  </a:tcPr>
                </a:tc>
                <a:extLst>
                  <a:ext uri="{0D108BD9-81ED-4DB2-BD59-A6C34878D82A}">
                    <a16:rowId xmlns:a16="http://schemas.microsoft.com/office/drawing/2014/main" val="2266747369"/>
                  </a:ext>
                </a:extLst>
              </a:tr>
              <a:tr h="190500">
                <a:tc>
                  <a:txBody>
                    <a:bodyPr/>
                    <a:lstStyle/>
                    <a:p>
                      <a:pPr algn="r" fontAlgn="ctr"/>
                      <a:r>
                        <a:rPr lang="en-US" sz="1200" b="0" i="0" u="none" strike="noStrike">
                          <a:solidFill>
                            <a:srgbClr val="000000"/>
                          </a:solidFill>
                          <a:effectLst/>
                          <a:latin typeface="+mn-lt"/>
                        </a:rPr>
                        <a:t>Asthma_Smoker</a:t>
                      </a:r>
                    </a:p>
                  </a:txBody>
                  <a:tcPr marL="9525" marR="9525" marT="9525"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2 (5.6%)</a:t>
                      </a:r>
                    </a:p>
                  </a:txBody>
                  <a:tcPr marL="9525" marR="9525" marT="9525" marB="0" anchor="ctr">
                    <a:lnL>
                      <a:noFill/>
                    </a:lnL>
                    <a:lnR>
                      <a:noFill/>
                    </a:lnR>
                    <a:lnT>
                      <a:noFill/>
                    </a:lnT>
                    <a:lnB>
                      <a:noFill/>
                    </a:lnB>
                  </a:tcPr>
                </a:tc>
                <a:tc>
                  <a:txBody>
                    <a:bodyPr/>
                    <a:lstStyle/>
                    <a:p>
                      <a:pPr algn="ct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TBD</a:t>
                      </a:r>
                      <a:endParaRPr lang="en-US" sz="1200" dirty="0">
                        <a:latin typeface="+mn-lt"/>
                      </a:endParaRPr>
                    </a:p>
                  </a:txBody>
                  <a:tcPr marL="9525" marR="9525" marT="9525" marB="0" anchor="ctr">
                    <a:lnL>
                      <a:noFill/>
                    </a:lnL>
                    <a:lnR>
                      <a:noFill/>
                    </a:lnR>
                    <a:lnT>
                      <a:noFill/>
                    </a:lnT>
                    <a:lnB>
                      <a:noFill/>
                    </a:lnB>
                  </a:tcPr>
                </a:tc>
                <a:extLst>
                  <a:ext uri="{0D108BD9-81ED-4DB2-BD59-A6C34878D82A}">
                    <a16:rowId xmlns:a16="http://schemas.microsoft.com/office/drawing/2014/main" val="1733993130"/>
                  </a:ext>
                </a:extLst>
              </a:tr>
              <a:tr h="190500">
                <a:tc>
                  <a:txBody>
                    <a:bodyPr/>
                    <a:lstStyle/>
                    <a:p>
                      <a:pPr algn="r" fontAlgn="ctr"/>
                      <a:r>
                        <a:rPr lang="en-US" sz="1200" b="0" i="0" u="none" strike="noStrike">
                          <a:solidFill>
                            <a:srgbClr val="000000"/>
                          </a:solidFill>
                          <a:effectLst/>
                          <a:latin typeface="+mn-lt"/>
                        </a:rPr>
                        <a:t>Obese</a:t>
                      </a:r>
                    </a:p>
                  </a:txBody>
                  <a:tcPr marL="9525" marR="9525" marT="9525"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6 (16.7%)</a:t>
                      </a:r>
                    </a:p>
                  </a:txBody>
                  <a:tcPr marL="9525" marR="9525" marT="9525" marB="0" anchor="ctr">
                    <a:lnL>
                      <a:noFill/>
                    </a:lnL>
                    <a:lnR>
                      <a:noFill/>
                    </a:lnR>
                    <a:lnT>
                      <a:noFill/>
                    </a:lnT>
                    <a:lnB>
                      <a:noFill/>
                    </a:lnB>
                  </a:tcPr>
                </a:tc>
                <a:tc>
                  <a:txBody>
                    <a:bodyPr/>
                    <a:lstStyle/>
                    <a:p>
                      <a:pPr algn="ct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TBD</a:t>
                      </a:r>
                      <a:endParaRPr lang="en-US" sz="1200" dirty="0">
                        <a:latin typeface="+mn-lt"/>
                      </a:endParaRPr>
                    </a:p>
                  </a:txBody>
                  <a:tcPr marL="9525" marR="9525" marT="9525" marB="0" anchor="ctr">
                    <a:lnL>
                      <a:noFill/>
                    </a:lnL>
                    <a:lnR>
                      <a:noFill/>
                    </a:lnR>
                    <a:lnT>
                      <a:noFill/>
                    </a:lnT>
                    <a:lnB>
                      <a:noFill/>
                    </a:lnB>
                  </a:tcPr>
                </a:tc>
                <a:extLst>
                  <a:ext uri="{0D108BD9-81ED-4DB2-BD59-A6C34878D82A}">
                    <a16:rowId xmlns:a16="http://schemas.microsoft.com/office/drawing/2014/main" val="96025673"/>
                  </a:ext>
                </a:extLst>
              </a:tr>
              <a:tr h="190500">
                <a:tc>
                  <a:txBody>
                    <a:bodyPr/>
                    <a:lstStyle/>
                    <a:p>
                      <a:pPr algn="r" fontAlgn="ctr"/>
                      <a:r>
                        <a:rPr lang="en-US" sz="1200" b="0" i="0" u="none" strike="noStrike">
                          <a:solidFill>
                            <a:srgbClr val="000000"/>
                          </a:solidFill>
                          <a:effectLst/>
                          <a:latin typeface="+mn-lt"/>
                        </a:rPr>
                        <a:t>Obese_Asthma</a:t>
                      </a:r>
                    </a:p>
                  </a:txBody>
                  <a:tcPr marL="9525" marR="9525" marT="9525"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9 (25%)</a:t>
                      </a:r>
                    </a:p>
                  </a:txBody>
                  <a:tcPr marL="9525" marR="9525" marT="9525" marB="0" anchor="ctr">
                    <a:lnL>
                      <a:noFill/>
                    </a:lnL>
                    <a:lnR>
                      <a:noFill/>
                    </a:lnR>
                    <a:lnT>
                      <a:noFill/>
                    </a:lnT>
                    <a:lnB>
                      <a:noFill/>
                    </a:lnB>
                  </a:tcPr>
                </a:tc>
                <a:tc>
                  <a:txBody>
                    <a:bodyPr/>
                    <a:lstStyle/>
                    <a:p>
                      <a:pPr algn="ct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TBD</a:t>
                      </a:r>
                      <a:endParaRPr lang="en-US" sz="1200" dirty="0">
                        <a:latin typeface="+mn-lt"/>
                      </a:endParaRPr>
                    </a:p>
                  </a:txBody>
                  <a:tcPr marL="9525" marR="9525" marT="9525" marB="0" anchor="ctr">
                    <a:lnL>
                      <a:noFill/>
                    </a:lnL>
                    <a:lnR>
                      <a:noFill/>
                    </a:lnR>
                    <a:lnT>
                      <a:noFill/>
                    </a:lnT>
                    <a:lnB>
                      <a:noFill/>
                    </a:lnB>
                  </a:tcPr>
                </a:tc>
                <a:extLst>
                  <a:ext uri="{0D108BD9-81ED-4DB2-BD59-A6C34878D82A}">
                    <a16:rowId xmlns:a16="http://schemas.microsoft.com/office/drawing/2014/main" val="1059931707"/>
                  </a:ext>
                </a:extLst>
              </a:tr>
              <a:tr h="304800">
                <a:tc>
                  <a:txBody>
                    <a:bodyPr/>
                    <a:lstStyle/>
                    <a:p>
                      <a:pPr algn="r" fontAlgn="ctr"/>
                      <a:r>
                        <a:rPr lang="en-US" sz="1200" b="0" i="0" u="none" strike="noStrike">
                          <a:solidFill>
                            <a:srgbClr val="000000"/>
                          </a:solidFill>
                          <a:effectLst/>
                          <a:latin typeface="+mn-lt"/>
                        </a:rPr>
                        <a:t>Obese_Asthma_Smoker</a:t>
                      </a:r>
                    </a:p>
                  </a:txBody>
                  <a:tcPr marL="9525" marR="9525" marT="9525"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1 (2.8%)</a:t>
                      </a:r>
                    </a:p>
                  </a:txBody>
                  <a:tcPr marL="9525" marR="9525" marT="9525" marB="0" anchor="ctr">
                    <a:lnL>
                      <a:noFill/>
                    </a:lnL>
                    <a:lnR>
                      <a:noFill/>
                    </a:lnR>
                    <a:lnT>
                      <a:noFill/>
                    </a:lnT>
                    <a:lnB>
                      <a:noFill/>
                    </a:lnB>
                  </a:tcPr>
                </a:tc>
                <a:tc>
                  <a:txBody>
                    <a:bodyPr/>
                    <a:lstStyle/>
                    <a:p>
                      <a:pPr algn="ct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TBD</a:t>
                      </a:r>
                      <a:endParaRPr lang="en-US" sz="1200" dirty="0">
                        <a:latin typeface="+mn-lt"/>
                      </a:endParaRPr>
                    </a:p>
                  </a:txBody>
                  <a:tcPr marL="9525" marR="9525" marT="9525" marB="0" anchor="ctr">
                    <a:lnL>
                      <a:noFill/>
                    </a:lnL>
                    <a:lnR>
                      <a:noFill/>
                    </a:lnR>
                    <a:lnT>
                      <a:noFill/>
                    </a:lnT>
                    <a:lnB>
                      <a:noFill/>
                    </a:lnB>
                  </a:tcPr>
                </a:tc>
                <a:extLst>
                  <a:ext uri="{0D108BD9-81ED-4DB2-BD59-A6C34878D82A}">
                    <a16:rowId xmlns:a16="http://schemas.microsoft.com/office/drawing/2014/main" val="3446077739"/>
                  </a:ext>
                </a:extLst>
              </a:tr>
              <a:tr h="190500">
                <a:tc>
                  <a:txBody>
                    <a:bodyPr/>
                    <a:lstStyle/>
                    <a:p>
                      <a:pPr algn="r" fontAlgn="ctr"/>
                      <a:r>
                        <a:rPr lang="en-US" sz="1200" b="0" i="0" u="none" strike="noStrike">
                          <a:solidFill>
                            <a:srgbClr val="000000"/>
                          </a:solidFill>
                          <a:effectLst/>
                          <a:latin typeface="+mn-lt"/>
                        </a:rPr>
                        <a:t>Obese_Smoker</a:t>
                      </a:r>
                    </a:p>
                  </a:txBody>
                  <a:tcPr marL="9525" marR="9525" marT="9525" marB="0" anchor="ctr">
                    <a:lnL>
                      <a:noFill/>
                    </a:lnL>
                    <a:lnR>
                      <a:noFill/>
                    </a:lnR>
                    <a:lnT>
                      <a:noFill/>
                    </a:lnT>
                    <a:lnB>
                      <a:noFill/>
                    </a:lnB>
                  </a:tcPr>
                </a:tc>
                <a:tc>
                  <a:txBody>
                    <a:bodyPr/>
                    <a:lstStyle/>
                    <a:p>
                      <a:pPr algn="ctr" fontAlgn="ctr"/>
                      <a:r>
                        <a:rPr lang="en-US" sz="1200" b="0" i="0" u="none" strike="noStrike">
                          <a:solidFill>
                            <a:srgbClr val="000000"/>
                          </a:solidFill>
                          <a:effectLst/>
                          <a:latin typeface="+mn-lt"/>
                        </a:rPr>
                        <a:t>5 (13.9%)</a:t>
                      </a:r>
                    </a:p>
                  </a:txBody>
                  <a:tcPr marL="9525" marR="9525" marT="9525" marB="0" anchor="ctr">
                    <a:lnL>
                      <a:noFill/>
                    </a:lnL>
                    <a:lnR>
                      <a:noFill/>
                    </a:lnR>
                    <a:lnT>
                      <a:noFill/>
                    </a:lnT>
                    <a:lnB>
                      <a:noFill/>
                    </a:lnB>
                  </a:tcPr>
                </a:tc>
                <a:tc>
                  <a:txBody>
                    <a:bodyPr/>
                    <a:lstStyle/>
                    <a:p>
                      <a:pPr algn="ct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TBD</a:t>
                      </a:r>
                      <a:endParaRPr lang="en-US" sz="1200" dirty="0">
                        <a:latin typeface="+mn-lt"/>
                      </a:endParaRPr>
                    </a:p>
                  </a:txBody>
                  <a:tcPr marL="9525" marR="9525" marT="9525" marB="0" anchor="ctr">
                    <a:lnL>
                      <a:noFill/>
                    </a:lnL>
                    <a:lnR>
                      <a:noFill/>
                    </a:lnR>
                    <a:lnT>
                      <a:noFill/>
                    </a:lnT>
                    <a:lnB>
                      <a:noFill/>
                    </a:lnB>
                  </a:tcPr>
                </a:tc>
                <a:extLst>
                  <a:ext uri="{0D108BD9-81ED-4DB2-BD59-A6C34878D82A}">
                    <a16:rowId xmlns:a16="http://schemas.microsoft.com/office/drawing/2014/main" val="1913602745"/>
                  </a:ext>
                </a:extLst>
              </a:tr>
              <a:tr h="190500">
                <a:tc>
                  <a:txBody>
                    <a:bodyPr/>
                    <a:lstStyle/>
                    <a:p>
                      <a:pPr algn="r" fontAlgn="ctr"/>
                      <a:r>
                        <a:rPr lang="en-US" sz="1200" b="0" i="0" u="none" strike="noStrike" dirty="0">
                          <a:solidFill>
                            <a:srgbClr val="000000"/>
                          </a:solidFill>
                          <a:effectLst/>
                          <a:latin typeface="+mn-lt"/>
                        </a:rPr>
                        <a:t>Smoker</a:t>
                      </a:r>
                    </a:p>
                  </a:txBody>
                  <a:tcPr marL="9525" marR="9525" marT="9525" marB="0" anchor="ctr">
                    <a:lnL>
                      <a:noFill/>
                    </a:lnL>
                    <a:lnR>
                      <a:noFill/>
                    </a:lnR>
                    <a:lnT>
                      <a:noFill/>
                    </a:lnT>
                    <a:lnB>
                      <a:noFill/>
                    </a:lnB>
                  </a:tcPr>
                </a:tc>
                <a:tc>
                  <a:txBody>
                    <a:bodyPr/>
                    <a:lstStyle/>
                    <a:p>
                      <a:pPr algn="ctr" fontAlgn="ctr"/>
                      <a:r>
                        <a:rPr lang="en-US" sz="1200" b="0" i="0" u="none" strike="noStrike" dirty="0">
                          <a:solidFill>
                            <a:srgbClr val="000000"/>
                          </a:solidFill>
                          <a:effectLst/>
                          <a:latin typeface="+mn-lt"/>
                        </a:rPr>
                        <a:t>3 (8.3%)</a:t>
                      </a:r>
                    </a:p>
                  </a:txBody>
                  <a:tcPr marL="9525" marR="9525" marT="9525" marB="0" anchor="ctr">
                    <a:lnL>
                      <a:noFill/>
                    </a:lnL>
                    <a:lnR>
                      <a:noFill/>
                    </a:lnR>
                    <a:lnT>
                      <a:noFill/>
                    </a:lnT>
                    <a:lnB>
                      <a:noFill/>
                    </a:lnB>
                  </a:tcPr>
                </a:tc>
                <a:tc>
                  <a:txBody>
                    <a:bodyPr/>
                    <a:lstStyle/>
                    <a:p>
                      <a:pPr algn="ct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TBD</a:t>
                      </a:r>
                      <a:endParaRPr lang="en-US" sz="1200" dirty="0">
                        <a:latin typeface="+mn-lt"/>
                      </a:endParaRPr>
                    </a:p>
                  </a:txBody>
                  <a:tcPr marL="9525" marR="9525" marT="9525" marB="0" anchor="ctr">
                    <a:lnL>
                      <a:noFill/>
                    </a:lnL>
                    <a:lnR>
                      <a:noFill/>
                    </a:lnR>
                    <a:lnT>
                      <a:noFill/>
                    </a:lnT>
                    <a:lnB>
                      <a:noFill/>
                    </a:lnB>
                  </a:tcPr>
                </a:tc>
                <a:extLst>
                  <a:ext uri="{0D108BD9-81ED-4DB2-BD59-A6C34878D82A}">
                    <a16:rowId xmlns:a16="http://schemas.microsoft.com/office/drawing/2014/main" val="3209711376"/>
                  </a:ext>
                </a:extLst>
              </a:tr>
            </a:tbl>
          </a:graphicData>
        </a:graphic>
      </p:graphicFrame>
    </p:spTree>
    <p:extLst>
      <p:ext uri="{BB962C8B-B14F-4D97-AF65-F5344CB8AC3E}">
        <p14:creationId xmlns:p14="http://schemas.microsoft.com/office/powerpoint/2010/main" val="2484417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ar chart, waterfall chart&#10;&#10;Description automatically generated">
            <a:extLst>
              <a:ext uri="{FF2B5EF4-FFF2-40B4-BE49-F238E27FC236}">
                <a16:creationId xmlns:a16="http://schemas.microsoft.com/office/drawing/2014/main" id="{1A330DDA-A9D1-4337-B32E-1040CD39729C}"/>
              </a:ext>
            </a:extLst>
          </p:cNvPr>
          <p:cNvPicPr>
            <a:picLocks noChangeAspect="1"/>
          </p:cNvPicPr>
          <p:nvPr/>
        </p:nvPicPr>
        <p:blipFill rotWithShape="1">
          <a:blip r:embed="rId2">
            <a:extLst>
              <a:ext uri="{28A0092B-C50C-407E-A947-70E740481C1C}">
                <a14:useLocalDpi xmlns:a14="http://schemas.microsoft.com/office/drawing/2010/main" val="0"/>
              </a:ext>
            </a:extLst>
          </a:blip>
          <a:srcRect b="21811"/>
          <a:stretch/>
        </p:blipFill>
        <p:spPr>
          <a:xfrm>
            <a:off x="8054843" y="0"/>
            <a:ext cx="3848560" cy="4012192"/>
          </a:xfrm>
          <a:prstGeom prst="rect">
            <a:avLst/>
          </a:prstGeom>
        </p:spPr>
      </p:pic>
      <p:grpSp>
        <p:nvGrpSpPr>
          <p:cNvPr id="16" name="Group 15">
            <a:extLst>
              <a:ext uri="{FF2B5EF4-FFF2-40B4-BE49-F238E27FC236}">
                <a16:creationId xmlns:a16="http://schemas.microsoft.com/office/drawing/2014/main" id="{253CE24C-8151-440E-BDD7-7298C2C5FB1F}"/>
              </a:ext>
            </a:extLst>
          </p:cNvPr>
          <p:cNvGrpSpPr>
            <a:grpSpLocks noChangeAspect="1"/>
          </p:cNvGrpSpPr>
          <p:nvPr/>
        </p:nvGrpSpPr>
        <p:grpSpPr>
          <a:xfrm>
            <a:off x="0" y="126723"/>
            <a:ext cx="4440477" cy="3139727"/>
            <a:chOff x="0" y="-444"/>
            <a:chExt cx="5920637" cy="4186303"/>
          </a:xfrm>
        </p:grpSpPr>
        <p:pic>
          <p:nvPicPr>
            <p:cNvPr id="13" name="Picture 12">
              <a:extLst>
                <a:ext uri="{FF2B5EF4-FFF2-40B4-BE49-F238E27FC236}">
                  <a16:creationId xmlns:a16="http://schemas.microsoft.com/office/drawing/2014/main" id="{36E10A7C-2DE2-4F1B-939E-AD7D34D8DE3D}"/>
                </a:ext>
              </a:extLst>
            </p:cNvPr>
            <p:cNvPicPr>
              <a:picLocks noChangeAspect="1"/>
            </p:cNvPicPr>
            <p:nvPr/>
          </p:nvPicPr>
          <p:blipFill rotWithShape="1">
            <a:blip r:embed="rId3"/>
            <a:srcRect t="12099" r="38826"/>
            <a:stretch/>
          </p:blipFill>
          <p:spPr>
            <a:xfrm>
              <a:off x="0" y="-444"/>
              <a:ext cx="4434214" cy="4186303"/>
            </a:xfrm>
            <a:prstGeom prst="rect">
              <a:avLst/>
            </a:prstGeom>
          </p:spPr>
        </p:pic>
        <p:pic>
          <p:nvPicPr>
            <p:cNvPr id="14" name="Picture 13">
              <a:extLst>
                <a:ext uri="{FF2B5EF4-FFF2-40B4-BE49-F238E27FC236}">
                  <a16:creationId xmlns:a16="http://schemas.microsoft.com/office/drawing/2014/main" id="{3AC4E3D3-73A7-44A4-84B4-8A63019AC3E7}"/>
                </a:ext>
              </a:extLst>
            </p:cNvPr>
            <p:cNvPicPr>
              <a:picLocks noChangeAspect="1"/>
            </p:cNvPicPr>
            <p:nvPr/>
          </p:nvPicPr>
          <p:blipFill rotWithShape="1">
            <a:blip r:embed="rId3"/>
            <a:srcRect l="88794" t="6277" r="492" b="67158"/>
            <a:stretch/>
          </p:blipFill>
          <p:spPr>
            <a:xfrm>
              <a:off x="4434214" y="0"/>
              <a:ext cx="776614" cy="1265129"/>
            </a:xfrm>
            <a:prstGeom prst="rect">
              <a:avLst/>
            </a:prstGeom>
          </p:spPr>
        </p:pic>
        <p:pic>
          <p:nvPicPr>
            <p:cNvPr id="15" name="Picture 14">
              <a:extLst>
                <a:ext uri="{FF2B5EF4-FFF2-40B4-BE49-F238E27FC236}">
                  <a16:creationId xmlns:a16="http://schemas.microsoft.com/office/drawing/2014/main" id="{9FE11ADD-990D-47E9-893D-E7D1A9B01E84}"/>
                </a:ext>
              </a:extLst>
            </p:cNvPr>
            <p:cNvPicPr>
              <a:picLocks noChangeAspect="1"/>
            </p:cNvPicPr>
            <p:nvPr/>
          </p:nvPicPr>
          <p:blipFill rotWithShape="1">
            <a:blip r:embed="rId3"/>
            <a:srcRect l="88794" t="32799" r="492" b="21393"/>
            <a:stretch/>
          </p:blipFill>
          <p:spPr>
            <a:xfrm>
              <a:off x="5144023" y="-444"/>
              <a:ext cx="776614" cy="2181616"/>
            </a:xfrm>
            <a:prstGeom prst="rect">
              <a:avLst/>
            </a:prstGeom>
          </p:spPr>
        </p:pic>
      </p:grpSp>
      <p:sp>
        <p:nvSpPr>
          <p:cNvPr id="17" name="TextBox 16">
            <a:extLst>
              <a:ext uri="{FF2B5EF4-FFF2-40B4-BE49-F238E27FC236}">
                <a16:creationId xmlns:a16="http://schemas.microsoft.com/office/drawing/2014/main" id="{5C222AAF-B9FE-482C-99A2-F324606C2505}"/>
              </a:ext>
            </a:extLst>
          </p:cNvPr>
          <p:cNvSpPr txBox="1"/>
          <p:nvPr/>
        </p:nvSpPr>
        <p:spPr>
          <a:xfrm>
            <a:off x="1141173" y="1511921"/>
            <a:ext cx="1055610" cy="369332"/>
          </a:xfrm>
          <a:prstGeom prst="rect">
            <a:avLst/>
          </a:prstGeom>
          <a:noFill/>
        </p:spPr>
        <p:txBody>
          <a:bodyPr wrap="none" rtlCol="0">
            <a:spAutoFit/>
          </a:bodyPr>
          <a:lstStyle/>
          <a:p>
            <a:r>
              <a:rPr lang="en-US" dirty="0">
                <a:hlinkClick r:id="rId4" action="ppaction://hlinkfile"/>
              </a:rPr>
              <a:t>hyperlink</a:t>
            </a:r>
            <a:endParaRPr lang="en-US" dirty="0"/>
          </a:p>
        </p:txBody>
      </p:sp>
      <p:pic>
        <p:nvPicPr>
          <p:cNvPr id="31" name="Picture 30" descr="A picture containing chart&#10;&#10;Description automatically generated">
            <a:extLst>
              <a:ext uri="{FF2B5EF4-FFF2-40B4-BE49-F238E27FC236}">
                <a16:creationId xmlns:a16="http://schemas.microsoft.com/office/drawing/2014/main" id="{2BDB54AA-4574-4D11-B01E-DC66364F344C}"/>
              </a:ext>
            </a:extLst>
          </p:cNvPr>
          <p:cNvPicPr>
            <a:picLocks noChangeAspect="1"/>
          </p:cNvPicPr>
          <p:nvPr/>
        </p:nvPicPr>
        <p:blipFill rotWithShape="1">
          <a:blip r:embed="rId5">
            <a:extLst>
              <a:ext uri="{28A0092B-C50C-407E-A947-70E740481C1C}">
                <a14:useLocalDpi xmlns:a14="http://schemas.microsoft.com/office/drawing/2010/main" val="0"/>
              </a:ext>
            </a:extLst>
          </a:blip>
          <a:srcRect r="19856"/>
          <a:stretch/>
        </p:blipFill>
        <p:spPr>
          <a:xfrm>
            <a:off x="5498774" y="3727269"/>
            <a:ext cx="4045047" cy="3028361"/>
          </a:xfrm>
          <a:prstGeom prst="rect">
            <a:avLst/>
          </a:prstGeom>
        </p:spPr>
      </p:pic>
      <p:pic>
        <p:nvPicPr>
          <p:cNvPr id="32" name="Picture 31" descr="Chart&#10;&#10;Description automatically generated">
            <a:extLst>
              <a:ext uri="{FF2B5EF4-FFF2-40B4-BE49-F238E27FC236}">
                <a16:creationId xmlns:a16="http://schemas.microsoft.com/office/drawing/2014/main" id="{80BA94C1-A597-44AD-8945-1A2139884B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597" y="3621220"/>
            <a:ext cx="4572396" cy="2743438"/>
          </a:xfrm>
          <a:prstGeom prst="rect">
            <a:avLst/>
          </a:prstGeom>
        </p:spPr>
      </p:pic>
    </p:spTree>
    <p:extLst>
      <p:ext uri="{BB962C8B-B14F-4D97-AF65-F5344CB8AC3E}">
        <p14:creationId xmlns:p14="http://schemas.microsoft.com/office/powerpoint/2010/main" val="4281906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Chart&#10;&#10;Description automatically generated">
            <a:extLst>
              <a:ext uri="{FF2B5EF4-FFF2-40B4-BE49-F238E27FC236}">
                <a16:creationId xmlns:a16="http://schemas.microsoft.com/office/drawing/2014/main" id="{DC103137-6D7B-47E9-8301-10DDEEAF478B}"/>
              </a:ext>
            </a:extLst>
          </p:cNvPr>
          <p:cNvPicPr>
            <a:picLocks noChangeAspect="1"/>
          </p:cNvPicPr>
          <p:nvPr/>
        </p:nvPicPr>
        <p:blipFill rotWithShape="1">
          <a:blip r:embed="rId2">
            <a:extLst>
              <a:ext uri="{28A0092B-C50C-407E-A947-70E740481C1C}">
                <a14:useLocalDpi xmlns:a14="http://schemas.microsoft.com/office/drawing/2010/main" val="0"/>
              </a:ext>
            </a:extLst>
          </a:blip>
          <a:srcRect r="41302"/>
          <a:stretch/>
        </p:blipFill>
        <p:spPr>
          <a:xfrm>
            <a:off x="8973119" y="1477252"/>
            <a:ext cx="2801997" cy="3182388"/>
          </a:xfrm>
          <a:prstGeom prst="rect">
            <a:avLst/>
          </a:prstGeom>
        </p:spPr>
      </p:pic>
      <p:pic>
        <p:nvPicPr>
          <p:cNvPr id="28" name="Picture 27" descr="Chart&#10;&#10;Description automatically generated">
            <a:extLst>
              <a:ext uri="{FF2B5EF4-FFF2-40B4-BE49-F238E27FC236}">
                <a16:creationId xmlns:a16="http://schemas.microsoft.com/office/drawing/2014/main" id="{1C760C25-41F7-4EDF-9986-600F5FC69B07}"/>
              </a:ext>
            </a:extLst>
          </p:cNvPr>
          <p:cNvPicPr>
            <a:picLocks noChangeAspect="1"/>
          </p:cNvPicPr>
          <p:nvPr/>
        </p:nvPicPr>
        <p:blipFill rotWithShape="1">
          <a:blip r:embed="rId3">
            <a:extLst>
              <a:ext uri="{28A0092B-C50C-407E-A947-70E740481C1C}">
                <a14:useLocalDpi xmlns:a14="http://schemas.microsoft.com/office/drawing/2010/main" val="0"/>
              </a:ext>
            </a:extLst>
          </a:blip>
          <a:srcRect r="40564"/>
          <a:stretch/>
        </p:blipFill>
        <p:spPr>
          <a:xfrm>
            <a:off x="6010237" y="1477252"/>
            <a:ext cx="2837226" cy="3182388"/>
          </a:xfrm>
          <a:prstGeom prst="rect">
            <a:avLst/>
          </a:prstGeom>
        </p:spPr>
      </p:pic>
      <p:pic>
        <p:nvPicPr>
          <p:cNvPr id="3" name="Picture 2" descr="Chart, histogram&#10;&#10;Description automatically generated">
            <a:extLst>
              <a:ext uri="{FF2B5EF4-FFF2-40B4-BE49-F238E27FC236}">
                <a16:creationId xmlns:a16="http://schemas.microsoft.com/office/drawing/2014/main" id="{32B235EA-E79A-4B51-A4D1-7448B5B617FA}"/>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r="39389"/>
          <a:stretch/>
        </p:blipFill>
        <p:spPr>
          <a:xfrm>
            <a:off x="2891497" y="1422384"/>
            <a:ext cx="2993085" cy="3292125"/>
          </a:xfrm>
          <a:prstGeom prst="rect">
            <a:avLst/>
          </a:prstGeom>
        </p:spPr>
      </p:pic>
      <p:pic>
        <p:nvPicPr>
          <p:cNvPr id="7" name="Picture 6" descr="Chart&#10;&#10;Description automatically generated">
            <a:extLst>
              <a:ext uri="{FF2B5EF4-FFF2-40B4-BE49-F238E27FC236}">
                <a16:creationId xmlns:a16="http://schemas.microsoft.com/office/drawing/2014/main" id="{E00B3483-C969-4E8B-B810-E509E4B1D1F8}"/>
              </a:ext>
            </a:extLst>
          </p:cNvPr>
          <p:cNvPicPr>
            <a:picLocks noChangeAspect="1"/>
          </p:cNvPicPr>
          <p:nvPr/>
        </p:nvPicPr>
        <p:blipFill rotWithShape="1">
          <a:blip r:embed="rId5">
            <a:extLst>
              <a:ext uri="{28A0092B-C50C-407E-A947-70E740481C1C}">
                <a14:useLocalDpi xmlns:a14="http://schemas.microsoft.com/office/drawing/2010/main" val="0"/>
              </a:ext>
            </a:extLst>
          </a:blip>
          <a:srcRect r="28375"/>
          <a:stretch/>
        </p:blipFill>
        <p:spPr>
          <a:xfrm>
            <a:off x="416884" y="1428689"/>
            <a:ext cx="2348958" cy="3279514"/>
          </a:xfrm>
          <a:prstGeom prst="rect">
            <a:avLst/>
          </a:prstGeom>
        </p:spPr>
      </p:pic>
      <p:pic>
        <p:nvPicPr>
          <p:cNvPr id="18" name="Picture 17" descr="Chart&#10;&#10;Description automatically generated">
            <a:extLst>
              <a:ext uri="{FF2B5EF4-FFF2-40B4-BE49-F238E27FC236}">
                <a16:creationId xmlns:a16="http://schemas.microsoft.com/office/drawing/2014/main" id="{3056F44B-91A7-4D55-8944-E6FE86621EF6}"/>
              </a:ext>
            </a:extLst>
          </p:cNvPr>
          <p:cNvPicPr>
            <a:picLocks noChangeAspect="1"/>
          </p:cNvPicPr>
          <p:nvPr/>
        </p:nvPicPr>
        <p:blipFill rotWithShape="1">
          <a:blip r:embed="rId2">
            <a:extLst>
              <a:ext uri="{28A0092B-C50C-407E-A947-70E740481C1C}">
                <a14:useLocalDpi xmlns:a14="http://schemas.microsoft.com/office/drawing/2010/main" val="0"/>
              </a:ext>
            </a:extLst>
          </a:blip>
          <a:srcRect l="61857" t="29780" r="2039" b="39943"/>
          <a:stretch/>
        </p:blipFill>
        <p:spPr>
          <a:xfrm>
            <a:off x="10374117" y="418301"/>
            <a:ext cx="1723453" cy="963532"/>
          </a:xfrm>
          <a:prstGeom prst="rect">
            <a:avLst/>
          </a:prstGeom>
        </p:spPr>
      </p:pic>
    </p:spTree>
    <p:extLst>
      <p:ext uri="{BB962C8B-B14F-4D97-AF65-F5344CB8AC3E}">
        <p14:creationId xmlns:p14="http://schemas.microsoft.com/office/powerpoint/2010/main" val="294066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991C54CE-AE05-41C9-9E07-039BDDD1B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0"/>
            <a:ext cx="10972800" cy="6858000"/>
          </a:xfrm>
          <a:prstGeom prst="rect">
            <a:avLst/>
          </a:prstGeom>
        </p:spPr>
      </p:pic>
    </p:spTree>
    <p:extLst>
      <p:ext uri="{BB962C8B-B14F-4D97-AF65-F5344CB8AC3E}">
        <p14:creationId xmlns:p14="http://schemas.microsoft.com/office/powerpoint/2010/main" val="1897328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able&#10;&#10;Description automatically generated">
            <a:extLst>
              <a:ext uri="{FF2B5EF4-FFF2-40B4-BE49-F238E27FC236}">
                <a16:creationId xmlns:a16="http://schemas.microsoft.com/office/drawing/2014/main" id="{DC92DD91-6C32-4D55-A706-7AB3666F1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0"/>
            <a:ext cx="9601200" cy="6858000"/>
          </a:xfrm>
          <a:prstGeom prst="rect">
            <a:avLst/>
          </a:prstGeom>
        </p:spPr>
      </p:pic>
      <p:pic>
        <p:nvPicPr>
          <p:cNvPr id="12" name="Picture 11" descr="Chart, waterfall chart&#10;&#10;Description automatically generated">
            <a:extLst>
              <a:ext uri="{FF2B5EF4-FFF2-40B4-BE49-F238E27FC236}">
                <a16:creationId xmlns:a16="http://schemas.microsoft.com/office/drawing/2014/main" id="{5A1904EC-3B68-45BE-AA8E-20F5FC643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58" y="0"/>
            <a:ext cx="4572396" cy="4572396"/>
          </a:xfrm>
          <a:prstGeom prst="rect">
            <a:avLst/>
          </a:prstGeom>
        </p:spPr>
      </p:pic>
    </p:spTree>
    <p:extLst>
      <p:ext uri="{BB962C8B-B14F-4D97-AF65-F5344CB8AC3E}">
        <p14:creationId xmlns:p14="http://schemas.microsoft.com/office/powerpoint/2010/main" val="2556695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3F107047-4A32-48E0-AE49-AA3031D4E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52" y="1142802"/>
            <a:ext cx="4572396" cy="4572396"/>
          </a:xfrm>
          <a:prstGeom prst="rect">
            <a:avLst/>
          </a:prstGeom>
        </p:spPr>
      </p:pic>
      <p:pic>
        <p:nvPicPr>
          <p:cNvPr id="5" name="Picture 4" descr="Chart, treemap chart&#10;&#10;Description automatically generated">
            <a:extLst>
              <a:ext uri="{FF2B5EF4-FFF2-40B4-BE49-F238E27FC236}">
                <a16:creationId xmlns:a16="http://schemas.microsoft.com/office/drawing/2014/main" id="{4FB9C807-C183-404E-A599-1AC5207CC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762" y="571401"/>
            <a:ext cx="6858238" cy="5715198"/>
          </a:xfrm>
          <a:prstGeom prst="rect">
            <a:avLst/>
          </a:prstGeom>
        </p:spPr>
      </p:pic>
    </p:spTree>
    <p:extLst>
      <p:ext uri="{BB962C8B-B14F-4D97-AF65-F5344CB8AC3E}">
        <p14:creationId xmlns:p14="http://schemas.microsoft.com/office/powerpoint/2010/main" val="323966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1D2F-3B74-4592-9511-9B1590C6E95E}"/>
              </a:ext>
            </a:extLst>
          </p:cNvPr>
          <p:cNvSpPr>
            <a:spLocks noGrp="1"/>
          </p:cNvSpPr>
          <p:nvPr>
            <p:ph type="title"/>
          </p:nvPr>
        </p:nvSpPr>
        <p:spPr/>
        <p:txBody>
          <a:bodyPr/>
          <a:lstStyle/>
          <a:p>
            <a:r>
              <a:rPr lang="en-US" dirty="0"/>
              <a:t>Overview of update</a:t>
            </a:r>
          </a:p>
        </p:txBody>
      </p:sp>
      <p:sp>
        <p:nvSpPr>
          <p:cNvPr id="3" name="Content Placeholder 2">
            <a:extLst>
              <a:ext uri="{FF2B5EF4-FFF2-40B4-BE49-F238E27FC236}">
                <a16:creationId xmlns:a16="http://schemas.microsoft.com/office/drawing/2014/main" id="{B8C32EC2-ADBE-4F37-8024-DF47AB622D8E}"/>
              </a:ext>
            </a:extLst>
          </p:cNvPr>
          <p:cNvSpPr>
            <a:spLocks noGrp="1"/>
          </p:cNvSpPr>
          <p:nvPr>
            <p:ph idx="1"/>
          </p:nvPr>
        </p:nvSpPr>
        <p:spPr>
          <a:xfrm>
            <a:off x="762000" y="1690688"/>
            <a:ext cx="5191125" cy="4486275"/>
          </a:xfrm>
        </p:spPr>
        <p:txBody>
          <a:bodyPr/>
          <a:lstStyle/>
          <a:p>
            <a:r>
              <a:rPr lang="en-US" dirty="0"/>
              <a:t>Updated results are in </a:t>
            </a:r>
            <a:r>
              <a:rPr lang="en-US" dirty="0">
                <a:hlinkClick r:id="rId2"/>
              </a:rPr>
              <a:t>OSF</a:t>
            </a:r>
            <a:endParaRPr lang="en-US" dirty="0"/>
          </a:p>
          <a:p>
            <a:r>
              <a:rPr lang="en-US" dirty="0"/>
              <a:t>Issues</a:t>
            </a:r>
          </a:p>
          <a:p>
            <a:r>
              <a:rPr lang="en-US" dirty="0"/>
              <a:t>Remarkable Findings</a:t>
            </a:r>
          </a:p>
          <a:p>
            <a:r>
              <a:rPr lang="en-US" dirty="0"/>
              <a:t>Next Steps</a:t>
            </a:r>
          </a:p>
          <a:p>
            <a:pPr marL="0" indent="0">
              <a:buNone/>
            </a:pPr>
            <a:endParaRPr lang="en-US" dirty="0"/>
          </a:p>
        </p:txBody>
      </p:sp>
      <p:pic>
        <p:nvPicPr>
          <p:cNvPr id="5" name="Picture 4">
            <a:extLst>
              <a:ext uri="{FF2B5EF4-FFF2-40B4-BE49-F238E27FC236}">
                <a16:creationId xmlns:a16="http://schemas.microsoft.com/office/drawing/2014/main" id="{290E541D-C0A1-47DF-91A3-DAF15CA854D8}"/>
              </a:ext>
            </a:extLst>
          </p:cNvPr>
          <p:cNvPicPr>
            <a:picLocks noChangeAspect="1"/>
          </p:cNvPicPr>
          <p:nvPr/>
        </p:nvPicPr>
        <p:blipFill>
          <a:blip r:embed="rId3"/>
          <a:stretch>
            <a:fillRect/>
          </a:stretch>
        </p:blipFill>
        <p:spPr>
          <a:xfrm>
            <a:off x="6998139" y="128588"/>
            <a:ext cx="4621751" cy="6600824"/>
          </a:xfrm>
          <a:prstGeom prst="rect">
            <a:avLst/>
          </a:prstGeom>
        </p:spPr>
      </p:pic>
      <p:cxnSp>
        <p:nvCxnSpPr>
          <p:cNvPr id="7" name="Straight Arrow Connector 6">
            <a:extLst>
              <a:ext uri="{FF2B5EF4-FFF2-40B4-BE49-F238E27FC236}">
                <a16:creationId xmlns:a16="http://schemas.microsoft.com/office/drawing/2014/main" id="{B7170252-3F2C-4098-A4A3-F0FCC5D347D1}"/>
              </a:ext>
            </a:extLst>
          </p:cNvPr>
          <p:cNvCxnSpPr>
            <a:cxnSpLocks/>
          </p:cNvCxnSpPr>
          <p:nvPr/>
        </p:nvCxnSpPr>
        <p:spPr>
          <a:xfrm flipV="1">
            <a:off x="5193862" y="1690689"/>
            <a:ext cx="2530913" cy="366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AC936FE-3837-45A2-BD29-BF1E5356EA9A}"/>
              </a:ext>
            </a:extLst>
          </p:cNvPr>
          <p:cNvCxnSpPr>
            <a:cxnSpLocks/>
          </p:cNvCxnSpPr>
          <p:nvPr/>
        </p:nvCxnSpPr>
        <p:spPr>
          <a:xfrm>
            <a:off x="5124450" y="2057400"/>
            <a:ext cx="2600325" cy="1504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4DEB0EA-5E3D-401B-A533-687221516591}"/>
              </a:ext>
            </a:extLst>
          </p:cNvPr>
          <p:cNvCxnSpPr>
            <a:cxnSpLocks/>
          </p:cNvCxnSpPr>
          <p:nvPr/>
        </p:nvCxnSpPr>
        <p:spPr>
          <a:xfrm>
            <a:off x="5124450" y="2057400"/>
            <a:ext cx="2705100" cy="280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553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B82C-66B6-4A3F-85D5-162F484B15C4}"/>
              </a:ext>
            </a:extLst>
          </p:cNvPr>
          <p:cNvSpPr>
            <a:spLocks noGrp="1"/>
          </p:cNvSpPr>
          <p:nvPr>
            <p:ph type="title"/>
          </p:nvPr>
        </p:nvSpPr>
        <p:spPr>
          <a:xfrm>
            <a:off x="651588" y="0"/>
            <a:ext cx="10515600" cy="475861"/>
          </a:xfrm>
        </p:spPr>
        <p:txBody>
          <a:bodyPr>
            <a:normAutofit fontScale="90000"/>
          </a:bodyPr>
          <a:lstStyle/>
          <a:p>
            <a:pPr algn="ctr"/>
            <a:r>
              <a:rPr lang="en-US" dirty="0"/>
              <a:t>Issues</a:t>
            </a:r>
          </a:p>
        </p:txBody>
      </p:sp>
      <p:sp>
        <p:nvSpPr>
          <p:cNvPr id="4" name="Content Placeholder 3">
            <a:extLst>
              <a:ext uri="{FF2B5EF4-FFF2-40B4-BE49-F238E27FC236}">
                <a16:creationId xmlns:a16="http://schemas.microsoft.com/office/drawing/2014/main" id="{5FC8CD6D-78BE-46C1-B0FA-B844B9E9EB33}"/>
              </a:ext>
            </a:extLst>
          </p:cNvPr>
          <p:cNvSpPr>
            <a:spLocks noGrp="1"/>
          </p:cNvSpPr>
          <p:nvPr>
            <p:ph idx="1"/>
          </p:nvPr>
        </p:nvSpPr>
        <p:spPr>
          <a:xfrm>
            <a:off x="0" y="475861"/>
            <a:ext cx="5826967" cy="5701102"/>
          </a:xfrm>
        </p:spPr>
        <p:txBody>
          <a:bodyPr>
            <a:noAutofit/>
          </a:bodyPr>
          <a:lstStyle/>
          <a:p>
            <a:pPr>
              <a:lnSpc>
                <a:spcPct val="100000"/>
              </a:lnSpc>
            </a:pPr>
            <a:r>
              <a:rPr lang="en-US" sz="1600" dirty="0">
                <a:solidFill>
                  <a:srgbClr val="C00000"/>
                </a:solidFill>
                <a:latin typeface="Arial" panose="020B0604020202020204" pitchFamily="34" charset="0"/>
                <a:cs typeface="Arial" panose="020B0604020202020204" pitchFamily="34" charset="0"/>
              </a:rPr>
              <a:t>Issue </a:t>
            </a:r>
          </a:p>
          <a:p>
            <a:pPr lvl="1">
              <a:lnSpc>
                <a:spcPct val="100000"/>
              </a:lnSpc>
            </a:pPr>
            <a:r>
              <a:rPr lang="en-US" sz="1600" dirty="0" err="1">
                <a:latin typeface="Arial" panose="020B0604020202020204" pitchFamily="34" charset="0"/>
                <a:cs typeface="Arial" panose="020B0604020202020204" pitchFamily="34" charset="0"/>
              </a:rPr>
              <a:t>Michalovic</a:t>
            </a:r>
            <a:r>
              <a:rPr lang="en-US" sz="1600" dirty="0">
                <a:latin typeface="Arial" panose="020B0604020202020204" pitchFamily="34" charset="0"/>
                <a:cs typeface="Arial" panose="020B0604020202020204" pitchFamily="34" charset="0"/>
              </a:rPr>
              <a:t> samples are all batching</a:t>
            </a:r>
          </a:p>
          <a:p>
            <a:pPr lvl="1">
              <a:lnSpc>
                <a:spcPct val="100000"/>
              </a:lnSpc>
            </a:pPr>
            <a:r>
              <a:rPr lang="en-US" sz="1600" dirty="0">
                <a:latin typeface="Arial" panose="020B0604020202020204" pitchFamily="34" charset="0"/>
                <a:cs typeface="Arial" panose="020B0604020202020204" pitchFamily="34" charset="0"/>
              </a:rPr>
              <a:t>Background: </a:t>
            </a:r>
          </a:p>
          <a:p>
            <a:pPr lvl="2">
              <a:lnSpc>
                <a:spcPct val="100000"/>
              </a:lnSpc>
            </a:pPr>
            <a:r>
              <a:rPr lang="en-US" sz="1600" dirty="0">
                <a:latin typeface="Arial" panose="020B0604020202020204" pitchFamily="34" charset="0"/>
                <a:cs typeface="Arial" panose="020B0604020202020204" pitchFamily="34" charset="0"/>
              </a:rPr>
              <a:t>I split the CAP samples from the rest of the Control Sick samples because </a:t>
            </a:r>
            <a:r>
              <a:rPr lang="en-US" sz="1600" dirty="0" err="1">
                <a:latin typeface="Arial" panose="020B0604020202020204" pitchFamily="34" charset="0"/>
                <a:cs typeface="Arial" panose="020B0604020202020204" pitchFamily="34" charset="0"/>
              </a:rPr>
              <a:t>beth</a:t>
            </a:r>
            <a:r>
              <a:rPr lang="en-US" sz="1600" dirty="0">
                <a:latin typeface="Arial" panose="020B0604020202020204" pitchFamily="34" charset="0"/>
                <a:cs typeface="Arial" panose="020B0604020202020204" pitchFamily="34" charset="0"/>
              </a:rPr>
              <a:t> asked me to.</a:t>
            </a:r>
          </a:p>
          <a:p>
            <a:pPr lvl="2">
              <a:lnSpc>
                <a:spcPct val="100000"/>
              </a:lnSpc>
            </a:pPr>
            <a:r>
              <a:rPr lang="en-US" sz="1600" dirty="0">
                <a:latin typeface="Arial" panose="020B0604020202020204" pitchFamily="34" charset="0"/>
                <a:cs typeface="Arial" panose="020B0604020202020204" pitchFamily="34" charset="0"/>
              </a:rPr>
              <a:t>This was really smart because the CAP were really different than the other Control sick cases.</a:t>
            </a:r>
          </a:p>
          <a:p>
            <a:pPr lvl="2">
              <a:lnSpc>
                <a:spcPct val="100000"/>
              </a:lnSpc>
            </a:pPr>
            <a:r>
              <a:rPr lang="en-US" sz="1600" dirty="0">
                <a:latin typeface="Arial" panose="020B0604020202020204" pitchFamily="34" charset="0"/>
                <a:cs typeface="Arial" panose="020B0604020202020204" pitchFamily="34" charset="0"/>
              </a:rPr>
              <a:t>The results from this delineation greatly improved the maaslin2 and </a:t>
            </a:r>
            <a:r>
              <a:rPr lang="en-US" sz="1600" dirty="0" err="1">
                <a:latin typeface="Arial" panose="020B0604020202020204" pitchFamily="34" charset="0"/>
                <a:cs typeface="Arial" panose="020B0604020202020204" pitchFamily="34" charset="0"/>
              </a:rPr>
              <a:t>dmm</a:t>
            </a:r>
            <a:r>
              <a:rPr lang="en-US" sz="1600" dirty="0">
                <a:latin typeface="Arial" panose="020B0604020202020204" pitchFamily="34" charset="0"/>
                <a:cs typeface="Arial" panose="020B0604020202020204" pitchFamily="34" charset="0"/>
              </a:rPr>
              <a:t> modeling, and yielded more insightful comparisons.</a:t>
            </a:r>
          </a:p>
          <a:p>
            <a:pPr lvl="2">
              <a:lnSpc>
                <a:spcPct val="100000"/>
              </a:lnSpc>
            </a:pPr>
            <a:r>
              <a:rPr lang="en-US" sz="1600" dirty="0">
                <a:latin typeface="Arial" panose="020B0604020202020204" pitchFamily="34" charset="0"/>
                <a:cs typeface="Arial" panose="020B0604020202020204" pitchFamily="34" charset="0"/>
              </a:rPr>
              <a:t>It also now shows a strong batch effect with the </a:t>
            </a:r>
            <a:r>
              <a:rPr lang="en-US" sz="1600" dirty="0" err="1">
                <a:latin typeface="Arial" panose="020B0604020202020204" pitchFamily="34" charset="0"/>
                <a:cs typeface="Arial" panose="020B0604020202020204" pitchFamily="34" charset="0"/>
              </a:rPr>
              <a:t>Michalovic</a:t>
            </a:r>
            <a:r>
              <a:rPr lang="en-US" sz="1600" dirty="0">
                <a:latin typeface="Arial" panose="020B0604020202020204" pitchFamily="34" charset="0"/>
                <a:cs typeface="Arial" panose="020B0604020202020204" pitchFamily="34" charset="0"/>
              </a:rPr>
              <a:t> samples</a:t>
            </a:r>
          </a:p>
          <a:p>
            <a:pPr lvl="2">
              <a:lnSpc>
                <a:spcPct val="100000"/>
              </a:lnSpc>
            </a:pPr>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Michalovich</a:t>
            </a:r>
            <a:r>
              <a:rPr lang="en-US" sz="1600" dirty="0">
                <a:latin typeface="Arial" panose="020B0604020202020204" pitchFamily="34" charset="0"/>
                <a:cs typeface="Arial" panose="020B0604020202020204" pitchFamily="34" charset="0"/>
              </a:rPr>
              <a:t> samples also now represent the VAST majority of the control sick samples, which was impairing the model, which is impairing the analyses.</a:t>
            </a:r>
          </a:p>
          <a:p>
            <a:pPr>
              <a:lnSpc>
                <a:spcPct val="100000"/>
              </a:lnSpc>
            </a:pPr>
            <a:r>
              <a:rPr lang="en-US" sz="1600" dirty="0">
                <a:solidFill>
                  <a:schemeClr val="accent6"/>
                </a:solidFill>
                <a:latin typeface="Arial" panose="020B0604020202020204" pitchFamily="34" charset="0"/>
                <a:cs typeface="Arial" panose="020B0604020202020204" pitchFamily="34" charset="0"/>
              </a:rPr>
              <a:t>Resolution</a:t>
            </a:r>
            <a:endParaRPr lang="en-US" sz="1600" dirty="0">
              <a:latin typeface="Arial" panose="020B0604020202020204" pitchFamily="34" charset="0"/>
              <a:cs typeface="Arial" panose="020B0604020202020204" pitchFamily="34" charset="0"/>
            </a:endParaRPr>
          </a:p>
          <a:p>
            <a:pPr lvl="1">
              <a:lnSpc>
                <a:spcPct val="100000"/>
              </a:lnSpc>
            </a:pPr>
            <a:r>
              <a:rPr lang="en-US" sz="1600" dirty="0">
                <a:latin typeface="Arial" panose="020B0604020202020204" pitchFamily="34" charset="0"/>
                <a:cs typeface="Arial" panose="020B0604020202020204" pitchFamily="34" charset="0"/>
              </a:rPr>
              <a:t>Because the CAP samples now provide a closer representation of a “no COVID19  but sick” treatment group, I decided to try removing the I removed the Control Sick cases from the analysis pipeline and the results look much cleaner (modeling and multivariate</a:t>
            </a:r>
            <a:r>
              <a:rPr lang="en-US" sz="1400"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857EC2E4-7B58-4916-AF2F-FDFA8CB2BFF3}"/>
              </a:ext>
            </a:extLst>
          </p:cNvPr>
          <p:cNvSpPr txBox="1"/>
          <p:nvPr/>
        </p:nvSpPr>
        <p:spPr>
          <a:xfrm>
            <a:off x="5825413" y="733875"/>
            <a:ext cx="6097554" cy="5509200"/>
          </a:xfrm>
          <a:prstGeom prst="rect">
            <a:avLst/>
          </a:prstGeom>
          <a:noFill/>
        </p:spPr>
        <p:txBody>
          <a:bodyPr wrap="square">
            <a:spAutoFit/>
          </a:bodyPr>
          <a:lstStyle/>
          <a:p>
            <a:pPr marL="285750" indent="-285750">
              <a:lnSpc>
                <a:spcPct val="100000"/>
              </a:lnSpc>
              <a:buFont typeface="Arial" panose="020B0604020202020204" pitchFamily="34" charset="0"/>
              <a:buChar char="•"/>
            </a:pPr>
            <a:r>
              <a:rPr lang="en-US" sz="1600" dirty="0">
                <a:solidFill>
                  <a:srgbClr val="C00000"/>
                </a:solidFill>
                <a:latin typeface="Arial" panose="020B0604020202020204" pitchFamily="34" charset="0"/>
                <a:cs typeface="Arial" panose="020B0604020202020204" pitchFamily="34" charset="0"/>
              </a:rPr>
              <a:t>Issue</a:t>
            </a:r>
          </a:p>
          <a:p>
            <a:pPr marL="742950" lvl="1"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VST normalization wasn’t normalizing</a:t>
            </a:r>
          </a:p>
          <a:p>
            <a:pPr marL="285750" indent="-285750">
              <a:lnSpc>
                <a:spcPct val="100000"/>
              </a:lnSpc>
              <a:buFont typeface="Arial" panose="020B0604020202020204" pitchFamily="34" charset="0"/>
              <a:buChar char="•"/>
            </a:pPr>
            <a:r>
              <a:rPr lang="en-US" sz="1600" dirty="0">
                <a:solidFill>
                  <a:schemeClr val="accent6"/>
                </a:solidFill>
                <a:latin typeface="Arial" panose="020B0604020202020204" pitchFamily="34" charset="0"/>
                <a:cs typeface="Arial" panose="020B0604020202020204" pitchFamily="34" charset="0"/>
              </a:rPr>
              <a:t>Resolution</a:t>
            </a:r>
          </a:p>
          <a:p>
            <a:pPr marL="742950" lvl="1"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 wasn’t giving the command to actually conduct the VST normalization</a:t>
            </a:r>
          </a:p>
          <a:p>
            <a:pPr marL="285750" indent="-285750">
              <a:lnSpc>
                <a:spcPct val="100000"/>
              </a:lnSpc>
              <a:buFont typeface="Arial" panose="020B0604020202020204" pitchFamily="34" charset="0"/>
              <a:buChar char="•"/>
            </a:pPr>
            <a:r>
              <a:rPr lang="en-US" sz="1600" dirty="0">
                <a:solidFill>
                  <a:srgbClr val="C00000"/>
                </a:solidFill>
                <a:latin typeface="Arial" panose="020B0604020202020204" pitchFamily="34" charset="0"/>
                <a:cs typeface="Arial" panose="020B0604020202020204" pitchFamily="34" charset="0"/>
              </a:rPr>
              <a:t>Issue</a:t>
            </a:r>
          </a:p>
          <a:p>
            <a:pPr marL="742950" lvl="1"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VST normalization works too well</a:t>
            </a:r>
          </a:p>
          <a:p>
            <a:pPr marL="1200150" lvl="2"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The differences observed in the dataset are in a count range from 1 to max 14, but most of the are between X and 1</a:t>
            </a:r>
          </a:p>
          <a:p>
            <a:pPr marL="1200150" lvl="2" indent="-285750">
              <a:lnSpc>
                <a:spcPct val="100000"/>
              </a:lnSpc>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 can't figure out how to not get &gt;500 hits with the </a:t>
            </a:r>
            <a:r>
              <a:rPr lang="en-US" sz="1600" b="0" i="0" dirty="0" err="1">
                <a:effectLst/>
                <a:latin typeface="Arial" panose="020B0604020202020204" pitchFamily="34" charset="0"/>
                <a:cs typeface="Arial" panose="020B0604020202020204" pitchFamily="34" charset="0"/>
              </a:rPr>
              <a:t>vst</a:t>
            </a: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physeq</a:t>
            </a:r>
            <a:r>
              <a:rPr lang="en-US" sz="1600" b="0" i="0" dirty="0">
                <a:effectLst/>
                <a:latin typeface="Arial" panose="020B0604020202020204" pitchFamily="34" charset="0"/>
                <a:cs typeface="Arial" panose="020B0604020202020204" pitchFamily="34" charset="0"/>
              </a:rPr>
              <a:t> object</a:t>
            </a:r>
          </a:p>
          <a:p>
            <a:pPr marL="1200150" lvl="2"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Also, the results from the VST </a:t>
            </a:r>
            <a:r>
              <a:rPr lang="en-US" sz="1600" dirty="0" err="1">
                <a:latin typeface="Arial" panose="020B0604020202020204" pitchFamily="34" charset="0"/>
                <a:cs typeface="Arial" panose="020B0604020202020204" pitchFamily="34" charset="0"/>
              </a:rPr>
              <a:t>physeq</a:t>
            </a:r>
            <a:r>
              <a:rPr lang="en-US" sz="1600" dirty="0">
                <a:latin typeface="Arial" panose="020B0604020202020204" pitchFamily="34" charset="0"/>
                <a:cs typeface="Arial" panose="020B0604020202020204" pitchFamily="34" charset="0"/>
              </a:rPr>
              <a:t> has everything </a:t>
            </a:r>
            <a:r>
              <a:rPr lang="en-US" sz="1600" b="0" i="0" dirty="0" err="1">
                <a:effectLst/>
                <a:latin typeface="Arial" panose="020B0604020202020204" pitchFamily="34" charset="0"/>
                <a:cs typeface="Arial" panose="020B0604020202020204" pitchFamily="34" charset="0"/>
              </a:rPr>
              <a:t>wayyy</a:t>
            </a:r>
            <a:r>
              <a:rPr lang="en-US" sz="1600" b="0" i="0" dirty="0">
                <a:effectLst/>
                <a:latin typeface="Arial" panose="020B0604020202020204" pitchFamily="34" charset="0"/>
                <a:cs typeface="Arial" panose="020B0604020202020204" pitchFamily="34" charset="0"/>
              </a:rPr>
              <a:t> up compared to COVID19.  </a:t>
            </a:r>
          </a:p>
          <a:p>
            <a:pPr marL="1200150" lvl="2" indent="-285750">
              <a:lnSpc>
                <a:spcPct val="100000"/>
              </a:lnSpc>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 think we could take these results and then go make boxplots of the compositionally transformed counts</a:t>
            </a:r>
          </a:p>
          <a:p>
            <a:pPr marL="285750" indent="-285750">
              <a:lnSpc>
                <a:spcPct val="100000"/>
              </a:lnSpc>
              <a:buFont typeface="Arial" panose="020B0604020202020204" pitchFamily="34" charset="0"/>
              <a:buChar char="•"/>
            </a:pPr>
            <a:r>
              <a:rPr lang="en-US" sz="1600" dirty="0">
                <a:solidFill>
                  <a:schemeClr val="accent6"/>
                </a:solidFill>
                <a:latin typeface="Arial" panose="020B0604020202020204" pitchFamily="34" charset="0"/>
                <a:cs typeface="Arial" panose="020B0604020202020204" pitchFamily="34" charset="0"/>
              </a:rPr>
              <a:t>Resolution</a:t>
            </a:r>
          </a:p>
          <a:p>
            <a:pPr marL="1200150" lvl="2"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 decided to not use VST normalization and went ahead and just did a compositional transformation followed by a CLR normalization from the maaslin2 tool internally and got great results</a:t>
            </a:r>
            <a:endParaRPr lang="en-US" sz="16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369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imeline&#10;&#10;Description automatically generated">
            <a:extLst>
              <a:ext uri="{FF2B5EF4-FFF2-40B4-BE49-F238E27FC236}">
                <a16:creationId xmlns:a16="http://schemas.microsoft.com/office/drawing/2014/main" id="{2299AF94-BD27-4892-8C96-99FA147E3908}"/>
              </a:ext>
            </a:extLst>
          </p:cNvPr>
          <p:cNvPicPr>
            <a:picLocks noChangeAspect="1"/>
          </p:cNvPicPr>
          <p:nvPr/>
        </p:nvPicPr>
        <p:blipFill rotWithShape="1">
          <a:blip r:embed="rId3">
            <a:extLst>
              <a:ext uri="{28A0092B-C50C-407E-A947-70E740481C1C}">
                <a14:useLocalDpi xmlns:a14="http://schemas.microsoft.com/office/drawing/2010/main" val="0"/>
              </a:ext>
            </a:extLst>
          </a:blip>
          <a:srcRect l="509" r="23207"/>
          <a:stretch/>
        </p:blipFill>
        <p:spPr>
          <a:xfrm>
            <a:off x="209550" y="790575"/>
            <a:ext cx="10753726" cy="5638800"/>
          </a:xfrm>
          <a:prstGeom prst="rect">
            <a:avLst/>
          </a:prstGeom>
        </p:spPr>
      </p:pic>
      <p:sp>
        <p:nvSpPr>
          <p:cNvPr id="4" name="TextBox 3">
            <a:extLst>
              <a:ext uri="{FF2B5EF4-FFF2-40B4-BE49-F238E27FC236}">
                <a16:creationId xmlns:a16="http://schemas.microsoft.com/office/drawing/2014/main" id="{F4BE6E0B-F335-4E47-ACE4-41446C355DE7}"/>
              </a:ext>
            </a:extLst>
          </p:cNvPr>
          <p:cNvSpPr txBox="1"/>
          <p:nvPr/>
        </p:nvSpPr>
        <p:spPr>
          <a:xfrm>
            <a:off x="4791075" y="0"/>
            <a:ext cx="3231269" cy="369332"/>
          </a:xfrm>
          <a:prstGeom prst="rect">
            <a:avLst/>
          </a:prstGeom>
          <a:noFill/>
        </p:spPr>
        <p:txBody>
          <a:bodyPr wrap="none" rtlCol="0">
            <a:spAutoFit/>
          </a:bodyPr>
          <a:lstStyle/>
          <a:p>
            <a:r>
              <a:rPr lang="en-US" dirty="0">
                <a:hlinkClick r:id="rId4"/>
              </a:rPr>
              <a:t>Open the html </a:t>
            </a:r>
            <a:r>
              <a:rPr lang="en-US" dirty="0" err="1">
                <a:hlinkClick r:id="rId4"/>
              </a:rPr>
              <a:t>jupyter</a:t>
            </a:r>
            <a:r>
              <a:rPr lang="en-US" dirty="0">
                <a:hlinkClick r:id="rId4"/>
              </a:rPr>
              <a:t> notebook</a:t>
            </a:r>
            <a:endParaRPr lang="en-US" dirty="0"/>
          </a:p>
        </p:txBody>
      </p:sp>
      <p:pic>
        <p:nvPicPr>
          <p:cNvPr id="3" name="Picture 2" descr="A picture containing timeline&#10;&#10;Description automatically generated">
            <a:extLst>
              <a:ext uri="{FF2B5EF4-FFF2-40B4-BE49-F238E27FC236}">
                <a16:creationId xmlns:a16="http://schemas.microsoft.com/office/drawing/2014/main" id="{B2E18B00-EC85-4BC7-B92E-4E4307452851}"/>
              </a:ext>
            </a:extLst>
          </p:cNvPr>
          <p:cNvPicPr>
            <a:picLocks noChangeAspect="1"/>
          </p:cNvPicPr>
          <p:nvPr/>
        </p:nvPicPr>
        <p:blipFill rotWithShape="1">
          <a:blip r:embed="rId3">
            <a:extLst>
              <a:ext uri="{28A0092B-C50C-407E-A947-70E740481C1C}">
                <a14:useLocalDpi xmlns:a14="http://schemas.microsoft.com/office/drawing/2010/main" val="0"/>
              </a:ext>
            </a:extLst>
          </a:blip>
          <a:srcRect l="84688" r="3281" b="36214"/>
          <a:stretch/>
        </p:blipFill>
        <p:spPr>
          <a:xfrm>
            <a:off x="10534650" y="0"/>
            <a:ext cx="1657350" cy="3514725"/>
          </a:xfrm>
          <a:prstGeom prst="rect">
            <a:avLst/>
          </a:prstGeom>
        </p:spPr>
      </p:pic>
    </p:spTree>
    <p:extLst>
      <p:ext uri="{BB962C8B-B14F-4D97-AF65-F5344CB8AC3E}">
        <p14:creationId xmlns:p14="http://schemas.microsoft.com/office/powerpoint/2010/main" val="297269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imeline&#10;&#10;Description automatically generated">
            <a:extLst>
              <a:ext uri="{FF2B5EF4-FFF2-40B4-BE49-F238E27FC236}">
                <a16:creationId xmlns:a16="http://schemas.microsoft.com/office/drawing/2014/main" id="{2299AF94-BD27-4892-8C96-99FA147E3908}"/>
              </a:ext>
            </a:extLst>
          </p:cNvPr>
          <p:cNvPicPr>
            <a:picLocks noChangeAspect="1"/>
          </p:cNvPicPr>
          <p:nvPr/>
        </p:nvPicPr>
        <p:blipFill rotWithShape="1">
          <a:blip r:embed="rId3">
            <a:extLst>
              <a:ext uri="{28A0092B-C50C-407E-A947-70E740481C1C}">
                <a14:useLocalDpi xmlns:a14="http://schemas.microsoft.com/office/drawing/2010/main" val="0"/>
              </a:ext>
            </a:extLst>
          </a:blip>
          <a:srcRect l="-362" t="1" r="1287" b="-1187"/>
          <a:stretch/>
        </p:blipFill>
        <p:spPr>
          <a:xfrm>
            <a:off x="104775" y="1614669"/>
            <a:ext cx="11925299" cy="4871856"/>
          </a:xfrm>
          <a:prstGeom prst="rect">
            <a:avLst/>
          </a:prstGeom>
        </p:spPr>
      </p:pic>
      <p:sp>
        <p:nvSpPr>
          <p:cNvPr id="4" name="TextBox 3">
            <a:extLst>
              <a:ext uri="{FF2B5EF4-FFF2-40B4-BE49-F238E27FC236}">
                <a16:creationId xmlns:a16="http://schemas.microsoft.com/office/drawing/2014/main" id="{F4BE6E0B-F335-4E47-ACE4-41446C355DE7}"/>
              </a:ext>
            </a:extLst>
          </p:cNvPr>
          <p:cNvSpPr txBox="1"/>
          <p:nvPr/>
        </p:nvSpPr>
        <p:spPr>
          <a:xfrm>
            <a:off x="4791075" y="0"/>
            <a:ext cx="3231269" cy="369332"/>
          </a:xfrm>
          <a:prstGeom prst="rect">
            <a:avLst/>
          </a:prstGeom>
          <a:noFill/>
        </p:spPr>
        <p:txBody>
          <a:bodyPr wrap="none" rtlCol="0">
            <a:spAutoFit/>
          </a:bodyPr>
          <a:lstStyle/>
          <a:p>
            <a:r>
              <a:rPr lang="en-US" dirty="0">
                <a:hlinkClick r:id="rId4"/>
              </a:rPr>
              <a:t>Open the html </a:t>
            </a:r>
            <a:r>
              <a:rPr lang="en-US" dirty="0" err="1">
                <a:hlinkClick r:id="rId4"/>
              </a:rPr>
              <a:t>jupyter</a:t>
            </a:r>
            <a:r>
              <a:rPr lang="en-US" dirty="0">
                <a:hlinkClick r:id="rId4"/>
              </a:rPr>
              <a:t> notebook</a:t>
            </a:r>
            <a:endParaRPr lang="en-US" dirty="0"/>
          </a:p>
        </p:txBody>
      </p:sp>
    </p:spTree>
    <p:extLst>
      <p:ext uri="{BB962C8B-B14F-4D97-AF65-F5344CB8AC3E}">
        <p14:creationId xmlns:p14="http://schemas.microsoft.com/office/powerpoint/2010/main" val="135393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B82C-66B6-4A3F-85D5-162F484B15C4}"/>
              </a:ext>
            </a:extLst>
          </p:cNvPr>
          <p:cNvSpPr>
            <a:spLocks noGrp="1"/>
          </p:cNvSpPr>
          <p:nvPr>
            <p:ph type="title"/>
          </p:nvPr>
        </p:nvSpPr>
        <p:spPr>
          <a:xfrm>
            <a:off x="3762946" y="11192"/>
            <a:ext cx="5139667" cy="394805"/>
          </a:xfrm>
        </p:spPr>
        <p:txBody>
          <a:bodyPr>
            <a:noAutofit/>
          </a:bodyPr>
          <a:lstStyle/>
          <a:p>
            <a:pPr algn="ctr"/>
            <a:r>
              <a:rPr lang="en-US" sz="2800" b="1" dirty="0"/>
              <a:t>Remarkable findings</a:t>
            </a:r>
          </a:p>
        </p:txBody>
      </p:sp>
      <p:sp>
        <p:nvSpPr>
          <p:cNvPr id="3" name="Subtitle 2">
            <a:extLst>
              <a:ext uri="{FF2B5EF4-FFF2-40B4-BE49-F238E27FC236}">
                <a16:creationId xmlns:a16="http://schemas.microsoft.com/office/drawing/2014/main" id="{DCA52163-3F6E-4831-847C-3118610A669D}"/>
              </a:ext>
            </a:extLst>
          </p:cNvPr>
          <p:cNvSpPr>
            <a:spLocks noGrp="1"/>
          </p:cNvSpPr>
          <p:nvPr>
            <p:ph idx="1"/>
          </p:nvPr>
        </p:nvSpPr>
        <p:spPr>
          <a:xfrm>
            <a:off x="3637574" y="486958"/>
            <a:ext cx="5461549" cy="1314992"/>
          </a:xfrm>
        </p:spPr>
        <p:txBody>
          <a:bodyPr>
            <a:noAutofit/>
          </a:bodyPr>
          <a:lstStyle/>
          <a:p>
            <a:r>
              <a:rPr lang="en-US" sz="2000" dirty="0"/>
              <a:t>So I was taking a look at the ~ top 10 sig. associated GO Terms for case, outcome, and age comparisons, and I noticed the terms “</a:t>
            </a:r>
            <a:r>
              <a:rPr lang="en-US" sz="2000" b="1" dirty="0">
                <a:solidFill>
                  <a:srgbClr val="4472C4"/>
                </a:solidFill>
              </a:rPr>
              <a:t>transferase</a:t>
            </a:r>
            <a:r>
              <a:rPr lang="en-US" sz="2000" dirty="0"/>
              <a:t>”, “</a:t>
            </a:r>
            <a:r>
              <a:rPr lang="en-US" sz="2000" b="1" dirty="0">
                <a:solidFill>
                  <a:srgbClr val="7030A0"/>
                </a:solidFill>
              </a:rPr>
              <a:t>phosphate</a:t>
            </a:r>
            <a:r>
              <a:rPr lang="en-US" sz="2000" dirty="0"/>
              <a:t>”, ”</a:t>
            </a:r>
            <a:r>
              <a:rPr lang="en-US" sz="2000" b="1" dirty="0">
                <a:solidFill>
                  <a:srgbClr val="70AD47"/>
                </a:solidFill>
              </a:rPr>
              <a:t>adenyl</a:t>
            </a:r>
            <a:r>
              <a:rPr lang="en-US" sz="2000" dirty="0"/>
              <a:t>”, and “</a:t>
            </a:r>
            <a:r>
              <a:rPr lang="en-US" sz="2000" b="1" dirty="0">
                <a:solidFill>
                  <a:schemeClr val="accent4"/>
                </a:solidFill>
              </a:rPr>
              <a:t>nucleotide</a:t>
            </a:r>
            <a:r>
              <a:rPr lang="en-US" sz="2000" dirty="0"/>
              <a:t>” were very abundant. </a:t>
            </a:r>
          </a:p>
        </p:txBody>
      </p:sp>
      <p:grpSp>
        <p:nvGrpSpPr>
          <p:cNvPr id="23" name="Group 22">
            <a:extLst>
              <a:ext uri="{FF2B5EF4-FFF2-40B4-BE49-F238E27FC236}">
                <a16:creationId xmlns:a16="http://schemas.microsoft.com/office/drawing/2014/main" id="{3094D943-99B0-46BF-9A88-B08F500965A9}"/>
              </a:ext>
            </a:extLst>
          </p:cNvPr>
          <p:cNvGrpSpPr/>
          <p:nvPr/>
        </p:nvGrpSpPr>
        <p:grpSpPr>
          <a:xfrm>
            <a:off x="29888" y="-74013"/>
            <a:ext cx="1907831" cy="971360"/>
            <a:chOff x="3865850" y="2299471"/>
            <a:chExt cx="1907831" cy="971360"/>
          </a:xfrm>
        </p:grpSpPr>
        <p:sp>
          <p:nvSpPr>
            <p:cNvPr id="10" name="TextBox 9">
              <a:extLst>
                <a:ext uri="{FF2B5EF4-FFF2-40B4-BE49-F238E27FC236}">
                  <a16:creationId xmlns:a16="http://schemas.microsoft.com/office/drawing/2014/main" id="{27536CE7-DC4D-4E8E-BBB1-0A3AE1D31570}"/>
                </a:ext>
              </a:extLst>
            </p:cNvPr>
            <p:cNvSpPr txBox="1"/>
            <p:nvPr/>
          </p:nvSpPr>
          <p:spPr>
            <a:xfrm>
              <a:off x="4070201" y="2299471"/>
              <a:ext cx="1703480" cy="369332"/>
            </a:xfrm>
            <a:prstGeom prst="rect">
              <a:avLst/>
            </a:prstGeom>
            <a:noFill/>
          </p:spPr>
          <p:txBody>
            <a:bodyPr wrap="none" rtlCol="0">
              <a:spAutoFit/>
            </a:bodyPr>
            <a:lstStyle/>
            <a:p>
              <a:r>
                <a:rPr lang="en-US" b="1" dirty="0"/>
                <a:t>COVID19 (n=48)</a:t>
              </a:r>
            </a:p>
          </p:txBody>
        </p:sp>
        <p:sp>
          <p:nvSpPr>
            <p:cNvPr id="13" name="Rectangle 12">
              <a:extLst>
                <a:ext uri="{FF2B5EF4-FFF2-40B4-BE49-F238E27FC236}">
                  <a16:creationId xmlns:a16="http://schemas.microsoft.com/office/drawing/2014/main" id="{46E98491-66C2-49C3-955D-80C73FE82902}"/>
                </a:ext>
              </a:extLst>
            </p:cNvPr>
            <p:cNvSpPr/>
            <p:nvPr/>
          </p:nvSpPr>
          <p:spPr>
            <a:xfrm>
              <a:off x="3865850" y="2369837"/>
              <a:ext cx="228600" cy="228600"/>
            </a:xfrm>
            <a:prstGeom prst="rect">
              <a:avLst/>
            </a:prstGeom>
            <a:solidFill>
              <a:srgbClr val="CCEA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17" name="Group 16">
              <a:extLst>
                <a:ext uri="{FF2B5EF4-FFF2-40B4-BE49-F238E27FC236}">
                  <a16:creationId xmlns:a16="http://schemas.microsoft.com/office/drawing/2014/main" id="{C627FE63-85B2-460E-89FE-21C2860C277E}"/>
                </a:ext>
              </a:extLst>
            </p:cNvPr>
            <p:cNvGrpSpPr/>
            <p:nvPr/>
          </p:nvGrpSpPr>
          <p:grpSpPr>
            <a:xfrm>
              <a:off x="3865850" y="2600485"/>
              <a:ext cx="1443793" cy="369332"/>
              <a:chOff x="3384114" y="5154344"/>
              <a:chExt cx="1443793" cy="369332"/>
            </a:xfrm>
          </p:grpSpPr>
          <p:sp>
            <p:nvSpPr>
              <p:cNvPr id="12" name="TextBox 11">
                <a:extLst>
                  <a:ext uri="{FF2B5EF4-FFF2-40B4-BE49-F238E27FC236}">
                    <a16:creationId xmlns:a16="http://schemas.microsoft.com/office/drawing/2014/main" id="{699B2D17-5136-489A-88F8-254D4AB07EAD}"/>
                  </a:ext>
                </a:extLst>
              </p:cNvPr>
              <p:cNvSpPr txBox="1"/>
              <p:nvPr/>
            </p:nvSpPr>
            <p:spPr>
              <a:xfrm>
                <a:off x="3588465" y="5154344"/>
                <a:ext cx="1239442" cy="369332"/>
              </a:xfrm>
              <a:prstGeom prst="rect">
                <a:avLst/>
              </a:prstGeom>
              <a:noFill/>
            </p:spPr>
            <p:txBody>
              <a:bodyPr wrap="none" rtlCol="0">
                <a:spAutoFit/>
              </a:bodyPr>
              <a:lstStyle/>
              <a:p>
                <a:r>
                  <a:rPr lang="en-US" b="1" dirty="0"/>
                  <a:t>CAP (n=25)</a:t>
                </a:r>
              </a:p>
            </p:txBody>
          </p:sp>
          <p:sp>
            <p:nvSpPr>
              <p:cNvPr id="14" name="Rectangle 13">
                <a:extLst>
                  <a:ext uri="{FF2B5EF4-FFF2-40B4-BE49-F238E27FC236}">
                    <a16:creationId xmlns:a16="http://schemas.microsoft.com/office/drawing/2014/main" id="{F7861780-ECBB-48FA-AA09-F2D5E8B48A2A}"/>
                  </a:ext>
                </a:extLst>
              </p:cNvPr>
              <p:cNvSpPr/>
              <p:nvPr/>
            </p:nvSpPr>
            <p:spPr>
              <a:xfrm>
                <a:off x="3384114" y="5224710"/>
                <a:ext cx="228600" cy="228600"/>
              </a:xfrm>
              <a:prstGeom prst="rect">
                <a:avLst/>
              </a:prstGeom>
              <a:solidFill>
                <a:srgbClr val="FEC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18" name="Group 17">
              <a:extLst>
                <a:ext uri="{FF2B5EF4-FFF2-40B4-BE49-F238E27FC236}">
                  <a16:creationId xmlns:a16="http://schemas.microsoft.com/office/drawing/2014/main" id="{A5555DC9-D07F-421C-90D1-7F8DEA1BD77B}"/>
                </a:ext>
              </a:extLst>
            </p:cNvPr>
            <p:cNvGrpSpPr/>
            <p:nvPr/>
          </p:nvGrpSpPr>
          <p:grpSpPr>
            <a:xfrm>
              <a:off x="3865850" y="2901499"/>
              <a:ext cx="1798698" cy="369332"/>
              <a:chOff x="3384114" y="5463086"/>
              <a:chExt cx="1798698" cy="369332"/>
            </a:xfrm>
          </p:grpSpPr>
          <p:sp>
            <p:nvSpPr>
              <p:cNvPr id="11" name="TextBox 10">
                <a:extLst>
                  <a:ext uri="{FF2B5EF4-FFF2-40B4-BE49-F238E27FC236}">
                    <a16:creationId xmlns:a16="http://schemas.microsoft.com/office/drawing/2014/main" id="{78B368D2-0BB1-418D-8B12-89594F9C6170}"/>
                  </a:ext>
                </a:extLst>
              </p:cNvPr>
              <p:cNvSpPr txBox="1"/>
              <p:nvPr/>
            </p:nvSpPr>
            <p:spPr>
              <a:xfrm>
                <a:off x="3588465" y="5463086"/>
                <a:ext cx="1594347" cy="369332"/>
              </a:xfrm>
              <a:prstGeom prst="rect">
                <a:avLst/>
              </a:prstGeom>
              <a:noFill/>
            </p:spPr>
            <p:txBody>
              <a:bodyPr wrap="none" rtlCol="0">
                <a:spAutoFit/>
              </a:bodyPr>
              <a:lstStyle/>
              <a:p>
                <a:r>
                  <a:rPr lang="en-US" b="1" dirty="0"/>
                  <a:t>Healthy (n=32)</a:t>
                </a:r>
              </a:p>
            </p:txBody>
          </p:sp>
          <p:sp>
            <p:nvSpPr>
              <p:cNvPr id="15" name="Rectangle 14">
                <a:extLst>
                  <a:ext uri="{FF2B5EF4-FFF2-40B4-BE49-F238E27FC236}">
                    <a16:creationId xmlns:a16="http://schemas.microsoft.com/office/drawing/2014/main" id="{F7B8FEF2-C2A5-4B2C-A50D-45EB089438FA}"/>
                  </a:ext>
                </a:extLst>
              </p:cNvPr>
              <p:cNvSpPr/>
              <p:nvPr/>
            </p:nvSpPr>
            <p:spPr>
              <a:xfrm>
                <a:off x="3384114" y="5533452"/>
                <a:ext cx="228600" cy="228600"/>
              </a:xfrm>
              <a:prstGeom prst="rect">
                <a:avLst/>
              </a:prstGeom>
              <a:solidFill>
                <a:srgbClr val="FFFFD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grpSp>
        <p:nvGrpSpPr>
          <p:cNvPr id="28" name="Group 27">
            <a:extLst>
              <a:ext uri="{FF2B5EF4-FFF2-40B4-BE49-F238E27FC236}">
                <a16:creationId xmlns:a16="http://schemas.microsoft.com/office/drawing/2014/main" id="{F3014DFB-D4E7-47F2-A0D2-A7C7E69A60F0}"/>
              </a:ext>
            </a:extLst>
          </p:cNvPr>
          <p:cNvGrpSpPr/>
          <p:nvPr/>
        </p:nvGrpSpPr>
        <p:grpSpPr>
          <a:xfrm>
            <a:off x="134797" y="854293"/>
            <a:ext cx="3122216" cy="5850575"/>
            <a:chOff x="208274" y="2060102"/>
            <a:chExt cx="3122216" cy="5850575"/>
          </a:xfrm>
        </p:grpSpPr>
        <p:pic>
          <p:nvPicPr>
            <p:cNvPr id="6" name="Picture 5">
              <a:extLst>
                <a:ext uri="{FF2B5EF4-FFF2-40B4-BE49-F238E27FC236}">
                  <a16:creationId xmlns:a16="http://schemas.microsoft.com/office/drawing/2014/main" id="{40DD1AD8-3045-4926-A987-976CB3EB4E96}"/>
                </a:ext>
              </a:extLst>
            </p:cNvPr>
            <p:cNvPicPr>
              <a:picLocks noChangeAspect="1"/>
            </p:cNvPicPr>
            <p:nvPr/>
          </p:nvPicPr>
          <p:blipFill rotWithShape="1">
            <a:blip r:embed="rId2"/>
            <a:srcRect b="53152"/>
            <a:stretch/>
          </p:blipFill>
          <p:spPr>
            <a:xfrm>
              <a:off x="208274" y="6503585"/>
              <a:ext cx="3122216" cy="1407092"/>
            </a:xfrm>
            <a:prstGeom prst="rect">
              <a:avLst/>
            </a:prstGeom>
          </p:spPr>
        </p:pic>
        <p:sp>
          <p:nvSpPr>
            <p:cNvPr id="24" name="TextBox 23">
              <a:extLst>
                <a:ext uri="{FF2B5EF4-FFF2-40B4-BE49-F238E27FC236}">
                  <a16:creationId xmlns:a16="http://schemas.microsoft.com/office/drawing/2014/main" id="{3325AA28-BB8B-44C7-8086-F4B1D064908D}"/>
                </a:ext>
              </a:extLst>
            </p:cNvPr>
            <p:cNvSpPr txBox="1"/>
            <p:nvPr/>
          </p:nvSpPr>
          <p:spPr>
            <a:xfrm>
              <a:off x="235981" y="6188130"/>
              <a:ext cx="3066802" cy="369332"/>
            </a:xfrm>
            <a:prstGeom prst="rect">
              <a:avLst/>
            </a:prstGeom>
            <a:noFill/>
          </p:spPr>
          <p:txBody>
            <a:bodyPr wrap="none" rtlCol="0">
              <a:spAutoFit/>
            </a:bodyPr>
            <a:lstStyle/>
            <a:p>
              <a:pPr algn="ctr"/>
              <a:r>
                <a:rPr lang="en-US" b="1" dirty="0" err="1">
                  <a:solidFill>
                    <a:schemeClr val="accent4"/>
                  </a:solidFill>
                </a:rPr>
                <a:t>nucleotidyl</a:t>
              </a:r>
              <a:r>
                <a:rPr lang="en-US" b="1" dirty="0" err="1">
                  <a:solidFill>
                    <a:schemeClr val="accent1"/>
                  </a:solidFill>
                </a:rPr>
                <a:t>transferase</a:t>
              </a:r>
              <a:r>
                <a:rPr lang="en-US" b="1" dirty="0"/>
                <a:t> activity</a:t>
              </a:r>
            </a:p>
          </p:txBody>
        </p:sp>
        <p:pic>
          <p:nvPicPr>
            <p:cNvPr id="4" name="Picture 3">
              <a:extLst>
                <a:ext uri="{FF2B5EF4-FFF2-40B4-BE49-F238E27FC236}">
                  <a16:creationId xmlns:a16="http://schemas.microsoft.com/office/drawing/2014/main" id="{46CE8DF8-7EA4-45AD-99EE-DB268CAD23FE}"/>
                </a:ext>
              </a:extLst>
            </p:cNvPr>
            <p:cNvPicPr>
              <a:picLocks noChangeAspect="1"/>
            </p:cNvPicPr>
            <p:nvPr/>
          </p:nvPicPr>
          <p:blipFill rotWithShape="1">
            <a:blip r:embed="rId3"/>
            <a:srcRect b="52712"/>
            <a:stretch/>
          </p:blipFill>
          <p:spPr>
            <a:xfrm>
              <a:off x="215493" y="2409010"/>
              <a:ext cx="3107779" cy="1420337"/>
            </a:xfrm>
            <a:prstGeom prst="rect">
              <a:avLst/>
            </a:prstGeom>
          </p:spPr>
        </p:pic>
        <p:sp>
          <p:nvSpPr>
            <p:cNvPr id="25" name="TextBox 24">
              <a:extLst>
                <a:ext uri="{FF2B5EF4-FFF2-40B4-BE49-F238E27FC236}">
                  <a16:creationId xmlns:a16="http://schemas.microsoft.com/office/drawing/2014/main" id="{94245F19-D2CC-4E9F-9F54-315D25F00A2D}"/>
                </a:ext>
              </a:extLst>
            </p:cNvPr>
            <p:cNvSpPr txBox="1"/>
            <p:nvPr/>
          </p:nvSpPr>
          <p:spPr>
            <a:xfrm>
              <a:off x="849997" y="2060102"/>
              <a:ext cx="2004010" cy="369332"/>
            </a:xfrm>
            <a:prstGeom prst="rect">
              <a:avLst/>
            </a:prstGeom>
            <a:noFill/>
          </p:spPr>
          <p:txBody>
            <a:bodyPr wrap="none" rtlCol="0">
              <a:spAutoFit/>
            </a:bodyPr>
            <a:lstStyle/>
            <a:p>
              <a:pPr algn="ctr"/>
              <a:r>
                <a:rPr lang="en-US" b="1" dirty="0">
                  <a:solidFill>
                    <a:schemeClr val="accent1"/>
                  </a:solidFill>
                </a:rPr>
                <a:t>transferase </a:t>
              </a:r>
              <a:r>
                <a:rPr lang="en-US" b="1" dirty="0"/>
                <a:t>activity</a:t>
              </a:r>
            </a:p>
          </p:txBody>
        </p:sp>
        <p:pic>
          <p:nvPicPr>
            <p:cNvPr id="5" name="Picture 4">
              <a:extLst>
                <a:ext uri="{FF2B5EF4-FFF2-40B4-BE49-F238E27FC236}">
                  <a16:creationId xmlns:a16="http://schemas.microsoft.com/office/drawing/2014/main" id="{B6AB7FD7-6894-48B3-98CC-36521A972FD2}"/>
                </a:ext>
              </a:extLst>
            </p:cNvPr>
            <p:cNvPicPr>
              <a:picLocks noChangeAspect="1"/>
            </p:cNvPicPr>
            <p:nvPr/>
          </p:nvPicPr>
          <p:blipFill rotWithShape="1">
            <a:blip r:embed="rId4"/>
            <a:srcRect b="53940"/>
            <a:stretch/>
          </p:blipFill>
          <p:spPr>
            <a:xfrm>
              <a:off x="216451" y="4613246"/>
              <a:ext cx="3105862" cy="1383439"/>
            </a:xfrm>
            <a:prstGeom prst="rect">
              <a:avLst/>
            </a:prstGeom>
          </p:spPr>
        </p:pic>
        <p:sp>
          <p:nvSpPr>
            <p:cNvPr id="22" name="TextBox 21">
              <a:extLst>
                <a:ext uri="{FF2B5EF4-FFF2-40B4-BE49-F238E27FC236}">
                  <a16:creationId xmlns:a16="http://schemas.microsoft.com/office/drawing/2014/main" id="{2EB27311-17B2-4E42-B814-93FD342EFF21}"/>
                </a:ext>
              </a:extLst>
            </p:cNvPr>
            <p:cNvSpPr txBox="1"/>
            <p:nvPr/>
          </p:nvSpPr>
          <p:spPr>
            <a:xfrm>
              <a:off x="583769" y="4020792"/>
              <a:ext cx="2371227" cy="646331"/>
            </a:xfrm>
            <a:prstGeom prst="rect">
              <a:avLst/>
            </a:prstGeom>
            <a:noFill/>
          </p:spPr>
          <p:txBody>
            <a:bodyPr wrap="none" rtlCol="0">
              <a:spAutoFit/>
            </a:bodyPr>
            <a:lstStyle/>
            <a:p>
              <a:pPr algn="ctr"/>
              <a:r>
                <a:rPr lang="en-US" b="1" dirty="0">
                  <a:solidFill>
                    <a:srgbClr val="4472C4"/>
                  </a:solidFill>
                </a:rPr>
                <a:t>transferase </a:t>
              </a:r>
              <a:r>
                <a:rPr lang="en-US" b="1" dirty="0"/>
                <a:t>activity </a:t>
              </a:r>
              <a:br>
                <a:rPr lang="en-US" b="1" dirty="0"/>
              </a:br>
              <a:r>
                <a:rPr lang="en-US" b="1" dirty="0"/>
                <a:t>transferring </a:t>
              </a:r>
              <a:r>
                <a:rPr lang="en-US" b="1" dirty="0">
                  <a:solidFill>
                    <a:srgbClr val="7030A0"/>
                  </a:solidFill>
                </a:rPr>
                <a:t>phosphate</a:t>
              </a:r>
            </a:p>
          </p:txBody>
        </p:sp>
      </p:grpSp>
      <p:grpSp>
        <p:nvGrpSpPr>
          <p:cNvPr id="32" name="Group 31">
            <a:extLst>
              <a:ext uri="{FF2B5EF4-FFF2-40B4-BE49-F238E27FC236}">
                <a16:creationId xmlns:a16="http://schemas.microsoft.com/office/drawing/2014/main" id="{4467691F-C2F9-4026-8D13-C58B4883B5D7}"/>
              </a:ext>
            </a:extLst>
          </p:cNvPr>
          <p:cNvGrpSpPr/>
          <p:nvPr/>
        </p:nvGrpSpPr>
        <p:grpSpPr>
          <a:xfrm>
            <a:off x="4371337" y="2449950"/>
            <a:ext cx="2059026" cy="937973"/>
            <a:chOff x="3865850" y="2020624"/>
            <a:chExt cx="2059026" cy="937973"/>
          </a:xfrm>
        </p:grpSpPr>
        <p:sp>
          <p:nvSpPr>
            <p:cNvPr id="33" name="TextBox 32">
              <a:extLst>
                <a:ext uri="{FF2B5EF4-FFF2-40B4-BE49-F238E27FC236}">
                  <a16:creationId xmlns:a16="http://schemas.microsoft.com/office/drawing/2014/main" id="{A56A08E7-188D-4EFC-AC08-93D48CB86EFC}"/>
                </a:ext>
              </a:extLst>
            </p:cNvPr>
            <p:cNvSpPr txBox="1"/>
            <p:nvPr/>
          </p:nvSpPr>
          <p:spPr>
            <a:xfrm>
              <a:off x="4070201" y="2299471"/>
              <a:ext cx="1656094" cy="369332"/>
            </a:xfrm>
            <a:prstGeom prst="rect">
              <a:avLst/>
            </a:prstGeom>
            <a:noFill/>
          </p:spPr>
          <p:txBody>
            <a:bodyPr wrap="none" rtlCol="0">
              <a:spAutoFit/>
            </a:bodyPr>
            <a:lstStyle/>
            <a:p>
              <a:r>
                <a:rPr lang="en-US" b="1" dirty="0"/>
                <a:t>Stabilized (n=8)</a:t>
              </a:r>
            </a:p>
          </p:txBody>
        </p:sp>
        <p:sp>
          <p:nvSpPr>
            <p:cNvPr id="34" name="Rectangle 33">
              <a:extLst>
                <a:ext uri="{FF2B5EF4-FFF2-40B4-BE49-F238E27FC236}">
                  <a16:creationId xmlns:a16="http://schemas.microsoft.com/office/drawing/2014/main" id="{763EEEF8-792B-418C-921C-09B17FC3D2B8}"/>
                </a:ext>
              </a:extLst>
            </p:cNvPr>
            <p:cNvSpPr/>
            <p:nvPr/>
          </p:nvSpPr>
          <p:spPr>
            <a:xfrm>
              <a:off x="3865850" y="2369837"/>
              <a:ext cx="228600" cy="228600"/>
            </a:xfrm>
            <a:prstGeom prst="rect">
              <a:avLst/>
            </a:prstGeom>
            <a:solidFill>
              <a:srgbClr val="CCEA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5" name="Group 34">
              <a:extLst>
                <a:ext uri="{FF2B5EF4-FFF2-40B4-BE49-F238E27FC236}">
                  <a16:creationId xmlns:a16="http://schemas.microsoft.com/office/drawing/2014/main" id="{1EF4F217-442A-454D-8255-39C32054A60A}"/>
                </a:ext>
              </a:extLst>
            </p:cNvPr>
            <p:cNvGrpSpPr/>
            <p:nvPr/>
          </p:nvGrpSpPr>
          <p:grpSpPr>
            <a:xfrm>
              <a:off x="3865850" y="2020624"/>
              <a:ext cx="1975990" cy="369332"/>
              <a:chOff x="3384114" y="4574483"/>
              <a:chExt cx="1975990" cy="369332"/>
            </a:xfrm>
          </p:grpSpPr>
          <p:sp>
            <p:nvSpPr>
              <p:cNvPr id="39" name="TextBox 38">
                <a:extLst>
                  <a:ext uri="{FF2B5EF4-FFF2-40B4-BE49-F238E27FC236}">
                    <a16:creationId xmlns:a16="http://schemas.microsoft.com/office/drawing/2014/main" id="{86B4A8CC-D29E-4AC2-BCAC-F2ECFEAD5A81}"/>
                  </a:ext>
                </a:extLst>
              </p:cNvPr>
              <p:cNvSpPr txBox="1"/>
              <p:nvPr/>
            </p:nvSpPr>
            <p:spPr>
              <a:xfrm>
                <a:off x="3588465" y="4574483"/>
                <a:ext cx="1771639" cy="369332"/>
              </a:xfrm>
              <a:prstGeom prst="rect">
                <a:avLst/>
              </a:prstGeom>
              <a:noFill/>
            </p:spPr>
            <p:txBody>
              <a:bodyPr wrap="none" rtlCol="0">
                <a:spAutoFit/>
              </a:bodyPr>
              <a:lstStyle/>
              <a:p>
                <a:r>
                  <a:rPr lang="en-US" b="1" dirty="0"/>
                  <a:t>Deceased (n=20)</a:t>
                </a:r>
              </a:p>
            </p:txBody>
          </p:sp>
          <p:sp>
            <p:nvSpPr>
              <p:cNvPr id="40" name="Rectangle 39">
                <a:extLst>
                  <a:ext uri="{FF2B5EF4-FFF2-40B4-BE49-F238E27FC236}">
                    <a16:creationId xmlns:a16="http://schemas.microsoft.com/office/drawing/2014/main" id="{E6482AD2-7CD6-44EF-942A-12E1F8A97E0B}"/>
                  </a:ext>
                </a:extLst>
              </p:cNvPr>
              <p:cNvSpPr/>
              <p:nvPr/>
            </p:nvSpPr>
            <p:spPr>
              <a:xfrm>
                <a:off x="3384114" y="4644849"/>
                <a:ext cx="228600" cy="228600"/>
              </a:xfrm>
              <a:prstGeom prst="rect">
                <a:avLst/>
              </a:prstGeom>
              <a:solidFill>
                <a:srgbClr val="FEC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36" name="Group 35">
              <a:extLst>
                <a:ext uri="{FF2B5EF4-FFF2-40B4-BE49-F238E27FC236}">
                  <a16:creationId xmlns:a16="http://schemas.microsoft.com/office/drawing/2014/main" id="{19FED7D1-E4CE-420B-8BCA-21DABBE737B1}"/>
                </a:ext>
              </a:extLst>
            </p:cNvPr>
            <p:cNvGrpSpPr/>
            <p:nvPr/>
          </p:nvGrpSpPr>
          <p:grpSpPr>
            <a:xfrm>
              <a:off x="3865850" y="2589265"/>
              <a:ext cx="2059026" cy="369332"/>
              <a:chOff x="3384114" y="5150852"/>
              <a:chExt cx="2059026" cy="369332"/>
            </a:xfrm>
          </p:grpSpPr>
          <p:sp>
            <p:nvSpPr>
              <p:cNvPr id="37" name="TextBox 36">
                <a:extLst>
                  <a:ext uri="{FF2B5EF4-FFF2-40B4-BE49-F238E27FC236}">
                    <a16:creationId xmlns:a16="http://schemas.microsoft.com/office/drawing/2014/main" id="{5459B8F3-C198-4D87-BD9B-78F5DCC73194}"/>
                  </a:ext>
                </a:extLst>
              </p:cNvPr>
              <p:cNvSpPr txBox="1"/>
              <p:nvPr/>
            </p:nvSpPr>
            <p:spPr>
              <a:xfrm>
                <a:off x="3588465" y="5150852"/>
                <a:ext cx="1854675" cy="369332"/>
              </a:xfrm>
              <a:prstGeom prst="rect">
                <a:avLst/>
              </a:prstGeom>
              <a:noFill/>
            </p:spPr>
            <p:txBody>
              <a:bodyPr wrap="none" rtlCol="0">
                <a:spAutoFit/>
              </a:bodyPr>
              <a:lstStyle/>
              <a:p>
                <a:r>
                  <a:rPr lang="en-US" b="1" dirty="0"/>
                  <a:t>Recovered (n=11)</a:t>
                </a:r>
              </a:p>
            </p:txBody>
          </p:sp>
          <p:sp>
            <p:nvSpPr>
              <p:cNvPr id="38" name="Rectangle 37">
                <a:extLst>
                  <a:ext uri="{FF2B5EF4-FFF2-40B4-BE49-F238E27FC236}">
                    <a16:creationId xmlns:a16="http://schemas.microsoft.com/office/drawing/2014/main" id="{759DB053-AA70-4EE3-B3D8-38573637EBC6}"/>
                  </a:ext>
                </a:extLst>
              </p:cNvPr>
              <p:cNvSpPr/>
              <p:nvPr/>
            </p:nvSpPr>
            <p:spPr>
              <a:xfrm>
                <a:off x="3384114" y="5221218"/>
                <a:ext cx="228600" cy="228600"/>
              </a:xfrm>
              <a:prstGeom prst="rect">
                <a:avLst/>
              </a:prstGeom>
              <a:solidFill>
                <a:srgbClr val="FFFFD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grpSp>
        <p:nvGrpSpPr>
          <p:cNvPr id="51" name="Group 50">
            <a:extLst>
              <a:ext uri="{FF2B5EF4-FFF2-40B4-BE49-F238E27FC236}">
                <a16:creationId xmlns:a16="http://schemas.microsoft.com/office/drawing/2014/main" id="{0F99BDB6-4786-4011-8AE4-0F155E80C7A5}"/>
              </a:ext>
            </a:extLst>
          </p:cNvPr>
          <p:cNvGrpSpPr/>
          <p:nvPr/>
        </p:nvGrpSpPr>
        <p:grpSpPr>
          <a:xfrm>
            <a:off x="4060260" y="4539932"/>
            <a:ext cx="2681182" cy="2021925"/>
            <a:chOff x="7041925" y="2625939"/>
            <a:chExt cx="2681182" cy="2021925"/>
          </a:xfrm>
        </p:grpSpPr>
        <p:pic>
          <p:nvPicPr>
            <p:cNvPr id="29" name="Picture 28">
              <a:extLst>
                <a:ext uri="{FF2B5EF4-FFF2-40B4-BE49-F238E27FC236}">
                  <a16:creationId xmlns:a16="http://schemas.microsoft.com/office/drawing/2014/main" id="{60296BAF-D62F-41A7-B75D-6AB8A520DAF1}"/>
                </a:ext>
              </a:extLst>
            </p:cNvPr>
            <p:cNvPicPr>
              <a:picLocks noChangeAspect="1"/>
            </p:cNvPicPr>
            <p:nvPr/>
          </p:nvPicPr>
          <p:blipFill rotWithShape="1">
            <a:blip r:embed="rId5"/>
            <a:srcRect b="29287"/>
            <a:stretch/>
          </p:blipFill>
          <p:spPr>
            <a:xfrm>
              <a:off x="7183864" y="3031359"/>
              <a:ext cx="2397303" cy="1616505"/>
            </a:xfrm>
            <a:prstGeom prst="rect">
              <a:avLst/>
            </a:prstGeom>
          </p:spPr>
        </p:pic>
        <p:sp>
          <p:nvSpPr>
            <p:cNvPr id="42" name="TextBox 41">
              <a:extLst>
                <a:ext uri="{FF2B5EF4-FFF2-40B4-BE49-F238E27FC236}">
                  <a16:creationId xmlns:a16="http://schemas.microsoft.com/office/drawing/2014/main" id="{17898452-4500-4F8F-834A-87F1CBDD406A}"/>
                </a:ext>
              </a:extLst>
            </p:cNvPr>
            <p:cNvSpPr txBox="1"/>
            <p:nvPr/>
          </p:nvSpPr>
          <p:spPr>
            <a:xfrm>
              <a:off x="7041925" y="2625939"/>
              <a:ext cx="2681182" cy="369332"/>
            </a:xfrm>
            <a:prstGeom prst="rect">
              <a:avLst/>
            </a:prstGeom>
            <a:noFill/>
          </p:spPr>
          <p:txBody>
            <a:bodyPr wrap="none" rtlCol="0">
              <a:spAutoFit/>
            </a:bodyPr>
            <a:lstStyle/>
            <a:p>
              <a:pPr algn="ctr"/>
              <a:r>
                <a:rPr lang="en-US" b="1" dirty="0">
                  <a:solidFill>
                    <a:schemeClr val="accent6"/>
                  </a:solidFill>
                </a:rPr>
                <a:t>Adenyl</a:t>
              </a:r>
              <a:r>
                <a:rPr lang="en-US" b="1" dirty="0"/>
                <a:t> </a:t>
              </a:r>
              <a:r>
                <a:rPr lang="en-US" b="1" dirty="0">
                  <a:solidFill>
                    <a:srgbClr val="FFC000"/>
                  </a:solidFill>
                </a:rPr>
                <a:t>nucleotide</a:t>
              </a:r>
              <a:r>
                <a:rPr lang="en-US" b="1" dirty="0"/>
                <a:t> binding</a:t>
              </a:r>
            </a:p>
          </p:txBody>
        </p:sp>
      </p:grpSp>
      <p:grpSp>
        <p:nvGrpSpPr>
          <p:cNvPr id="50" name="Group 49">
            <a:extLst>
              <a:ext uri="{FF2B5EF4-FFF2-40B4-BE49-F238E27FC236}">
                <a16:creationId xmlns:a16="http://schemas.microsoft.com/office/drawing/2014/main" id="{743CF24F-0E80-4491-B5BD-C5349AE02DCE}"/>
              </a:ext>
            </a:extLst>
          </p:cNvPr>
          <p:cNvGrpSpPr/>
          <p:nvPr/>
        </p:nvGrpSpPr>
        <p:grpSpPr>
          <a:xfrm>
            <a:off x="9592197" y="2191517"/>
            <a:ext cx="2510304" cy="2044361"/>
            <a:chOff x="4467432" y="2625939"/>
            <a:chExt cx="2510304" cy="2044361"/>
          </a:xfrm>
        </p:grpSpPr>
        <p:pic>
          <p:nvPicPr>
            <p:cNvPr id="30" name="Picture 29">
              <a:extLst>
                <a:ext uri="{FF2B5EF4-FFF2-40B4-BE49-F238E27FC236}">
                  <a16:creationId xmlns:a16="http://schemas.microsoft.com/office/drawing/2014/main" id="{50EC1AF8-20DD-4794-8022-42E164BF9C69}"/>
                </a:ext>
              </a:extLst>
            </p:cNvPr>
            <p:cNvPicPr>
              <a:picLocks noChangeAspect="1"/>
            </p:cNvPicPr>
            <p:nvPr/>
          </p:nvPicPr>
          <p:blipFill rotWithShape="1">
            <a:blip r:embed="rId6"/>
            <a:srcRect b="29287"/>
            <a:stretch/>
          </p:blipFill>
          <p:spPr>
            <a:xfrm>
              <a:off x="4551570" y="3053795"/>
              <a:ext cx="2342029" cy="1616505"/>
            </a:xfrm>
            <a:prstGeom prst="rect">
              <a:avLst/>
            </a:prstGeom>
          </p:spPr>
        </p:pic>
        <p:sp>
          <p:nvSpPr>
            <p:cNvPr id="43" name="TextBox 42">
              <a:extLst>
                <a:ext uri="{FF2B5EF4-FFF2-40B4-BE49-F238E27FC236}">
                  <a16:creationId xmlns:a16="http://schemas.microsoft.com/office/drawing/2014/main" id="{CE9CD32B-B797-48AB-B3F3-BDF4504ADAFD}"/>
                </a:ext>
              </a:extLst>
            </p:cNvPr>
            <p:cNvSpPr txBox="1"/>
            <p:nvPr/>
          </p:nvSpPr>
          <p:spPr>
            <a:xfrm>
              <a:off x="4467432" y="2625939"/>
              <a:ext cx="2510304" cy="369332"/>
            </a:xfrm>
            <a:prstGeom prst="rect">
              <a:avLst/>
            </a:prstGeom>
            <a:noFill/>
          </p:spPr>
          <p:txBody>
            <a:bodyPr wrap="none" rtlCol="0">
              <a:spAutoFit/>
            </a:bodyPr>
            <a:lstStyle/>
            <a:p>
              <a:pPr algn="ctr"/>
              <a:r>
                <a:rPr lang="en-US" b="1" dirty="0"/>
                <a:t>Protein </a:t>
              </a:r>
              <a:r>
                <a:rPr lang="en-US" b="1" dirty="0">
                  <a:solidFill>
                    <a:srgbClr val="7030A0"/>
                  </a:solidFill>
                </a:rPr>
                <a:t>phosphorylation</a:t>
              </a:r>
            </a:p>
          </p:txBody>
        </p:sp>
      </p:grpSp>
      <p:grpSp>
        <p:nvGrpSpPr>
          <p:cNvPr id="52" name="Group 51">
            <a:extLst>
              <a:ext uri="{FF2B5EF4-FFF2-40B4-BE49-F238E27FC236}">
                <a16:creationId xmlns:a16="http://schemas.microsoft.com/office/drawing/2014/main" id="{AAF967E7-F0DD-4084-95D1-20BE036ECA8E}"/>
              </a:ext>
            </a:extLst>
          </p:cNvPr>
          <p:cNvGrpSpPr/>
          <p:nvPr/>
        </p:nvGrpSpPr>
        <p:grpSpPr>
          <a:xfrm>
            <a:off x="7028893" y="4329069"/>
            <a:ext cx="2418941" cy="2302450"/>
            <a:chOff x="9743171" y="2348940"/>
            <a:chExt cx="2418941" cy="2302450"/>
          </a:xfrm>
        </p:grpSpPr>
        <p:sp>
          <p:nvSpPr>
            <p:cNvPr id="44" name="TextBox 43">
              <a:extLst>
                <a:ext uri="{FF2B5EF4-FFF2-40B4-BE49-F238E27FC236}">
                  <a16:creationId xmlns:a16="http://schemas.microsoft.com/office/drawing/2014/main" id="{4655AD50-D65F-4BA2-B743-8991C17CEF62}"/>
                </a:ext>
              </a:extLst>
            </p:cNvPr>
            <p:cNvSpPr txBox="1"/>
            <p:nvPr/>
          </p:nvSpPr>
          <p:spPr>
            <a:xfrm>
              <a:off x="9787295" y="2348940"/>
              <a:ext cx="2374817" cy="646331"/>
            </a:xfrm>
            <a:prstGeom prst="rect">
              <a:avLst/>
            </a:prstGeom>
            <a:noFill/>
          </p:spPr>
          <p:txBody>
            <a:bodyPr wrap="none" rtlCol="0">
              <a:spAutoFit/>
            </a:bodyPr>
            <a:lstStyle/>
            <a:p>
              <a:pPr algn="ctr"/>
              <a:r>
                <a:rPr lang="en-US" b="1" dirty="0">
                  <a:solidFill>
                    <a:schemeClr val="accent4"/>
                  </a:solidFill>
                </a:rPr>
                <a:t>Nucleoside </a:t>
              </a:r>
              <a:br>
                <a:rPr lang="en-US" b="1" dirty="0"/>
              </a:br>
              <a:r>
                <a:rPr lang="en-US" b="1" dirty="0">
                  <a:solidFill>
                    <a:srgbClr val="7030A0"/>
                  </a:solidFill>
                </a:rPr>
                <a:t>triphosphatase</a:t>
              </a:r>
              <a:r>
                <a:rPr lang="en-US" b="1" dirty="0"/>
                <a:t> activity</a:t>
              </a:r>
            </a:p>
          </p:txBody>
        </p:sp>
        <p:pic>
          <p:nvPicPr>
            <p:cNvPr id="47" name="Picture 46">
              <a:extLst>
                <a:ext uri="{FF2B5EF4-FFF2-40B4-BE49-F238E27FC236}">
                  <a16:creationId xmlns:a16="http://schemas.microsoft.com/office/drawing/2014/main" id="{F16E0065-6890-414E-980D-8AD1DA4D9F9D}"/>
                </a:ext>
              </a:extLst>
            </p:cNvPr>
            <p:cNvPicPr>
              <a:picLocks noChangeAspect="1"/>
            </p:cNvPicPr>
            <p:nvPr/>
          </p:nvPicPr>
          <p:blipFill rotWithShape="1">
            <a:blip r:embed="rId7"/>
            <a:srcRect b="27795"/>
            <a:stretch/>
          </p:blipFill>
          <p:spPr>
            <a:xfrm>
              <a:off x="9743171" y="3000785"/>
              <a:ext cx="2418941" cy="1650605"/>
            </a:xfrm>
            <a:prstGeom prst="rect">
              <a:avLst/>
            </a:prstGeom>
          </p:spPr>
        </p:pic>
      </p:grpSp>
      <p:grpSp>
        <p:nvGrpSpPr>
          <p:cNvPr id="53" name="Group 52">
            <a:extLst>
              <a:ext uri="{FF2B5EF4-FFF2-40B4-BE49-F238E27FC236}">
                <a16:creationId xmlns:a16="http://schemas.microsoft.com/office/drawing/2014/main" id="{CD332200-7F6F-4FF3-A12E-30AA427EF51D}"/>
              </a:ext>
            </a:extLst>
          </p:cNvPr>
          <p:cNvGrpSpPr/>
          <p:nvPr/>
        </p:nvGrpSpPr>
        <p:grpSpPr>
          <a:xfrm>
            <a:off x="9656200" y="4678007"/>
            <a:ext cx="2499202" cy="2035848"/>
            <a:chOff x="7269349" y="4750080"/>
            <a:chExt cx="2499202" cy="2035848"/>
          </a:xfrm>
        </p:grpSpPr>
        <p:pic>
          <p:nvPicPr>
            <p:cNvPr id="46" name="Picture 45">
              <a:extLst>
                <a:ext uri="{FF2B5EF4-FFF2-40B4-BE49-F238E27FC236}">
                  <a16:creationId xmlns:a16="http://schemas.microsoft.com/office/drawing/2014/main" id="{C4F7585D-C895-4153-8166-B4D4AB77D510}"/>
                </a:ext>
              </a:extLst>
            </p:cNvPr>
            <p:cNvPicPr>
              <a:picLocks noChangeAspect="1"/>
            </p:cNvPicPr>
            <p:nvPr/>
          </p:nvPicPr>
          <p:blipFill rotWithShape="1">
            <a:blip r:embed="rId8"/>
            <a:srcRect b="27795"/>
            <a:stretch/>
          </p:blipFill>
          <p:spPr>
            <a:xfrm>
              <a:off x="7269349" y="5135323"/>
              <a:ext cx="2499202" cy="1650605"/>
            </a:xfrm>
            <a:prstGeom prst="rect">
              <a:avLst/>
            </a:prstGeom>
          </p:spPr>
        </p:pic>
        <p:sp>
          <p:nvSpPr>
            <p:cNvPr id="48" name="TextBox 47">
              <a:extLst>
                <a:ext uri="{FF2B5EF4-FFF2-40B4-BE49-F238E27FC236}">
                  <a16:creationId xmlns:a16="http://schemas.microsoft.com/office/drawing/2014/main" id="{76E69EA3-6C5C-4801-9052-800CD0E9ED20}"/>
                </a:ext>
              </a:extLst>
            </p:cNvPr>
            <p:cNvSpPr txBox="1"/>
            <p:nvPr/>
          </p:nvSpPr>
          <p:spPr>
            <a:xfrm>
              <a:off x="7440546" y="4750080"/>
              <a:ext cx="2156809" cy="369332"/>
            </a:xfrm>
            <a:prstGeom prst="rect">
              <a:avLst/>
            </a:prstGeom>
            <a:noFill/>
          </p:spPr>
          <p:txBody>
            <a:bodyPr wrap="none" rtlCol="0">
              <a:spAutoFit/>
            </a:bodyPr>
            <a:lstStyle/>
            <a:p>
              <a:pPr algn="ctr"/>
              <a:r>
                <a:rPr lang="en-US" b="1" dirty="0">
                  <a:solidFill>
                    <a:srgbClr val="7030A0"/>
                  </a:solidFill>
                </a:rPr>
                <a:t>Phosphatase</a:t>
              </a:r>
              <a:r>
                <a:rPr lang="en-US" b="1" dirty="0"/>
                <a:t> activity</a:t>
              </a:r>
            </a:p>
          </p:txBody>
        </p:sp>
      </p:grpSp>
      <p:grpSp>
        <p:nvGrpSpPr>
          <p:cNvPr id="54" name="Group 53">
            <a:extLst>
              <a:ext uri="{FF2B5EF4-FFF2-40B4-BE49-F238E27FC236}">
                <a16:creationId xmlns:a16="http://schemas.microsoft.com/office/drawing/2014/main" id="{CDD24C72-A7B0-4BB8-B236-6D9CD3E1CBBE}"/>
              </a:ext>
            </a:extLst>
          </p:cNvPr>
          <p:cNvGrpSpPr/>
          <p:nvPr/>
        </p:nvGrpSpPr>
        <p:grpSpPr>
          <a:xfrm>
            <a:off x="6841243" y="2080618"/>
            <a:ext cx="2438596" cy="2078462"/>
            <a:chOff x="4503286" y="4728824"/>
            <a:chExt cx="2438596" cy="2078462"/>
          </a:xfrm>
        </p:grpSpPr>
        <p:pic>
          <p:nvPicPr>
            <p:cNvPr id="45" name="Picture 44">
              <a:extLst>
                <a:ext uri="{FF2B5EF4-FFF2-40B4-BE49-F238E27FC236}">
                  <a16:creationId xmlns:a16="http://schemas.microsoft.com/office/drawing/2014/main" id="{F047C21D-251B-4337-8BBF-B7CCDFF536A4}"/>
                </a:ext>
              </a:extLst>
            </p:cNvPr>
            <p:cNvPicPr>
              <a:picLocks noChangeAspect="1"/>
            </p:cNvPicPr>
            <p:nvPr/>
          </p:nvPicPr>
          <p:blipFill rotWithShape="1">
            <a:blip r:embed="rId9"/>
            <a:srcRect b="27795"/>
            <a:stretch/>
          </p:blipFill>
          <p:spPr>
            <a:xfrm>
              <a:off x="4503286" y="5156681"/>
              <a:ext cx="2438596" cy="1650605"/>
            </a:xfrm>
            <a:prstGeom prst="rect">
              <a:avLst/>
            </a:prstGeom>
          </p:spPr>
        </p:pic>
        <p:sp>
          <p:nvSpPr>
            <p:cNvPr id="49" name="TextBox 48">
              <a:extLst>
                <a:ext uri="{FF2B5EF4-FFF2-40B4-BE49-F238E27FC236}">
                  <a16:creationId xmlns:a16="http://schemas.microsoft.com/office/drawing/2014/main" id="{EF9E23EE-6ED8-42FF-9976-80B86EB52B2B}"/>
                </a:ext>
              </a:extLst>
            </p:cNvPr>
            <p:cNvSpPr txBox="1"/>
            <p:nvPr/>
          </p:nvSpPr>
          <p:spPr>
            <a:xfrm>
              <a:off x="5066988" y="4728824"/>
              <a:ext cx="1311193" cy="369332"/>
            </a:xfrm>
            <a:prstGeom prst="rect">
              <a:avLst/>
            </a:prstGeom>
            <a:noFill/>
          </p:spPr>
          <p:txBody>
            <a:bodyPr wrap="none" rtlCol="0">
              <a:spAutoFit/>
            </a:bodyPr>
            <a:lstStyle/>
            <a:p>
              <a:pPr algn="ctr"/>
              <a:r>
                <a:rPr lang="en-US" b="1" dirty="0">
                  <a:solidFill>
                    <a:schemeClr val="accent6"/>
                  </a:solidFill>
                </a:rPr>
                <a:t>A</a:t>
              </a:r>
              <a:r>
                <a:rPr lang="en-US" b="1" dirty="0">
                  <a:solidFill>
                    <a:srgbClr val="7030A0"/>
                  </a:solidFill>
                </a:rPr>
                <a:t>TP</a:t>
              </a:r>
              <a:r>
                <a:rPr lang="en-US" b="1" dirty="0"/>
                <a:t> binding</a:t>
              </a:r>
            </a:p>
          </p:txBody>
        </p:sp>
      </p:grpSp>
      <p:sp>
        <p:nvSpPr>
          <p:cNvPr id="56" name="Frame 55">
            <a:extLst>
              <a:ext uri="{FF2B5EF4-FFF2-40B4-BE49-F238E27FC236}">
                <a16:creationId xmlns:a16="http://schemas.microsoft.com/office/drawing/2014/main" id="{48AF8F56-176D-42F5-894B-B7AFB45EBBDC}"/>
              </a:ext>
            </a:extLst>
          </p:cNvPr>
          <p:cNvSpPr/>
          <p:nvPr/>
        </p:nvSpPr>
        <p:spPr>
          <a:xfrm>
            <a:off x="-1" y="816312"/>
            <a:ext cx="3435143" cy="6041688"/>
          </a:xfrm>
          <a:prstGeom prst="frame">
            <a:avLst>
              <a:gd name="adj1" fmla="val 1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4" name="Group 63">
            <a:extLst>
              <a:ext uri="{FF2B5EF4-FFF2-40B4-BE49-F238E27FC236}">
                <a16:creationId xmlns:a16="http://schemas.microsoft.com/office/drawing/2014/main" id="{B5F112B3-E1BC-4B94-9A68-F52ADDE63F75}"/>
              </a:ext>
            </a:extLst>
          </p:cNvPr>
          <p:cNvGrpSpPr/>
          <p:nvPr/>
        </p:nvGrpSpPr>
        <p:grpSpPr>
          <a:xfrm>
            <a:off x="9206673" y="38442"/>
            <a:ext cx="2729349" cy="1815844"/>
            <a:chOff x="3944327" y="46702"/>
            <a:chExt cx="2691453" cy="2721055"/>
          </a:xfrm>
        </p:grpSpPr>
        <p:pic>
          <p:nvPicPr>
            <p:cNvPr id="7" name="Picture 6">
              <a:extLst>
                <a:ext uri="{FF2B5EF4-FFF2-40B4-BE49-F238E27FC236}">
                  <a16:creationId xmlns:a16="http://schemas.microsoft.com/office/drawing/2014/main" id="{6A4EF63D-140F-48B1-910D-E591236F835B}"/>
                </a:ext>
              </a:extLst>
            </p:cNvPr>
            <p:cNvPicPr>
              <a:picLocks noChangeAspect="1"/>
            </p:cNvPicPr>
            <p:nvPr/>
          </p:nvPicPr>
          <p:blipFill rotWithShape="1">
            <a:blip r:embed="rId10"/>
            <a:srcRect t="33386"/>
            <a:stretch/>
          </p:blipFill>
          <p:spPr>
            <a:xfrm>
              <a:off x="3944327" y="414320"/>
              <a:ext cx="2473862" cy="2353437"/>
            </a:xfrm>
            <a:prstGeom prst="rect">
              <a:avLst/>
            </a:prstGeom>
          </p:spPr>
        </p:pic>
        <p:sp>
          <p:nvSpPr>
            <p:cNvPr id="55" name="TextBox 54">
              <a:extLst>
                <a:ext uri="{FF2B5EF4-FFF2-40B4-BE49-F238E27FC236}">
                  <a16:creationId xmlns:a16="http://schemas.microsoft.com/office/drawing/2014/main" id="{B821309D-34C9-4D04-822E-EFB4AF9C606D}"/>
                </a:ext>
              </a:extLst>
            </p:cNvPr>
            <p:cNvSpPr txBox="1"/>
            <p:nvPr/>
          </p:nvSpPr>
          <p:spPr>
            <a:xfrm>
              <a:off x="4218504" y="46702"/>
              <a:ext cx="2417276" cy="415085"/>
            </a:xfrm>
            <a:prstGeom prst="rect">
              <a:avLst/>
            </a:prstGeom>
            <a:solidFill>
              <a:schemeClr val="bg1"/>
            </a:solidFill>
          </p:spPr>
          <p:txBody>
            <a:bodyPr wrap="none" lIns="0" tIns="0" rIns="0" bIns="0" rtlCol="0">
              <a:spAutoFit/>
            </a:bodyPr>
            <a:lstStyle/>
            <a:p>
              <a:pPr algn="ctr"/>
              <a:r>
                <a:rPr lang="en-US" b="1" dirty="0"/>
                <a:t>Acetyl </a:t>
              </a:r>
              <a:r>
                <a:rPr lang="en-US" b="1" dirty="0">
                  <a:solidFill>
                    <a:schemeClr val="accent1"/>
                  </a:solidFill>
                </a:rPr>
                <a:t>transferase</a:t>
              </a:r>
              <a:r>
                <a:rPr lang="en-US" b="1" dirty="0"/>
                <a:t> activity</a:t>
              </a:r>
            </a:p>
          </p:txBody>
        </p:sp>
        <p:sp>
          <p:nvSpPr>
            <p:cNvPr id="60" name="TextBox 59">
              <a:extLst>
                <a:ext uri="{FF2B5EF4-FFF2-40B4-BE49-F238E27FC236}">
                  <a16:creationId xmlns:a16="http://schemas.microsoft.com/office/drawing/2014/main" id="{D4E4F172-A03A-4203-AC1B-B29B8492E11A}"/>
                </a:ext>
              </a:extLst>
            </p:cNvPr>
            <p:cNvSpPr txBox="1"/>
            <p:nvPr/>
          </p:nvSpPr>
          <p:spPr>
            <a:xfrm>
              <a:off x="5316424" y="2326500"/>
              <a:ext cx="335733" cy="276999"/>
            </a:xfrm>
            <a:prstGeom prst="rect">
              <a:avLst/>
            </a:prstGeom>
            <a:solidFill>
              <a:schemeClr val="bg1"/>
            </a:solidFill>
          </p:spPr>
          <p:txBody>
            <a:bodyPr wrap="none" lIns="0" tIns="0" rIns="0" bIns="0" rtlCol="0">
              <a:spAutoFit/>
            </a:bodyPr>
            <a:lstStyle/>
            <a:p>
              <a:pPr algn="ctr"/>
              <a:r>
                <a:rPr lang="en-US" b="1" dirty="0"/>
                <a:t>age</a:t>
              </a:r>
            </a:p>
          </p:txBody>
        </p:sp>
      </p:grpSp>
      <p:sp>
        <p:nvSpPr>
          <p:cNvPr id="59" name="Frame 58">
            <a:extLst>
              <a:ext uri="{FF2B5EF4-FFF2-40B4-BE49-F238E27FC236}">
                <a16:creationId xmlns:a16="http://schemas.microsoft.com/office/drawing/2014/main" id="{434DE029-099F-499D-95AC-79B3A858E6A9}"/>
              </a:ext>
            </a:extLst>
          </p:cNvPr>
          <p:cNvSpPr/>
          <p:nvPr/>
        </p:nvSpPr>
        <p:spPr>
          <a:xfrm>
            <a:off x="9041974" y="34453"/>
            <a:ext cx="3078169" cy="1801939"/>
          </a:xfrm>
          <a:prstGeom prst="frame">
            <a:avLst>
              <a:gd name="adj1" fmla="val 1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Frame 64">
            <a:extLst>
              <a:ext uri="{FF2B5EF4-FFF2-40B4-BE49-F238E27FC236}">
                <a16:creationId xmlns:a16="http://schemas.microsoft.com/office/drawing/2014/main" id="{5E9ABC1C-BBEE-41CE-9C51-C4D02881C39F}"/>
              </a:ext>
            </a:extLst>
          </p:cNvPr>
          <p:cNvSpPr/>
          <p:nvPr/>
        </p:nvSpPr>
        <p:spPr>
          <a:xfrm>
            <a:off x="4082245" y="4500680"/>
            <a:ext cx="2637212" cy="2142138"/>
          </a:xfrm>
          <a:prstGeom prst="frame">
            <a:avLst>
              <a:gd name="adj1" fmla="val 212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Frame 65">
            <a:extLst>
              <a:ext uri="{FF2B5EF4-FFF2-40B4-BE49-F238E27FC236}">
                <a16:creationId xmlns:a16="http://schemas.microsoft.com/office/drawing/2014/main" id="{9A9F1964-F585-4F49-9E5C-D7B96AA8E56B}"/>
              </a:ext>
            </a:extLst>
          </p:cNvPr>
          <p:cNvSpPr/>
          <p:nvPr/>
        </p:nvSpPr>
        <p:spPr>
          <a:xfrm>
            <a:off x="6777402" y="2067656"/>
            <a:ext cx="2637212" cy="2142138"/>
          </a:xfrm>
          <a:prstGeom prst="frame">
            <a:avLst>
              <a:gd name="adj1" fmla="val 212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Frame 66">
            <a:extLst>
              <a:ext uri="{FF2B5EF4-FFF2-40B4-BE49-F238E27FC236}">
                <a16:creationId xmlns:a16="http://schemas.microsoft.com/office/drawing/2014/main" id="{B8E77F81-D732-4FDE-94F8-AFC80E2D6416}"/>
              </a:ext>
            </a:extLst>
          </p:cNvPr>
          <p:cNvSpPr/>
          <p:nvPr/>
        </p:nvSpPr>
        <p:spPr>
          <a:xfrm>
            <a:off x="9541641" y="2207078"/>
            <a:ext cx="2637212" cy="2047850"/>
          </a:xfrm>
          <a:prstGeom prst="frame">
            <a:avLst>
              <a:gd name="adj1" fmla="val 21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Frame 67">
            <a:extLst>
              <a:ext uri="{FF2B5EF4-FFF2-40B4-BE49-F238E27FC236}">
                <a16:creationId xmlns:a16="http://schemas.microsoft.com/office/drawing/2014/main" id="{6047717D-5B66-43E4-A7DD-63C398D725C9}"/>
              </a:ext>
            </a:extLst>
          </p:cNvPr>
          <p:cNvSpPr/>
          <p:nvPr/>
        </p:nvSpPr>
        <p:spPr>
          <a:xfrm>
            <a:off x="6975265" y="4380691"/>
            <a:ext cx="2542985" cy="2348063"/>
          </a:xfrm>
          <a:prstGeom prst="frame">
            <a:avLst>
              <a:gd name="adj1" fmla="val 21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Frame 68">
            <a:extLst>
              <a:ext uri="{FF2B5EF4-FFF2-40B4-BE49-F238E27FC236}">
                <a16:creationId xmlns:a16="http://schemas.microsoft.com/office/drawing/2014/main" id="{891A630F-43EB-426C-B3B5-C4E975AAB624}"/>
              </a:ext>
            </a:extLst>
          </p:cNvPr>
          <p:cNvSpPr/>
          <p:nvPr/>
        </p:nvSpPr>
        <p:spPr>
          <a:xfrm>
            <a:off x="9634309" y="4692840"/>
            <a:ext cx="2542985" cy="2093088"/>
          </a:xfrm>
          <a:prstGeom prst="frame">
            <a:avLst>
              <a:gd name="adj1" fmla="val 21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Frame 69">
            <a:extLst>
              <a:ext uri="{FF2B5EF4-FFF2-40B4-BE49-F238E27FC236}">
                <a16:creationId xmlns:a16="http://schemas.microsoft.com/office/drawing/2014/main" id="{6B06EE0A-CE2E-4358-8D18-37A874EDD65F}"/>
              </a:ext>
            </a:extLst>
          </p:cNvPr>
          <p:cNvSpPr/>
          <p:nvPr/>
        </p:nvSpPr>
        <p:spPr>
          <a:xfrm>
            <a:off x="89347" y="2810605"/>
            <a:ext cx="3253928" cy="2093088"/>
          </a:xfrm>
          <a:prstGeom prst="frame">
            <a:avLst>
              <a:gd name="adj1" fmla="val 21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ame 70">
            <a:extLst>
              <a:ext uri="{FF2B5EF4-FFF2-40B4-BE49-F238E27FC236}">
                <a16:creationId xmlns:a16="http://schemas.microsoft.com/office/drawing/2014/main" id="{B8FFE178-1AD8-47B1-B1C3-47E54258BAB1}"/>
              </a:ext>
            </a:extLst>
          </p:cNvPr>
          <p:cNvSpPr/>
          <p:nvPr/>
        </p:nvSpPr>
        <p:spPr>
          <a:xfrm>
            <a:off x="6719457" y="2041144"/>
            <a:ext cx="2740021" cy="2222582"/>
          </a:xfrm>
          <a:prstGeom prst="frame">
            <a:avLst>
              <a:gd name="adj1" fmla="val 21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rame 71">
            <a:extLst>
              <a:ext uri="{FF2B5EF4-FFF2-40B4-BE49-F238E27FC236}">
                <a16:creationId xmlns:a16="http://schemas.microsoft.com/office/drawing/2014/main" id="{DBF61E43-05BD-4FE0-B21D-EFD77111D29E}"/>
              </a:ext>
            </a:extLst>
          </p:cNvPr>
          <p:cNvSpPr/>
          <p:nvPr/>
        </p:nvSpPr>
        <p:spPr>
          <a:xfrm>
            <a:off x="4028319" y="4462773"/>
            <a:ext cx="2700663" cy="2242095"/>
          </a:xfrm>
          <a:prstGeom prst="frame">
            <a:avLst>
              <a:gd name="adj1" fmla="val 212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Frame 72">
            <a:extLst>
              <a:ext uri="{FF2B5EF4-FFF2-40B4-BE49-F238E27FC236}">
                <a16:creationId xmlns:a16="http://schemas.microsoft.com/office/drawing/2014/main" id="{9AB799CE-80CB-4A5B-9612-F47A9E2A3A7F}"/>
              </a:ext>
            </a:extLst>
          </p:cNvPr>
          <p:cNvSpPr/>
          <p:nvPr/>
        </p:nvSpPr>
        <p:spPr>
          <a:xfrm>
            <a:off x="6896425" y="4329069"/>
            <a:ext cx="2700663" cy="2460879"/>
          </a:xfrm>
          <a:prstGeom prst="frame">
            <a:avLst>
              <a:gd name="adj1" fmla="val 212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Frame 73">
            <a:extLst>
              <a:ext uri="{FF2B5EF4-FFF2-40B4-BE49-F238E27FC236}">
                <a16:creationId xmlns:a16="http://schemas.microsoft.com/office/drawing/2014/main" id="{4DFBE0C1-2817-4929-B035-79B961DED2CD}"/>
              </a:ext>
            </a:extLst>
          </p:cNvPr>
          <p:cNvSpPr/>
          <p:nvPr/>
        </p:nvSpPr>
        <p:spPr>
          <a:xfrm>
            <a:off x="79822" y="4992125"/>
            <a:ext cx="3281421" cy="1793803"/>
          </a:xfrm>
          <a:prstGeom prst="frame">
            <a:avLst>
              <a:gd name="adj1" fmla="val 212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Rectangle 74">
            <a:extLst>
              <a:ext uri="{FF2B5EF4-FFF2-40B4-BE49-F238E27FC236}">
                <a16:creationId xmlns:a16="http://schemas.microsoft.com/office/drawing/2014/main" id="{39FC9BA0-E271-4073-980E-A84510AE0896}"/>
              </a:ext>
            </a:extLst>
          </p:cNvPr>
          <p:cNvSpPr/>
          <p:nvPr/>
        </p:nvSpPr>
        <p:spPr>
          <a:xfrm>
            <a:off x="3574163" y="5270"/>
            <a:ext cx="95219" cy="68527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BB56C17-4A51-49CA-99DE-8F4BCE6259E4}"/>
              </a:ext>
            </a:extLst>
          </p:cNvPr>
          <p:cNvSpPr/>
          <p:nvPr/>
        </p:nvSpPr>
        <p:spPr>
          <a:xfrm rot="5400000">
            <a:off x="7877102" y="-2370709"/>
            <a:ext cx="62580" cy="8537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155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fade">
                                      <p:cBhvr>
                                        <p:cTn id="29" dur="500"/>
                                        <p:tgtEl>
                                          <p:spTgt spid="6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fade">
                                      <p:cBhvr>
                                        <p:cTn id="37" dur="500"/>
                                        <p:tgtEl>
                                          <p:spTgt spid="7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500"/>
                                        <p:tgtEl>
                                          <p:spTgt spid="7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fade">
                                      <p:cBhvr>
                                        <p:cTn id="43" dur="500"/>
                                        <p:tgtEl>
                                          <p:spTgt spid="7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9"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E12CED-0A7C-4EEA-9B2C-90439480180A}"/>
              </a:ext>
            </a:extLst>
          </p:cNvPr>
          <p:cNvPicPr>
            <a:picLocks noChangeAspect="1"/>
          </p:cNvPicPr>
          <p:nvPr/>
        </p:nvPicPr>
        <p:blipFill rotWithShape="1">
          <a:blip r:embed="rId3"/>
          <a:srcRect b="69858"/>
          <a:stretch/>
        </p:blipFill>
        <p:spPr>
          <a:xfrm>
            <a:off x="49412" y="704848"/>
            <a:ext cx="3998713" cy="1524000"/>
          </a:xfrm>
          <a:prstGeom prst="rect">
            <a:avLst/>
          </a:prstGeom>
        </p:spPr>
      </p:pic>
      <p:grpSp>
        <p:nvGrpSpPr>
          <p:cNvPr id="22" name="Group 21">
            <a:extLst>
              <a:ext uri="{FF2B5EF4-FFF2-40B4-BE49-F238E27FC236}">
                <a16:creationId xmlns:a16="http://schemas.microsoft.com/office/drawing/2014/main" id="{9CC6E6B5-2F03-468B-9F06-BC7464C96459}"/>
              </a:ext>
            </a:extLst>
          </p:cNvPr>
          <p:cNvGrpSpPr/>
          <p:nvPr/>
        </p:nvGrpSpPr>
        <p:grpSpPr>
          <a:xfrm>
            <a:off x="109648" y="2438399"/>
            <a:ext cx="3538537" cy="3705225"/>
            <a:chOff x="128588" y="1676400"/>
            <a:chExt cx="4619625" cy="4762500"/>
          </a:xfrm>
        </p:grpSpPr>
        <p:pic>
          <p:nvPicPr>
            <p:cNvPr id="2050" name="Picture 2" descr="image">
              <a:extLst>
                <a:ext uri="{FF2B5EF4-FFF2-40B4-BE49-F238E27FC236}">
                  <a16:creationId xmlns:a16="http://schemas.microsoft.com/office/drawing/2014/main" id="{BD118E23-3EA0-4F77-B37D-CB53E6E3A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1676400"/>
              <a:ext cx="46196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6" name="Frame 15">
              <a:extLst>
                <a:ext uri="{FF2B5EF4-FFF2-40B4-BE49-F238E27FC236}">
                  <a16:creationId xmlns:a16="http://schemas.microsoft.com/office/drawing/2014/main" id="{AA100C04-C77B-41B4-814E-10855F208A3E}"/>
                </a:ext>
              </a:extLst>
            </p:cNvPr>
            <p:cNvSpPr/>
            <p:nvPr/>
          </p:nvSpPr>
          <p:spPr>
            <a:xfrm>
              <a:off x="3762375" y="4705350"/>
              <a:ext cx="704850" cy="361950"/>
            </a:xfrm>
            <a:prstGeom prst="frame">
              <a:avLst>
                <a:gd name="adj1" fmla="val 1636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a:extLst>
                <a:ext uri="{FF2B5EF4-FFF2-40B4-BE49-F238E27FC236}">
                  <a16:creationId xmlns:a16="http://schemas.microsoft.com/office/drawing/2014/main" id="{F933972D-59A1-4960-A231-CE3A95859888}"/>
                </a:ext>
              </a:extLst>
            </p:cNvPr>
            <p:cNvSpPr/>
            <p:nvPr/>
          </p:nvSpPr>
          <p:spPr>
            <a:xfrm>
              <a:off x="2208906" y="5267324"/>
              <a:ext cx="1143894" cy="561975"/>
            </a:xfrm>
            <a:prstGeom prst="frame">
              <a:avLst>
                <a:gd name="adj1" fmla="val 1297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9" name="TextBox 18">
            <a:extLst>
              <a:ext uri="{FF2B5EF4-FFF2-40B4-BE49-F238E27FC236}">
                <a16:creationId xmlns:a16="http://schemas.microsoft.com/office/drawing/2014/main" id="{04207053-82DA-4865-86EC-54AC24CA5099}"/>
              </a:ext>
            </a:extLst>
          </p:cNvPr>
          <p:cNvSpPr txBox="1"/>
          <p:nvPr/>
        </p:nvSpPr>
        <p:spPr>
          <a:xfrm>
            <a:off x="4348273" y="3662477"/>
            <a:ext cx="7537627" cy="3139321"/>
          </a:xfrm>
          <a:prstGeom prst="rect">
            <a:avLst/>
          </a:prstGeom>
          <a:noFill/>
        </p:spPr>
        <p:txBody>
          <a:bodyPr wrap="square">
            <a:spAutoFit/>
          </a:bodyPr>
          <a:lstStyle/>
          <a:p>
            <a:pPr marL="342900" indent="-342900">
              <a:buFont typeface="+mj-lt"/>
              <a:buAutoNum type="arabicPeriod"/>
            </a:pPr>
            <a:r>
              <a:rPr lang="en-US" i="0" dirty="0">
                <a:solidFill>
                  <a:srgbClr val="1C1D1E"/>
                </a:solidFill>
                <a:effectLst/>
                <a:latin typeface="Open Sans"/>
              </a:rPr>
              <a:t>Viral, or preexistent, </a:t>
            </a:r>
            <a:r>
              <a:rPr lang="en-US" b="1" i="0" dirty="0">
                <a:solidFill>
                  <a:srgbClr val="1C1D1E"/>
                </a:solidFill>
                <a:effectLst/>
                <a:latin typeface="Open Sans"/>
              </a:rPr>
              <a:t>suppression</a:t>
            </a:r>
            <a:r>
              <a:rPr lang="en-US" i="0" dirty="0">
                <a:solidFill>
                  <a:srgbClr val="1C1D1E"/>
                </a:solidFill>
                <a:effectLst/>
                <a:latin typeface="Open Sans"/>
              </a:rPr>
              <a:t> of </a:t>
            </a:r>
            <a:r>
              <a:rPr lang="en-US" b="1" i="0" dirty="0">
                <a:solidFill>
                  <a:srgbClr val="1C1D1E"/>
                </a:solidFill>
                <a:effectLst/>
                <a:latin typeface="Open Sans"/>
              </a:rPr>
              <a:t>pineal melatonin disinhibits neutrophil attraction</a:t>
            </a:r>
            <a:r>
              <a:rPr lang="en-US" i="0" dirty="0">
                <a:solidFill>
                  <a:srgbClr val="1C1D1E"/>
                </a:solidFill>
                <a:effectLst/>
                <a:latin typeface="Open Sans"/>
              </a:rPr>
              <a:t>, thereby contributing to an initial “</a:t>
            </a:r>
            <a:r>
              <a:rPr lang="en-US" b="1" i="0" dirty="0">
                <a:solidFill>
                  <a:srgbClr val="1C1D1E"/>
                </a:solidFill>
                <a:effectLst/>
                <a:latin typeface="Open Sans"/>
              </a:rPr>
              <a:t>cytokine storm</a:t>
            </a:r>
            <a:r>
              <a:rPr lang="en-US" i="0" dirty="0">
                <a:solidFill>
                  <a:srgbClr val="1C1D1E"/>
                </a:solidFill>
                <a:effectLst/>
                <a:latin typeface="Open Sans"/>
              </a:rPr>
              <a:t>”, as well as the regulation of other immune cells.</a:t>
            </a:r>
          </a:p>
          <a:p>
            <a:pPr marL="342900" indent="-342900">
              <a:buFont typeface="+mj-lt"/>
              <a:buAutoNum type="arabicPeriod"/>
            </a:pPr>
            <a:r>
              <a:rPr lang="en-US" b="1" i="0" dirty="0">
                <a:solidFill>
                  <a:srgbClr val="1C1D1E"/>
                </a:solidFill>
                <a:effectLst/>
                <a:latin typeface="Open Sans"/>
              </a:rPr>
              <a:t>Melatonin</a:t>
            </a:r>
            <a:r>
              <a:rPr lang="en-US" b="0" i="0" dirty="0">
                <a:solidFill>
                  <a:srgbClr val="1C1D1E"/>
                </a:solidFill>
                <a:effectLst/>
                <a:latin typeface="Open Sans"/>
              </a:rPr>
              <a:t> induces Bmal1 which </a:t>
            </a:r>
            <a:r>
              <a:rPr lang="en-US" b="1" i="0" dirty="0">
                <a:solidFill>
                  <a:srgbClr val="1C1D1E"/>
                </a:solidFill>
                <a:effectLst/>
                <a:latin typeface="Open Sans"/>
              </a:rPr>
              <a:t>disinhibits </a:t>
            </a:r>
            <a:r>
              <a:rPr lang="en-US" b="0" i="0" dirty="0">
                <a:solidFill>
                  <a:srgbClr val="1C1D1E"/>
                </a:solidFill>
                <a:effectLst/>
                <a:latin typeface="Open Sans"/>
              </a:rPr>
              <a:t>the PDC, </a:t>
            </a:r>
            <a:r>
              <a:rPr lang="en-US" b="1" i="0" dirty="0">
                <a:solidFill>
                  <a:srgbClr val="1C1D1E"/>
                </a:solidFill>
                <a:effectLst/>
                <a:latin typeface="Open Sans"/>
              </a:rPr>
              <a:t>countering viral inhibition </a:t>
            </a:r>
            <a:r>
              <a:rPr lang="en-US" b="0" i="0" dirty="0">
                <a:solidFill>
                  <a:srgbClr val="1C1D1E"/>
                </a:solidFill>
                <a:effectLst/>
                <a:latin typeface="Open Sans"/>
              </a:rPr>
              <a:t>of Bmal1/PDC.</a:t>
            </a:r>
          </a:p>
          <a:p>
            <a:pPr marL="342900" indent="-342900">
              <a:buFont typeface="+mj-lt"/>
              <a:buAutoNum type="arabicPeriod"/>
            </a:pPr>
            <a:r>
              <a:rPr lang="en-US" b="0" i="0" dirty="0">
                <a:solidFill>
                  <a:srgbClr val="1C1D1E"/>
                </a:solidFill>
                <a:effectLst/>
                <a:latin typeface="Open Sans"/>
              </a:rPr>
              <a:t>Acetyl‐CoA is essential </a:t>
            </a:r>
            <a:r>
              <a:rPr lang="en-US" b="0" i="0" dirty="0" err="1">
                <a:solidFill>
                  <a:srgbClr val="1C1D1E"/>
                </a:solidFill>
                <a:effectLst/>
                <a:latin typeface="Open Sans"/>
              </a:rPr>
              <a:t>cosubstrate</a:t>
            </a:r>
            <a:r>
              <a:rPr lang="en-US" b="0" i="0" dirty="0">
                <a:solidFill>
                  <a:srgbClr val="1C1D1E"/>
                </a:solidFill>
                <a:effectLst/>
                <a:latin typeface="Open Sans"/>
              </a:rPr>
              <a:t> for </a:t>
            </a:r>
            <a:r>
              <a:rPr lang="en-US" b="0" i="0" dirty="0" err="1">
                <a:solidFill>
                  <a:srgbClr val="1C1D1E"/>
                </a:solidFill>
                <a:effectLst/>
                <a:latin typeface="Open Sans"/>
              </a:rPr>
              <a:t>arylalkylamine</a:t>
            </a:r>
            <a:r>
              <a:rPr lang="en-US" b="0" i="0" dirty="0">
                <a:solidFill>
                  <a:srgbClr val="1C1D1E"/>
                </a:solidFill>
                <a:effectLst/>
                <a:latin typeface="Open Sans"/>
              </a:rPr>
              <a:t> </a:t>
            </a:r>
            <a:r>
              <a:rPr lang="en-US" b="1" i="0" dirty="0">
                <a:solidFill>
                  <a:srgbClr val="1C1D1E"/>
                </a:solidFill>
                <a:effectLst/>
                <a:latin typeface="Open Sans"/>
              </a:rPr>
              <a:t>N‐acetyltransferase</a:t>
            </a:r>
            <a:r>
              <a:rPr lang="en-US" b="0" i="0" dirty="0">
                <a:solidFill>
                  <a:srgbClr val="1C1D1E"/>
                </a:solidFill>
                <a:effectLst/>
                <a:latin typeface="Open Sans"/>
              </a:rPr>
              <a:t>, providing an acetyl group to </a:t>
            </a:r>
            <a:r>
              <a:rPr lang="en-US" b="1" i="0" dirty="0">
                <a:solidFill>
                  <a:srgbClr val="1C1D1E"/>
                </a:solidFill>
                <a:effectLst/>
                <a:latin typeface="Open Sans"/>
              </a:rPr>
              <a:t>serotonin</a:t>
            </a:r>
            <a:r>
              <a:rPr lang="en-US" b="0" i="0" dirty="0">
                <a:solidFill>
                  <a:srgbClr val="1C1D1E"/>
                </a:solidFill>
                <a:effectLst/>
                <a:latin typeface="Open Sans"/>
              </a:rPr>
              <a:t>, and thereby initiating the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b="0" i="0" dirty="0">
                <a:solidFill>
                  <a:srgbClr val="1C1D1E"/>
                </a:solidFill>
                <a:effectLst/>
                <a:latin typeface="Open Sans"/>
              </a:rPr>
              <a:t>pathway. </a:t>
            </a:r>
          </a:p>
          <a:p>
            <a:pPr marL="342900" indent="-342900">
              <a:buFont typeface="+mj-lt"/>
              <a:buAutoNum type="arabicPeriod"/>
            </a:pPr>
            <a:r>
              <a:rPr lang="en-US" b="0" i="0" dirty="0">
                <a:solidFill>
                  <a:srgbClr val="1C1D1E"/>
                </a:solidFill>
                <a:effectLst/>
                <a:latin typeface="Open Sans"/>
              </a:rPr>
              <a:t>Consequently, </a:t>
            </a:r>
            <a:r>
              <a:rPr lang="en-US" b="1" i="0" dirty="0">
                <a:solidFill>
                  <a:srgbClr val="1C1D1E"/>
                </a:solidFill>
                <a:effectLst/>
                <a:latin typeface="Open Sans"/>
              </a:rPr>
              <a:t>pineal melatonin regulates mitochondrial melatonin and immune cell phenotype</a:t>
            </a:r>
            <a:r>
              <a:rPr lang="en-US" b="0" i="0" dirty="0">
                <a:solidFill>
                  <a:srgbClr val="1C1D1E"/>
                </a:solidFill>
                <a:effectLst/>
                <a:latin typeface="Open Sans"/>
              </a:rPr>
              <a:t>. </a:t>
            </a:r>
          </a:p>
          <a:p>
            <a:pPr marL="342900" indent="-342900">
              <a:buFont typeface="+mj-lt"/>
              <a:buAutoNum type="arabicPeriod"/>
            </a:pPr>
            <a:r>
              <a:rPr lang="en-US" b="0" i="0" dirty="0">
                <a:solidFill>
                  <a:srgbClr val="1C1D1E"/>
                </a:solidFill>
                <a:effectLst/>
                <a:latin typeface="Open Sans"/>
              </a:rPr>
              <a:t>Possible </a:t>
            </a:r>
            <a:r>
              <a:rPr lang="en-US" b="1" i="0" dirty="0">
                <a:solidFill>
                  <a:srgbClr val="1C1D1E"/>
                </a:solidFill>
                <a:effectLst/>
                <a:latin typeface="Open Sans"/>
              </a:rPr>
              <a:t>treatment implications </a:t>
            </a:r>
            <a:r>
              <a:rPr lang="en-US" b="0" i="0" dirty="0">
                <a:solidFill>
                  <a:srgbClr val="1C1D1E"/>
                </a:solidFill>
                <a:effectLst/>
                <a:latin typeface="Open Sans"/>
              </a:rPr>
              <a:t>for </a:t>
            </a:r>
            <a:r>
              <a:rPr lang="en-US" b="1" i="0" dirty="0">
                <a:solidFill>
                  <a:srgbClr val="1C1D1E"/>
                </a:solidFill>
                <a:effectLst/>
                <a:latin typeface="Open Sans"/>
              </a:rPr>
              <a:t>COVID‐19</a:t>
            </a:r>
            <a:endParaRPr lang="en-US" dirty="0"/>
          </a:p>
        </p:txBody>
      </p:sp>
      <p:sp>
        <p:nvSpPr>
          <p:cNvPr id="23" name="TextBox 22">
            <a:extLst>
              <a:ext uri="{FF2B5EF4-FFF2-40B4-BE49-F238E27FC236}">
                <a16:creationId xmlns:a16="http://schemas.microsoft.com/office/drawing/2014/main" id="{9ACF8E2E-9264-4A94-AE5A-C6E18C76C6D6}"/>
              </a:ext>
            </a:extLst>
          </p:cNvPr>
          <p:cNvSpPr txBox="1"/>
          <p:nvPr/>
        </p:nvSpPr>
        <p:spPr>
          <a:xfrm>
            <a:off x="11530" y="0"/>
            <a:ext cx="12180469" cy="276999"/>
          </a:xfrm>
          <a:prstGeom prst="rect">
            <a:avLst/>
          </a:prstGeom>
          <a:noFill/>
        </p:spPr>
        <p:txBody>
          <a:bodyPr wrap="square" lIns="0" tIns="0" rIns="0" bIns="0">
            <a:spAutoFit/>
          </a:bodyPr>
          <a:lstStyle/>
          <a:p>
            <a:r>
              <a:rPr lang="en-US" b="0" i="0" dirty="0">
                <a:solidFill>
                  <a:srgbClr val="1C1D1E"/>
                </a:solidFill>
                <a:effectLst/>
                <a:latin typeface="Open Sans"/>
              </a:rPr>
              <a:t>Virus</a:t>
            </a:r>
            <a:r>
              <a:rPr lang="en-US" dirty="0">
                <a:solidFill>
                  <a:srgbClr val="1C1D1E"/>
                </a:solidFill>
                <a:latin typeface="Open Sans"/>
              </a:rPr>
              <a:t>&amp; </a:t>
            </a:r>
            <a:r>
              <a:rPr lang="en-US" b="0" i="0" dirty="0">
                <a:solidFill>
                  <a:srgbClr val="1C1D1E"/>
                </a:solidFill>
                <a:effectLst/>
                <a:latin typeface="Open Sans"/>
              </a:rPr>
              <a:t>cytokine‐storm‐driven control of pineal and </a:t>
            </a:r>
            <a:r>
              <a:rPr lang="en-US" b="1" i="0" dirty="0">
                <a:solidFill>
                  <a:srgbClr val="1C1D1E"/>
                </a:solidFill>
                <a:effectLst/>
                <a:latin typeface="Open Sans"/>
              </a:rPr>
              <a:t>mitochondrial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i="0" dirty="0">
                <a:solidFill>
                  <a:srgbClr val="1C1D1E"/>
                </a:solidFill>
                <a:effectLst/>
                <a:latin typeface="Open Sans"/>
              </a:rPr>
              <a:t>pathway</a:t>
            </a:r>
            <a:r>
              <a:rPr lang="en-US" b="1" i="0" dirty="0">
                <a:solidFill>
                  <a:srgbClr val="1C1D1E"/>
                </a:solidFill>
                <a:effectLst/>
                <a:latin typeface="Open Sans"/>
              </a:rPr>
              <a:t> </a:t>
            </a:r>
            <a:r>
              <a:rPr lang="en-US" i="0" dirty="0">
                <a:solidFill>
                  <a:srgbClr val="1C1D1E"/>
                </a:solidFill>
                <a:effectLst/>
                <a:latin typeface="Open Sans"/>
              </a:rPr>
              <a:t>regulates</a:t>
            </a:r>
            <a:r>
              <a:rPr lang="en-US" b="1" i="0" dirty="0">
                <a:solidFill>
                  <a:srgbClr val="1C1D1E"/>
                </a:solidFill>
                <a:effectLst/>
                <a:latin typeface="Open Sans"/>
              </a:rPr>
              <a:t> immune responses</a:t>
            </a:r>
            <a:r>
              <a:rPr lang="en-US" b="0" i="0" dirty="0">
                <a:solidFill>
                  <a:srgbClr val="1C1D1E"/>
                </a:solidFill>
                <a:effectLst/>
                <a:latin typeface="Open Sans"/>
              </a:rPr>
              <a:t> </a:t>
            </a:r>
          </a:p>
        </p:txBody>
      </p:sp>
      <p:pic>
        <p:nvPicPr>
          <p:cNvPr id="25" name="Picture 24">
            <a:extLst>
              <a:ext uri="{FF2B5EF4-FFF2-40B4-BE49-F238E27FC236}">
                <a16:creationId xmlns:a16="http://schemas.microsoft.com/office/drawing/2014/main" id="{DD4EA90D-A923-42B7-83F3-6D1A8DC689D6}"/>
              </a:ext>
            </a:extLst>
          </p:cNvPr>
          <p:cNvPicPr>
            <a:picLocks noChangeAspect="1"/>
          </p:cNvPicPr>
          <p:nvPr/>
        </p:nvPicPr>
        <p:blipFill rotWithShape="1">
          <a:blip r:embed="rId5"/>
          <a:srcRect t="14204"/>
          <a:stretch/>
        </p:blipFill>
        <p:spPr>
          <a:xfrm>
            <a:off x="3648185" y="1203996"/>
            <a:ext cx="4455695" cy="1438275"/>
          </a:xfrm>
          <a:prstGeom prst="rect">
            <a:avLst/>
          </a:prstGeom>
        </p:spPr>
      </p:pic>
      <p:pic>
        <p:nvPicPr>
          <p:cNvPr id="24" name="Picture 23">
            <a:extLst>
              <a:ext uri="{FF2B5EF4-FFF2-40B4-BE49-F238E27FC236}">
                <a16:creationId xmlns:a16="http://schemas.microsoft.com/office/drawing/2014/main" id="{42A30C03-1352-4150-AAD7-55705AF9194D}"/>
              </a:ext>
            </a:extLst>
          </p:cNvPr>
          <p:cNvPicPr>
            <a:picLocks noChangeAspect="1"/>
          </p:cNvPicPr>
          <p:nvPr/>
        </p:nvPicPr>
        <p:blipFill>
          <a:blip r:embed="rId6"/>
          <a:stretch>
            <a:fillRect/>
          </a:stretch>
        </p:blipFill>
        <p:spPr>
          <a:xfrm>
            <a:off x="8323847" y="245353"/>
            <a:ext cx="2681287" cy="1716795"/>
          </a:xfrm>
          <a:prstGeom prst="rect">
            <a:avLst/>
          </a:prstGeom>
        </p:spPr>
      </p:pic>
      <p:pic>
        <p:nvPicPr>
          <p:cNvPr id="26" name="Picture 25">
            <a:extLst>
              <a:ext uri="{FF2B5EF4-FFF2-40B4-BE49-F238E27FC236}">
                <a16:creationId xmlns:a16="http://schemas.microsoft.com/office/drawing/2014/main" id="{A30DA031-F819-4D97-8E85-C9677D94DC2F}"/>
              </a:ext>
            </a:extLst>
          </p:cNvPr>
          <p:cNvPicPr>
            <a:picLocks noChangeAspect="1"/>
          </p:cNvPicPr>
          <p:nvPr/>
        </p:nvPicPr>
        <p:blipFill>
          <a:blip r:embed="rId7"/>
          <a:stretch>
            <a:fillRect/>
          </a:stretch>
        </p:blipFill>
        <p:spPr>
          <a:xfrm>
            <a:off x="8337054" y="1223961"/>
            <a:ext cx="3524250" cy="1438275"/>
          </a:xfrm>
          <a:prstGeom prst="rect">
            <a:avLst/>
          </a:prstGeom>
        </p:spPr>
      </p:pic>
      <p:pic>
        <p:nvPicPr>
          <p:cNvPr id="27" name="Picture 26">
            <a:extLst>
              <a:ext uri="{FF2B5EF4-FFF2-40B4-BE49-F238E27FC236}">
                <a16:creationId xmlns:a16="http://schemas.microsoft.com/office/drawing/2014/main" id="{BE1732C1-C450-4307-8BEB-2B3C455F8937}"/>
              </a:ext>
            </a:extLst>
          </p:cNvPr>
          <p:cNvPicPr>
            <a:picLocks noChangeAspect="1"/>
          </p:cNvPicPr>
          <p:nvPr/>
        </p:nvPicPr>
        <p:blipFill rotWithShape="1">
          <a:blip r:embed="rId8"/>
          <a:srcRect b="44569"/>
          <a:stretch/>
        </p:blipFill>
        <p:spPr>
          <a:xfrm>
            <a:off x="5117659" y="438148"/>
            <a:ext cx="2999428" cy="890384"/>
          </a:xfrm>
          <a:prstGeom prst="rect">
            <a:avLst/>
          </a:prstGeom>
        </p:spPr>
      </p:pic>
      <p:pic>
        <p:nvPicPr>
          <p:cNvPr id="28" name="Picture 27">
            <a:extLst>
              <a:ext uri="{FF2B5EF4-FFF2-40B4-BE49-F238E27FC236}">
                <a16:creationId xmlns:a16="http://schemas.microsoft.com/office/drawing/2014/main" id="{59CF20E4-3C0A-4E09-B5E2-EF96C9D4EBC8}"/>
              </a:ext>
            </a:extLst>
          </p:cNvPr>
          <p:cNvPicPr>
            <a:picLocks noChangeAspect="1"/>
          </p:cNvPicPr>
          <p:nvPr/>
        </p:nvPicPr>
        <p:blipFill>
          <a:blip r:embed="rId9"/>
          <a:stretch>
            <a:fillRect/>
          </a:stretch>
        </p:blipFill>
        <p:spPr>
          <a:xfrm>
            <a:off x="1904191" y="263976"/>
            <a:ext cx="3057525" cy="717100"/>
          </a:xfrm>
          <a:prstGeom prst="rect">
            <a:avLst/>
          </a:prstGeom>
        </p:spPr>
      </p:pic>
      <p:pic>
        <p:nvPicPr>
          <p:cNvPr id="29" name="Picture 28">
            <a:extLst>
              <a:ext uri="{FF2B5EF4-FFF2-40B4-BE49-F238E27FC236}">
                <a16:creationId xmlns:a16="http://schemas.microsoft.com/office/drawing/2014/main" id="{0E6D5241-02C3-42A4-A22C-FA777059CF01}"/>
              </a:ext>
            </a:extLst>
          </p:cNvPr>
          <p:cNvPicPr>
            <a:picLocks noChangeAspect="1"/>
          </p:cNvPicPr>
          <p:nvPr/>
        </p:nvPicPr>
        <p:blipFill>
          <a:blip r:embed="rId10"/>
          <a:stretch>
            <a:fillRect/>
          </a:stretch>
        </p:blipFill>
        <p:spPr>
          <a:xfrm>
            <a:off x="3881359" y="2294000"/>
            <a:ext cx="4455695" cy="1315198"/>
          </a:xfrm>
          <a:prstGeom prst="rect">
            <a:avLst/>
          </a:prstGeom>
        </p:spPr>
      </p:pic>
      <p:pic>
        <p:nvPicPr>
          <p:cNvPr id="30" name="Picture 29">
            <a:extLst>
              <a:ext uri="{FF2B5EF4-FFF2-40B4-BE49-F238E27FC236}">
                <a16:creationId xmlns:a16="http://schemas.microsoft.com/office/drawing/2014/main" id="{1BD258B2-57F6-4A84-BF41-1E589B9A2D87}"/>
              </a:ext>
            </a:extLst>
          </p:cNvPr>
          <p:cNvPicPr>
            <a:picLocks noChangeAspect="1"/>
          </p:cNvPicPr>
          <p:nvPr/>
        </p:nvPicPr>
        <p:blipFill>
          <a:blip r:embed="rId11"/>
          <a:stretch>
            <a:fillRect/>
          </a:stretch>
        </p:blipFill>
        <p:spPr>
          <a:xfrm>
            <a:off x="7983517" y="2865191"/>
            <a:ext cx="4003049" cy="787303"/>
          </a:xfrm>
          <a:prstGeom prst="rect">
            <a:avLst/>
          </a:prstGeom>
        </p:spPr>
      </p:pic>
    </p:spTree>
    <p:extLst>
      <p:ext uri="{BB962C8B-B14F-4D97-AF65-F5344CB8AC3E}">
        <p14:creationId xmlns:p14="http://schemas.microsoft.com/office/powerpoint/2010/main" val="403061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fade">
                                      <p:cBhvr>
                                        <p:cTn id="22" dur="500"/>
                                        <p:tgtEl>
                                          <p:spTgt spid="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fade">
                                      <p:cBhvr>
                                        <p:cTn id="2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D597E8-4D7B-4F88-8507-1E1E3D58601B}"/>
              </a:ext>
            </a:extLst>
          </p:cNvPr>
          <p:cNvSpPr txBox="1"/>
          <p:nvPr/>
        </p:nvSpPr>
        <p:spPr>
          <a:xfrm>
            <a:off x="92868" y="919162"/>
            <a:ext cx="6176963" cy="1200329"/>
          </a:xfrm>
          <a:prstGeom prst="rect">
            <a:avLst/>
          </a:prstGeom>
          <a:noFill/>
        </p:spPr>
        <p:txBody>
          <a:bodyPr wrap="square">
            <a:spAutoFit/>
          </a:bodyPr>
          <a:lstStyle/>
          <a:p>
            <a:pPr marL="285750" indent="-285750">
              <a:buFont typeface="Arial" panose="020B0604020202020204" pitchFamily="34" charset="0"/>
              <a:buChar char="•"/>
            </a:pPr>
            <a:r>
              <a:rPr lang="en-US" b="1" dirty="0"/>
              <a:t>RNA synthesis is performed by the nsp12 RNA- dependent RNA polymerase (</a:t>
            </a:r>
            <a:r>
              <a:rPr lang="en-US" b="1" dirty="0" err="1"/>
              <a:t>RdRP</a:t>
            </a:r>
            <a:r>
              <a:rPr lang="en-US" b="1" dirty="0"/>
              <a:t>) and its two cofactors nsp7 and nsp8, the latter with proposed primase or 3′- terminal </a:t>
            </a:r>
            <a:r>
              <a:rPr lang="en-US" b="1" dirty="0" err="1"/>
              <a:t>adenylyltransferase</a:t>
            </a:r>
            <a:endParaRPr lang="en-US" b="1" dirty="0"/>
          </a:p>
        </p:txBody>
      </p:sp>
      <p:sp>
        <p:nvSpPr>
          <p:cNvPr id="11" name="TextBox 10">
            <a:extLst>
              <a:ext uri="{FF2B5EF4-FFF2-40B4-BE49-F238E27FC236}">
                <a16:creationId xmlns:a16="http://schemas.microsoft.com/office/drawing/2014/main" id="{880F24E9-A61B-48E3-8EBD-A21B27CA7AA6}"/>
              </a:ext>
            </a:extLst>
          </p:cNvPr>
          <p:cNvSpPr txBox="1"/>
          <p:nvPr/>
        </p:nvSpPr>
        <p:spPr>
          <a:xfrm>
            <a:off x="161925" y="0"/>
            <a:ext cx="5538787" cy="707886"/>
          </a:xfrm>
          <a:prstGeom prst="rect">
            <a:avLst/>
          </a:prstGeom>
          <a:noFill/>
        </p:spPr>
        <p:txBody>
          <a:bodyPr wrap="square">
            <a:spAutoFit/>
          </a:bodyPr>
          <a:lstStyle/>
          <a:p>
            <a:r>
              <a:rPr lang="en-US" sz="4000" dirty="0"/>
              <a:t>Possible orf8 relationship  </a:t>
            </a:r>
          </a:p>
        </p:txBody>
      </p:sp>
      <p:pic>
        <p:nvPicPr>
          <p:cNvPr id="4" name="Picture 3">
            <a:extLst>
              <a:ext uri="{FF2B5EF4-FFF2-40B4-BE49-F238E27FC236}">
                <a16:creationId xmlns:a16="http://schemas.microsoft.com/office/drawing/2014/main" id="{63063443-173C-4070-A5A8-D97934EA76C7}"/>
              </a:ext>
            </a:extLst>
          </p:cNvPr>
          <p:cNvPicPr>
            <a:picLocks noChangeAspect="1"/>
          </p:cNvPicPr>
          <p:nvPr/>
        </p:nvPicPr>
        <p:blipFill>
          <a:blip r:embed="rId3"/>
          <a:stretch>
            <a:fillRect/>
          </a:stretch>
        </p:blipFill>
        <p:spPr>
          <a:xfrm>
            <a:off x="5700712" y="1965455"/>
            <a:ext cx="5924550" cy="3133725"/>
          </a:xfrm>
          <a:prstGeom prst="rect">
            <a:avLst/>
          </a:prstGeom>
        </p:spPr>
      </p:pic>
      <p:pic>
        <p:nvPicPr>
          <p:cNvPr id="6" name="Picture 5">
            <a:extLst>
              <a:ext uri="{FF2B5EF4-FFF2-40B4-BE49-F238E27FC236}">
                <a16:creationId xmlns:a16="http://schemas.microsoft.com/office/drawing/2014/main" id="{0BC47887-FF43-45AA-A1AA-B649A5728D77}"/>
              </a:ext>
            </a:extLst>
          </p:cNvPr>
          <p:cNvPicPr>
            <a:picLocks noChangeAspect="1"/>
          </p:cNvPicPr>
          <p:nvPr/>
        </p:nvPicPr>
        <p:blipFill>
          <a:blip r:embed="rId4"/>
          <a:stretch>
            <a:fillRect/>
          </a:stretch>
        </p:blipFill>
        <p:spPr>
          <a:xfrm>
            <a:off x="342900" y="2448787"/>
            <a:ext cx="4567237" cy="2908936"/>
          </a:xfrm>
          <a:prstGeom prst="rect">
            <a:avLst/>
          </a:prstGeom>
        </p:spPr>
      </p:pic>
      <p:pic>
        <p:nvPicPr>
          <p:cNvPr id="8" name="Picture 7">
            <a:extLst>
              <a:ext uri="{FF2B5EF4-FFF2-40B4-BE49-F238E27FC236}">
                <a16:creationId xmlns:a16="http://schemas.microsoft.com/office/drawing/2014/main" id="{36689DDE-FF0D-4245-8511-789C6E7BC2D4}"/>
              </a:ext>
            </a:extLst>
          </p:cNvPr>
          <p:cNvPicPr>
            <a:picLocks noChangeAspect="1"/>
          </p:cNvPicPr>
          <p:nvPr/>
        </p:nvPicPr>
        <p:blipFill>
          <a:blip r:embed="rId5"/>
          <a:stretch>
            <a:fillRect/>
          </a:stretch>
        </p:blipFill>
        <p:spPr>
          <a:xfrm>
            <a:off x="6096000" y="79901"/>
            <a:ext cx="4124325" cy="1885554"/>
          </a:xfrm>
          <a:prstGeom prst="rect">
            <a:avLst/>
          </a:prstGeom>
        </p:spPr>
      </p:pic>
      <p:sp>
        <p:nvSpPr>
          <p:cNvPr id="17" name="TextBox 16">
            <a:extLst>
              <a:ext uri="{FF2B5EF4-FFF2-40B4-BE49-F238E27FC236}">
                <a16:creationId xmlns:a16="http://schemas.microsoft.com/office/drawing/2014/main" id="{D671E4CC-AF4F-4910-B6B5-3092D2FD03A3}"/>
              </a:ext>
            </a:extLst>
          </p:cNvPr>
          <p:cNvSpPr txBox="1"/>
          <p:nvPr/>
        </p:nvSpPr>
        <p:spPr>
          <a:xfrm>
            <a:off x="1" y="5428476"/>
            <a:ext cx="5700712" cy="1384995"/>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000000"/>
                </a:solidFill>
                <a:effectLst/>
                <a:latin typeface="Arial" panose="020B0604020202020204" pitchFamily="34" charset="0"/>
              </a:rPr>
              <a:t>found that the protein has metal ion-dependent RNA 3′-terminal </a:t>
            </a:r>
            <a:r>
              <a:rPr lang="en-US" sz="1400" b="0" i="0" dirty="0" err="1">
                <a:solidFill>
                  <a:srgbClr val="000000"/>
                </a:solidFill>
                <a:effectLst/>
                <a:latin typeface="Arial" panose="020B0604020202020204" pitchFamily="34" charset="0"/>
              </a:rPr>
              <a:t>adenylyltransferase</a:t>
            </a:r>
            <a:r>
              <a:rPr lang="en-US" sz="1400" b="0" i="0" dirty="0">
                <a:solidFill>
                  <a:srgbClr val="000000"/>
                </a:solidFill>
                <a:effectLst/>
                <a:latin typeface="Arial" panose="020B0604020202020204" pitchFamily="34" charset="0"/>
              </a:rPr>
              <a:t> (</a:t>
            </a:r>
            <a:r>
              <a:rPr lang="en-US" sz="1400" b="0" i="0" dirty="0" err="1">
                <a:solidFill>
                  <a:srgbClr val="000000"/>
                </a:solidFill>
                <a:effectLst/>
                <a:latin typeface="Arial" panose="020B0604020202020204" pitchFamily="34" charset="0"/>
              </a:rPr>
              <a:t>TATase</a:t>
            </a:r>
            <a:r>
              <a:rPr lang="en-US" sz="1400" b="0" i="0" dirty="0">
                <a:solidFill>
                  <a:srgbClr val="000000"/>
                </a:solidFill>
                <a:effectLst/>
                <a:latin typeface="Arial" panose="020B0604020202020204" pitchFamily="34" charset="0"/>
              </a:rPr>
              <a:t>) activity</a:t>
            </a:r>
            <a:r>
              <a:rPr lang="en-US" sz="1400" dirty="0">
                <a:solidFill>
                  <a:srgbClr val="000000"/>
                </a:solidFill>
                <a:latin typeface="Arial" panose="020B0604020202020204" pitchFamily="34" charset="0"/>
              </a:rPr>
              <a:t> </a:t>
            </a:r>
            <a:r>
              <a:rPr lang="en-US" sz="1400" b="0" i="0" dirty="0">
                <a:solidFill>
                  <a:srgbClr val="000000"/>
                </a:solidFill>
                <a:effectLst/>
                <a:latin typeface="Arial" panose="020B0604020202020204" pitchFamily="34" charset="0"/>
              </a:rPr>
              <a:t>while other nucleotides were not (or very inefficiently) transferred to the 3′ ends of single-stranded and (fully) double-stranded acceptor RNAs.</a:t>
            </a:r>
          </a:p>
          <a:p>
            <a:pPr marL="285750" indent="-285750">
              <a:buFont typeface="Arial" panose="020B0604020202020204" pitchFamily="34" charset="0"/>
              <a:buChar char="•"/>
            </a:pPr>
            <a:r>
              <a:rPr lang="en-US" sz="1400" dirty="0">
                <a:solidFill>
                  <a:srgbClr val="000000"/>
                </a:solidFill>
                <a:latin typeface="Arial" panose="020B0604020202020204" pitchFamily="34" charset="0"/>
              </a:rPr>
              <a:t>Possible that </a:t>
            </a:r>
            <a:r>
              <a:rPr lang="en-US" sz="1400" b="1" i="0" dirty="0">
                <a:solidFill>
                  <a:srgbClr val="000000"/>
                </a:solidFill>
                <a:effectLst/>
                <a:latin typeface="Arial" panose="020B0604020202020204" pitchFamily="34" charset="0"/>
              </a:rPr>
              <a:t>nsp8-mediated </a:t>
            </a:r>
            <a:r>
              <a:rPr lang="en-US" sz="1400" b="1" i="0" dirty="0" err="1">
                <a:solidFill>
                  <a:srgbClr val="000000"/>
                </a:solidFill>
                <a:effectLst/>
                <a:latin typeface="Arial" panose="020B0604020202020204" pitchFamily="34" charset="0"/>
              </a:rPr>
              <a:t>TATase</a:t>
            </a:r>
            <a:r>
              <a:rPr lang="en-US" sz="1400" b="1" i="0" dirty="0">
                <a:solidFill>
                  <a:srgbClr val="000000"/>
                </a:solidFill>
                <a:effectLst/>
                <a:latin typeface="Arial" panose="020B0604020202020204" pitchFamily="34" charset="0"/>
              </a:rPr>
              <a:t> activity </a:t>
            </a:r>
            <a:r>
              <a:rPr lang="en-US" sz="1400" b="0" i="0" dirty="0">
                <a:solidFill>
                  <a:srgbClr val="000000"/>
                </a:solidFill>
                <a:effectLst/>
                <a:latin typeface="Arial" panose="020B0604020202020204" pitchFamily="34" charset="0"/>
              </a:rPr>
              <a:t>is </a:t>
            </a:r>
            <a:r>
              <a:rPr lang="en-US" sz="1400" b="1" i="0" dirty="0">
                <a:solidFill>
                  <a:srgbClr val="000000"/>
                </a:solidFill>
                <a:effectLst/>
                <a:latin typeface="Arial" panose="020B0604020202020204" pitchFamily="34" charset="0"/>
              </a:rPr>
              <a:t>involved</a:t>
            </a:r>
            <a:r>
              <a:rPr lang="en-US" sz="1400" b="0" i="0" dirty="0">
                <a:solidFill>
                  <a:srgbClr val="000000"/>
                </a:solidFill>
                <a:effectLst/>
                <a:latin typeface="Arial" panose="020B0604020202020204" pitchFamily="34" charset="0"/>
              </a:rPr>
              <a:t> in the </a:t>
            </a:r>
            <a:r>
              <a:rPr lang="en-US" sz="1400" b="1" i="0" dirty="0">
                <a:solidFill>
                  <a:srgbClr val="000000"/>
                </a:solidFill>
                <a:effectLst/>
                <a:latin typeface="Arial" panose="020B0604020202020204" pitchFamily="34" charset="0"/>
              </a:rPr>
              <a:t>3′ polyadenylation </a:t>
            </a:r>
            <a:r>
              <a:rPr lang="en-US" sz="1400" b="0" i="0" dirty="0">
                <a:solidFill>
                  <a:srgbClr val="000000"/>
                </a:solidFill>
                <a:effectLst/>
                <a:latin typeface="Arial" panose="020B0604020202020204" pitchFamily="34" charset="0"/>
              </a:rPr>
              <a:t>of </a:t>
            </a:r>
            <a:r>
              <a:rPr lang="en-US" sz="1400" b="1" i="0" dirty="0">
                <a:solidFill>
                  <a:srgbClr val="000000"/>
                </a:solidFill>
                <a:effectLst/>
                <a:latin typeface="Arial" panose="020B0604020202020204" pitchFamily="34" charset="0"/>
              </a:rPr>
              <a:t>viral plus-strand RNAs</a:t>
            </a:r>
            <a:r>
              <a:rPr lang="en-US" sz="1400" b="0" i="0" dirty="0">
                <a:solidFill>
                  <a:srgbClr val="000000"/>
                </a:solidFill>
                <a:effectLst/>
                <a:latin typeface="Arial" panose="020B0604020202020204" pitchFamily="34" charset="0"/>
              </a:rPr>
              <a:t>. (unconfirmed)</a:t>
            </a:r>
            <a:endParaRPr lang="en-US" sz="1400" dirty="0"/>
          </a:p>
        </p:txBody>
      </p:sp>
      <p:pic>
        <p:nvPicPr>
          <p:cNvPr id="13" name="Picture 12">
            <a:extLst>
              <a:ext uri="{FF2B5EF4-FFF2-40B4-BE49-F238E27FC236}">
                <a16:creationId xmlns:a16="http://schemas.microsoft.com/office/drawing/2014/main" id="{1654C93D-A81D-4179-BA40-861F03986DF1}"/>
              </a:ext>
            </a:extLst>
          </p:cNvPr>
          <p:cNvPicPr>
            <a:picLocks noChangeAspect="1"/>
          </p:cNvPicPr>
          <p:nvPr/>
        </p:nvPicPr>
        <p:blipFill>
          <a:blip r:embed="rId6"/>
          <a:stretch>
            <a:fillRect/>
          </a:stretch>
        </p:blipFill>
        <p:spPr>
          <a:xfrm>
            <a:off x="6096000" y="5118230"/>
            <a:ext cx="4772025" cy="600075"/>
          </a:xfrm>
          <a:prstGeom prst="rect">
            <a:avLst/>
          </a:prstGeom>
        </p:spPr>
      </p:pic>
      <p:cxnSp>
        <p:nvCxnSpPr>
          <p:cNvPr id="20" name="Straight Arrow Connector 19">
            <a:extLst>
              <a:ext uri="{FF2B5EF4-FFF2-40B4-BE49-F238E27FC236}">
                <a16:creationId xmlns:a16="http://schemas.microsoft.com/office/drawing/2014/main" id="{2B968A51-4622-41EE-9360-FE38A658BFA5}"/>
              </a:ext>
            </a:extLst>
          </p:cNvPr>
          <p:cNvCxnSpPr/>
          <p:nvPr/>
        </p:nvCxnSpPr>
        <p:spPr>
          <a:xfrm>
            <a:off x="6562725" y="4964194"/>
            <a:ext cx="304800" cy="3080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EACB4F-5185-409D-86D2-F1EBF086F1AC}"/>
              </a:ext>
            </a:extLst>
          </p:cNvPr>
          <p:cNvCxnSpPr>
            <a:cxnSpLocks/>
          </p:cNvCxnSpPr>
          <p:nvPr/>
        </p:nvCxnSpPr>
        <p:spPr>
          <a:xfrm flipV="1">
            <a:off x="6562725" y="2762250"/>
            <a:ext cx="2531268" cy="2130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3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1694A2-7AC8-4A31-8BFD-18DD4E8A73BD}"/>
              </a:ext>
            </a:extLst>
          </p:cNvPr>
          <p:cNvPicPr>
            <a:picLocks noChangeAspect="1"/>
          </p:cNvPicPr>
          <p:nvPr/>
        </p:nvPicPr>
        <p:blipFill>
          <a:blip r:embed="rId3"/>
          <a:stretch>
            <a:fillRect/>
          </a:stretch>
        </p:blipFill>
        <p:spPr>
          <a:xfrm>
            <a:off x="100012" y="80961"/>
            <a:ext cx="5287328" cy="1260158"/>
          </a:xfrm>
          <a:prstGeom prst="rect">
            <a:avLst/>
          </a:prstGeom>
        </p:spPr>
      </p:pic>
      <p:sp>
        <p:nvSpPr>
          <p:cNvPr id="7" name="TextBox 6">
            <a:extLst>
              <a:ext uri="{FF2B5EF4-FFF2-40B4-BE49-F238E27FC236}">
                <a16:creationId xmlns:a16="http://schemas.microsoft.com/office/drawing/2014/main" id="{FDD597E8-4D7B-4F88-8507-1E1E3D58601B}"/>
              </a:ext>
            </a:extLst>
          </p:cNvPr>
          <p:cNvSpPr txBox="1"/>
          <p:nvPr/>
        </p:nvSpPr>
        <p:spPr>
          <a:xfrm>
            <a:off x="16668" y="1528762"/>
            <a:ext cx="6176963" cy="4524315"/>
          </a:xfrm>
          <a:prstGeom prst="rect">
            <a:avLst/>
          </a:prstGeom>
          <a:noFill/>
        </p:spPr>
        <p:txBody>
          <a:bodyPr wrap="square">
            <a:spAutoFit/>
          </a:bodyPr>
          <a:lstStyle/>
          <a:p>
            <a:pPr marL="285750" indent="-285750">
              <a:buFont typeface="Arial" panose="020B0604020202020204" pitchFamily="34" charset="0"/>
              <a:buChar char="•"/>
            </a:pPr>
            <a:r>
              <a:rPr lang="en-US" dirty="0"/>
              <a:t>The crystal structure of a conserved domain of </a:t>
            </a:r>
            <a:r>
              <a:rPr lang="en-US" b="1" dirty="0"/>
              <a:t>nonstructural protein 3 </a:t>
            </a:r>
            <a:r>
              <a:rPr lang="en-US" dirty="0"/>
              <a:t>(nsP3) from severe acute respiratory syndrome coronavirus (SARS-</a:t>
            </a:r>
            <a:r>
              <a:rPr lang="en-US" dirty="0" err="1"/>
              <a:t>CoV</a:t>
            </a:r>
            <a:r>
              <a:rPr lang="en-US" dirty="0"/>
              <a:t>) The putative active site is a solvent-exposed</a:t>
            </a:r>
          </a:p>
          <a:p>
            <a:pPr marL="285750" indent="-285750">
              <a:buFont typeface="Arial" panose="020B0604020202020204" pitchFamily="34" charset="0"/>
              <a:buChar char="•"/>
            </a:pPr>
            <a:r>
              <a:rPr lang="en-US" dirty="0"/>
              <a:t>three structural homologs, </a:t>
            </a:r>
          </a:p>
          <a:p>
            <a:pPr marL="742950" lvl="1" indent="-285750">
              <a:buFont typeface="Arial" panose="020B0604020202020204" pitchFamily="34" charset="0"/>
              <a:buChar char="•"/>
            </a:pPr>
            <a:r>
              <a:rPr lang="en-US" dirty="0"/>
              <a:t>yeast Ymx7, </a:t>
            </a:r>
          </a:p>
          <a:p>
            <a:pPr marL="742950" lvl="1" indent="-285750">
              <a:buFont typeface="Arial" panose="020B0604020202020204" pitchFamily="34" charset="0"/>
              <a:buChar char="•"/>
            </a:pPr>
            <a:r>
              <a:rPr lang="en-US" dirty="0" err="1"/>
              <a:t>Archeoglobus</a:t>
            </a:r>
            <a:r>
              <a:rPr lang="en-US" dirty="0"/>
              <a:t> </a:t>
            </a:r>
            <a:r>
              <a:rPr lang="en-US" dirty="0" err="1"/>
              <a:t>fulgidus</a:t>
            </a:r>
            <a:r>
              <a:rPr lang="en-US" dirty="0"/>
              <a:t> AF1521, </a:t>
            </a:r>
          </a:p>
          <a:p>
            <a:pPr marL="742950" lvl="1" indent="-285750">
              <a:buFont typeface="Arial" panose="020B0604020202020204" pitchFamily="34" charset="0"/>
              <a:buChar char="•"/>
            </a:pPr>
            <a:r>
              <a:rPr lang="en-US" dirty="0"/>
              <a:t>Er58 from E. coli. </a:t>
            </a:r>
          </a:p>
          <a:p>
            <a:pPr marL="742950" lvl="1" indent="-285750">
              <a:buFont typeface="Arial" panose="020B0604020202020204" pitchFamily="34" charset="0"/>
              <a:buChar char="•"/>
            </a:pPr>
            <a:r>
              <a:rPr lang="en-US" dirty="0"/>
              <a:t>Homologs acts on ADP-ribose-1″-phosphate (Appr-1″-p). </a:t>
            </a:r>
          </a:p>
          <a:p>
            <a:pPr marL="742950" lvl="1" indent="-285750">
              <a:buFont typeface="Arial" panose="020B0604020202020204" pitchFamily="34" charset="0"/>
              <a:buChar char="•"/>
            </a:pPr>
            <a:r>
              <a:rPr lang="en-US" dirty="0"/>
              <a:t>The SARS nsP3 domain readily removes the 1″ phosphate group from Appr-1″-p in in vitro assays, confirming its phosphatase activity. </a:t>
            </a:r>
          </a:p>
          <a:p>
            <a:pPr marL="742950" lvl="1" indent="-285750">
              <a:buFont typeface="Arial" panose="020B0604020202020204" pitchFamily="34" charset="0"/>
              <a:buChar char="•"/>
            </a:pPr>
            <a:r>
              <a:rPr lang="en-US" dirty="0"/>
              <a:t>Sequence and structure comparison suggests that </a:t>
            </a:r>
            <a:r>
              <a:rPr lang="en-US" b="1" dirty="0"/>
              <a:t>proteins of this superfamily form an emerging group of nucleotide phosphatases that dephosphorylate Appr-1″-p.</a:t>
            </a:r>
          </a:p>
        </p:txBody>
      </p:sp>
      <p:pic>
        <p:nvPicPr>
          <p:cNvPr id="1026" name="Picture 2" descr="Figure thumbnail gr1">
            <a:extLst>
              <a:ext uri="{FF2B5EF4-FFF2-40B4-BE49-F238E27FC236}">
                <a16:creationId xmlns:a16="http://schemas.microsoft.com/office/drawing/2014/main" id="{B368BC5F-D162-4197-863A-DC07DDA0BB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7195"/>
          <a:stretch/>
        </p:blipFill>
        <p:spPr bwMode="auto">
          <a:xfrm>
            <a:off x="1609725" y="5681965"/>
            <a:ext cx="4670821" cy="111750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AE5254-F860-4BD3-988C-D19ACA65C349}"/>
              </a:ext>
            </a:extLst>
          </p:cNvPr>
          <p:cNvSpPr txBox="1"/>
          <p:nvPr/>
        </p:nvSpPr>
        <p:spPr>
          <a:xfrm>
            <a:off x="7034212" y="5029194"/>
            <a:ext cx="4833938" cy="923330"/>
          </a:xfrm>
          <a:prstGeom prst="rect">
            <a:avLst/>
          </a:prstGeom>
          <a:noFill/>
        </p:spPr>
        <p:txBody>
          <a:bodyPr wrap="square">
            <a:spAutoFit/>
          </a:bodyPr>
          <a:lstStyle/>
          <a:p>
            <a:r>
              <a:rPr lang="en-US" b="0" i="0" dirty="0">
                <a:solidFill>
                  <a:srgbClr val="1C1D1E"/>
                </a:solidFill>
                <a:effectLst/>
                <a:latin typeface="Open Sans"/>
              </a:rPr>
              <a:t>“Destabilizing mutation of nsp3 protein could explain the difference observed between SARS and COVID‐19.”</a:t>
            </a:r>
            <a:endParaRPr lang="en-US" dirty="0"/>
          </a:p>
        </p:txBody>
      </p:sp>
      <p:pic>
        <p:nvPicPr>
          <p:cNvPr id="1028" name="Picture 4" descr="image">
            <a:extLst>
              <a:ext uri="{FF2B5EF4-FFF2-40B4-BE49-F238E27FC236}">
                <a16:creationId xmlns:a16="http://schemas.microsoft.com/office/drawing/2014/main" id="{1907BDB9-1131-4E70-9794-7E482FBE2C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8941" y="2626312"/>
            <a:ext cx="4484479" cy="2307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7A9984-7167-4076-9B70-6617A3B3A416}"/>
              </a:ext>
            </a:extLst>
          </p:cNvPr>
          <p:cNvPicPr>
            <a:picLocks noChangeAspect="1"/>
          </p:cNvPicPr>
          <p:nvPr/>
        </p:nvPicPr>
        <p:blipFill>
          <a:blip r:embed="rId6"/>
          <a:stretch>
            <a:fillRect/>
          </a:stretch>
        </p:blipFill>
        <p:spPr>
          <a:xfrm>
            <a:off x="5977890" y="91081"/>
            <a:ext cx="6210300" cy="2305050"/>
          </a:xfrm>
          <a:prstGeom prst="rect">
            <a:avLst/>
          </a:prstGeom>
        </p:spPr>
      </p:pic>
      <p:sp>
        <p:nvSpPr>
          <p:cNvPr id="15" name="TextBox 14">
            <a:extLst>
              <a:ext uri="{FF2B5EF4-FFF2-40B4-BE49-F238E27FC236}">
                <a16:creationId xmlns:a16="http://schemas.microsoft.com/office/drawing/2014/main" id="{F73B2516-464A-4C3C-9363-66D4F0CE6617}"/>
              </a:ext>
            </a:extLst>
          </p:cNvPr>
          <p:cNvSpPr txBox="1"/>
          <p:nvPr/>
        </p:nvSpPr>
        <p:spPr>
          <a:xfrm>
            <a:off x="7034212" y="6240719"/>
            <a:ext cx="3768329" cy="215444"/>
          </a:xfrm>
          <a:prstGeom prst="rect">
            <a:avLst/>
          </a:prstGeom>
          <a:noFill/>
        </p:spPr>
        <p:txBody>
          <a:bodyPr wrap="square">
            <a:spAutoFit/>
          </a:bodyPr>
          <a:lstStyle/>
          <a:p>
            <a:r>
              <a:rPr lang="en-US" sz="800" b="0" i="0" dirty="0">
                <a:solidFill>
                  <a:srgbClr val="111111"/>
                </a:solidFill>
                <a:effectLst/>
                <a:latin typeface="Roboto"/>
              </a:rPr>
              <a:t>https://onlinelibrary.wiley.com/doi/10.1002/jmv.25719</a:t>
            </a:r>
          </a:p>
        </p:txBody>
      </p:sp>
      <p:sp>
        <p:nvSpPr>
          <p:cNvPr id="16" name="TextBox 15">
            <a:extLst>
              <a:ext uri="{FF2B5EF4-FFF2-40B4-BE49-F238E27FC236}">
                <a16:creationId xmlns:a16="http://schemas.microsoft.com/office/drawing/2014/main" id="{4AA1C196-63D8-45FB-B382-B266C8178066}"/>
              </a:ext>
            </a:extLst>
          </p:cNvPr>
          <p:cNvSpPr txBox="1"/>
          <p:nvPr/>
        </p:nvSpPr>
        <p:spPr>
          <a:xfrm>
            <a:off x="100012" y="6438485"/>
            <a:ext cx="6338888" cy="338554"/>
          </a:xfrm>
          <a:prstGeom prst="rect">
            <a:avLst/>
          </a:prstGeom>
          <a:noFill/>
        </p:spPr>
        <p:txBody>
          <a:bodyPr wrap="square">
            <a:spAutoFit/>
          </a:bodyPr>
          <a:lstStyle/>
          <a:p>
            <a:r>
              <a:rPr lang="en-US" sz="800" b="0" i="0" dirty="0">
                <a:solidFill>
                  <a:srgbClr val="111111"/>
                </a:solidFill>
                <a:effectLst/>
                <a:latin typeface="Roboto"/>
              </a:rPr>
              <a:t>https://www.cell.com/structure/fulltext/S0969-2126(05)00313-8?_returnURL=https%3A%2F%2Flinkinghub.elsevier.com%2Fretrieve%2Fpii%2FS0969212605003138%3Fshowall%3Dtrue</a:t>
            </a:r>
          </a:p>
        </p:txBody>
      </p:sp>
    </p:spTree>
    <p:extLst>
      <p:ext uri="{BB962C8B-B14F-4D97-AF65-F5344CB8AC3E}">
        <p14:creationId xmlns:p14="http://schemas.microsoft.com/office/powerpoint/2010/main" val="1390395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2417</Words>
  <Application>Microsoft Office PowerPoint</Application>
  <PresentationFormat>Widescreen</PresentationFormat>
  <Paragraphs>329</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Calibri Light</vt:lpstr>
      <vt:lpstr>Consolas</vt:lpstr>
      <vt:lpstr>Open Sans</vt:lpstr>
      <vt:lpstr>Roboto</vt:lpstr>
      <vt:lpstr>Office Theme</vt:lpstr>
      <vt:lpstr>COVIRT microbial update</vt:lpstr>
      <vt:lpstr>Overview of update</vt:lpstr>
      <vt:lpstr>Issues</vt:lpstr>
      <vt:lpstr>PowerPoint Presentation</vt:lpstr>
      <vt:lpstr>PowerPoint Presentation</vt:lpstr>
      <vt:lpstr>Remarkable findings</vt:lpstr>
      <vt:lpstr>PowerPoint Presentation</vt:lpstr>
      <vt:lpstr>PowerPoint Presentation</vt:lpstr>
      <vt:lpstr>PowerPoint Presentation</vt:lpstr>
      <vt:lpstr>TODO</vt:lpstr>
      <vt:lpstr>Tables and Figures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COVIRT microbial update</dc:title>
  <dc:creator>Michael Jochum</dc:creator>
  <cp:lastModifiedBy>Michael Jochum</cp:lastModifiedBy>
  <cp:revision>23</cp:revision>
  <dcterms:created xsi:type="dcterms:W3CDTF">2020-12-01T18:18:39Z</dcterms:created>
  <dcterms:modified xsi:type="dcterms:W3CDTF">2020-12-14T19:28:45Z</dcterms:modified>
</cp:coreProperties>
</file>