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5" r:id="rId3"/>
    <p:sldId id="269" r:id="rId4"/>
    <p:sldId id="267" r:id="rId5"/>
    <p:sldId id="268" r:id="rId6"/>
    <p:sldId id="261" r:id="rId7"/>
    <p:sldId id="272" r:id="rId8"/>
    <p:sldId id="257" r:id="rId9"/>
    <p:sldId id="273" r:id="rId10"/>
    <p:sldId id="263" r:id="rId11"/>
    <p:sldId id="262" r:id="rId12"/>
    <p:sldId id="264"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70AD47"/>
    <a:srgbClr val="FFFFDF"/>
    <a:srgbClr val="FEC7AD"/>
    <a:srgbClr val="CCEA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60794" autoAdjust="0"/>
  </p:normalViewPr>
  <p:slideViewPr>
    <p:cSldViewPr snapToGrid="0">
      <p:cViewPr>
        <p:scale>
          <a:sx n="118" d="100"/>
          <a:sy n="118" d="100"/>
        </p:scale>
        <p:origin x="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86010-06E8-42EC-9367-9432D4BA6324}" type="datetimeFigureOut">
              <a:rPr lang="en-US" smtClean="0"/>
              <a:t>12/21/2020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CC0D2-8A81-4372-BF9C-B097C837F6D0}" type="slidenum">
              <a:rPr lang="en-US" smtClean="0"/>
              <a:t>‹#›</a:t>
            </a:fld>
            <a:endParaRPr lang="en-US"/>
          </a:p>
        </p:txBody>
      </p:sp>
    </p:spTree>
    <p:extLst>
      <p:ext uri="{BB962C8B-B14F-4D97-AF65-F5344CB8AC3E}">
        <p14:creationId xmlns:p14="http://schemas.microsoft.com/office/powerpoint/2010/main" val="210602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nlinelibrary.wiley.com/doi/full/10.1002/rmv.2109"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onlinelibrary.wiley.com/action/downloadFigures?id=rmv2109-fig-0001&amp;doi=10.1002%2Frmv.210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4</a:t>
            </a:fld>
            <a:endParaRPr lang="en-US"/>
          </a:p>
        </p:txBody>
      </p:sp>
    </p:spTree>
    <p:extLst>
      <p:ext uri="{BB962C8B-B14F-4D97-AF65-F5344CB8AC3E}">
        <p14:creationId xmlns:p14="http://schemas.microsoft.com/office/powerpoint/2010/main" val="314691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5</a:t>
            </a:fld>
            <a:endParaRPr lang="en-US"/>
          </a:p>
        </p:txBody>
      </p:sp>
    </p:spTree>
    <p:extLst>
      <p:ext uri="{BB962C8B-B14F-4D97-AF65-F5344CB8AC3E}">
        <p14:creationId xmlns:p14="http://schemas.microsoft.com/office/powerpoint/2010/main" val="2706563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12121"/>
                </a:solidFill>
                <a:effectLst/>
                <a:latin typeface="Open Sans"/>
              </a:rPr>
              <a:t>FIGURE 1</a:t>
            </a:r>
            <a:r>
              <a:rPr lang="en-US" b="1" i="0" u="none" strike="noStrike" dirty="0">
                <a:solidFill>
                  <a:srgbClr val="005274"/>
                </a:solidFill>
                <a:effectLst/>
                <a:latin typeface="Open Sans"/>
                <a:hlinkClick r:id="rId3"/>
              </a:rPr>
              <a:t>Open in figure </a:t>
            </a:r>
            <a:r>
              <a:rPr lang="en-US" b="1" i="0" u="none" strike="noStrike" dirty="0" err="1">
                <a:solidFill>
                  <a:srgbClr val="005274"/>
                </a:solidFill>
                <a:effectLst/>
                <a:latin typeface="Open Sans"/>
                <a:hlinkClick r:id="rId3"/>
              </a:rPr>
              <a:t>viewer</a:t>
            </a:r>
            <a:r>
              <a:rPr lang="en-US" b="1" i="0" u="none" strike="noStrike" dirty="0" err="1">
                <a:solidFill>
                  <a:srgbClr val="005274"/>
                </a:solidFill>
                <a:effectLst/>
                <a:latin typeface="Open Sans"/>
                <a:hlinkClick r:id="rId4"/>
              </a:rPr>
              <a:t>PowerPoint</a:t>
            </a:r>
            <a:endParaRPr lang="en-US" b="0" i="0" dirty="0">
              <a:solidFill>
                <a:srgbClr val="1C1D1E"/>
              </a:solidFill>
              <a:effectLst/>
              <a:latin typeface="Open Sans"/>
            </a:endParaRPr>
          </a:p>
          <a:p>
            <a:pPr algn="l"/>
            <a:r>
              <a:rPr lang="en-US" b="0" i="0" dirty="0">
                <a:solidFill>
                  <a:srgbClr val="1C1D1E"/>
                </a:solidFill>
                <a:effectLst/>
                <a:latin typeface="Open Sans"/>
              </a:rPr>
              <a:t>The cytokine storm and stress can increase gut dysbiosis/permeability, further contributing to cytokine induced IDO and TDO, leading to kynurenine and kynurenic acid, which activate the </a:t>
            </a:r>
            <a:r>
              <a:rPr lang="en-US" b="0" i="0" dirty="0" err="1">
                <a:solidFill>
                  <a:srgbClr val="1C1D1E"/>
                </a:solidFill>
                <a:effectLst/>
                <a:latin typeface="Open Sans"/>
              </a:rPr>
              <a:t>AhR</a:t>
            </a:r>
            <a:r>
              <a:rPr lang="en-US" b="0" i="0" dirty="0">
                <a:solidFill>
                  <a:srgbClr val="1C1D1E"/>
                </a:solidFill>
                <a:effectLst/>
                <a:latin typeface="Open Sans"/>
              </a:rPr>
              <a:t> to increase CYP1B1 and regulate the NAS/Melatonin ratio. Other factors, including CYP2C19, mGluR5, P2Y1, and O‐demethylation can also regulate the NAS/melatonin ratio. The miRNAs, miR‐7, miR‐375, and miR‐451 are increased following many viral infections, thereby suppressing 14‐3‐3 and the stabilization of AANAT, leading to </a:t>
            </a:r>
            <a:r>
              <a:rPr lang="en-US" b="0" i="0" dirty="0" err="1">
                <a:solidFill>
                  <a:srgbClr val="1C1D1E"/>
                </a:solidFill>
                <a:effectLst/>
                <a:latin typeface="Open Sans"/>
              </a:rPr>
              <a:t>melatonergic</a:t>
            </a:r>
            <a:r>
              <a:rPr lang="en-US" b="0" i="0" dirty="0">
                <a:solidFill>
                  <a:srgbClr val="1C1D1E"/>
                </a:solidFill>
                <a:effectLst/>
                <a:latin typeface="Open Sans"/>
              </a:rPr>
              <a:t> pathway inhibition. The suppression of melatonin, including from an increase in the NAS/melatonin ratio, attenuates melatonin's induction of Bmal1 and therefore the circadian regulation of mitochondria. Bmal1 induces PDC, leading to an increase in OXPHOS, the TCA cycle and the acetyl‐CoA that is a necessary co‐substrate for AANAT and </a:t>
            </a:r>
            <a:r>
              <a:rPr lang="en-US" b="0" i="0" dirty="0" err="1">
                <a:solidFill>
                  <a:srgbClr val="1C1D1E"/>
                </a:solidFill>
                <a:effectLst/>
                <a:latin typeface="Open Sans"/>
              </a:rPr>
              <a:t>melatonergic</a:t>
            </a:r>
            <a:r>
              <a:rPr lang="en-US" b="0" i="0" dirty="0">
                <a:solidFill>
                  <a:srgbClr val="1C1D1E"/>
                </a:solidFill>
                <a:effectLst/>
                <a:latin typeface="Open Sans"/>
              </a:rPr>
              <a:t> pathway activation. The decrease in pineal and mitochondrial melatonin contributes to an increase in the replication and severity of many viral infections. The arrows indicate “stimulation”, with a crossed‐line indicating “inhibitory”</a:t>
            </a:r>
          </a:p>
          <a:p>
            <a:pPr marL="228600" indent="-228600">
              <a:buFont typeface="+mj-lt"/>
              <a:buAutoNum type="arabicPeriod"/>
            </a:pPr>
            <a:r>
              <a:rPr lang="en-US" dirty="0"/>
              <a:t>https://onlinelibrary.wiley.com/doi/full/10.1002/rmv.2109#:~:text=Melatonin%20is%20actively%20inhibited%20by,associated%20with%20viral%E2%80%90linked%20fatality.</a:t>
            </a:r>
          </a:p>
          <a:p>
            <a:pPr marL="228600" indent="-228600">
              <a:buFont typeface="+mj-lt"/>
              <a:buAutoNum type="arabicPeriod"/>
            </a:pPr>
            <a:endParaRPr lang="en-US" dirty="0"/>
          </a:p>
          <a:p>
            <a:pPr marL="228600" indent="-228600">
              <a:buFont typeface="+mj-lt"/>
              <a:buAutoNum type="arabicPeriod"/>
            </a:pPr>
            <a:endParaRPr lang="en-US" dirty="0"/>
          </a:p>
          <a:p>
            <a:pPr marL="342900" indent="-342900">
              <a:buFont typeface="+mj-lt"/>
              <a:buAutoNum type="arabicPeriod"/>
            </a:pPr>
            <a:r>
              <a:rPr lang="en-US" i="0" dirty="0">
                <a:solidFill>
                  <a:srgbClr val="1C1D1E"/>
                </a:solidFill>
                <a:effectLst/>
                <a:latin typeface="Open Sans"/>
              </a:rPr>
              <a:t>Viral, or preexistent, </a:t>
            </a:r>
            <a:r>
              <a:rPr lang="en-US" b="1" i="0" dirty="0">
                <a:solidFill>
                  <a:srgbClr val="1C1D1E"/>
                </a:solidFill>
                <a:effectLst/>
                <a:latin typeface="Open Sans"/>
              </a:rPr>
              <a:t>suppression</a:t>
            </a:r>
            <a:r>
              <a:rPr lang="en-US" i="0" dirty="0">
                <a:solidFill>
                  <a:srgbClr val="1C1D1E"/>
                </a:solidFill>
                <a:effectLst/>
                <a:latin typeface="Open Sans"/>
              </a:rPr>
              <a:t> of </a:t>
            </a:r>
            <a:r>
              <a:rPr lang="en-US" b="1" i="0" dirty="0">
                <a:solidFill>
                  <a:srgbClr val="1C1D1E"/>
                </a:solidFill>
                <a:effectLst/>
                <a:latin typeface="Open Sans"/>
              </a:rPr>
              <a:t>pineal melatonin disinhibits neutrophil attraction</a:t>
            </a:r>
            <a:r>
              <a:rPr lang="en-US" i="0" dirty="0">
                <a:solidFill>
                  <a:srgbClr val="1C1D1E"/>
                </a:solidFill>
                <a:effectLst/>
                <a:latin typeface="Open Sans"/>
              </a:rPr>
              <a:t>, thereby contributing to an initial “</a:t>
            </a:r>
            <a:r>
              <a:rPr lang="en-US" b="1" i="0" dirty="0">
                <a:solidFill>
                  <a:srgbClr val="1C1D1E"/>
                </a:solidFill>
                <a:effectLst/>
                <a:latin typeface="Open Sans"/>
              </a:rPr>
              <a:t>cytokine storm</a:t>
            </a:r>
            <a:r>
              <a:rPr lang="en-US" i="0" dirty="0">
                <a:solidFill>
                  <a:srgbClr val="1C1D1E"/>
                </a:solidFill>
                <a:effectLst/>
                <a:latin typeface="Open Sans"/>
              </a:rPr>
              <a:t>”, as well as the regulation of other immune cells.</a:t>
            </a:r>
          </a:p>
          <a:p>
            <a:pPr marL="342900" indent="-342900">
              <a:buFont typeface="+mj-lt"/>
              <a:buAutoNum type="arabicPeriod"/>
            </a:pPr>
            <a:r>
              <a:rPr lang="en-US" b="0" i="0" dirty="0">
                <a:solidFill>
                  <a:srgbClr val="1C1D1E"/>
                </a:solidFill>
                <a:effectLst/>
                <a:latin typeface="Open Sans"/>
              </a:rPr>
              <a:t>Melatonin induces the circadian gene Bmal1 which </a:t>
            </a:r>
            <a:r>
              <a:rPr lang="en-US" b="1" i="0" dirty="0">
                <a:solidFill>
                  <a:srgbClr val="1C1D1E"/>
                </a:solidFill>
                <a:effectLst/>
                <a:latin typeface="Open Sans"/>
              </a:rPr>
              <a:t>disinhibits </a:t>
            </a:r>
            <a:r>
              <a:rPr lang="en-US" b="0" i="0" dirty="0">
                <a:solidFill>
                  <a:srgbClr val="1C1D1E"/>
                </a:solidFill>
                <a:effectLst/>
                <a:latin typeface="Open Sans"/>
              </a:rPr>
              <a:t>the PDC, </a:t>
            </a:r>
            <a:r>
              <a:rPr lang="en-US" b="1" i="0" dirty="0">
                <a:solidFill>
                  <a:srgbClr val="1C1D1E"/>
                </a:solidFill>
                <a:effectLst/>
                <a:latin typeface="Open Sans"/>
              </a:rPr>
              <a:t>countering viral inhibition </a:t>
            </a:r>
            <a:r>
              <a:rPr lang="en-US" b="0" i="0" dirty="0">
                <a:solidFill>
                  <a:srgbClr val="1C1D1E"/>
                </a:solidFill>
                <a:effectLst/>
                <a:latin typeface="Open Sans"/>
              </a:rPr>
              <a:t>of Bmal1/PDC.</a:t>
            </a:r>
          </a:p>
          <a:p>
            <a:pPr marL="800100" lvl="1" indent="-342900">
              <a:buFont typeface="+mj-lt"/>
              <a:buAutoNum type="arabicPeriod"/>
            </a:pPr>
            <a:r>
              <a:rPr lang="en-US" b="0" i="0" dirty="0">
                <a:solidFill>
                  <a:srgbClr val="1C1D1E"/>
                </a:solidFill>
                <a:effectLst/>
                <a:latin typeface="Open Sans"/>
              </a:rPr>
              <a:t>PDC drives </a:t>
            </a:r>
            <a:r>
              <a:rPr lang="en-US" b="1" i="0" dirty="0">
                <a:solidFill>
                  <a:srgbClr val="1C1D1E"/>
                </a:solidFill>
                <a:effectLst/>
                <a:latin typeface="Open Sans"/>
              </a:rPr>
              <a:t>mitochondrial</a:t>
            </a:r>
            <a:r>
              <a:rPr lang="en-US" b="0" i="0" dirty="0">
                <a:solidFill>
                  <a:srgbClr val="1C1D1E"/>
                </a:solidFill>
                <a:effectLst/>
                <a:latin typeface="Open Sans"/>
              </a:rPr>
              <a:t> conversion of pyruvate to acetyl‐coenzyme A (acetyl‐CoA), thereby increasing the tricarboxylic acid cycle, </a:t>
            </a:r>
            <a:r>
              <a:rPr lang="en-US" b="1" i="0" dirty="0">
                <a:solidFill>
                  <a:srgbClr val="1C1D1E"/>
                </a:solidFill>
                <a:effectLst/>
                <a:latin typeface="Open Sans"/>
              </a:rPr>
              <a:t>oxidative phosphorylation</a:t>
            </a:r>
            <a:r>
              <a:rPr lang="en-US" b="0" i="0" dirty="0">
                <a:solidFill>
                  <a:srgbClr val="1C1D1E"/>
                </a:solidFill>
                <a:effectLst/>
                <a:latin typeface="Open Sans"/>
              </a:rPr>
              <a:t>, and </a:t>
            </a:r>
            <a:r>
              <a:rPr lang="en-US" b="1" i="0" dirty="0">
                <a:solidFill>
                  <a:srgbClr val="1C1D1E"/>
                </a:solidFill>
                <a:effectLst/>
                <a:latin typeface="Open Sans"/>
              </a:rPr>
              <a:t>ATP production</a:t>
            </a:r>
            <a:r>
              <a:rPr lang="en-US" b="0" i="0" dirty="0">
                <a:solidFill>
                  <a:srgbClr val="1C1D1E"/>
                </a:solidFill>
                <a:effectLst/>
                <a:latin typeface="Open Sans"/>
              </a:rPr>
              <a:t>. </a:t>
            </a:r>
          </a:p>
          <a:p>
            <a:pPr marL="1257300" lvl="2" indent="-342900">
              <a:buFont typeface="+mj-lt"/>
              <a:buAutoNum type="arabicPeriod"/>
            </a:pPr>
            <a:r>
              <a:rPr lang="en-US" b="0" i="0" dirty="0">
                <a:solidFill>
                  <a:srgbClr val="1C1D1E"/>
                </a:solidFill>
                <a:effectLst/>
                <a:latin typeface="Open Sans"/>
              </a:rPr>
              <a:t>Pineal melatonin suppression attenuates this, preventing the circadian “resetting” of </a:t>
            </a:r>
            <a:r>
              <a:rPr lang="en-US" b="1" i="0" dirty="0">
                <a:solidFill>
                  <a:srgbClr val="1C1D1E"/>
                </a:solidFill>
                <a:effectLst/>
                <a:latin typeface="Open Sans"/>
              </a:rPr>
              <a:t>mitochondrial metabolism</a:t>
            </a:r>
            <a:r>
              <a:rPr lang="en-US" b="0" i="0" dirty="0">
                <a:solidFill>
                  <a:srgbClr val="1C1D1E"/>
                </a:solidFill>
                <a:effectLst/>
                <a:latin typeface="Open Sans"/>
              </a:rPr>
              <a:t>. </a:t>
            </a:r>
          </a:p>
          <a:p>
            <a:pPr marL="1257300" lvl="2" indent="-342900">
              <a:buFont typeface="+mj-lt"/>
              <a:buAutoNum type="arabicPeriod"/>
            </a:pPr>
            <a:r>
              <a:rPr lang="en-US" dirty="0">
                <a:solidFill>
                  <a:srgbClr val="1C1D1E"/>
                </a:solidFill>
                <a:latin typeface="Open Sans"/>
              </a:rPr>
              <a:t>This is i</a:t>
            </a:r>
            <a:r>
              <a:rPr lang="en-US" b="0" i="0" dirty="0">
                <a:solidFill>
                  <a:srgbClr val="1C1D1E"/>
                </a:solidFill>
                <a:effectLst/>
                <a:latin typeface="Open Sans"/>
              </a:rPr>
              <a:t>mportant in immune cells shifting glycolytic </a:t>
            </a:r>
            <a:r>
              <a:rPr lang="en-US" b="1" i="0" dirty="0">
                <a:solidFill>
                  <a:srgbClr val="1C1D1E"/>
                </a:solidFill>
                <a:effectLst/>
                <a:latin typeface="Open Sans"/>
              </a:rPr>
              <a:t>to oxidative phosphorylation</a:t>
            </a:r>
            <a:r>
              <a:rPr lang="en-US" dirty="0">
                <a:solidFill>
                  <a:srgbClr val="1C1D1E"/>
                </a:solidFill>
                <a:latin typeface="Open Sans"/>
              </a:rPr>
              <a:t> metabolism which switches</a:t>
            </a:r>
            <a:r>
              <a:rPr lang="en-US" b="0" i="0" dirty="0">
                <a:solidFill>
                  <a:srgbClr val="1C1D1E"/>
                </a:solidFill>
                <a:effectLst/>
                <a:latin typeface="Open Sans"/>
              </a:rPr>
              <a:t> cells from reactive to quiescent. </a:t>
            </a:r>
          </a:p>
          <a:p>
            <a:pPr marL="342900" indent="-342900">
              <a:buFont typeface="+mj-lt"/>
              <a:buAutoNum type="arabicPeriod"/>
            </a:pPr>
            <a:r>
              <a:rPr lang="en-US" b="0" i="0" dirty="0">
                <a:solidFill>
                  <a:srgbClr val="1C1D1E"/>
                </a:solidFill>
                <a:effectLst/>
                <a:latin typeface="Open Sans"/>
              </a:rPr>
              <a:t>Acetyl‐CoA </a:t>
            </a:r>
            <a:r>
              <a:rPr lang="en-US" b="0" i="0" dirty="0" err="1">
                <a:solidFill>
                  <a:srgbClr val="1C1D1E"/>
                </a:solidFill>
                <a:effectLst/>
                <a:latin typeface="Open Sans"/>
              </a:rPr>
              <a:t>cosubstrate</a:t>
            </a:r>
            <a:r>
              <a:rPr lang="en-US" b="0" i="0" dirty="0">
                <a:solidFill>
                  <a:srgbClr val="1C1D1E"/>
                </a:solidFill>
                <a:effectLst/>
                <a:latin typeface="Open Sans"/>
              </a:rPr>
              <a:t> for </a:t>
            </a:r>
            <a:r>
              <a:rPr lang="en-US" b="0" i="0" dirty="0" err="1">
                <a:solidFill>
                  <a:srgbClr val="1C1D1E"/>
                </a:solidFill>
                <a:effectLst/>
                <a:latin typeface="Open Sans"/>
              </a:rPr>
              <a:t>arylalkylamine</a:t>
            </a:r>
            <a:r>
              <a:rPr lang="en-US" b="0" i="0" dirty="0">
                <a:solidFill>
                  <a:srgbClr val="1C1D1E"/>
                </a:solidFill>
                <a:effectLst/>
                <a:latin typeface="Open Sans"/>
              </a:rPr>
              <a:t> </a:t>
            </a:r>
            <a:r>
              <a:rPr lang="en-US" b="1" i="0" dirty="0">
                <a:solidFill>
                  <a:srgbClr val="1C1D1E"/>
                </a:solidFill>
                <a:effectLst/>
                <a:latin typeface="Open Sans"/>
              </a:rPr>
              <a:t>N‐acetyltransferase</a:t>
            </a:r>
            <a:r>
              <a:rPr lang="en-US" b="0" i="0" dirty="0">
                <a:solidFill>
                  <a:srgbClr val="1C1D1E"/>
                </a:solidFill>
                <a:effectLst/>
                <a:latin typeface="Open Sans"/>
              </a:rPr>
              <a:t>, providing an acetyl group to </a:t>
            </a:r>
            <a:r>
              <a:rPr lang="en-US" b="1" i="0" dirty="0">
                <a:solidFill>
                  <a:srgbClr val="1C1D1E"/>
                </a:solidFill>
                <a:effectLst/>
                <a:latin typeface="Open Sans"/>
              </a:rPr>
              <a:t>serotonin</a:t>
            </a:r>
            <a:r>
              <a:rPr lang="en-US" b="0" i="0" dirty="0">
                <a:solidFill>
                  <a:srgbClr val="1C1D1E"/>
                </a:solidFill>
                <a:effectLst/>
                <a:latin typeface="Open Sans"/>
              </a:rPr>
              <a:t>, and thereby initiating the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b="0" i="0" dirty="0">
                <a:solidFill>
                  <a:srgbClr val="1C1D1E"/>
                </a:solidFill>
                <a:effectLst/>
                <a:latin typeface="Open Sans"/>
              </a:rPr>
              <a:t>pathway. </a:t>
            </a:r>
          </a:p>
          <a:p>
            <a:pPr marL="342900" indent="-342900">
              <a:buFont typeface="+mj-lt"/>
              <a:buAutoNum type="arabicPeriod"/>
            </a:pPr>
            <a:r>
              <a:rPr lang="en-US" b="0" i="0" dirty="0">
                <a:solidFill>
                  <a:srgbClr val="1C1D1E"/>
                </a:solidFill>
                <a:effectLst/>
                <a:latin typeface="Open Sans"/>
              </a:rPr>
              <a:t>Consequently, </a:t>
            </a:r>
            <a:r>
              <a:rPr lang="en-US" b="1" i="0" dirty="0">
                <a:solidFill>
                  <a:srgbClr val="1C1D1E"/>
                </a:solidFill>
                <a:effectLst/>
                <a:latin typeface="Open Sans"/>
              </a:rPr>
              <a:t>pineal melatonin regulates mitochondrial melatonin and immune cell phenotype</a:t>
            </a:r>
            <a:r>
              <a:rPr lang="en-US" b="0" i="0" dirty="0">
                <a:solidFill>
                  <a:srgbClr val="1C1D1E"/>
                </a:solidFill>
                <a:effectLst/>
                <a:latin typeface="Open Sans"/>
              </a:rPr>
              <a:t>. </a:t>
            </a:r>
          </a:p>
          <a:p>
            <a:pPr marL="342900" indent="-342900">
              <a:buFont typeface="+mj-lt"/>
              <a:buAutoNum type="arabicPeriod"/>
            </a:pPr>
            <a:r>
              <a:rPr lang="en-US" b="0" i="0" dirty="0">
                <a:solidFill>
                  <a:srgbClr val="1C1D1E"/>
                </a:solidFill>
                <a:effectLst/>
                <a:latin typeface="Open Sans"/>
              </a:rPr>
              <a:t>Virus‐and cytokine storm‐driven changes </a:t>
            </a:r>
            <a:r>
              <a:rPr lang="en-US" b="1" i="0" dirty="0">
                <a:solidFill>
                  <a:srgbClr val="1C1D1E"/>
                </a:solidFill>
                <a:effectLst/>
                <a:latin typeface="Open Sans"/>
              </a:rPr>
              <a:t>also increase gut permeability and dysbiosis</a:t>
            </a:r>
            <a:r>
              <a:rPr lang="en-US" b="0" i="0" dirty="0">
                <a:solidFill>
                  <a:srgbClr val="1C1D1E"/>
                </a:solidFill>
                <a:effectLst/>
                <a:latin typeface="Open Sans"/>
              </a:rPr>
              <a:t>, thereby suppressing levels of the short‐chain fatty acid, butyrate, and increasing</a:t>
            </a:r>
            <a:r>
              <a:rPr lang="en-US" b="1" i="0" dirty="0">
                <a:solidFill>
                  <a:srgbClr val="1C1D1E"/>
                </a:solidFill>
                <a:effectLst/>
                <a:latin typeface="Open Sans"/>
              </a:rPr>
              <a:t> circulating lipopolysaccharide </a:t>
            </a:r>
            <a:r>
              <a:rPr lang="en-US" b="0" i="0" dirty="0">
                <a:solidFill>
                  <a:srgbClr val="1C1D1E"/>
                </a:solidFill>
                <a:effectLst/>
                <a:latin typeface="Open Sans"/>
              </a:rPr>
              <a:t>(LPS). </a:t>
            </a:r>
          </a:p>
          <a:p>
            <a:pPr marL="171450" indent="-171450">
              <a:buFont typeface="Arial" panose="020B0604020202020204" pitchFamily="34" charset="0"/>
              <a:buChar char="•"/>
            </a:pPr>
            <a:r>
              <a:rPr lang="en-US" b="0" i="0" dirty="0">
                <a:solidFill>
                  <a:srgbClr val="1C1D1E"/>
                </a:solidFill>
                <a:effectLst/>
                <a:latin typeface="Open Sans"/>
              </a:rPr>
              <a:t>The alterations in butyrate and LPS can promote viral replication and host symptom severity via impacts on the </a:t>
            </a:r>
            <a:r>
              <a:rPr lang="en-US" b="0" i="0" dirty="0" err="1">
                <a:solidFill>
                  <a:srgbClr val="1C1D1E"/>
                </a:solidFill>
                <a:effectLst/>
                <a:latin typeface="Open Sans"/>
              </a:rPr>
              <a:t>melatonergic</a:t>
            </a:r>
            <a:r>
              <a:rPr lang="en-US" b="0" i="0" dirty="0">
                <a:solidFill>
                  <a:srgbClr val="1C1D1E"/>
                </a:solidFill>
                <a:effectLst/>
                <a:latin typeface="Open Sans"/>
              </a:rPr>
              <a:t> pathway. </a:t>
            </a:r>
          </a:p>
          <a:p>
            <a:pPr marL="171450" indent="-171450">
              <a:buFont typeface="Arial" panose="020B0604020202020204" pitchFamily="34" charset="0"/>
              <a:buChar char="•"/>
            </a:pPr>
            <a:r>
              <a:rPr lang="en-US" b="0" i="0" dirty="0">
                <a:solidFill>
                  <a:srgbClr val="1C1D1E"/>
                </a:solidFill>
                <a:effectLst/>
                <a:latin typeface="Open Sans"/>
              </a:rPr>
              <a:t>Possible treatment implications for covid‐19 and other viral infections.</a:t>
            </a:r>
            <a:endParaRPr lang="en-US" dirty="0"/>
          </a:p>
          <a:p>
            <a:pPr marL="0" indent="0">
              <a:buFont typeface="+mj-lt"/>
              <a:buNone/>
            </a:pPr>
            <a:endParaRPr lang="en-US" dirty="0"/>
          </a:p>
          <a:p>
            <a:pPr marL="0" indent="0">
              <a:buFont typeface="+mj-lt"/>
              <a:buNone/>
            </a:pPr>
            <a:endParaRPr lang="en-US" dirty="0"/>
          </a:p>
          <a:p>
            <a:pPr marL="0" indent="0">
              <a:buFont typeface="+mj-lt"/>
              <a:buNone/>
            </a:pPr>
            <a:r>
              <a:rPr lang="en-US" dirty="0"/>
              <a:t>Also cd147 hypothesis</a:t>
            </a:r>
          </a:p>
          <a:p>
            <a:pPr marL="0" indent="0">
              <a:buFont typeface="+mj-lt"/>
              <a:buNone/>
            </a:pPr>
            <a:r>
              <a:rPr lang="en-US" b="0" i="0" dirty="0">
                <a:solidFill>
                  <a:srgbClr val="333333"/>
                </a:solidFill>
                <a:effectLst/>
                <a:latin typeface="-apple-system"/>
              </a:rPr>
              <a:t>CD147 protein and the potential protective effect of melatonin that is mediated by this protein in COVID-19. CD147 is a glycoprotein that is responsible for the cytokine storm in the lungs through the mediation of viral invasion. Melatonin use previously was shown to reduce cardiac damage by blocking the CD147 activity. </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8</a:t>
            </a:fld>
            <a:endParaRPr lang="en-US"/>
          </a:p>
        </p:txBody>
      </p:sp>
    </p:spTree>
    <p:extLst>
      <p:ext uri="{BB962C8B-B14F-4D97-AF65-F5344CB8AC3E}">
        <p14:creationId xmlns:p14="http://schemas.microsoft.com/office/powerpoint/2010/main" val="1910715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endParaRPr lang="en-US" b="0" i="0" dirty="0">
              <a:solidFill>
                <a:srgbClr val="111111"/>
              </a:solidFill>
              <a:effectLst/>
              <a:latin typeface="Roboto"/>
            </a:endParaRPr>
          </a:p>
          <a:p>
            <a:pPr marL="228600" indent="-228600">
              <a:buFont typeface="+mj-lt"/>
              <a:buAutoNum type="arabicPeriod"/>
            </a:pPr>
            <a:r>
              <a:rPr lang="en-US" b="0" i="0" dirty="0">
                <a:solidFill>
                  <a:srgbClr val="111111"/>
                </a:solidFill>
                <a:effectLst/>
                <a:latin typeface="Roboto"/>
              </a:rPr>
              <a:t>https://www.ncbi.nlm.nih.gov/pmc/articles/PMC7103355/</a:t>
            </a:r>
          </a:p>
        </p:txBody>
      </p:sp>
      <p:sp>
        <p:nvSpPr>
          <p:cNvPr id="4" name="Slide Number Placeholder 3"/>
          <p:cNvSpPr>
            <a:spLocks noGrp="1"/>
          </p:cNvSpPr>
          <p:nvPr>
            <p:ph type="sldNum" sz="quarter" idx="5"/>
          </p:nvPr>
        </p:nvSpPr>
        <p:spPr/>
        <p:txBody>
          <a:bodyPr/>
          <a:lstStyle/>
          <a:p>
            <a:fld id="{EA5CC0D2-8A81-4372-BF9C-B097C837F6D0}" type="slidenum">
              <a:rPr lang="en-US" smtClean="0"/>
              <a:t>10</a:t>
            </a:fld>
            <a:endParaRPr lang="en-US"/>
          </a:p>
        </p:txBody>
      </p:sp>
    </p:spTree>
    <p:extLst>
      <p:ext uri="{BB962C8B-B14F-4D97-AF65-F5344CB8AC3E}">
        <p14:creationId xmlns:p14="http://schemas.microsoft.com/office/powerpoint/2010/main" val="2669327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r>
              <a:rPr lang="en-US" b="0" i="0" dirty="0">
                <a:solidFill>
                  <a:srgbClr val="111111"/>
                </a:solidFill>
                <a:effectLst/>
                <a:latin typeface="Roboto"/>
              </a:rPr>
              <a:t>The crystal structure of a conserved domain of nonstructural protein 3 (nsP3) from severe acute respiratory syndrome coronavirus (SARS-</a:t>
            </a:r>
            <a:r>
              <a:rPr lang="en-US" b="0" i="0" dirty="0" err="1">
                <a:solidFill>
                  <a:srgbClr val="111111"/>
                </a:solidFill>
                <a:effectLst/>
                <a:latin typeface="Roboto"/>
              </a:rPr>
              <a:t>CoV</a:t>
            </a:r>
            <a:r>
              <a:rPr lang="en-US" b="0" i="0" dirty="0">
                <a:solidFill>
                  <a:srgbClr val="111111"/>
                </a:solidFill>
                <a:effectLst/>
                <a:latin typeface="Roboto"/>
              </a:rPr>
              <a:t>) has been solved by single-wavelength anomalous dispersion to 1.4 A resolution. The structure of this "X" domain, seen in many single-stranded RNA viruses, reveals a three-layered alpha/beta/alpha core with a macro-H2A-like fold. The putative active site is a solvent-exposed cleft that is conserved in its three structural homologs, yeast Ymx7, </a:t>
            </a:r>
            <a:r>
              <a:rPr lang="en-US" b="0" i="0" dirty="0" err="1">
                <a:solidFill>
                  <a:srgbClr val="111111"/>
                </a:solidFill>
                <a:effectLst/>
                <a:latin typeface="Roboto"/>
              </a:rPr>
              <a:t>Archeoglobus</a:t>
            </a:r>
            <a:r>
              <a:rPr lang="en-US" b="0" i="0" dirty="0">
                <a:solidFill>
                  <a:srgbClr val="111111"/>
                </a:solidFill>
                <a:effectLst/>
                <a:latin typeface="Roboto"/>
              </a:rPr>
              <a:t> </a:t>
            </a:r>
            <a:r>
              <a:rPr lang="en-US" b="0" i="0" dirty="0" err="1">
                <a:solidFill>
                  <a:srgbClr val="111111"/>
                </a:solidFill>
                <a:effectLst/>
                <a:latin typeface="Roboto"/>
              </a:rPr>
              <a:t>fulgidus</a:t>
            </a:r>
            <a:r>
              <a:rPr lang="en-US" b="0" i="0" dirty="0">
                <a:solidFill>
                  <a:srgbClr val="111111"/>
                </a:solidFill>
                <a:effectLst/>
                <a:latin typeface="Roboto"/>
              </a:rPr>
              <a:t> AF1521, and Er58 from E. coli. Its sequence is similar to yeast YBR022W (also known as Poa1P), a known phosphatase that acts on ADP-ribose-1''-phosphate (Appr-1''-p). The SARS nsP3 domain readily removes the 1'' phosphate group from Appr-1''-p in in vitro assays, confirming its phosphatase activity. Sequence and structure comparison of all known macro-H2A domains combined with available functional data suggests that proteins of this superfamily form an emerging group of nucleotide phosphatases that dephosphorylate Appr-1''-p.</a:t>
            </a: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11</a:t>
            </a:fld>
            <a:endParaRPr lang="en-US"/>
          </a:p>
        </p:txBody>
      </p:sp>
    </p:spTree>
    <p:extLst>
      <p:ext uri="{BB962C8B-B14F-4D97-AF65-F5344CB8AC3E}">
        <p14:creationId xmlns:p14="http://schemas.microsoft.com/office/powerpoint/2010/main" val="107544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D93A-FEE5-4F38-9E13-473958CFA5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E1A753-ACC4-40CD-BA7A-E0F741AD9E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CCBAA3-B925-4DEB-8534-03DCE5482647}"/>
              </a:ext>
            </a:extLst>
          </p:cNvPr>
          <p:cNvSpPr>
            <a:spLocks noGrp="1"/>
          </p:cNvSpPr>
          <p:nvPr>
            <p:ph type="dt" sz="half" idx="10"/>
          </p:nvPr>
        </p:nvSpPr>
        <p:spPr/>
        <p:txBody>
          <a:bodyPr/>
          <a:lstStyle/>
          <a:p>
            <a:fld id="{0F322168-54D2-4EAE-84C0-46FF2F76EDE0}" type="datetimeFigureOut">
              <a:rPr lang="en-US" smtClean="0"/>
              <a:t>12/21/2020</a:t>
            </a:fld>
            <a:endParaRPr lang="en-US"/>
          </a:p>
        </p:txBody>
      </p:sp>
      <p:sp>
        <p:nvSpPr>
          <p:cNvPr id="5" name="Footer Placeholder 4">
            <a:extLst>
              <a:ext uri="{FF2B5EF4-FFF2-40B4-BE49-F238E27FC236}">
                <a16:creationId xmlns:a16="http://schemas.microsoft.com/office/drawing/2014/main" id="{5DB3B081-3DC9-4B38-8751-26C155B94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126D9-1717-492C-ADF6-5C584DE5493E}"/>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2497510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0747-9CE5-4FC2-BB4B-3C02EF8771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853007-8C79-4836-A188-0211959AC7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F22C8-F075-4740-953D-3B5CC3869D03}"/>
              </a:ext>
            </a:extLst>
          </p:cNvPr>
          <p:cNvSpPr>
            <a:spLocks noGrp="1"/>
          </p:cNvSpPr>
          <p:nvPr>
            <p:ph type="dt" sz="half" idx="10"/>
          </p:nvPr>
        </p:nvSpPr>
        <p:spPr/>
        <p:txBody>
          <a:bodyPr/>
          <a:lstStyle/>
          <a:p>
            <a:fld id="{0F322168-54D2-4EAE-84C0-46FF2F76EDE0}" type="datetimeFigureOut">
              <a:rPr lang="en-US" smtClean="0"/>
              <a:t>12/21/2020</a:t>
            </a:fld>
            <a:endParaRPr lang="en-US"/>
          </a:p>
        </p:txBody>
      </p:sp>
      <p:sp>
        <p:nvSpPr>
          <p:cNvPr id="5" name="Footer Placeholder 4">
            <a:extLst>
              <a:ext uri="{FF2B5EF4-FFF2-40B4-BE49-F238E27FC236}">
                <a16:creationId xmlns:a16="http://schemas.microsoft.com/office/drawing/2014/main" id="{11925D32-F433-4F5C-9AD5-01695C3BA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350A9-B265-4BE0-8691-D24783D60095}"/>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40561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E7B058-B922-46AD-8018-235D2D0B2D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B8F33-F5C1-4AF7-839F-EDE9260296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67BB3-0FA0-45E5-943C-21CECCA7F20E}"/>
              </a:ext>
            </a:extLst>
          </p:cNvPr>
          <p:cNvSpPr>
            <a:spLocks noGrp="1"/>
          </p:cNvSpPr>
          <p:nvPr>
            <p:ph type="dt" sz="half" idx="10"/>
          </p:nvPr>
        </p:nvSpPr>
        <p:spPr/>
        <p:txBody>
          <a:bodyPr/>
          <a:lstStyle/>
          <a:p>
            <a:fld id="{0F322168-54D2-4EAE-84C0-46FF2F76EDE0}" type="datetimeFigureOut">
              <a:rPr lang="en-US" smtClean="0"/>
              <a:t>12/21/2020</a:t>
            </a:fld>
            <a:endParaRPr lang="en-US"/>
          </a:p>
        </p:txBody>
      </p:sp>
      <p:sp>
        <p:nvSpPr>
          <p:cNvPr id="5" name="Footer Placeholder 4">
            <a:extLst>
              <a:ext uri="{FF2B5EF4-FFF2-40B4-BE49-F238E27FC236}">
                <a16:creationId xmlns:a16="http://schemas.microsoft.com/office/drawing/2014/main" id="{3CD7C357-E120-43D3-BB14-AB48BE252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F83B5-E858-4496-9AF7-EF7B874B7457}"/>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1619963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4323-F4B2-4E92-A3C7-3A965218B0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A1EAF-410D-40DF-8670-D9461C0C3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E1E1B-2B02-47B8-9833-C2517AF6CED9}"/>
              </a:ext>
            </a:extLst>
          </p:cNvPr>
          <p:cNvSpPr>
            <a:spLocks noGrp="1"/>
          </p:cNvSpPr>
          <p:nvPr>
            <p:ph type="dt" sz="half" idx="10"/>
          </p:nvPr>
        </p:nvSpPr>
        <p:spPr/>
        <p:txBody>
          <a:bodyPr/>
          <a:lstStyle/>
          <a:p>
            <a:fld id="{0F322168-54D2-4EAE-84C0-46FF2F76EDE0}" type="datetimeFigureOut">
              <a:rPr lang="en-US" smtClean="0"/>
              <a:t>12/21/2020</a:t>
            </a:fld>
            <a:endParaRPr lang="en-US"/>
          </a:p>
        </p:txBody>
      </p:sp>
      <p:sp>
        <p:nvSpPr>
          <p:cNvPr id="5" name="Footer Placeholder 4">
            <a:extLst>
              <a:ext uri="{FF2B5EF4-FFF2-40B4-BE49-F238E27FC236}">
                <a16:creationId xmlns:a16="http://schemas.microsoft.com/office/drawing/2014/main" id="{50EA01B9-AFDF-4497-817C-8E923F5FB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DDA4E-4075-40D5-BD59-5E58BF8BFF6C}"/>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343177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FD0A-0628-46F8-86C9-77F2676CB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07E1FB-DC9C-42C7-9ECA-084429485C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A69671-6233-47BC-8A5B-4607265FDA59}"/>
              </a:ext>
            </a:extLst>
          </p:cNvPr>
          <p:cNvSpPr>
            <a:spLocks noGrp="1"/>
          </p:cNvSpPr>
          <p:nvPr>
            <p:ph type="dt" sz="half" idx="10"/>
          </p:nvPr>
        </p:nvSpPr>
        <p:spPr/>
        <p:txBody>
          <a:bodyPr/>
          <a:lstStyle/>
          <a:p>
            <a:fld id="{0F322168-54D2-4EAE-84C0-46FF2F76EDE0}" type="datetimeFigureOut">
              <a:rPr lang="en-US" smtClean="0"/>
              <a:t>12/21/2020</a:t>
            </a:fld>
            <a:endParaRPr lang="en-US"/>
          </a:p>
        </p:txBody>
      </p:sp>
      <p:sp>
        <p:nvSpPr>
          <p:cNvPr id="5" name="Footer Placeholder 4">
            <a:extLst>
              <a:ext uri="{FF2B5EF4-FFF2-40B4-BE49-F238E27FC236}">
                <a16:creationId xmlns:a16="http://schemas.microsoft.com/office/drawing/2014/main" id="{61CEE052-F194-47E5-A543-58D0451A4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5FEFB-FF3B-4584-B1C3-64B95F1D6F0C}"/>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2970541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206F-E99D-4F8E-AD1C-8EB62EA0F5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C6833-52AB-4EDE-8D36-5399EB335D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67DEF8-D240-441C-BC13-D278C42A0D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AD0CFB-FDB2-4A44-A269-CB328B977449}"/>
              </a:ext>
            </a:extLst>
          </p:cNvPr>
          <p:cNvSpPr>
            <a:spLocks noGrp="1"/>
          </p:cNvSpPr>
          <p:nvPr>
            <p:ph type="dt" sz="half" idx="10"/>
          </p:nvPr>
        </p:nvSpPr>
        <p:spPr/>
        <p:txBody>
          <a:bodyPr/>
          <a:lstStyle/>
          <a:p>
            <a:fld id="{0F322168-54D2-4EAE-84C0-46FF2F76EDE0}" type="datetimeFigureOut">
              <a:rPr lang="en-US" smtClean="0"/>
              <a:t>12/21/2020</a:t>
            </a:fld>
            <a:endParaRPr lang="en-US"/>
          </a:p>
        </p:txBody>
      </p:sp>
      <p:sp>
        <p:nvSpPr>
          <p:cNvPr id="6" name="Footer Placeholder 5">
            <a:extLst>
              <a:ext uri="{FF2B5EF4-FFF2-40B4-BE49-F238E27FC236}">
                <a16:creationId xmlns:a16="http://schemas.microsoft.com/office/drawing/2014/main" id="{34AFF5BE-A112-40A1-9455-097021740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71FF9-7A89-4EEB-8793-961995BC9BCD}"/>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350823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B249-C3C5-48C5-9150-466A768DF8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25ADF5-FC5A-42FC-83FD-2921602A7A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F892C4-B242-40FB-8F0B-929807BB7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0259DD-A134-4B37-92EE-252CEFAD0B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F946CC-6C9E-4DB8-B851-869D960BF3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452B29-6DE6-49F7-AD7C-755A7E48B6EE}"/>
              </a:ext>
            </a:extLst>
          </p:cNvPr>
          <p:cNvSpPr>
            <a:spLocks noGrp="1"/>
          </p:cNvSpPr>
          <p:nvPr>
            <p:ph type="dt" sz="half" idx="10"/>
          </p:nvPr>
        </p:nvSpPr>
        <p:spPr/>
        <p:txBody>
          <a:bodyPr/>
          <a:lstStyle/>
          <a:p>
            <a:fld id="{0F322168-54D2-4EAE-84C0-46FF2F76EDE0}" type="datetimeFigureOut">
              <a:rPr lang="en-US" smtClean="0"/>
              <a:t>12/21/2020</a:t>
            </a:fld>
            <a:endParaRPr lang="en-US"/>
          </a:p>
        </p:txBody>
      </p:sp>
      <p:sp>
        <p:nvSpPr>
          <p:cNvPr id="8" name="Footer Placeholder 7">
            <a:extLst>
              <a:ext uri="{FF2B5EF4-FFF2-40B4-BE49-F238E27FC236}">
                <a16:creationId xmlns:a16="http://schemas.microsoft.com/office/drawing/2014/main" id="{58D7C9DE-7CC5-4BBC-BD28-FF12AB70CB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16D893-FCE1-4723-82D5-74E1634EDED2}"/>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84191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23CF-4D7F-4E5E-B203-1CA8CB8D4D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B1F6D8-C7A1-4119-9CAE-8213187B900F}"/>
              </a:ext>
            </a:extLst>
          </p:cNvPr>
          <p:cNvSpPr>
            <a:spLocks noGrp="1"/>
          </p:cNvSpPr>
          <p:nvPr>
            <p:ph type="dt" sz="half" idx="10"/>
          </p:nvPr>
        </p:nvSpPr>
        <p:spPr/>
        <p:txBody>
          <a:bodyPr/>
          <a:lstStyle/>
          <a:p>
            <a:fld id="{0F322168-54D2-4EAE-84C0-46FF2F76EDE0}" type="datetimeFigureOut">
              <a:rPr lang="en-US" smtClean="0"/>
              <a:t>12/21/2020</a:t>
            </a:fld>
            <a:endParaRPr lang="en-US"/>
          </a:p>
        </p:txBody>
      </p:sp>
      <p:sp>
        <p:nvSpPr>
          <p:cNvPr id="4" name="Footer Placeholder 3">
            <a:extLst>
              <a:ext uri="{FF2B5EF4-FFF2-40B4-BE49-F238E27FC236}">
                <a16:creationId xmlns:a16="http://schemas.microsoft.com/office/drawing/2014/main" id="{9F80CA59-C4D3-4264-A5A7-E659F5DC9D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37ED6F-7B6B-43A4-BAAC-B173D87138DE}"/>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255550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EF00FE-AEDA-4916-9E11-2CBDD8A4F1A9}"/>
              </a:ext>
            </a:extLst>
          </p:cNvPr>
          <p:cNvSpPr>
            <a:spLocks noGrp="1"/>
          </p:cNvSpPr>
          <p:nvPr>
            <p:ph type="dt" sz="half" idx="10"/>
          </p:nvPr>
        </p:nvSpPr>
        <p:spPr/>
        <p:txBody>
          <a:bodyPr/>
          <a:lstStyle/>
          <a:p>
            <a:fld id="{0F322168-54D2-4EAE-84C0-46FF2F76EDE0}" type="datetimeFigureOut">
              <a:rPr lang="en-US" smtClean="0"/>
              <a:t>12/21/2020</a:t>
            </a:fld>
            <a:endParaRPr lang="en-US"/>
          </a:p>
        </p:txBody>
      </p:sp>
      <p:sp>
        <p:nvSpPr>
          <p:cNvPr id="3" name="Footer Placeholder 2">
            <a:extLst>
              <a:ext uri="{FF2B5EF4-FFF2-40B4-BE49-F238E27FC236}">
                <a16:creationId xmlns:a16="http://schemas.microsoft.com/office/drawing/2014/main" id="{FB945F0A-5695-47E8-9216-0D10AEA778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35B733-C62C-4769-811B-FD7F42CE218B}"/>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143274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27D4-0D15-4EB3-9B27-466CBFBFA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E8809F-4CE3-4078-80CD-F5617E9D3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57A3D1-2546-4F09-8CC1-2B41DA1D8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78A02-D43D-488B-99CE-CFA14184EB42}"/>
              </a:ext>
            </a:extLst>
          </p:cNvPr>
          <p:cNvSpPr>
            <a:spLocks noGrp="1"/>
          </p:cNvSpPr>
          <p:nvPr>
            <p:ph type="dt" sz="half" idx="10"/>
          </p:nvPr>
        </p:nvSpPr>
        <p:spPr/>
        <p:txBody>
          <a:bodyPr/>
          <a:lstStyle/>
          <a:p>
            <a:fld id="{0F322168-54D2-4EAE-84C0-46FF2F76EDE0}" type="datetimeFigureOut">
              <a:rPr lang="en-US" smtClean="0"/>
              <a:t>12/21/2020</a:t>
            </a:fld>
            <a:endParaRPr lang="en-US"/>
          </a:p>
        </p:txBody>
      </p:sp>
      <p:sp>
        <p:nvSpPr>
          <p:cNvPr id="6" name="Footer Placeholder 5">
            <a:extLst>
              <a:ext uri="{FF2B5EF4-FFF2-40B4-BE49-F238E27FC236}">
                <a16:creationId xmlns:a16="http://schemas.microsoft.com/office/drawing/2014/main" id="{2569CF98-E97F-4C4D-99D8-BF92B8EC7D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A5A3D-DFD3-4423-B773-A660B76C6087}"/>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383558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F021-CFDC-4D75-864C-6607DBD719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4FA05D-A53A-4687-BDCB-9B8EB1783E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C7F169-FC6C-4C4C-B76E-AA3725849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A3CA32-8991-42B3-8E12-4D2165E38E2D}"/>
              </a:ext>
            </a:extLst>
          </p:cNvPr>
          <p:cNvSpPr>
            <a:spLocks noGrp="1"/>
          </p:cNvSpPr>
          <p:nvPr>
            <p:ph type="dt" sz="half" idx="10"/>
          </p:nvPr>
        </p:nvSpPr>
        <p:spPr/>
        <p:txBody>
          <a:bodyPr/>
          <a:lstStyle/>
          <a:p>
            <a:fld id="{0F322168-54D2-4EAE-84C0-46FF2F76EDE0}" type="datetimeFigureOut">
              <a:rPr lang="en-US" smtClean="0"/>
              <a:t>12/21/2020</a:t>
            </a:fld>
            <a:endParaRPr lang="en-US"/>
          </a:p>
        </p:txBody>
      </p:sp>
      <p:sp>
        <p:nvSpPr>
          <p:cNvPr id="6" name="Footer Placeholder 5">
            <a:extLst>
              <a:ext uri="{FF2B5EF4-FFF2-40B4-BE49-F238E27FC236}">
                <a16:creationId xmlns:a16="http://schemas.microsoft.com/office/drawing/2014/main" id="{9FCCDD7F-64F6-4CD6-BF37-9FCCAE284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1C7A97-F8A0-4A08-A243-7B38A96609F8}"/>
              </a:ext>
            </a:extLst>
          </p:cNvPr>
          <p:cNvSpPr>
            <a:spLocks noGrp="1"/>
          </p:cNvSpPr>
          <p:nvPr>
            <p:ph type="sldNum" sz="quarter" idx="12"/>
          </p:nvPr>
        </p:nvSpPr>
        <p:spPr/>
        <p:txBody>
          <a:bodyPr/>
          <a:lstStyle/>
          <a:p>
            <a:fld id="{B9AA9FCA-6FD1-4BE7-B73F-FFAF6180183E}" type="slidenum">
              <a:rPr lang="en-US" smtClean="0"/>
              <a:t>‹#›</a:t>
            </a:fld>
            <a:endParaRPr lang="en-US"/>
          </a:p>
        </p:txBody>
      </p:sp>
    </p:spTree>
    <p:extLst>
      <p:ext uri="{BB962C8B-B14F-4D97-AF65-F5344CB8AC3E}">
        <p14:creationId xmlns:p14="http://schemas.microsoft.com/office/powerpoint/2010/main" val="427741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5C5C3C-8C14-42E1-8B6B-DAB08E0D0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A703C8-3AA5-4E3C-B3CF-58EF0BA20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4212C-B796-4183-8308-5AF3A6FFAA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22168-54D2-4EAE-84C0-46FF2F76EDE0}" type="datetimeFigureOut">
              <a:rPr lang="en-US" smtClean="0"/>
              <a:t>12/21/2020</a:t>
            </a:fld>
            <a:endParaRPr lang="en-US"/>
          </a:p>
        </p:txBody>
      </p:sp>
      <p:sp>
        <p:nvSpPr>
          <p:cNvPr id="5" name="Footer Placeholder 4">
            <a:extLst>
              <a:ext uri="{FF2B5EF4-FFF2-40B4-BE49-F238E27FC236}">
                <a16:creationId xmlns:a16="http://schemas.microsoft.com/office/drawing/2014/main" id="{8DB80644-8065-4769-9110-B5FA665C0F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D8F16-1960-4E3F-BC51-B7B145BFA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A9FCA-6FD1-4BE7-B73F-FFAF6180183E}" type="slidenum">
              <a:rPr lang="en-US" smtClean="0"/>
              <a:t>‹#›</a:t>
            </a:fld>
            <a:endParaRPr lang="en-US"/>
          </a:p>
        </p:txBody>
      </p:sp>
    </p:spTree>
    <p:extLst>
      <p:ext uri="{BB962C8B-B14F-4D97-AF65-F5344CB8AC3E}">
        <p14:creationId xmlns:p14="http://schemas.microsoft.com/office/powerpoint/2010/main" val="381003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sf.io/7nrd3/fi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sf.io/7nrd3/fi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le:///D:\github\microbial\Rdata\GO_term_analysis\GO_TERM_maaslin2_analysis_29_nov_2020.html"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file:///D:\github\microbial\Rdata\GO_term_analysis\GO_TERM_maaslin2_analysis_29_nov_2020.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B82C-66B6-4A3F-85D5-162F484B15C4}"/>
              </a:ext>
            </a:extLst>
          </p:cNvPr>
          <p:cNvSpPr>
            <a:spLocks noGrp="1"/>
          </p:cNvSpPr>
          <p:nvPr>
            <p:ph type="ctrTitle"/>
          </p:nvPr>
        </p:nvSpPr>
        <p:spPr/>
        <p:txBody>
          <a:bodyPr/>
          <a:lstStyle/>
          <a:p>
            <a:r>
              <a:rPr lang="en-US" dirty="0"/>
              <a:t>COVIRT microbial update</a:t>
            </a:r>
          </a:p>
        </p:txBody>
      </p:sp>
      <p:sp>
        <p:nvSpPr>
          <p:cNvPr id="3" name="Subtitle 2">
            <a:extLst>
              <a:ext uri="{FF2B5EF4-FFF2-40B4-BE49-F238E27FC236}">
                <a16:creationId xmlns:a16="http://schemas.microsoft.com/office/drawing/2014/main" id="{DCA52163-3F6E-4831-847C-3118610A669D}"/>
              </a:ext>
            </a:extLst>
          </p:cNvPr>
          <p:cNvSpPr>
            <a:spLocks noGrp="1"/>
          </p:cNvSpPr>
          <p:nvPr>
            <p:ph type="subTitle" idx="1"/>
          </p:nvPr>
        </p:nvSpPr>
        <p:spPr/>
        <p:txBody>
          <a:bodyPr/>
          <a:lstStyle/>
          <a:p>
            <a:r>
              <a:rPr lang="en-US" dirty="0"/>
              <a:t>22 DEC 2020</a:t>
            </a:r>
          </a:p>
          <a:p>
            <a:r>
              <a:rPr lang="en-US" dirty="0"/>
              <a:t>Jochum, Michael D.</a:t>
            </a:r>
          </a:p>
        </p:txBody>
      </p:sp>
    </p:spTree>
    <p:extLst>
      <p:ext uri="{BB962C8B-B14F-4D97-AF65-F5344CB8AC3E}">
        <p14:creationId xmlns:p14="http://schemas.microsoft.com/office/powerpoint/2010/main" val="52718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D597E8-4D7B-4F88-8507-1E1E3D58601B}"/>
              </a:ext>
            </a:extLst>
          </p:cNvPr>
          <p:cNvSpPr txBox="1"/>
          <p:nvPr/>
        </p:nvSpPr>
        <p:spPr>
          <a:xfrm>
            <a:off x="92868" y="919162"/>
            <a:ext cx="6176963" cy="1200329"/>
          </a:xfrm>
          <a:prstGeom prst="rect">
            <a:avLst/>
          </a:prstGeom>
          <a:noFill/>
        </p:spPr>
        <p:txBody>
          <a:bodyPr wrap="square">
            <a:spAutoFit/>
          </a:bodyPr>
          <a:lstStyle/>
          <a:p>
            <a:pPr marL="285750" indent="-285750">
              <a:buFont typeface="Arial" panose="020B0604020202020204" pitchFamily="34" charset="0"/>
              <a:buChar char="•"/>
            </a:pPr>
            <a:r>
              <a:rPr lang="en-US" b="1" dirty="0"/>
              <a:t>RNA synthesis is performed by the nsp12 RNA- dependent RNA polymerase (</a:t>
            </a:r>
            <a:r>
              <a:rPr lang="en-US" b="1" dirty="0" err="1"/>
              <a:t>RdRP</a:t>
            </a:r>
            <a:r>
              <a:rPr lang="en-US" b="1" dirty="0"/>
              <a:t>) and its two cofactors nsp7 and nsp8, the latter with proposed primase or 3′- terminal </a:t>
            </a:r>
            <a:r>
              <a:rPr lang="en-US" b="1" dirty="0" err="1"/>
              <a:t>adenylyltransferase</a:t>
            </a:r>
            <a:endParaRPr lang="en-US" b="1" dirty="0"/>
          </a:p>
        </p:txBody>
      </p:sp>
      <p:sp>
        <p:nvSpPr>
          <p:cNvPr id="11" name="TextBox 10">
            <a:extLst>
              <a:ext uri="{FF2B5EF4-FFF2-40B4-BE49-F238E27FC236}">
                <a16:creationId xmlns:a16="http://schemas.microsoft.com/office/drawing/2014/main" id="{880F24E9-A61B-48E3-8EBD-A21B27CA7AA6}"/>
              </a:ext>
            </a:extLst>
          </p:cNvPr>
          <p:cNvSpPr txBox="1"/>
          <p:nvPr/>
        </p:nvSpPr>
        <p:spPr>
          <a:xfrm>
            <a:off x="161925" y="0"/>
            <a:ext cx="5538787" cy="707886"/>
          </a:xfrm>
          <a:prstGeom prst="rect">
            <a:avLst/>
          </a:prstGeom>
          <a:noFill/>
        </p:spPr>
        <p:txBody>
          <a:bodyPr wrap="square">
            <a:spAutoFit/>
          </a:bodyPr>
          <a:lstStyle/>
          <a:p>
            <a:r>
              <a:rPr lang="en-US" sz="4000" dirty="0"/>
              <a:t>Possible orf8 relationship  </a:t>
            </a:r>
          </a:p>
        </p:txBody>
      </p:sp>
      <p:pic>
        <p:nvPicPr>
          <p:cNvPr id="4" name="Picture 3">
            <a:extLst>
              <a:ext uri="{FF2B5EF4-FFF2-40B4-BE49-F238E27FC236}">
                <a16:creationId xmlns:a16="http://schemas.microsoft.com/office/drawing/2014/main" id="{63063443-173C-4070-A5A8-D97934EA76C7}"/>
              </a:ext>
            </a:extLst>
          </p:cNvPr>
          <p:cNvPicPr>
            <a:picLocks noChangeAspect="1"/>
          </p:cNvPicPr>
          <p:nvPr/>
        </p:nvPicPr>
        <p:blipFill>
          <a:blip r:embed="rId3"/>
          <a:stretch>
            <a:fillRect/>
          </a:stretch>
        </p:blipFill>
        <p:spPr>
          <a:xfrm>
            <a:off x="5700712" y="1965455"/>
            <a:ext cx="5924550" cy="3133725"/>
          </a:xfrm>
          <a:prstGeom prst="rect">
            <a:avLst/>
          </a:prstGeom>
        </p:spPr>
      </p:pic>
      <p:pic>
        <p:nvPicPr>
          <p:cNvPr id="6" name="Picture 5">
            <a:extLst>
              <a:ext uri="{FF2B5EF4-FFF2-40B4-BE49-F238E27FC236}">
                <a16:creationId xmlns:a16="http://schemas.microsoft.com/office/drawing/2014/main" id="{0BC47887-FF43-45AA-A1AA-B649A5728D77}"/>
              </a:ext>
            </a:extLst>
          </p:cNvPr>
          <p:cNvPicPr>
            <a:picLocks noChangeAspect="1"/>
          </p:cNvPicPr>
          <p:nvPr/>
        </p:nvPicPr>
        <p:blipFill>
          <a:blip r:embed="rId4"/>
          <a:stretch>
            <a:fillRect/>
          </a:stretch>
        </p:blipFill>
        <p:spPr>
          <a:xfrm>
            <a:off x="342900" y="2448787"/>
            <a:ext cx="4567237" cy="2908936"/>
          </a:xfrm>
          <a:prstGeom prst="rect">
            <a:avLst/>
          </a:prstGeom>
        </p:spPr>
      </p:pic>
      <p:pic>
        <p:nvPicPr>
          <p:cNvPr id="8" name="Picture 7">
            <a:extLst>
              <a:ext uri="{FF2B5EF4-FFF2-40B4-BE49-F238E27FC236}">
                <a16:creationId xmlns:a16="http://schemas.microsoft.com/office/drawing/2014/main" id="{36689DDE-FF0D-4245-8511-789C6E7BC2D4}"/>
              </a:ext>
            </a:extLst>
          </p:cNvPr>
          <p:cNvPicPr>
            <a:picLocks noChangeAspect="1"/>
          </p:cNvPicPr>
          <p:nvPr/>
        </p:nvPicPr>
        <p:blipFill>
          <a:blip r:embed="rId5"/>
          <a:stretch>
            <a:fillRect/>
          </a:stretch>
        </p:blipFill>
        <p:spPr>
          <a:xfrm>
            <a:off x="6096000" y="79901"/>
            <a:ext cx="4124325" cy="1885554"/>
          </a:xfrm>
          <a:prstGeom prst="rect">
            <a:avLst/>
          </a:prstGeom>
        </p:spPr>
      </p:pic>
      <p:sp>
        <p:nvSpPr>
          <p:cNvPr id="17" name="TextBox 16">
            <a:extLst>
              <a:ext uri="{FF2B5EF4-FFF2-40B4-BE49-F238E27FC236}">
                <a16:creationId xmlns:a16="http://schemas.microsoft.com/office/drawing/2014/main" id="{D671E4CC-AF4F-4910-B6B5-3092D2FD03A3}"/>
              </a:ext>
            </a:extLst>
          </p:cNvPr>
          <p:cNvSpPr txBox="1"/>
          <p:nvPr/>
        </p:nvSpPr>
        <p:spPr>
          <a:xfrm>
            <a:off x="1" y="5428476"/>
            <a:ext cx="5700712" cy="1384995"/>
          </a:xfrm>
          <a:prstGeom prst="rect">
            <a:avLst/>
          </a:prstGeom>
          <a:noFill/>
        </p:spPr>
        <p:txBody>
          <a:bodyPr wrap="square">
            <a:spAutoFit/>
          </a:bodyPr>
          <a:lstStyle/>
          <a:p>
            <a:pPr marL="285750" indent="-285750">
              <a:buFont typeface="Arial" panose="020B0604020202020204" pitchFamily="34" charset="0"/>
              <a:buChar char="•"/>
            </a:pPr>
            <a:r>
              <a:rPr lang="en-US" sz="1400" b="0" i="0" dirty="0">
                <a:solidFill>
                  <a:srgbClr val="000000"/>
                </a:solidFill>
                <a:effectLst/>
                <a:latin typeface="Arial" panose="020B0604020202020204" pitchFamily="34" charset="0"/>
              </a:rPr>
              <a:t>found that the protein has metal ion-dependent RNA 3′-terminal </a:t>
            </a:r>
            <a:r>
              <a:rPr lang="en-US" sz="1400" b="0" i="0" dirty="0" err="1">
                <a:solidFill>
                  <a:srgbClr val="000000"/>
                </a:solidFill>
                <a:effectLst/>
                <a:latin typeface="Arial" panose="020B0604020202020204" pitchFamily="34" charset="0"/>
              </a:rPr>
              <a:t>adenylyltransferase</a:t>
            </a:r>
            <a:r>
              <a:rPr lang="en-US" sz="1400" b="0" i="0" dirty="0">
                <a:solidFill>
                  <a:srgbClr val="000000"/>
                </a:solidFill>
                <a:effectLst/>
                <a:latin typeface="Arial" panose="020B0604020202020204" pitchFamily="34" charset="0"/>
              </a:rPr>
              <a:t> (</a:t>
            </a:r>
            <a:r>
              <a:rPr lang="en-US" sz="1400" b="0" i="0" dirty="0" err="1">
                <a:solidFill>
                  <a:srgbClr val="000000"/>
                </a:solidFill>
                <a:effectLst/>
                <a:latin typeface="Arial" panose="020B0604020202020204" pitchFamily="34" charset="0"/>
              </a:rPr>
              <a:t>TATase</a:t>
            </a:r>
            <a:r>
              <a:rPr lang="en-US" sz="1400" b="0" i="0" dirty="0">
                <a:solidFill>
                  <a:srgbClr val="000000"/>
                </a:solidFill>
                <a:effectLst/>
                <a:latin typeface="Arial" panose="020B0604020202020204" pitchFamily="34" charset="0"/>
              </a:rPr>
              <a:t>) activity</a:t>
            </a:r>
            <a:r>
              <a:rPr lang="en-US" sz="1400" dirty="0">
                <a:solidFill>
                  <a:srgbClr val="000000"/>
                </a:solidFill>
                <a:latin typeface="Arial" panose="020B0604020202020204" pitchFamily="34" charset="0"/>
              </a:rPr>
              <a:t> </a:t>
            </a:r>
            <a:r>
              <a:rPr lang="en-US" sz="1400" b="0" i="0" dirty="0">
                <a:solidFill>
                  <a:srgbClr val="000000"/>
                </a:solidFill>
                <a:effectLst/>
                <a:latin typeface="Arial" panose="020B0604020202020204" pitchFamily="34" charset="0"/>
              </a:rPr>
              <a:t>while other nucleotides were not (or very inefficiently) transferred to the 3′ ends of single-stranded and (fully) double-stranded acceptor RNAs.</a:t>
            </a:r>
          </a:p>
          <a:p>
            <a:pPr marL="285750" indent="-285750">
              <a:buFont typeface="Arial" panose="020B0604020202020204" pitchFamily="34" charset="0"/>
              <a:buChar char="•"/>
            </a:pPr>
            <a:r>
              <a:rPr lang="en-US" sz="1400" dirty="0">
                <a:solidFill>
                  <a:srgbClr val="000000"/>
                </a:solidFill>
                <a:latin typeface="Arial" panose="020B0604020202020204" pitchFamily="34" charset="0"/>
              </a:rPr>
              <a:t>Possible that </a:t>
            </a:r>
            <a:r>
              <a:rPr lang="en-US" sz="1400" b="1" i="0" dirty="0">
                <a:solidFill>
                  <a:srgbClr val="000000"/>
                </a:solidFill>
                <a:effectLst/>
                <a:latin typeface="Arial" panose="020B0604020202020204" pitchFamily="34" charset="0"/>
              </a:rPr>
              <a:t>nsp8-mediated </a:t>
            </a:r>
            <a:r>
              <a:rPr lang="en-US" sz="1400" b="1" i="0" dirty="0" err="1">
                <a:solidFill>
                  <a:srgbClr val="000000"/>
                </a:solidFill>
                <a:effectLst/>
                <a:latin typeface="Arial" panose="020B0604020202020204" pitchFamily="34" charset="0"/>
              </a:rPr>
              <a:t>TATase</a:t>
            </a:r>
            <a:r>
              <a:rPr lang="en-US" sz="1400" b="1" i="0" dirty="0">
                <a:solidFill>
                  <a:srgbClr val="000000"/>
                </a:solidFill>
                <a:effectLst/>
                <a:latin typeface="Arial" panose="020B0604020202020204" pitchFamily="34" charset="0"/>
              </a:rPr>
              <a:t> activity </a:t>
            </a:r>
            <a:r>
              <a:rPr lang="en-US" sz="1400" b="0" i="0" dirty="0">
                <a:solidFill>
                  <a:srgbClr val="000000"/>
                </a:solidFill>
                <a:effectLst/>
                <a:latin typeface="Arial" panose="020B0604020202020204" pitchFamily="34" charset="0"/>
              </a:rPr>
              <a:t>is </a:t>
            </a:r>
            <a:r>
              <a:rPr lang="en-US" sz="1400" b="1" i="0" dirty="0">
                <a:solidFill>
                  <a:srgbClr val="000000"/>
                </a:solidFill>
                <a:effectLst/>
                <a:latin typeface="Arial" panose="020B0604020202020204" pitchFamily="34" charset="0"/>
              </a:rPr>
              <a:t>involved</a:t>
            </a:r>
            <a:r>
              <a:rPr lang="en-US" sz="1400" b="0" i="0" dirty="0">
                <a:solidFill>
                  <a:srgbClr val="000000"/>
                </a:solidFill>
                <a:effectLst/>
                <a:latin typeface="Arial" panose="020B0604020202020204" pitchFamily="34" charset="0"/>
              </a:rPr>
              <a:t> in the </a:t>
            </a:r>
            <a:r>
              <a:rPr lang="en-US" sz="1400" b="1" i="0" dirty="0">
                <a:solidFill>
                  <a:srgbClr val="000000"/>
                </a:solidFill>
                <a:effectLst/>
                <a:latin typeface="Arial" panose="020B0604020202020204" pitchFamily="34" charset="0"/>
              </a:rPr>
              <a:t>3′ polyadenylation </a:t>
            </a:r>
            <a:r>
              <a:rPr lang="en-US" sz="1400" b="0" i="0" dirty="0">
                <a:solidFill>
                  <a:srgbClr val="000000"/>
                </a:solidFill>
                <a:effectLst/>
                <a:latin typeface="Arial" panose="020B0604020202020204" pitchFamily="34" charset="0"/>
              </a:rPr>
              <a:t>of </a:t>
            </a:r>
            <a:r>
              <a:rPr lang="en-US" sz="1400" b="1" i="0" dirty="0">
                <a:solidFill>
                  <a:srgbClr val="000000"/>
                </a:solidFill>
                <a:effectLst/>
                <a:latin typeface="Arial" panose="020B0604020202020204" pitchFamily="34" charset="0"/>
              </a:rPr>
              <a:t>viral plus-strand RNAs</a:t>
            </a:r>
            <a:r>
              <a:rPr lang="en-US" sz="1400" b="0" i="0" dirty="0">
                <a:solidFill>
                  <a:srgbClr val="000000"/>
                </a:solidFill>
                <a:effectLst/>
                <a:latin typeface="Arial" panose="020B0604020202020204" pitchFamily="34" charset="0"/>
              </a:rPr>
              <a:t>. (unconfirmed)</a:t>
            </a:r>
            <a:endParaRPr lang="en-US" sz="1400" dirty="0"/>
          </a:p>
        </p:txBody>
      </p:sp>
      <p:pic>
        <p:nvPicPr>
          <p:cNvPr id="13" name="Picture 12">
            <a:extLst>
              <a:ext uri="{FF2B5EF4-FFF2-40B4-BE49-F238E27FC236}">
                <a16:creationId xmlns:a16="http://schemas.microsoft.com/office/drawing/2014/main" id="{1654C93D-A81D-4179-BA40-861F03986DF1}"/>
              </a:ext>
            </a:extLst>
          </p:cNvPr>
          <p:cNvPicPr>
            <a:picLocks noChangeAspect="1"/>
          </p:cNvPicPr>
          <p:nvPr/>
        </p:nvPicPr>
        <p:blipFill>
          <a:blip r:embed="rId6"/>
          <a:stretch>
            <a:fillRect/>
          </a:stretch>
        </p:blipFill>
        <p:spPr>
          <a:xfrm>
            <a:off x="6096000" y="5118230"/>
            <a:ext cx="4772025" cy="600075"/>
          </a:xfrm>
          <a:prstGeom prst="rect">
            <a:avLst/>
          </a:prstGeom>
        </p:spPr>
      </p:pic>
      <p:cxnSp>
        <p:nvCxnSpPr>
          <p:cNvPr id="20" name="Straight Arrow Connector 19">
            <a:extLst>
              <a:ext uri="{FF2B5EF4-FFF2-40B4-BE49-F238E27FC236}">
                <a16:creationId xmlns:a16="http://schemas.microsoft.com/office/drawing/2014/main" id="{2B968A51-4622-41EE-9360-FE38A658BFA5}"/>
              </a:ext>
            </a:extLst>
          </p:cNvPr>
          <p:cNvCxnSpPr/>
          <p:nvPr/>
        </p:nvCxnSpPr>
        <p:spPr>
          <a:xfrm>
            <a:off x="6562725" y="4964194"/>
            <a:ext cx="304800" cy="3080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EACB4F-5185-409D-86D2-F1EBF086F1AC}"/>
              </a:ext>
            </a:extLst>
          </p:cNvPr>
          <p:cNvCxnSpPr>
            <a:cxnSpLocks/>
          </p:cNvCxnSpPr>
          <p:nvPr/>
        </p:nvCxnSpPr>
        <p:spPr>
          <a:xfrm flipV="1">
            <a:off x="6562725" y="2762250"/>
            <a:ext cx="2531268" cy="2130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34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1694A2-7AC8-4A31-8BFD-18DD4E8A73BD}"/>
              </a:ext>
            </a:extLst>
          </p:cNvPr>
          <p:cNvPicPr>
            <a:picLocks noChangeAspect="1"/>
          </p:cNvPicPr>
          <p:nvPr/>
        </p:nvPicPr>
        <p:blipFill>
          <a:blip r:embed="rId3"/>
          <a:stretch>
            <a:fillRect/>
          </a:stretch>
        </p:blipFill>
        <p:spPr>
          <a:xfrm>
            <a:off x="100012" y="80961"/>
            <a:ext cx="5287328" cy="1260158"/>
          </a:xfrm>
          <a:prstGeom prst="rect">
            <a:avLst/>
          </a:prstGeom>
        </p:spPr>
      </p:pic>
      <p:sp>
        <p:nvSpPr>
          <p:cNvPr id="7" name="TextBox 6">
            <a:extLst>
              <a:ext uri="{FF2B5EF4-FFF2-40B4-BE49-F238E27FC236}">
                <a16:creationId xmlns:a16="http://schemas.microsoft.com/office/drawing/2014/main" id="{FDD597E8-4D7B-4F88-8507-1E1E3D58601B}"/>
              </a:ext>
            </a:extLst>
          </p:cNvPr>
          <p:cNvSpPr txBox="1"/>
          <p:nvPr/>
        </p:nvSpPr>
        <p:spPr>
          <a:xfrm>
            <a:off x="16668" y="1528762"/>
            <a:ext cx="6176963" cy="4524315"/>
          </a:xfrm>
          <a:prstGeom prst="rect">
            <a:avLst/>
          </a:prstGeom>
          <a:noFill/>
        </p:spPr>
        <p:txBody>
          <a:bodyPr wrap="square">
            <a:spAutoFit/>
          </a:bodyPr>
          <a:lstStyle/>
          <a:p>
            <a:pPr marL="285750" indent="-285750">
              <a:buFont typeface="Arial" panose="020B0604020202020204" pitchFamily="34" charset="0"/>
              <a:buChar char="•"/>
            </a:pPr>
            <a:r>
              <a:rPr lang="en-US" dirty="0"/>
              <a:t>The crystal structure of a conserved domain of </a:t>
            </a:r>
            <a:r>
              <a:rPr lang="en-US" b="1" dirty="0"/>
              <a:t>nonstructural protein 3 </a:t>
            </a:r>
            <a:r>
              <a:rPr lang="en-US" dirty="0"/>
              <a:t>(nsP3) from severe acute respiratory syndrome coronavirus (SARS-</a:t>
            </a:r>
            <a:r>
              <a:rPr lang="en-US" dirty="0" err="1"/>
              <a:t>CoV</a:t>
            </a:r>
            <a:r>
              <a:rPr lang="en-US" dirty="0"/>
              <a:t>) The putative active site is a solvent-exposed</a:t>
            </a:r>
          </a:p>
          <a:p>
            <a:pPr marL="285750" indent="-285750">
              <a:buFont typeface="Arial" panose="020B0604020202020204" pitchFamily="34" charset="0"/>
              <a:buChar char="•"/>
            </a:pPr>
            <a:r>
              <a:rPr lang="en-US" dirty="0"/>
              <a:t>three structural homologs, </a:t>
            </a:r>
          </a:p>
          <a:p>
            <a:pPr marL="742950" lvl="1" indent="-285750">
              <a:buFont typeface="Arial" panose="020B0604020202020204" pitchFamily="34" charset="0"/>
              <a:buChar char="•"/>
            </a:pPr>
            <a:r>
              <a:rPr lang="en-US" dirty="0"/>
              <a:t>yeast Ymx7, </a:t>
            </a:r>
          </a:p>
          <a:p>
            <a:pPr marL="742950" lvl="1" indent="-285750">
              <a:buFont typeface="Arial" panose="020B0604020202020204" pitchFamily="34" charset="0"/>
              <a:buChar char="•"/>
            </a:pPr>
            <a:r>
              <a:rPr lang="en-US" dirty="0" err="1"/>
              <a:t>Archeoglobus</a:t>
            </a:r>
            <a:r>
              <a:rPr lang="en-US" dirty="0"/>
              <a:t> </a:t>
            </a:r>
            <a:r>
              <a:rPr lang="en-US" dirty="0" err="1"/>
              <a:t>fulgidus</a:t>
            </a:r>
            <a:r>
              <a:rPr lang="en-US" dirty="0"/>
              <a:t> AF1521, </a:t>
            </a:r>
          </a:p>
          <a:p>
            <a:pPr marL="742950" lvl="1" indent="-285750">
              <a:buFont typeface="Arial" panose="020B0604020202020204" pitchFamily="34" charset="0"/>
              <a:buChar char="•"/>
            </a:pPr>
            <a:r>
              <a:rPr lang="en-US" dirty="0"/>
              <a:t>Er58 from E. coli. </a:t>
            </a:r>
          </a:p>
          <a:p>
            <a:pPr marL="742950" lvl="1" indent="-285750">
              <a:buFont typeface="Arial" panose="020B0604020202020204" pitchFamily="34" charset="0"/>
              <a:buChar char="•"/>
            </a:pPr>
            <a:r>
              <a:rPr lang="en-US" dirty="0"/>
              <a:t>Homologs acts on ADP-ribose-1″-phosphate (Appr-1″-p). </a:t>
            </a:r>
          </a:p>
          <a:p>
            <a:pPr marL="742950" lvl="1" indent="-285750">
              <a:buFont typeface="Arial" panose="020B0604020202020204" pitchFamily="34" charset="0"/>
              <a:buChar char="•"/>
            </a:pPr>
            <a:r>
              <a:rPr lang="en-US" dirty="0"/>
              <a:t>The SARS nsP3 domain readily removes the 1″ phosphate group from Appr-1″-p in in vitro assays, confirming its phosphatase activity. </a:t>
            </a:r>
          </a:p>
          <a:p>
            <a:pPr marL="742950" lvl="1" indent="-285750">
              <a:buFont typeface="Arial" panose="020B0604020202020204" pitchFamily="34" charset="0"/>
              <a:buChar char="•"/>
            </a:pPr>
            <a:r>
              <a:rPr lang="en-US" dirty="0"/>
              <a:t>Sequence and structure comparison suggests that </a:t>
            </a:r>
            <a:r>
              <a:rPr lang="en-US" b="1" dirty="0"/>
              <a:t>proteins of this superfamily form an emerging group of nucleotide phosphatases that dephosphorylate Appr-1″-p.</a:t>
            </a:r>
          </a:p>
        </p:txBody>
      </p:sp>
      <p:pic>
        <p:nvPicPr>
          <p:cNvPr id="1026" name="Picture 2" descr="Figure thumbnail gr1">
            <a:extLst>
              <a:ext uri="{FF2B5EF4-FFF2-40B4-BE49-F238E27FC236}">
                <a16:creationId xmlns:a16="http://schemas.microsoft.com/office/drawing/2014/main" id="{B368BC5F-D162-4197-863A-DC07DDA0BB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7195"/>
          <a:stretch/>
        </p:blipFill>
        <p:spPr bwMode="auto">
          <a:xfrm>
            <a:off x="1609725" y="5681965"/>
            <a:ext cx="4670821" cy="111750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AE5254-F860-4BD3-988C-D19ACA65C349}"/>
              </a:ext>
            </a:extLst>
          </p:cNvPr>
          <p:cNvSpPr txBox="1"/>
          <p:nvPr/>
        </p:nvSpPr>
        <p:spPr>
          <a:xfrm>
            <a:off x="7034212" y="5029194"/>
            <a:ext cx="4833938" cy="923330"/>
          </a:xfrm>
          <a:prstGeom prst="rect">
            <a:avLst/>
          </a:prstGeom>
          <a:noFill/>
        </p:spPr>
        <p:txBody>
          <a:bodyPr wrap="square">
            <a:spAutoFit/>
          </a:bodyPr>
          <a:lstStyle/>
          <a:p>
            <a:r>
              <a:rPr lang="en-US" b="0" i="0" dirty="0">
                <a:solidFill>
                  <a:srgbClr val="1C1D1E"/>
                </a:solidFill>
                <a:effectLst/>
                <a:latin typeface="Open Sans"/>
              </a:rPr>
              <a:t>“Destabilizing mutation of nsp3 protein could explain the difference observed between SARS and COVID‐19.”</a:t>
            </a:r>
            <a:endParaRPr lang="en-US" dirty="0"/>
          </a:p>
        </p:txBody>
      </p:sp>
      <p:pic>
        <p:nvPicPr>
          <p:cNvPr id="1028" name="Picture 4" descr="image">
            <a:extLst>
              <a:ext uri="{FF2B5EF4-FFF2-40B4-BE49-F238E27FC236}">
                <a16:creationId xmlns:a16="http://schemas.microsoft.com/office/drawing/2014/main" id="{1907BDB9-1131-4E70-9794-7E482FBE2C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8941" y="2626312"/>
            <a:ext cx="4484479" cy="23076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7A9984-7167-4076-9B70-6617A3B3A416}"/>
              </a:ext>
            </a:extLst>
          </p:cNvPr>
          <p:cNvPicPr>
            <a:picLocks noChangeAspect="1"/>
          </p:cNvPicPr>
          <p:nvPr/>
        </p:nvPicPr>
        <p:blipFill>
          <a:blip r:embed="rId6"/>
          <a:stretch>
            <a:fillRect/>
          </a:stretch>
        </p:blipFill>
        <p:spPr>
          <a:xfrm>
            <a:off x="5977890" y="91081"/>
            <a:ext cx="6210300" cy="2305050"/>
          </a:xfrm>
          <a:prstGeom prst="rect">
            <a:avLst/>
          </a:prstGeom>
        </p:spPr>
      </p:pic>
      <p:sp>
        <p:nvSpPr>
          <p:cNvPr id="15" name="TextBox 14">
            <a:extLst>
              <a:ext uri="{FF2B5EF4-FFF2-40B4-BE49-F238E27FC236}">
                <a16:creationId xmlns:a16="http://schemas.microsoft.com/office/drawing/2014/main" id="{F73B2516-464A-4C3C-9363-66D4F0CE6617}"/>
              </a:ext>
            </a:extLst>
          </p:cNvPr>
          <p:cNvSpPr txBox="1"/>
          <p:nvPr/>
        </p:nvSpPr>
        <p:spPr>
          <a:xfrm>
            <a:off x="7034212" y="6240719"/>
            <a:ext cx="3768329" cy="215444"/>
          </a:xfrm>
          <a:prstGeom prst="rect">
            <a:avLst/>
          </a:prstGeom>
          <a:noFill/>
        </p:spPr>
        <p:txBody>
          <a:bodyPr wrap="square">
            <a:spAutoFit/>
          </a:bodyPr>
          <a:lstStyle/>
          <a:p>
            <a:r>
              <a:rPr lang="en-US" sz="800" b="0" i="0" dirty="0">
                <a:solidFill>
                  <a:srgbClr val="111111"/>
                </a:solidFill>
                <a:effectLst/>
                <a:latin typeface="Roboto"/>
              </a:rPr>
              <a:t>https://onlinelibrary.wiley.com/doi/10.1002/jmv.25719</a:t>
            </a:r>
          </a:p>
        </p:txBody>
      </p:sp>
      <p:sp>
        <p:nvSpPr>
          <p:cNvPr id="16" name="TextBox 15">
            <a:extLst>
              <a:ext uri="{FF2B5EF4-FFF2-40B4-BE49-F238E27FC236}">
                <a16:creationId xmlns:a16="http://schemas.microsoft.com/office/drawing/2014/main" id="{4AA1C196-63D8-45FB-B382-B266C8178066}"/>
              </a:ext>
            </a:extLst>
          </p:cNvPr>
          <p:cNvSpPr txBox="1"/>
          <p:nvPr/>
        </p:nvSpPr>
        <p:spPr>
          <a:xfrm>
            <a:off x="100012" y="6438485"/>
            <a:ext cx="6338888" cy="338554"/>
          </a:xfrm>
          <a:prstGeom prst="rect">
            <a:avLst/>
          </a:prstGeom>
          <a:noFill/>
        </p:spPr>
        <p:txBody>
          <a:bodyPr wrap="square">
            <a:spAutoFit/>
          </a:bodyPr>
          <a:lstStyle/>
          <a:p>
            <a:r>
              <a:rPr lang="en-US" sz="800" b="0" i="0" dirty="0">
                <a:solidFill>
                  <a:srgbClr val="111111"/>
                </a:solidFill>
                <a:effectLst/>
                <a:latin typeface="Roboto"/>
              </a:rPr>
              <a:t>https://www.cell.com/structure/fulltext/S0969-2126(05)00313-8?_returnURL=https%3A%2F%2Flinkinghub.elsevier.com%2Fretrieve%2Fpii%2FS0969212605003138%3Fshowall%3Dtrue</a:t>
            </a:r>
          </a:p>
        </p:txBody>
      </p:sp>
    </p:spTree>
    <p:extLst>
      <p:ext uri="{BB962C8B-B14F-4D97-AF65-F5344CB8AC3E}">
        <p14:creationId xmlns:p14="http://schemas.microsoft.com/office/powerpoint/2010/main" val="139039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able&#10;&#10;Description automatically generated">
            <a:extLst>
              <a:ext uri="{FF2B5EF4-FFF2-40B4-BE49-F238E27FC236}">
                <a16:creationId xmlns:a16="http://schemas.microsoft.com/office/drawing/2014/main" id="{DC92DD91-6C32-4D55-A706-7AB3666F1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0"/>
            <a:ext cx="9601200" cy="6858000"/>
          </a:xfrm>
          <a:prstGeom prst="rect">
            <a:avLst/>
          </a:prstGeom>
        </p:spPr>
      </p:pic>
      <p:pic>
        <p:nvPicPr>
          <p:cNvPr id="9" name="Picture 8" descr="Text&#10;&#10;Description automatically generated">
            <a:extLst>
              <a:ext uri="{FF2B5EF4-FFF2-40B4-BE49-F238E27FC236}">
                <a16:creationId xmlns:a16="http://schemas.microsoft.com/office/drawing/2014/main" id="{03B956AF-E8C0-4A21-9424-8595F94F0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968" y="0"/>
            <a:ext cx="10899525" cy="6858000"/>
          </a:xfrm>
          <a:prstGeom prst="rect">
            <a:avLst/>
          </a:prstGeom>
        </p:spPr>
      </p:pic>
    </p:spTree>
    <p:extLst>
      <p:ext uri="{BB962C8B-B14F-4D97-AF65-F5344CB8AC3E}">
        <p14:creationId xmlns:p14="http://schemas.microsoft.com/office/powerpoint/2010/main" val="178743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5AB9FD6-670B-401E-BB68-B68C234C78DC}"/>
              </a:ext>
            </a:extLst>
          </p:cNvPr>
          <p:cNvGrpSpPr>
            <a:grpSpLocks noChangeAspect="1"/>
          </p:cNvGrpSpPr>
          <p:nvPr/>
        </p:nvGrpSpPr>
        <p:grpSpPr>
          <a:xfrm>
            <a:off x="361949" y="0"/>
            <a:ext cx="4905375" cy="6773449"/>
            <a:chOff x="-9525" y="0"/>
            <a:chExt cx="6953250" cy="9601200"/>
          </a:xfrm>
        </p:grpSpPr>
        <p:pic>
          <p:nvPicPr>
            <p:cNvPr id="5" name="Picture 4">
              <a:extLst>
                <a:ext uri="{FF2B5EF4-FFF2-40B4-BE49-F238E27FC236}">
                  <a16:creationId xmlns:a16="http://schemas.microsoft.com/office/drawing/2014/main" id="{8D228861-B63E-4527-B309-DE752228A754}"/>
                </a:ext>
              </a:extLst>
            </p:cNvPr>
            <p:cNvPicPr>
              <a:picLocks noChangeAspect="1"/>
            </p:cNvPicPr>
            <p:nvPr/>
          </p:nvPicPr>
          <p:blipFill rotWithShape="1">
            <a:blip r:embed="rId2"/>
            <a:srcRect b="47853"/>
            <a:stretch/>
          </p:blipFill>
          <p:spPr>
            <a:xfrm>
              <a:off x="0" y="0"/>
              <a:ext cx="6943725" cy="3238500"/>
            </a:xfrm>
            <a:prstGeom prst="rect">
              <a:avLst/>
            </a:prstGeom>
          </p:spPr>
        </p:pic>
        <p:pic>
          <p:nvPicPr>
            <p:cNvPr id="8" name="Picture 7">
              <a:extLst>
                <a:ext uri="{FF2B5EF4-FFF2-40B4-BE49-F238E27FC236}">
                  <a16:creationId xmlns:a16="http://schemas.microsoft.com/office/drawing/2014/main" id="{8B3565DC-2ADA-4CCD-AF26-F48CB37B8F95}"/>
                </a:ext>
              </a:extLst>
            </p:cNvPr>
            <p:cNvPicPr>
              <a:picLocks noChangeAspect="1"/>
            </p:cNvPicPr>
            <p:nvPr/>
          </p:nvPicPr>
          <p:blipFill rotWithShape="1">
            <a:blip r:embed="rId3"/>
            <a:srcRect t="2339"/>
            <a:stretch/>
          </p:blipFill>
          <p:spPr>
            <a:xfrm>
              <a:off x="-9525" y="3238500"/>
              <a:ext cx="6953250" cy="6362700"/>
            </a:xfrm>
            <a:prstGeom prst="rect">
              <a:avLst/>
            </a:prstGeom>
          </p:spPr>
        </p:pic>
      </p:grpSp>
      <p:grpSp>
        <p:nvGrpSpPr>
          <p:cNvPr id="15" name="Group 14">
            <a:extLst>
              <a:ext uri="{FF2B5EF4-FFF2-40B4-BE49-F238E27FC236}">
                <a16:creationId xmlns:a16="http://schemas.microsoft.com/office/drawing/2014/main" id="{9BCF9865-901E-4F40-96A4-90AC8616AF42}"/>
              </a:ext>
            </a:extLst>
          </p:cNvPr>
          <p:cNvGrpSpPr>
            <a:grpSpLocks noChangeAspect="1"/>
          </p:cNvGrpSpPr>
          <p:nvPr/>
        </p:nvGrpSpPr>
        <p:grpSpPr>
          <a:xfrm>
            <a:off x="5274044" y="0"/>
            <a:ext cx="4898656" cy="6449619"/>
            <a:chOff x="5943600" y="230817"/>
            <a:chExt cx="5054043" cy="6654203"/>
          </a:xfrm>
        </p:grpSpPr>
        <p:pic>
          <p:nvPicPr>
            <p:cNvPr id="12" name="Picture 11">
              <a:extLst>
                <a:ext uri="{FF2B5EF4-FFF2-40B4-BE49-F238E27FC236}">
                  <a16:creationId xmlns:a16="http://schemas.microsoft.com/office/drawing/2014/main" id="{6B94DCCA-1074-463F-A2A9-B428261A9064}"/>
                </a:ext>
              </a:extLst>
            </p:cNvPr>
            <p:cNvPicPr>
              <a:picLocks noChangeAspect="1"/>
            </p:cNvPicPr>
            <p:nvPr/>
          </p:nvPicPr>
          <p:blipFill rotWithShape="1">
            <a:blip r:embed="rId4"/>
            <a:srcRect b="13648"/>
            <a:stretch/>
          </p:blipFill>
          <p:spPr>
            <a:xfrm>
              <a:off x="5943600" y="230817"/>
              <a:ext cx="4898655" cy="3941133"/>
            </a:xfrm>
            <a:prstGeom prst="rect">
              <a:avLst/>
            </a:prstGeom>
          </p:spPr>
        </p:pic>
        <p:pic>
          <p:nvPicPr>
            <p:cNvPr id="14" name="Picture 13">
              <a:extLst>
                <a:ext uri="{FF2B5EF4-FFF2-40B4-BE49-F238E27FC236}">
                  <a16:creationId xmlns:a16="http://schemas.microsoft.com/office/drawing/2014/main" id="{F1401819-8A56-49F3-BA3D-32025BE29649}"/>
                </a:ext>
              </a:extLst>
            </p:cNvPr>
            <p:cNvPicPr>
              <a:picLocks noChangeAspect="1"/>
            </p:cNvPicPr>
            <p:nvPr/>
          </p:nvPicPr>
          <p:blipFill rotWithShape="1">
            <a:blip r:embed="rId5"/>
            <a:srcRect t="2297"/>
            <a:stretch/>
          </p:blipFill>
          <p:spPr>
            <a:xfrm>
              <a:off x="6092268" y="2483422"/>
              <a:ext cx="4905375" cy="4401598"/>
            </a:xfrm>
            <a:prstGeom prst="rect">
              <a:avLst/>
            </a:prstGeom>
          </p:spPr>
        </p:pic>
      </p:grpSp>
    </p:spTree>
    <p:extLst>
      <p:ext uri="{BB962C8B-B14F-4D97-AF65-F5344CB8AC3E}">
        <p14:creationId xmlns:p14="http://schemas.microsoft.com/office/powerpoint/2010/main" val="526312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305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1D2F-3B74-4592-9511-9B1590C6E95E}"/>
              </a:ext>
            </a:extLst>
          </p:cNvPr>
          <p:cNvSpPr>
            <a:spLocks noGrp="1"/>
          </p:cNvSpPr>
          <p:nvPr>
            <p:ph type="title"/>
          </p:nvPr>
        </p:nvSpPr>
        <p:spPr/>
        <p:txBody>
          <a:bodyPr/>
          <a:lstStyle/>
          <a:p>
            <a:r>
              <a:rPr lang="en-US" dirty="0"/>
              <a:t>Overview of update</a:t>
            </a:r>
          </a:p>
        </p:txBody>
      </p:sp>
      <p:sp>
        <p:nvSpPr>
          <p:cNvPr id="3" name="Content Placeholder 2">
            <a:extLst>
              <a:ext uri="{FF2B5EF4-FFF2-40B4-BE49-F238E27FC236}">
                <a16:creationId xmlns:a16="http://schemas.microsoft.com/office/drawing/2014/main" id="{B8C32EC2-ADBE-4F37-8024-DF47AB622D8E}"/>
              </a:ext>
            </a:extLst>
          </p:cNvPr>
          <p:cNvSpPr>
            <a:spLocks noGrp="1"/>
          </p:cNvSpPr>
          <p:nvPr>
            <p:ph idx="1"/>
          </p:nvPr>
        </p:nvSpPr>
        <p:spPr>
          <a:xfrm>
            <a:off x="762000" y="1690688"/>
            <a:ext cx="5191125" cy="4486275"/>
          </a:xfrm>
        </p:spPr>
        <p:txBody>
          <a:bodyPr/>
          <a:lstStyle/>
          <a:p>
            <a:r>
              <a:rPr lang="en-US" dirty="0"/>
              <a:t>Updated results are in </a:t>
            </a:r>
            <a:r>
              <a:rPr lang="en-US" dirty="0">
                <a:hlinkClick r:id="rId2"/>
              </a:rPr>
              <a:t>OSF</a:t>
            </a:r>
            <a:endParaRPr lang="en-US" dirty="0"/>
          </a:p>
          <a:p>
            <a:r>
              <a:rPr lang="en-US" dirty="0"/>
              <a:t>Issues</a:t>
            </a:r>
          </a:p>
          <a:p>
            <a:r>
              <a:rPr lang="en-US" dirty="0"/>
              <a:t>Remarkable Findings</a:t>
            </a:r>
          </a:p>
          <a:p>
            <a:r>
              <a:rPr lang="en-US" dirty="0"/>
              <a:t>Next Steps</a:t>
            </a:r>
          </a:p>
          <a:p>
            <a:pPr marL="0" indent="0">
              <a:buNone/>
            </a:pPr>
            <a:endParaRPr lang="en-US" dirty="0"/>
          </a:p>
        </p:txBody>
      </p:sp>
      <p:pic>
        <p:nvPicPr>
          <p:cNvPr id="5" name="Picture 4">
            <a:extLst>
              <a:ext uri="{FF2B5EF4-FFF2-40B4-BE49-F238E27FC236}">
                <a16:creationId xmlns:a16="http://schemas.microsoft.com/office/drawing/2014/main" id="{290E541D-C0A1-47DF-91A3-DAF15CA854D8}"/>
              </a:ext>
            </a:extLst>
          </p:cNvPr>
          <p:cNvPicPr>
            <a:picLocks noChangeAspect="1"/>
          </p:cNvPicPr>
          <p:nvPr/>
        </p:nvPicPr>
        <p:blipFill>
          <a:blip r:embed="rId3"/>
          <a:stretch>
            <a:fillRect/>
          </a:stretch>
        </p:blipFill>
        <p:spPr>
          <a:xfrm>
            <a:off x="6998139" y="128588"/>
            <a:ext cx="4621751" cy="6600824"/>
          </a:xfrm>
          <a:prstGeom prst="rect">
            <a:avLst/>
          </a:prstGeom>
        </p:spPr>
      </p:pic>
      <p:cxnSp>
        <p:nvCxnSpPr>
          <p:cNvPr id="7" name="Straight Arrow Connector 6">
            <a:extLst>
              <a:ext uri="{FF2B5EF4-FFF2-40B4-BE49-F238E27FC236}">
                <a16:creationId xmlns:a16="http://schemas.microsoft.com/office/drawing/2014/main" id="{B7170252-3F2C-4098-A4A3-F0FCC5D347D1}"/>
              </a:ext>
            </a:extLst>
          </p:cNvPr>
          <p:cNvCxnSpPr>
            <a:cxnSpLocks/>
          </p:cNvCxnSpPr>
          <p:nvPr/>
        </p:nvCxnSpPr>
        <p:spPr>
          <a:xfrm flipV="1">
            <a:off x="5193862" y="1690689"/>
            <a:ext cx="2530913" cy="366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AC936FE-3837-45A2-BD29-BF1E5356EA9A}"/>
              </a:ext>
            </a:extLst>
          </p:cNvPr>
          <p:cNvCxnSpPr>
            <a:cxnSpLocks/>
          </p:cNvCxnSpPr>
          <p:nvPr/>
        </p:nvCxnSpPr>
        <p:spPr>
          <a:xfrm>
            <a:off x="5124450" y="2057400"/>
            <a:ext cx="2600325" cy="1504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4DEB0EA-5E3D-401B-A533-687221516591}"/>
              </a:ext>
            </a:extLst>
          </p:cNvPr>
          <p:cNvCxnSpPr>
            <a:cxnSpLocks/>
          </p:cNvCxnSpPr>
          <p:nvPr/>
        </p:nvCxnSpPr>
        <p:spPr>
          <a:xfrm>
            <a:off x="5124450" y="2057400"/>
            <a:ext cx="2705100" cy="28098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553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1D2F-3B74-4592-9511-9B1590C6E95E}"/>
              </a:ext>
            </a:extLst>
          </p:cNvPr>
          <p:cNvSpPr>
            <a:spLocks noGrp="1"/>
          </p:cNvSpPr>
          <p:nvPr>
            <p:ph type="title"/>
          </p:nvPr>
        </p:nvSpPr>
        <p:spPr>
          <a:xfrm>
            <a:off x="4476750" y="-42862"/>
            <a:ext cx="4667250" cy="1325563"/>
          </a:xfrm>
        </p:spPr>
        <p:txBody>
          <a:bodyPr/>
          <a:lstStyle/>
          <a:p>
            <a:r>
              <a:rPr lang="en-US" dirty="0"/>
              <a:t>Pipeline</a:t>
            </a:r>
          </a:p>
        </p:txBody>
      </p:sp>
      <p:sp>
        <p:nvSpPr>
          <p:cNvPr id="3" name="Content Placeholder 2">
            <a:extLst>
              <a:ext uri="{FF2B5EF4-FFF2-40B4-BE49-F238E27FC236}">
                <a16:creationId xmlns:a16="http://schemas.microsoft.com/office/drawing/2014/main" id="{B8C32EC2-ADBE-4F37-8024-DF47AB622D8E}"/>
              </a:ext>
            </a:extLst>
          </p:cNvPr>
          <p:cNvSpPr>
            <a:spLocks noGrp="1"/>
          </p:cNvSpPr>
          <p:nvPr>
            <p:ph idx="1"/>
          </p:nvPr>
        </p:nvSpPr>
        <p:spPr>
          <a:xfrm>
            <a:off x="4933950" y="1519238"/>
            <a:ext cx="6115050" cy="4486275"/>
          </a:xfrm>
        </p:spPr>
        <p:txBody>
          <a:bodyPr/>
          <a:lstStyle/>
          <a:p>
            <a:r>
              <a:rPr lang="en-US" dirty="0"/>
              <a:t>Updated results are in </a:t>
            </a:r>
            <a:r>
              <a:rPr lang="en-US" dirty="0">
                <a:hlinkClick r:id="rId2"/>
              </a:rPr>
              <a:t>OSF</a:t>
            </a:r>
            <a:endParaRPr lang="en-US" dirty="0"/>
          </a:p>
          <a:p>
            <a:r>
              <a:rPr lang="en-US" dirty="0"/>
              <a:t>Remarkable Findings</a:t>
            </a:r>
          </a:p>
          <a:p>
            <a:pPr marL="0" indent="0">
              <a:buNone/>
            </a:pPr>
            <a:endParaRPr lang="en-US" dirty="0"/>
          </a:p>
        </p:txBody>
      </p:sp>
      <p:pic>
        <p:nvPicPr>
          <p:cNvPr id="6" name="Picture 5" descr="Diagram, text&#10;&#10;Description automatically generated">
            <a:extLst>
              <a:ext uri="{FF2B5EF4-FFF2-40B4-BE49-F238E27FC236}">
                <a16:creationId xmlns:a16="http://schemas.microsoft.com/office/drawing/2014/main" id="{843C6EF4-77B4-44C7-A4F4-D3055E881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53" y="0"/>
            <a:ext cx="3317394" cy="6858000"/>
          </a:xfrm>
          <a:prstGeom prst="rect">
            <a:avLst/>
          </a:prstGeom>
        </p:spPr>
      </p:pic>
    </p:spTree>
    <p:extLst>
      <p:ext uri="{BB962C8B-B14F-4D97-AF65-F5344CB8AC3E}">
        <p14:creationId xmlns:p14="http://schemas.microsoft.com/office/powerpoint/2010/main" val="1357492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BE6E0B-F335-4E47-ACE4-41446C355DE7}"/>
              </a:ext>
            </a:extLst>
          </p:cNvPr>
          <p:cNvSpPr txBox="1"/>
          <p:nvPr/>
        </p:nvSpPr>
        <p:spPr>
          <a:xfrm>
            <a:off x="4791075" y="0"/>
            <a:ext cx="3231269" cy="369332"/>
          </a:xfrm>
          <a:prstGeom prst="rect">
            <a:avLst/>
          </a:prstGeom>
          <a:noFill/>
        </p:spPr>
        <p:txBody>
          <a:bodyPr wrap="none" rtlCol="0">
            <a:spAutoFit/>
          </a:bodyPr>
          <a:lstStyle/>
          <a:p>
            <a:r>
              <a:rPr lang="en-US" dirty="0">
                <a:hlinkClick r:id="rId3"/>
              </a:rPr>
              <a:t>Open the html </a:t>
            </a:r>
            <a:r>
              <a:rPr lang="en-US" dirty="0" err="1">
                <a:hlinkClick r:id="rId3"/>
              </a:rPr>
              <a:t>jupyter</a:t>
            </a:r>
            <a:r>
              <a:rPr lang="en-US" dirty="0">
                <a:hlinkClick r:id="rId3"/>
              </a:rPr>
              <a:t> notebook</a:t>
            </a:r>
            <a:endParaRPr lang="en-US" dirty="0"/>
          </a:p>
        </p:txBody>
      </p:sp>
      <p:pic>
        <p:nvPicPr>
          <p:cNvPr id="5" name="Picture 4" descr="Treemap chart&#10;&#10;Description automatically generated with low confidence">
            <a:extLst>
              <a:ext uri="{FF2B5EF4-FFF2-40B4-BE49-F238E27FC236}">
                <a16:creationId xmlns:a16="http://schemas.microsoft.com/office/drawing/2014/main" id="{A1C4283F-826B-4502-AA25-4DFDF633B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97000"/>
            <a:ext cx="12192000" cy="4064000"/>
          </a:xfrm>
          <a:prstGeom prst="rect">
            <a:avLst/>
          </a:prstGeom>
        </p:spPr>
      </p:pic>
    </p:spTree>
    <p:extLst>
      <p:ext uri="{BB962C8B-B14F-4D97-AF65-F5344CB8AC3E}">
        <p14:creationId xmlns:p14="http://schemas.microsoft.com/office/powerpoint/2010/main" val="297269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BE6E0B-F335-4E47-ACE4-41446C355DE7}"/>
              </a:ext>
            </a:extLst>
          </p:cNvPr>
          <p:cNvSpPr txBox="1"/>
          <p:nvPr/>
        </p:nvSpPr>
        <p:spPr>
          <a:xfrm>
            <a:off x="4791075" y="0"/>
            <a:ext cx="3231269" cy="369332"/>
          </a:xfrm>
          <a:prstGeom prst="rect">
            <a:avLst/>
          </a:prstGeom>
          <a:noFill/>
        </p:spPr>
        <p:txBody>
          <a:bodyPr wrap="none" rtlCol="0">
            <a:spAutoFit/>
          </a:bodyPr>
          <a:lstStyle/>
          <a:p>
            <a:r>
              <a:rPr lang="en-US" dirty="0">
                <a:hlinkClick r:id="rId3"/>
              </a:rPr>
              <a:t>Open the html </a:t>
            </a:r>
            <a:r>
              <a:rPr lang="en-US" dirty="0" err="1">
                <a:hlinkClick r:id="rId3"/>
              </a:rPr>
              <a:t>jupyter</a:t>
            </a:r>
            <a:r>
              <a:rPr lang="en-US" dirty="0">
                <a:hlinkClick r:id="rId3"/>
              </a:rPr>
              <a:t> notebook</a:t>
            </a:r>
            <a:endParaRPr lang="en-US" dirty="0"/>
          </a:p>
        </p:txBody>
      </p:sp>
      <p:pic>
        <p:nvPicPr>
          <p:cNvPr id="3" name="Picture 2" descr="A picture containing timeline&#10;&#10;Description automatically generated">
            <a:extLst>
              <a:ext uri="{FF2B5EF4-FFF2-40B4-BE49-F238E27FC236}">
                <a16:creationId xmlns:a16="http://schemas.microsoft.com/office/drawing/2014/main" id="{04F052C3-0F47-48A9-A30A-F9277A060F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90600"/>
            <a:ext cx="12192000" cy="4876800"/>
          </a:xfrm>
          <a:prstGeom prst="rect">
            <a:avLst/>
          </a:prstGeom>
        </p:spPr>
      </p:pic>
    </p:spTree>
    <p:extLst>
      <p:ext uri="{BB962C8B-B14F-4D97-AF65-F5344CB8AC3E}">
        <p14:creationId xmlns:p14="http://schemas.microsoft.com/office/powerpoint/2010/main" val="135393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B82C-66B6-4A3F-85D5-162F484B15C4}"/>
              </a:ext>
            </a:extLst>
          </p:cNvPr>
          <p:cNvSpPr>
            <a:spLocks noGrp="1"/>
          </p:cNvSpPr>
          <p:nvPr>
            <p:ph type="title"/>
          </p:nvPr>
        </p:nvSpPr>
        <p:spPr>
          <a:xfrm>
            <a:off x="3762946" y="11192"/>
            <a:ext cx="5139667" cy="394805"/>
          </a:xfrm>
        </p:spPr>
        <p:txBody>
          <a:bodyPr>
            <a:noAutofit/>
          </a:bodyPr>
          <a:lstStyle/>
          <a:p>
            <a:pPr algn="ctr"/>
            <a:r>
              <a:rPr lang="en-US" sz="2800" b="1" dirty="0"/>
              <a:t>Remarkable findings</a:t>
            </a:r>
          </a:p>
        </p:txBody>
      </p:sp>
      <p:sp>
        <p:nvSpPr>
          <p:cNvPr id="3" name="Subtitle 2">
            <a:extLst>
              <a:ext uri="{FF2B5EF4-FFF2-40B4-BE49-F238E27FC236}">
                <a16:creationId xmlns:a16="http://schemas.microsoft.com/office/drawing/2014/main" id="{DCA52163-3F6E-4831-847C-3118610A669D}"/>
              </a:ext>
            </a:extLst>
          </p:cNvPr>
          <p:cNvSpPr>
            <a:spLocks noGrp="1"/>
          </p:cNvSpPr>
          <p:nvPr>
            <p:ph idx="1"/>
          </p:nvPr>
        </p:nvSpPr>
        <p:spPr>
          <a:xfrm>
            <a:off x="3637574" y="486958"/>
            <a:ext cx="5461549" cy="1314992"/>
          </a:xfrm>
        </p:spPr>
        <p:txBody>
          <a:bodyPr>
            <a:noAutofit/>
          </a:bodyPr>
          <a:lstStyle/>
          <a:p>
            <a:r>
              <a:rPr lang="en-US" sz="2000" dirty="0"/>
              <a:t>So I was taking a look at the ~ top 10 sig. associated GO Terms for case, outcome, and age comparisons, and I noticed the terms “</a:t>
            </a:r>
            <a:r>
              <a:rPr lang="en-US" sz="2000" b="1" dirty="0">
                <a:solidFill>
                  <a:srgbClr val="4472C4"/>
                </a:solidFill>
              </a:rPr>
              <a:t>transferase</a:t>
            </a:r>
            <a:r>
              <a:rPr lang="en-US" sz="2000" dirty="0"/>
              <a:t>”, “</a:t>
            </a:r>
            <a:r>
              <a:rPr lang="en-US" sz="2000" b="1" dirty="0">
                <a:solidFill>
                  <a:srgbClr val="7030A0"/>
                </a:solidFill>
              </a:rPr>
              <a:t>phosphate</a:t>
            </a:r>
            <a:r>
              <a:rPr lang="en-US" sz="2000" dirty="0"/>
              <a:t>”, ”</a:t>
            </a:r>
            <a:r>
              <a:rPr lang="en-US" sz="2000" b="1" dirty="0">
                <a:solidFill>
                  <a:srgbClr val="70AD47"/>
                </a:solidFill>
              </a:rPr>
              <a:t>adenyl</a:t>
            </a:r>
            <a:r>
              <a:rPr lang="en-US" sz="2000" dirty="0"/>
              <a:t>”, and “</a:t>
            </a:r>
            <a:r>
              <a:rPr lang="en-US" sz="2000" b="1" dirty="0">
                <a:solidFill>
                  <a:schemeClr val="accent4"/>
                </a:solidFill>
              </a:rPr>
              <a:t>nucleotide</a:t>
            </a:r>
            <a:r>
              <a:rPr lang="en-US" sz="2000" dirty="0"/>
              <a:t>” were very abundant. </a:t>
            </a:r>
          </a:p>
        </p:txBody>
      </p:sp>
      <p:grpSp>
        <p:nvGrpSpPr>
          <p:cNvPr id="23" name="Group 22">
            <a:extLst>
              <a:ext uri="{FF2B5EF4-FFF2-40B4-BE49-F238E27FC236}">
                <a16:creationId xmlns:a16="http://schemas.microsoft.com/office/drawing/2014/main" id="{3094D943-99B0-46BF-9A88-B08F500965A9}"/>
              </a:ext>
            </a:extLst>
          </p:cNvPr>
          <p:cNvGrpSpPr/>
          <p:nvPr/>
        </p:nvGrpSpPr>
        <p:grpSpPr>
          <a:xfrm>
            <a:off x="29888" y="-74013"/>
            <a:ext cx="1907831" cy="971360"/>
            <a:chOff x="3865850" y="2299471"/>
            <a:chExt cx="1907831" cy="971360"/>
          </a:xfrm>
        </p:grpSpPr>
        <p:sp>
          <p:nvSpPr>
            <p:cNvPr id="10" name="TextBox 9">
              <a:extLst>
                <a:ext uri="{FF2B5EF4-FFF2-40B4-BE49-F238E27FC236}">
                  <a16:creationId xmlns:a16="http://schemas.microsoft.com/office/drawing/2014/main" id="{27536CE7-DC4D-4E8E-BBB1-0A3AE1D31570}"/>
                </a:ext>
              </a:extLst>
            </p:cNvPr>
            <p:cNvSpPr txBox="1"/>
            <p:nvPr/>
          </p:nvSpPr>
          <p:spPr>
            <a:xfrm>
              <a:off x="4070201" y="2299471"/>
              <a:ext cx="1703480" cy="369332"/>
            </a:xfrm>
            <a:prstGeom prst="rect">
              <a:avLst/>
            </a:prstGeom>
            <a:noFill/>
          </p:spPr>
          <p:txBody>
            <a:bodyPr wrap="none" rtlCol="0">
              <a:spAutoFit/>
            </a:bodyPr>
            <a:lstStyle/>
            <a:p>
              <a:r>
                <a:rPr lang="en-US" b="1" dirty="0"/>
                <a:t>COVID19 (n=48)</a:t>
              </a:r>
            </a:p>
          </p:txBody>
        </p:sp>
        <p:sp>
          <p:nvSpPr>
            <p:cNvPr id="13" name="Rectangle 12">
              <a:extLst>
                <a:ext uri="{FF2B5EF4-FFF2-40B4-BE49-F238E27FC236}">
                  <a16:creationId xmlns:a16="http://schemas.microsoft.com/office/drawing/2014/main" id="{46E98491-66C2-49C3-955D-80C73FE82902}"/>
                </a:ext>
              </a:extLst>
            </p:cNvPr>
            <p:cNvSpPr/>
            <p:nvPr/>
          </p:nvSpPr>
          <p:spPr>
            <a:xfrm>
              <a:off x="3865850" y="2369837"/>
              <a:ext cx="228600" cy="228600"/>
            </a:xfrm>
            <a:prstGeom prst="rect">
              <a:avLst/>
            </a:prstGeom>
            <a:solidFill>
              <a:srgbClr val="CCEA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17" name="Group 16">
              <a:extLst>
                <a:ext uri="{FF2B5EF4-FFF2-40B4-BE49-F238E27FC236}">
                  <a16:creationId xmlns:a16="http://schemas.microsoft.com/office/drawing/2014/main" id="{C627FE63-85B2-460E-89FE-21C2860C277E}"/>
                </a:ext>
              </a:extLst>
            </p:cNvPr>
            <p:cNvGrpSpPr/>
            <p:nvPr/>
          </p:nvGrpSpPr>
          <p:grpSpPr>
            <a:xfrm>
              <a:off x="3865850" y="2600485"/>
              <a:ext cx="1443793" cy="369332"/>
              <a:chOff x="3384114" y="5154344"/>
              <a:chExt cx="1443793" cy="369332"/>
            </a:xfrm>
          </p:grpSpPr>
          <p:sp>
            <p:nvSpPr>
              <p:cNvPr id="12" name="TextBox 11">
                <a:extLst>
                  <a:ext uri="{FF2B5EF4-FFF2-40B4-BE49-F238E27FC236}">
                    <a16:creationId xmlns:a16="http://schemas.microsoft.com/office/drawing/2014/main" id="{699B2D17-5136-489A-88F8-254D4AB07EAD}"/>
                  </a:ext>
                </a:extLst>
              </p:cNvPr>
              <p:cNvSpPr txBox="1"/>
              <p:nvPr/>
            </p:nvSpPr>
            <p:spPr>
              <a:xfrm>
                <a:off x="3588465" y="5154344"/>
                <a:ext cx="1239442" cy="369332"/>
              </a:xfrm>
              <a:prstGeom prst="rect">
                <a:avLst/>
              </a:prstGeom>
              <a:noFill/>
            </p:spPr>
            <p:txBody>
              <a:bodyPr wrap="none" rtlCol="0">
                <a:spAutoFit/>
              </a:bodyPr>
              <a:lstStyle/>
              <a:p>
                <a:r>
                  <a:rPr lang="en-US" b="1" dirty="0"/>
                  <a:t>CAP (n=25)</a:t>
                </a:r>
              </a:p>
            </p:txBody>
          </p:sp>
          <p:sp>
            <p:nvSpPr>
              <p:cNvPr id="14" name="Rectangle 13">
                <a:extLst>
                  <a:ext uri="{FF2B5EF4-FFF2-40B4-BE49-F238E27FC236}">
                    <a16:creationId xmlns:a16="http://schemas.microsoft.com/office/drawing/2014/main" id="{F7861780-ECBB-48FA-AA09-F2D5E8B48A2A}"/>
                  </a:ext>
                </a:extLst>
              </p:cNvPr>
              <p:cNvSpPr/>
              <p:nvPr/>
            </p:nvSpPr>
            <p:spPr>
              <a:xfrm>
                <a:off x="3384114" y="5224710"/>
                <a:ext cx="228600" cy="228600"/>
              </a:xfrm>
              <a:prstGeom prst="rect">
                <a:avLst/>
              </a:prstGeom>
              <a:solidFill>
                <a:srgbClr val="FEC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18" name="Group 17">
              <a:extLst>
                <a:ext uri="{FF2B5EF4-FFF2-40B4-BE49-F238E27FC236}">
                  <a16:creationId xmlns:a16="http://schemas.microsoft.com/office/drawing/2014/main" id="{A5555DC9-D07F-421C-90D1-7F8DEA1BD77B}"/>
                </a:ext>
              </a:extLst>
            </p:cNvPr>
            <p:cNvGrpSpPr/>
            <p:nvPr/>
          </p:nvGrpSpPr>
          <p:grpSpPr>
            <a:xfrm>
              <a:off x="3865850" y="2901499"/>
              <a:ext cx="1798698" cy="369332"/>
              <a:chOff x="3384114" y="5463086"/>
              <a:chExt cx="1798698" cy="369332"/>
            </a:xfrm>
          </p:grpSpPr>
          <p:sp>
            <p:nvSpPr>
              <p:cNvPr id="11" name="TextBox 10">
                <a:extLst>
                  <a:ext uri="{FF2B5EF4-FFF2-40B4-BE49-F238E27FC236}">
                    <a16:creationId xmlns:a16="http://schemas.microsoft.com/office/drawing/2014/main" id="{78B368D2-0BB1-418D-8B12-89594F9C6170}"/>
                  </a:ext>
                </a:extLst>
              </p:cNvPr>
              <p:cNvSpPr txBox="1"/>
              <p:nvPr/>
            </p:nvSpPr>
            <p:spPr>
              <a:xfrm>
                <a:off x="3588465" y="5463086"/>
                <a:ext cx="1594347" cy="369332"/>
              </a:xfrm>
              <a:prstGeom prst="rect">
                <a:avLst/>
              </a:prstGeom>
              <a:noFill/>
            </p:spPr>
            <p:txBody>
              <a:bodyPr wrap="none" rtlCol="0">
                <a:spAutoFit/>
              </a:bodyPr>
              <a:lstStyle/>
              <a:p>
                <a:r>
                  <a:rPr lang="en-US" b="1" dirty="0"/>
                  <a:t>Healthy (n=32)</a:t>
                </a:r>
              </a:p>
            </p:txBody>
          </p:sp>
          <p:sp>
            <p:nvSpPr>
              <p:cNvPr id="15" name="Rectangle 14">
                <a:extLst>
                  <a:ext uri="{FF2B5EF4-FFF2-40B4-BE49-F238E27FC236}">
                    <a16:creationId xmlns:a16="http://schemas.microsoft.com/office/drawing/2014/main" id="{F7B8FEF2-C2A5-4B2C-A50D-45EB089438FA}"/>
                  </a:ext>
                </a:extLst>
              </p:cNvPr>
              <p:cNvSpPr/>
              <p:nvPr/>
            </p:nvSpPr>
            <p:spPr>
              <a:xfrm>
                <a:off x="3384114" y="5533452"/>
                <a:ext cx="228600" cy="228600"/>
              </a:xfrm>
              <a:prstGeom prst="rect">
                <a:avLst/>
              </a:prstGeom>
              <a:solidFill>
                <a:srgbClr val="FFFFD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grpSp>
        <p:nvGrpSpPr>
          <p:cNvPr id="28" name="Group 27">
            <a:extLst>
              <a:ext uri="{FF2B5EF4-FFF2-40B4-BE49-F238E27FC236}">
                <a16:creationId xmlns:a16="http://schemas.microsoft.com/office/drawing/2014/main" id="{F3014DFB-D4E7-47F2-A0D2-A7C7E69A60F0}"/>
              </a:ext>
            </a:extLst>
          </p:cNvPr>
          <p:cNvGrpSpPr/>
          <p:nvPr/>
        </p:nvGrpSpPr>
        <p:grpSpPr>
          <a:xfrm>
            <a:off x="134797" y="854293"/>
            <a:ext cx="3122216" cy="5850575"/>
            <a:chOff x="208274" y="2060102"/>
            <a:chExt cx="3122216" cy="5850575"/>
          </a:xfrm>
        </p:grpSpPr>
        <p:pic>
          <p:nvPicPr>
            <p:cNvPr id="6" name="Picture 5">
              <a:extLst>
                <a:ext uri="{FF2B5EF4-FFF2-40B4-BE49-F238E27FC236}">
                  <a16:creationId xmlns:a16="http://schemas.microsoft.com/office/drawing/2014/main" id="{40DD1AD8-3045-4926-A987-976CB3EB4E96}"/>
                </a:ext>
              </a:extLst>
            </p:cNvPr>
            <p:cNvPicPr>
              <a:picLocks noChangeAspect="1"/>
            </p:cNvPicPr>
            <p:nvPr/>
          </p:nvPicPr>
          <p:blipFill rotWithShape="1">
            <a:blip r:embed="rId2"/>
            <a:srcRect b="53152"/>
            <a:stretch/>
          </p:blipFill>
          <p:spPr>
            <a:xfrm>
              <a:off x="208274" y="6503585"/>
              <a:ext cx="3122216" cy="1407092"/>
            </a:xfrm>
            <a:prstGeom prst="rect">
              <a:avLst/>
            </a:prstGeom>
          </p:spPr>
        </p:pic>
        <p:sp>
          <p:nvSpPr>
            <p:cNvPr id="24" name="TextBox 23">
              <a:extLst>
                <a:ext uri="{FF2B5EF4-FFF2-40B4-BE49-F238E27FC236}">
                  <a16:creationId xmlns:a16="http://schemas.microsoft.com/office/drawing/2014/main" id="{3325AA28-BB8B-44C7-8086-F4B1D064908D}"/>
                </a:ext>
              </a:extLst>
            </p:cNvPr>
            <p:cNvSpPr txBox="1"/>
            <p:nvPr/>
          </p:nvSpPr>
          <p:spPr>
            <a:xfrm>
              <a:off x="235981" y="6188130"/>
              <a:ext cx="3066802" cy="369332"/>
            </a:xfrm>
            <a:prstGeom prst="rect">
              <a:avLst/>
            </a:prstGeom>
            <a:noFill/>
          </p:spPr>
          <p:txBody>
            <a:bodyPr wrap="none" rtlCol="0">
              <a:spAutoFit/>
            </a:bodyPr>
            <a:lstStyle/>
            <a:p>
              <a:pPr algn="ctr"/>
              <a:r>
                <a:rPr lang="en-US" b="1" dirty="0" err="1">
                  <a:solidFill>
                    <a:schemeClr val="accent4"/>
                  </a:solidFill>
                </a:rPr>
                <a:t>nucleotidyl</a:t>
              </a:r>
              <a:r>
                <a:rPr lang="en-US" b="1" dirty="0" err="1">
                  <a:solidFill>
                    <a:schemeClr val="accent1"/>
                  </a:solidFill>
                </a:rPr>
                <a:t>transferase</a:t>
              </a:r>
              <a:r>
                <a:rPr lang="en-US" b="1" dirty="0"/>
                <a:t> activity</a:t>
              </a:r>
            </a:p>
          </p:txBody>
        </p:sp>
        <p:pic>
          <p:nvPicPr>
            <p:cNvPr id="4" name="Picture 3">
              <a:extLst>
                <a:ext uri="{FF2B5EF4-FFF2-40B4-BE49-F238E27FC236}">
                  <a16:creationId xmlns:a16="http://schemas.microsoft.com/office/drawing/2014/main" id="{46CE8DF8-7EA4-45AD-99EE-DB268CAD23FE}"/>
                </a:ext>
              </a:extLst>
            </p:cNvPr>
            <p:cNvPicPr>
              <a:picLocks noChangeAspect="1"/>
            </p:cNvPicPr>
            <p:nvPr/>
          </p:nvPicPr>
          <p:blipFill rotWithShape="1">
            <a:blip r:embed="rId3"/>
            <a:srcRect b="52712"/>
            <a:stretch/>
          </p:blipFill>
          <p:spPr>
            <a:xfrm>
              <a:off x="215493" y="2409010"/>
              <a:ext cx="3107779" cy="1420337"/>
            </a:xfrm>
            <a:prstGeom prst="rect">
              <a:avLst/>
            </a:prstGeom>
          </p:spPr>
        </p:pic>
        <p:sp>
          <p:nvSpPr>
            <p:cNvPr id="25" name="TextBox 24">
              <a:extLst>
                <a:ext uri="{FF2B5EF4-FFF2-40B4-BE49-F238E27FC236}">
                  <a16:creationId xmlns:a16="http://schemas.microsoft.com/office/drawing/2014/main" id="{94245F19-D2CC-4E9F-9F54-315D25F00A2D}"/>
                </a:ext>
              </a:extLst>
            </p:cNvPr>
            <p:cNvSpPr txBox="1"/>
            <p:nvPr/>
          </p:nvSpPr>
          <p:spPr>
            <a:xfrm>
              <a:off x="849997" y="2060102"/>
              <a:ext cx="2004010" cy="369332"/>
            </a:xfrm>
            <a:prstGeom prst="rect">
              <a:avLst/>
            </a:prstGeom>
            <a:noFill/>
          </p:spPr>
          <p:txBody>
            <a:bodyPr wrap="none" rtlCol="0">
              <a:spAutoFit/>
            </a:bodyPr>
            <a:lstStyle/>
            <a:p>
              <a:pPr algn="ctr"/>
              <a:r>
                <a:rPr lang="en-US" b="1" dirty="0">
                  <a:solidFill>
                    <a:schemeClr val="accent1"/>
                  </a:solidFill>
                </a:rPr>
                <a:t>transferase </a:t>
              </a:r>
              <a:r>
                <a:rPr lang="en-US" b="1" dirty="0"/>
                <a:t>activity</a:t>
              </a:r>
            </a:p>
          </p:txBody>
        </p:sp>
        <p:pic>
          <p:nvPicPr>
            <p:cNvPr id="5" name="Picture 4">
              <a:extLst>
                <a:ext uri="{FF2B5EF4-FFF2-40B4-BE49-F238E27FC236}">
                  <a16:creationId xmlns:a16="http://schemas.microsoft.com/office/drawing/2014/main" id="{B6AB7FD7-6894-48B3-98CC-36521A972FD2}"/>
                </a:ext>
              </a:extLst>
            </p:cNvPr>
            <p:cNvPicPr>
              <a:picLocks noChangeAspect="1"/>
            </p:cNvPicPr>
            <p:nvPr/>
          </p:nvPicPr>
          <p:blipFill rotWithShape="1">
            <a:blip r:embed="rId4"/>
            <a:srcRect b="53940"/>
            <a:stretch/>
          </p:blipFill>
          <p:spPr>
            <a:xfrm>
              <a:off x="216451" y="4613246"/>
              <a:ext cx="3105862" cy="1383439"/>
            </a:xfrm>
            <a:prstGeom prst="rect">
              <a:avLst/>
            </a:prstGeom>
          </p:spPr>
        </p:pic>
        <p:sp>
          <p:nvSpPr>
            <p:cNvPr id="22" name="TextBox 21">
              <a:extLst>
                <a:ext uri="{FF2B5EF4-FFF2-40B4-BE49-F238E27FC236}">
                  <a16:creationId xmlns:a16="http://schemas.microsoft.com/office/drawing/2014/main" id="{2EB27311-17B2-4E42-B814-93FD342EFF21}"/>
                </a:ext>
              </a:extLst>
            </p:cNvPr>
            <p:cNvSpPr txBox="1"/>
            <p:nvPr/>
          </p:nvSpPr>
          <p:spPr>
            <a:xfrm>
              <a:off x="583769" y="4020792"/>
              <a:ext cx="2371227" cy="646331"/>
            </a:xfrm>
            <a:prstGeom prst="rect">
              <a:avLst/>
            </a:prstGeom>
            <a:noFill/>
          </p:spPr>
          <p:txBody>
            <a:bodyPr wrap="none" rtlCol="0">
              <a:spAutoFit/>
            </a:bodyPr>
            <a:lstStyle/>
            <a:p>
              <a:pPr algn="ctr"/>
              <a:r>
                <a:rPr lang="en-US" b="1" dirty="0">
                  <a:solidFill>
                    <a:srgbClr val="4472C4"/>
                  </a:solidFill>
                </a:rPr>
                <a:t>transferase </a:t>
              </a:r>
              <a:r>
                <a:rPr lang="en-US" b="1" dirty="0"/>
                <a:t>activity </a:t>
              </a:r>
              <a:br>
                <a:rPr lang="en-US" b="1" dirty="0"/>
              </a:br>
              <a:r>
                <a:rPr lang="en-US" b="1" dirty="0"/>
                <a:t>transferring </a:t>
              </a:r>
              <a:r>
                <a:rPr lang="en-US" b="1" dirty="0">
                  <a:solidFill>
                    <a:srgbClr val="7030A0"/>
                  </a:solidFill>
                </a:rPr>
                <a:t>phosphate</a:t>
              </a:r>
            </a:p>
          </p:txBody>
        </p:sp>
      </p:grpSp>
      <p:grpSp>
        <p:nvGrpSpPr>
          <p:cNvPr id="32" name="Group 31">
            <a:extLst>
              <a:ext uri="{FF2B5EF4-FFF2-40B4-BE49-F238E27FC236}">
                <a16:creationId xmlns:a16="http://schemas.microsoft.com/office/drawing/2014/main" id="{4467691F-C2F9-4026-8D13-C58B4883B5D7}"/>
              </a:ext>
            </a:extLst>
          </p:cNvPr>
          <p:cNvGrpSpPr/>
          <p:nvPr/>
        </p:nvGrpSpPr>
        <p:grpSpPr>
          <a:xfrm>
            <a:off x="4371337" y="2449950"/>
            <a:ext cx="2059026" cy="937973"/>
            <a:chOff x="3865850" y="2020624"/>
            <a:chExt cx="2059026" cy="937973"/>
          </a:xfrm>
        </p:grpSpPr>
        <p:sp>
          <p:nvSpPr>
            <p:cNvPr id="33" name="TextBox 32">
              <a:extLst>
                <a:ext uri="{FF2B5EF4-FFF2-40B4-BE49-F238E27FC236}">
                  <a16:creationId xmlns:a16="http://schemas.microsoft.com/office/drawing/2014/main" id="{A56A08E7-188D-4EFC-AC08-93D48CB86EFC}"/>
                </a:ext>
              </a:extLst>
            </p:cNvPr>
            <p:cNvSpPr txBox="1"/>
            <p:nvPr/>
          </p:nvSpPr>
          <p:spPr>
            <a:xfrm>
              <a:off x="4070201" y="2299471"/>
              <a:ext cx="1656094" cy="369332"/>
            </a:xfrm>
            <a:prstGeom prst="rect">
              <a:avLst/>
            </a:prstGeom>
            <a:noFill/>
          </p:spPr>
          <p:txBody>
            <a:bodyPr wrap="none" rtlCol="0">
              <a:spAutoFit/>
            </a:bodyPr>
            <a:lstStyle/>
            <a:p>
              <a:r>
                <a:rPr lang="en-US" b="1" dirty="0"/>
                <a:t>Stabilized (n=8)</a:t>
              </a:r>
            </a:p>
          </p:txBody>
        </p:sp>
        <p:sp>
          <p:nvSpPr>
            <p:cNvPr id="34" name="Rectangle 33">
              <a:extLst>
                <a:ext uri="{FF2B5EF4-FFF2-40B4-BE49-F238E27FC236}">
                  <a16:creationId xmlns:a16="http://schemas.microsoft.com/office/drawing/2014/main" id="{763EEEF8-792B-418C-921C-09B17FC3D2B8}"/>
                </a:ext>
              </a:extLst>
            </p:cNvPr>
            <p:cNvSpPr/>
            <p:nvPr/>
          </p:nvSpPr>
          <p:spPr>
            <a:xfrm>
              <a:off x="3865850" y="2369837"/>
              <a:ext cx="228600" cy="228600"/>
            </a:xfrm>
            <a:prstGeom prst="rect">
              <a:avLst/>
            </a:prstGeom>
            <a:solidFill>
              <a:srgbClr val="CCEA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5" name="Group 34">
              <a:extLst>
                <a:ext uri="{FF2B5EF4-FFF2-40B4-BE49-F238E27FC236}">
                  <a16:creationId xmlns:a16="http://schemas.microsoft.com/office/drawing/2014/main" id="{1EF4F217-442A-454D-8255-39C32054A60A}"/>
                </a:ext>
              </a:extLst>
            </p:cNvPr>
            <p:cNvGrpSpPr/>
            <p:nvPr/>
          </p:nvGrpSpPr>
          <p:grpSpPr>
            <a:xfrm>
              <a:off x="3865850" y="2020624"/>
              <a:ext cx="1975990" cy="369332"/>
              <a:chOff x="3384114" y="4574483"/>
              <a:chExt cx="1975990" cy="369332"/>
            </a:xfrm>
          </p:grpSpPr>
          <p:sp>
            <p:nvSpPr>
              <p:cNvPr id="39" name="TextBox 38">
                <a:extLst>
                  <a:ext uri="{FF2B5EF4-FFF2-40B4-BE49-F238E27FC236}">
                    <a16:creationId xmlns:a16="http://schemas.microsoft.com/office/drawing/2014/main" id="{86B4A8CC-D29E-4AC2-BCAC-F2ECFEAD5A81}"/>
                  </a:ext>
                </a:extLst>
              </p:cNvPr>
              <p:cNvSpPr txBox="1"/>
              <p:nvPr/>
            </p:nvSpPr>
            <p:spPr>
              <a:xfrm>
                <a:off x="3588465" y="4574483"/>
                <a:ext cx="1771639" cy="369332"/>
              </a:xfrm>
              <a:prstGeom prst="rect">
                <a:avLst/>
              </a:prstGeom>
              <a:noFill/>
            </p:spPr>
            <p:txBody>
              <a:bodyPr wrap="none" rtlCol="0">
                <a:spAutoFit/>
              </a:bodyPr>
              <a:lstStyle/>
              <a:p>
                <a:r>
                  <a:rPr lang="en-US" b="1" dirty="0"/>
                  <a:t>Deceased (n=20)</a:t>
                </a:r>
              </a:p>
            </p:txBody>
          </p:sp>
          <p:sp>
            <p:nvSpPr>
              <p:cNvPr id="40" name="Rectangle 39">
                <a:extLst>
                  <a:ext uri="{FF2B5EF4-FFF2-40B4-BE49-F238E27FC236}">
                    <a16:creationId xmlns:a16="http://schemas.microsoft.com/office/drawing/2014/main" id="{E6482AD2-7CD6-44EF-942A-12E1F8A97E0B}"/>
                  </a:ext>
                </a:extLst>
              </p:cNvPr>
              <p:cNvSpPr/>
              <p:nvPr/>
            </p:nvSpPr>
            <p:spPr>
              <a:xfrm>
                <a:off x="3384114" y="4644849"/>
                <a:ext cx="228600" cy="228600"/>
              </a:xfrm>
              <a:prstGeom prst="rect">
                <a:avLst/>
              </a:prstGeom>
              <a:solidFill>
                <a:srgbClr val="FEC7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nvGrpSpPr>
            <p:cNvPr id="36" name="Group 35">
              <a:extLst>
                <a:ext uri="{FF2B5EF4-FFF2-40B4-BE49-F238E27FC236}">
                  <a16:creationId xmlns:a16="http://schemas.microsoft.com/office/drawing/2014/main" id="{19FED7D1-E4CE-420B-8BCA-21DABBE737B1}"/>
                </a:ext>
              </a:extLst>
            </p:cNvPr>
            <p:cNvGrpSpPr/>
            <p:nvPr/>
          </p:nvGrpSpPr>
          <p:grpSpPr>
            <a:xfrm>
              <a:off x="3865850" y="2589265"/>
              <a:ext cx="2059026" cy="369332"/>
              <a:chOff x="3384114" y="5150852"/>
              <a:chExt cx="2059026" cy="369332"/>
            </a:xfrm>
          </p:grpSpPr>
          <p:sp>
            <p:nvSpPr>
              <p:cNvPr id="37" name="TextBox 36">
                <a:extLst>
                  <a:ext uri="{FF2B5EF4-FFF2-40B4-BE49-F238E27FC236}">
                    <a16:creationId xmlns:a16="http://schemas.microsoft.com/office/drawing/2014/main" id="{5459B8F3-C198-4D87-BD9B-78F5DCC73194}"/>
                  </a:ext>
                </a:extLst>
              </p:cNvPr>
              <p:cNvSpPr txBox="1"/>
              <p:nvPr/>
            </p:nvSpPr>
            <p:spPr>
              <a:xfrm>
                <a:off x="3588465" y="5150852"/>
                <a:ext cx="1854675" cy="369332"/>
              </a:xfrm>
              <a:prstGeom prst="rect">
                <a:avLst/>
              </a:prstGeom>
              <a:noFill/>
            </p:spPr>
            <p:txBody>
              <a:bodyPr wrap="none" rtlCol="0">
                <a:spAutoFit/>
              </a:bodyPr>
              <a:lstStyle/>
              <a:p>
                <a:r>
                  <a:rPr lang="en-US" b="1" dirty="0"/>
                  <a:t>Recovered (n=11)</a:t>
                </a:r>
              </a:p>
            </p:txBody>
          </p:sp>
          <p:sp>
            <p:nvSpPr>
              <p:cNvPr id="38" name="Rectangle 37">
                <a:extLst>
                  <a:ext uri="{FF2B5EF4-FFF2-40B4-BE49-F238E27FC236}">
                    <a16:creationId xmlns:a16="http://schemas.microsoft.com/office/drawing/2014/main" id="{759DB053-AA70-4EE3-B3D8-38573637EBC6}"/>
                  </a:ext>
                </a:extLst>
              </p:cNvPr>
              <p:cNvSpPr/>
              <p:nvPr/>
            </p:nvSpPr>
            <p:spPr>
              <a:xfrm>
                <a:off x="3384114" y="5221218"/>
                <a:ext cx="228600" cy="228600"/>
              </a:xfrm>
              <a:prstGeom prst="rect">
                <a:avLst/>
              </a:prstGeom>
              <a:solidFill>
                <a:srgbClr val="FFFFD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pSp>
      <p:grpSp>
        <p:nvGrpSpPr>
          <p:cNvPr id="51" name="Group 50">
            <a:extLst>
              <a:ext uri="{FF2B5EF4-FFF2-40B4-BE49-F238E27FC236}">
                <a16:creationId xmlns:a16="http://schemas.microsoft.com/office/drawing/2014/main" id="{0F99BDB6-4786-4011-8AE4-0F155E80C7A5}"/>
              </a:ext>
            </a:extLst>
          </p:cNvPr>
          <p:cNvGrpSpPr/>
          <p:nvPr/>
        </p:nvGrpSpPr>
        <p:grpSpPr>
          <a:xfrm>
            <a:off x="4060260" y="4539932"/>
            <a:ext cx="2681182" cy="2021925"/>
            <a:chOff x="7041925" y="2625939"/>
            <a:chExt cx="2681182" cy="2021925"/>
          </a:xfrm>
        </p:grpSpPr>
        <p:pic>
          <p:nvPicPr>
            <p:cNvPr id="29" name="Picture 28">
              <a:extLst>
                <a:ext uri="{FF2B5EF4-FFF2-40B4-BE49-F238E27FC236}">
                  <a16:creationId xmlns:a16="http://schemas.microsoft.com/office/drawing/2014/main" id="{60296BAF-D62F-41A7-B75D-6AB8A520DAF1}"/>
                </a:ext>
              </a:extLst>
            </p:cNvPr>
            <p:cNvPicPr>
              <a:picLocks noChangeAspect="1"/>
            </p:cNvPicPr>
            <p:nvPr/>
          </p:nvPicPr>
          <p:blipFill rotWithShape="1">
            <a:blip r:embed="rId5"/>
            <a:srcRect b="29287"/>
            <a:stretch/>
          </p:blipFill>
          <p:spPr>
            <a:xfrm>
              <a:off x="7183864" y="3031359"/>
              <a:ext cx="2397303" cy="1616505"/>
            </a:xfrm>
            <a:prstGeom prst="rect">
              <a:avLst/>
            </a:prstGeom>
          </p:spPr>
        </p:pic>
        <p:sp>
          <p:nvSpPr>
            <p:cNvPr id="42" name="TextBox 41">
              <a:extLst>
                <a:ext uri="{FF2B5EF4-FFF2-40B4-BE49-F238E27FC236}">
                  <a16:creationId xmlns:a16="http://schemas.microsoft.com/office/drawing/2014/main" id="{17898452-4500-4F8F-834A-87F1CBDD406A}"/>
                </a:ext>
              </a:extLst>
            </p:cNvPr>
            <p:cNvSpPr txBox="1"/>
            <p:nvPr/>
          </p:nvSpPr>
          <p:spPr>
            <a:xfrm>
              <a:off x="7041925" y="2625939"/>
              <a:ext cx="2681182" cy="369332"/>
            </a:xfrm>
            <a:prstGeom prst="rect">
              <a:avLst/>
            </a:prstGeom>
            <a:noFill/>
          </p:spPr>
          <p:txBody>
            <a:bodyPr wrap="none" rtlCol="0">
              <a:spAutoFit/>
            </a:bodyPr>
            <a:lstStyle/>
            <a:p>
              <a:pPr algn="ctr"/>
              <a:r>
                <a:rPr lang="en-US" b="1" dirty="0">
                  <a:solidFill>
                    <a:schemeClr val="accent6"/>
                  </a:solidFill>
                </a:rPr>
                <a:t>Adenyl</a:t>
              </a:r>
              <a:r>
                <a:rPr lang="en-US" b="1" dirty="0"/>
                <a:t> </a:t>
              </a:r>
              <a:r>
                <a:rPr lang="en-US" b="1" dirty="0">
                  <a:solidFill>
                    <a:srgbClr val="FFC000"/>
                  </a:solidFill>
                </a:rPr>
                <a:t>nucleotide</a:t>
              </a:r>
              <a:r>
                <a:rPr lang="en-US" b="1" dirty="0"/>
                <a:t> binding</a:t>
              </a:r>
            </a:p>
          </p:txBody>
        </p:sp>
      </p:grpSp>
      <p:grpSp>
        <p:nvGrpSpPr>
          <p:cNvPr id="50" name="Group 49">
            <a:extLst>
              <a:ext uri="{FF2B5EF4-FFF2-40B4-BE49-F238E27FC236}">
                <a16:creationId xmlns:a16="http://schemas.microsoft.com/office/drawing/2014/main" id="{743CF24F-0E80-4491-B5BD-C5349AE02DCE}"/>
              </a:ext>
            </a:extLst>
          </p:cNvPr>
          <p:cNvGrpSpPr/>
          <p:nvPr/>
        </p:nvGrpSpPr>
        <p:grpSpPr>
          <a:xfrm>
            <a:off x="9592197" y="2191517"/>
            <a:ext cx="2510304" cy="2044361"/>
            <a:chOff x="4467432" y="2625939"/>
            <a:chExt cx="2510304" cy="2044361"/>
          </a:xfrm>
        </p:grpSpPr>
        <p:pic>
          <p:nvPicPr>
            <p:cNvPr id="30" name="Picture 29">
              <a:extLst>
                <a:ext uri="{FF2B5EF4-FFF2-40B4-BE49-F238E27FC236}">
                  <a16:creationId xmlns:a16="http://schemas.microsoft.com/office/drawing/2014/main" id="{50EC1AF8-20DD-4794-8022-42E164BF9C69}"/>
                </a:ext>
              </a:extLst>
            </p:cNvPr>
            <p:cNvPicPr>
              <a:picLocks noChangeAspect="1"/>
            </p:cNvPicPr>
            <p:nvPr/>
          </p:nvPicPr>
          <p:blipFill rotWithShape="1">
            <a:blip r:embed="rId6"/>
            <a:srcRect b="29287"/>
            <a:stretch/>
          </p:blipFill>
          <p:spPr>
            <a:xfrm>
              <a:off x="4551570" y="3053795"/>
              <a:ext cx="2342029" cy="1616505"/>
            </a:xfrm>
            <a:prstGeom prst="rect">
              <a:avLst/>
            </a:prstGeom>
          </p:spPr>
        </p:pic>
        <p:sp>
          <p:nvSpPr>
            <p:cNvPr id="43" name="TextBox 42">
              <a:extLst>
                <a:ext uri="{FF2B5EF4-FFF2-40B4-BE49-F238E27FC236}">
                  <a16:creationId xmlns:a16="http://schemas.microsoft.com/office/drawing/2014/main" id="{CE9CD32B-B797-48AB-B3F3-BDF4504ADAFD}"/>
                </a:ext>
              </a:extLst>
            </p:cNvPr>
            <p:cNvSpPr txBox="1"/>
            <p:nvPr/>
          </p:nvSpPr>
          <p:spPr>
            <a:xfrm>
              <a:off x="4467432" y="2625939"/>
              <a:ext cx="2510304" cy="369332"/>
            </a:xfrm>
            <a:prstGeom prst="rect">
              <a:avLst/>
            </a:prstGeom>
            <a:noFill/>
          </p:spPr>
          <p:txBody>
            <a:bodyPr wrap="none" rtlCol="0">
              <a:spAutoFit/>
            </a:bodyPr>
            <a:lstStyle/>
            <a:p>
              <a:pPr algn="ctr"/>
              <a:r>
                <a:rPr lang="en-US" b="1" dirty="0"/>
                <a:t>Protein </a:t>
              </a:r>
              <a:r>
                <a:rPr lang="en-US" b="1" dirty="0">
                  <a:solidFill>
                    <a:srgbClr val="7030A0"/>
                  </a:solidFill>
                </a:rPr>
                <a:t>phosphorylation</a:t>
              </a:r>
            </a:p>
          </p:txBody>
        </p:sp>
      </p:grpSp>
      <p:grpSp>
        <p:nvGrpSpPr>
          <p:cNvPr id="52" name="Group 51">
            <a:extLst>
              <a:ext uri="{FF2B5EF4-FFF2-40B4-BE49-F238E27FC236}">
                <a16:creationId xmlns:a16="http://schemas.microsoft.com/office/drawing/2014/main" id="{AAF967E7-F0DD-4084-95D1-20BE036ECA8E}"/>
              </a:ext>
            </a:extLst>
          </p:cNvPr>
          <p:cNvGrpSpPr/>
          <p:nvPr/>
        </p:nvGrpSpPr>
        <p:grpSpPr>
          <a:xfrm>
            <a:off x="7028893" y="4329069"/>
            <a:ext cx="2418941" cy="2302450"/>
            <a:chOff x="9743171" y="2348940"/>
            <a:chExt cx="2418941" cy="2302450"/>
          </a:xfrm>
        </p:grpSpPr>
        <p:sp>
          <p:nvSpPr>
            <p:cNvPr id="44" name="TextBox 43">
              <a:extLst>
                <a:ext uri="{FF2B5EF4-FFF2-40B4-BE49-F238E27FC236}">
                  <a16:creationId xmlns:a16="http://schemas.microsoft.com/office/drawing/2014/main" id="{4655AD50-D65F-4BA2-B743-8991C17CEF62}"/>
                </a:ext>
              </a:extLst>
            </p:cNvPr>
            <p:cNvSpPr txBox="1"/>
            <p:nvPr/>
          </p:nvSpPr>
          <p:spPr>
            <a:xfrm>
              <a:off x="9787295" y="2348940"/>
              <a:ext cx="2374817" cy="646331"/>
            </a:xfrm>
            <a:prstGeom prst="rect">
              <a:avLst/>
            </a:prstGeom>
            <a:noFill/>
          </p:spPr>
          <p:txBody>
            <a:bodyPr wrap="none" rtlCol="0">
              <a:spAutoFit/>
            </a:bodyPr>
            <a:lstStyle/>
            <a:p>
              <a:pPr algn="ctr"/>
              <a:r>
                <a:rPr lang="en-US" b="1" dirty="0">
                  <a:solidFill>
                    <a:schemeClr val="accent4"/>
                  </a:solidFill>
                </a:rPr>
                <a:t>Nucleoside </a:t>
              </a:r>
              <a:br>
                <a:rPr lang="en-US" b="1" dirty="0"/>
              </a:br>
              <a:r>
                <a:rPr lang="en-US" b="1" dirty="0">
                  <a:solidFill>
                    <a:srgbClr val="7030A0"/>
                  </a:solidFill>
                </a:rPr>
                <a:t>triphosphatase</a:t>
              </a:r>
              <a:r>
                <a:rPr lang="en-US" b="1" dirty="0"/>
                <a:t> activity</a:t>
              </a:r>
            </a:p>
          </p:txBody>
        </p:sp>
        <p:pic>
          <p:nvPicPr>
            <p:cNvPr id="47" name="Picture 46">
              <a:extLst>
                <a:ext uri="{FF2B5EF4-FFF2-40B4-BE49-F238E27FC236}">
                  <a16:creationId xmlns:a16="http://schemas.microsoft.com/office/drawing/2014/main" id="{F16E0065-6890-414E-980D-8AD1DA4D9F9D}"/>
                </a:ext>
              </a:extLst>
            </p:cNvPr>
            <p:cNvPicPr>
              <a:picLocks noChangeAspect="1"/>
            </p:cNvPicPr>
            <p:nvPr/>
          </p:nvPicPr>
          <p:blipFill rotWithShape="1">
            <a:blip r:embed="rId7"/>
            <a:srcRect b="27795"/>
            <a:stretch/>
          </p:blipFill>
          <p:spPr>
            <a:xfrm>
              <a:off x="9743171" y="3000785"/>
              <a:ext cx="2418941" cy="1650605"/>
            </a:xfrm>
            <a:prstGeom prst="rect">
              <a:avLst/>
            </a:prstGeom>
          </p:spPr>
        </p:pic>
      </p:grpSp>
      <p:grpSp>
        <p:nvGrpSpPr>
          <p:cNvPr id="53" name="Group 52">
            <a:extLst>
              <a:ext uri="{FF2B5EF4-FFF2-40B4-BE49-F238E27FC236}">
                <a16:creationId xmlns:a16="http://schemas.microsoft.com/office/drawing/2014/main" id="{CD332200-7F6F-4FF3-A12E-30AA427EF51D}"/>
              </a:ext>
            </a:extLst>
          </p:cNvPr>
          <p:cNvGrpSpPr/>
          <p:nvPr/>
        </p:nvGrpSpPr>
        <p:grpSpPr>
          <a:xfrm>
            <a:off x="9656200" y="4678007"/>
            <a:ext cx="2499202" cy="2035848"/>
            <a:chOff x="7269349" y="4750080"/>
            <a:chExt cx="2499202" cy="2035848"/>
          </a:xfrm>
        </p:grpSpPr>
        <p:pic>
          <p:nvPicPr>
            <p:cNvPr id="46" name="Picture 45">
              <a:extLst>
                <a:ext uri="{FF2B5EF4-FFF2-40B4-BE49-F238E27FC236}">
                  <a16:creationId xmlns:a16="http://schemas.microsoft.com/office/drawing/2014/main" id="{C4F7585D-C895-4153-8166-B4D4AB77D510}"/>
                </a:ext>
              </a:extLst>
            </p:cNvPr>
            <p:cNvPicPr>
              <a:picLocks noChangeAspect="1"/>
            </p:cNvPicPr>
            <p:nvPr/>
          </p:nvPicPr>
          <p:blipFill rotWithShape="1">
            <a:blip r:embed="rId8"/>
            <a:srcRect b="27795"/>
            <a:stretch/>
          </p:blipFill>
          <p:spPr>
            <a:xfrm>
              <a:off x="7269349" y="5135323"/>
              <a:ext cx="2499202" cy="1650605"/>
            </a:xfrm>
            <a:prstGeom prst="rect">
              <a:avLst/>
            </a:prstGeom>
          </p:spPr>
        </p:pic>
        <p:sp>
          <p:nvSpPr>
            <p:cNvPr id="48" name="TextBox 47">
              <a:extLst>
                <a:ext uri="{FF2B5EF4-FFF2-40B4-BE49-F238E27FC236}">
                  <a16:creationId xmlns:a16="http://schemas.microsoft.com/office/drawing/2014/main" id="{76E69EA3-6C5C-4801-9052-800CD0E9ED20}"/>
                </a:ext>
              </a:extLst>
            </p:cNvPr>
            <p:cNvSpPr txBox="1"/>
            <p:nvPr/>
          </p:nvSpPr>
          <p:spPr>
            <a:xfrm>
              <a:off x="7440546" y="4750080"/>
              <a:ext cx="2156809" cy="369332"/>
            </a:xfrm>
            <a:prstGeom prst="rect">
              <a:avLst/>
            </a:prstGeom>
            <a:noFill/>
          </p:spPr>
          <p:txBody>
            <a:bodyPr wrap="none" rtlCol="0">
              <a:spAutoFit/>
            </a:bodyPr>
            <a:lstStyle/>
            <a:p>
              <a:pPr algn="ctr"/>
              <a:r>
                <a:rPr lang="en-US" b="1" dirty="0">
                  <a:solidFill>
                    <a:srgbClr val="7030A0"/>
                  </a:solidFill>
                </a:rPr>
                <a:t>Phosphatase</a:t>
              </a:r>
              <a:r>
                <a:rPr lang="en-US" b="1" dirty="0"/>
                <a:t> activity</a:t>
              </a:r>
            </a:p>
          </p:txBody>
        </p:sp>
      </p:grpSp>
      <p:grpSp>
        <p:nvGrpSpPr>
          <p:cNvPr id="54" name="Group 53">
            <a:extLst>
              <a:ext uri="{FF2B5EF4-FFF2-40B4-BE49-F238E27FC236}">
                <a16:creationId xmlns:a16="http://schemas.microsoft.com/office/drawing/2014/main" id="{CDD24C72-A7B0-4BB8-B236-6D9CD3E1CBBE}"/>
              </a:ext>
            </a:extLst>
          </p:cNvPr>
          <p:cNvGrpSpPr/>
          <p:nvPr/>
        </p:nvGrpSpPr>
        <p:grpSpPr>
          <a:xfrm>
            <a:off x="6841243" y="2080618"/>
            <a:ext cx="2438596" cy="2078462"/>
            <a:chOff x="4503286" y="4728824"/>
            <a:chExt cx="2438596" cy="2078462"/>
          </a:xfrm>
        </p:grpSpPr>
        <p:pic>
          <p:nvPicPr>
            <p:cNvPr id="45" name="Picture 44">
              <a:extLst>
                <a:ext uri="{FF2B5EF4-FFF2-40B4-BE49-F238E27FC236}">
                  <a16:creationId xmlns:a16="http://schemas.microsoft.com/office/drawing/2014/main" id="{F047C21D-251B-4337-8BBF-B7CCDFF536A4}"/>
                </a:ext>
              </a:extLst>
            </p:cNvPr>
            <p:cNvPicPr>
              <a:picLocks noChangeAspect="1"/>
            </p:cNvPicPr>
            <p:nvPr/>
          </p:nvPicPr>
          <p:blipFill rotWithShape="1">
            <a:blip r:embed="rId9"/>
            <a:srcRect b="27795"/>
            <a:stretch/>
          </p:blipFill>
          <p:spPr>
            <a:xfrm>
              <a:off x="4503286" y="5156681"/>
              <a:ext cx="2438596" cy="1650605"/>
            </a:xfrm>
            <a:prstGeom prst="rect">
              <a:avLst/>
            </a:prstGeom>
          </p:spPr>
        </p:pic>
        <p:sp>
          <p:nvSpPr>
            <p:cNvPr id="49" name="TextBox 48">
              <a:extLst>
                <a:ext uri="{FF2B5EF4-FFF2-40B4-BE49-F238E27FC236}">
                  <a16:creationId xmlns:a16="http://schemas.microsoft.com/office/drawing/2014/main" id="{EF9E23EE-6ED8-42FF-9976-80B86EB52B2B}"/>
                </a:ext>
              </a:extLst>
            </p:cNvPr>
            <p:cNvSpPr txBox="1"/>
            <p:nvPr/>
          </p:nvSpPr>
          <p:spPr>
            <a:xfrm>
              <a:off x="5066988" y="4728824"/>
              <a:ext cx="1311193" cy="369332"/>
            </a:xfrm>
            <a:prstGeom prst="rect">
              <a:avLst/>
            </a:prstGeom>
            <a:noFill/>
          </p:spPr>
          <p:txBody>
            <a:bodyPr wrap="none" rtlCol="0">
              <a:spAutoFit/>
            </a:bodyPr>
            <a:lstStyle/>
            <a:p>
              <a:pPr algn="ctr"/>
              <a:r>
                <a:rPr lang="en-US" b="1" dirty="0">
                  <a:solidFill>
                    <a:schemeClr val="accent6"/>
                  </a:solidFill>
                </a:rPr>
                <a:t>A</a:t>
              </a:r>
              <a:r>
                <a:rPr lang="en-US" b="1" dirty="0">
                  <a:solidFill>
                    <a:srgbClr val="7030A0"/>
                  </a:solidFill>
                </a:rPr>
                <a:t>TP</a:t>
              </a:r>
              <a:r>
                <a:rPr lang="en-US" b="1" dirty="0"/>
                <a:t> binding</a:t>
              </a:r>
            </a:p>
          </p:txBody>
        </p:sp>
      </p:grpSp>
      <p:sp>
        <p:nvSpPr>
          <p:cNvPr id="56" name="Frame 55">
            <a:extLst>
              <a:ext uri="{FF2B5EF4-FFF2-40B4-BE49-F238E27FC236}">
                <a16:creationId xmlns:a16="http://schemas.microsoft.com/office/drawing/2014/main" id="{48AF8F56-176D-42F5-894B-B7AFB45EBBDC}"/>
              </a:ext>
            </a:extLst>
          </p:cNvPr>
          <p:cNvSpPr/>
          <p:nvPr/>
        </p:nvSpPr>
        <p:spPr>
          <a:xfrm>
            <a:off x="-1" y="816312"/>
            <a:ext cx="3435143" cy="6041688"/>
          </a:xfrm>
          <a:prstGeom prst="frame">
            <a:avLst>
              <a:gd name="adj1" fmla="val 1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4" name="Group 63">
            <a:extLst>
              <a:ext uri="{FF2B5EF4-FFF2-40B4-BE49-F238E27FC236}">
                <a16:creationId xmlns:a16="http://schemas.microsoft.com/office/drawing/2014/main" id="{B5F112B3-E1BC-4B94-9A68-F52ADDE63F75}"/>
              </a:ext>
            </a:extLst>
          </p:cNvPr>
          <p:cNvGrpSpPr/>
          <p:nvPr/>
        </p:nvGrpSpPr>
        <p:grpSpPr>
          <a:xfrm>
            <a:off x="9206673" y="38442"/>
            <a:ext cx="2729349" cy="1815844"/>
            <a:chOff x="3944327" y="46702"/>
            <a:chExt cx="2691453" cy="2721055"/>
          </a:xfrm>
        </p:grpSpPr>
        <p:pic>
          <p:nvPicPr>
            <p:cNvPr id="7" name="Picture 6">
              <a:extLst>
                <a:ext uri="{FF2B5EF4-FFF2-40B4-BE49-F238E27FC236}">
                  <a16:creationId xmlns:a16="http://schemas.microsoft.com/office/drawing/2014/main" id="{6A4EF63D-140F-48B1-910D-E591236F835B}"/>
                </a:ext>
              </a:extLst>
            </p:cNvPr>
            <p:cNvPicPr>
              <a:picLocks noChangeAspect="1"/>
            </p:cNvPicPr>
            <p:nvPr/>
          </p:nvPicPr>
          <p:blipFill rotWithShape="1">
            <a:blip r:embed="rId10"/>
            <a:srcRect t="33386"/>
            <a:stretch/>
          </p:blipFill>
          <p:spPr>
            <a:xfrm>
              <a:off x="3944327" y="414320"/>
              <a:ext cx="2473862" cy="2353437"/>
            </a:xfrm>
            <a:prstGeom prst="rect">
              <a:avLst/>
            </a:prstGeom>
          </p:spPr>
        </p:pic>
        <p:sp>
          <p:nvSpPr>
            <p:cNvPr id="55" name="TextBox 54">
              <a:extLst>
                <a:ext uri="{FF2B5EF4-FFF2-40B4-BE49-F238E27FC236}">
                  <a16:creationId xmlns:a16="http://schemas.microsoft.com/office/drawing/2014/main" id="{B821309D-34C9-4D04-822E-EFB4AF9C606D}"/>
                </a:ext>
              </a:extLst>
            </p:cNvPr>
            <p:cNvSpPr txBox="1"/>
            <p:nvPr/>
          </p:nvSpPr>
          <p:spPr>
            <a:xfrm>
              <a:off x="4218504" y="46702"/>
              <a:ext cx="2417276" cy="415085"/>
            </a:xfrm>
            <a:prstGeom prst="rect">
              <a:avLst/>
            </a:prstGeom>
            <a:solidFill>
              <a:schemeClr val="bg1"/>
            </a:solidFill>
          </p:spPr>
          <p:txBody>
            <a:bodyPr wrap="none" lIns="0" tIns="0" rIns="0" bIns="0" rtlCol="0">
              <a:spAutoFit/>
            </a:bodyPr>
            <a:lstStyle/>
            <a:p>
              <a:pPr algn="ctr"/>
              <a:r>
                <a:rPr lang="en-US" b="1" dirty="0"/>
                <a:t>Acetyl </a:t>
              </a:r>
              <a:r>
                <a:rPr lang="en-US" b="1" dirty="0">
                  <a:solidFill>
                    <a:schemeClr val="accent1"/>
                  </a:solidFill>
                </a:rPr>
                <a:t>transferase</a:t>
              </a:r>
              <a:r>
                <a:rPr lang="en-US" b="1" dirty="0"/>
                <a:t> activity</a:t>
              </a:r>
            </a:p>
          </p:txBody>
        </p:sp>
        <p:sp>
          <p:nvSpPr>
            <p:cNvPr id="60" name="TextBox 59">
              <a:extLst>
                <a:ext uri="{FF2B5EF4-FFF2-40B4-BE49-F238E27FC236}">
                  <a16:creationId xmlns:a16="http://schemas.microsoft.com/office/drawing/2014/main" id="{D4E4F172-A03A-4203-AC1B-B29B8492E11A}"/>
                </a:ext>
              </a:extLst>
            </p:cNvPr>
            <p:cNvSpPr txBox="1"/>
            <p:nvPr/>
          </p:nvSpPr>
          <p:spPr>
            <a:xfrm>
              <a:off x="5316424" y="2326500"/>
              <a:ext cx="335733" cy="276999"/>
            </a:xfrm>
            <a:prstGeom prst="rect">
              <a:avLst/>
            </a:prstGeom>
            <a:solidFill>
              <a:schemeClr val="bg1"/>
            </a:solidFill>
          </p:spPr>
          <p:txBody>
            <a:bodyPr wrap="none" lIns="0" tIns="0" rIns="0" bIns="0" rtlCol="0">
              <a:spAutoFit/>
            </a:bodyPr>
            <a:lstStyle/>
            <a:p>
              <a:pPr algn="ctr"/>
              <a:r>
                <a:rPr lang="en-US" b="1" dirty="0"/>
                <a:t>age</a:t>
              </a:r>
            </a:p>
          </p:txBody>
        </p:sp>
      </p:grpSp>
      <p:sp>
        <p:nvSpPr>
          <p:cNvPr id="59" name="Frame 58">
            <a:extLst>
              <a:ext uri="{FF2B5EF4-FFF2-40B4-BE49-F238E27FC236}">
                <a16:creationId xmlns:a16="http://schemas.microsoft.com/office/drawing/2014/main" id="{434DE029-099F-499D-95AC-79B3A858E6A9}"/>
              </a:ext>
            </a:extLst>
          </p:cNvPr>
          <p:cNvSpPr/>
          <p:nvPr/>
        </p:nvSpPr>
        <p:spPr>
          <a:xfrm>
            <a:off x="9041974" y="34453"/>
            <a:ext cx="3078169" cy="1801939"/>
          </a:xfrm>
          <a:prstGeom prst="frame">
            <a:avLst>
              <a:gd name="adj1" fmla="val 1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Frame 64">
            <a:extLst>
              <a:ext uri="{FF2B5EF4-FFF2-40B4-BE49-F238E27FC236}">
                <a16:creationId xmlns:a16="http://schemas.microsoft.com/office/drawing/2014/main" id="{5E9ABC1C-BBEE-41CE-9C51-C4D02881C39F}"/>
              </a:ext>
            </a:extLst>
          </p:cNvPr>
          <p:cNvSpPr/>
          <p:nvPr/>
        </p:nvSpPr>
        <p:spPr>
          <a:xfrm>
            <a:off x="4082245" y="4500680"/>
            <a:ext cx="2637212" cy="2142138"/>
          </a:xfrm>
          <a:prstGeom prst="frame">
            <a:avLst>
              <a:gd name="adj1" fmla="val 212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Frame 65">
            <a:extLst>
              <a:ext uri="{FF2B5EF4-FFF2-40B4-BE49-F238E27FC236}">
                <a16:creationId xmlns:a16="http://schemas.microsoft.com/office/drawing/2014/main" id="{9A9F1964-F585-4F49-9E5C-D7B96AA8E56B}"/>
              </a:ext>
            </a:extLst>
          </p:cNvPr>
          <p:cNvSpPr/>
          <p:nvPr/>
        </p:nvSpPr>
        <p:spPr>
          <a:xfrm>
            <a:off x="6777402" y="2067656"/>
            <a:ext cx="2637212" cy="2142138"/>
          </a:xfrm>
          <a:prstGeom prst="frame">
            <a:avLst>
              <a:gd name="adj1" fmla="val 2127"/>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Frame 66">
            <a:extLst>
              <a:ext uri="{FF2B5EF4-FFF2-40B4-BE49-F238E27FC236}">
                <a16:creationId xmlns:a16="http://schemas.microsoft.com/office/drawing/2014/main" id="{B8E77F81-D732-4FDE-94F8-AFC80E2D6416}"/>
              </a:ext>
            </a:extLst>
          </p:cNvPr>
          <p:cNvSpPr/>
          <p:nvPr/>
        </p:nvSpPr>
        <p:spPr>
          <a:xfrm>
            <a:off x="9541641" y="2207078"/>
            <a:ext cx="2637212" cy="2047850"/>
          </a:xfrm>
          <a:prstGeom prst="frame">
            <a:avLst>
              <a:gd name="adj1" fmla="val 21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Frame 67">
            <a:extLst>
              <a:ext uri="{FF2B5EF4-FFF2-40B4-BE49-F238E27FC236}">
                <a16:creationId xmlns:a16="http://schemas.microsoft.com/office/drawing/2014/main" id="{6047717D-5B66-43E4-A7DD-63C398D725C9}"/>
              </a:ext>
            </a:extLst>
          </p:cNvPr>
          <p:cNvSpPr/>
          <p:nvPr/>
        </p:nvSpPr>
        <p:spPr>
          <a:xfrm>
            <a:off x="6975265" y="4380691"/>
            <a:ext cx="2542985" cy="2348063"/>
          </a:xfrm>
          <a:prstGeom prst="frame">
            <a:avLst>
              <a:gd name="adj1" fmla="val 21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Frame 68">
            <a:extLst>
              <a:ext uri="{FF2B5EF4-FFF2-40B4-BE49-F238E27FC236}">
                <a16:creationId xmlns:a16="http://schemas.microsoft.com/office/drawing/2014/main" id="{891A630F-43EB-426C-B3B5-C4E975AAB624}"/>
              </a:ext>
            </a:extLst>
          </p:cNvPr>
          <p:cNvSpPr/>
          <p:nvPr/>
        </p:nvSpPr>
        <p:spPr>
          <a:xfrm>
            <a:off x="9634309" y="4692840"/>
            <a:ext cx="2542985" cy="2093088"/>
          </a:xfrm>
          <a:prstGeom prst="frame">
            <a:avLst>
              <a:gd name="adj1" fmla="val 21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Frame 69">
            <a:extLst>
              <a:ext uri="{FF2B5EF4-FFF2-40B4-BE49-F238E27FC236}">
                <a16:creationId xmlns:a16="http://schemas.microsoft.com/office/drawing/2014/main" id="{6B06EE0A-CE2E-4358-8D18-37A874EDD65F}"/>
              </a:ext>
            </a:extLst>
          </p:cNvPr>
          <p:cNvSpPr/>
          <p:nvPr/>
        </p:nvSpPr>
        <p:spPr>
          <a:xfrm>
            <a:off x="89347" y="2810605"/>
            <a:ext cx="3253928" cy="2093088"/>
          </a:xfrm>
          <a:prstGeom prst="frame">
            <a:avLst>
              <a:gd name="adj1" fmla="val 21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Frame 70">
            <a:extLst>
              <a:ext uri="{FF2B5EF4-FFF2-40B4-BE49-F238E27FC236}">
                <a16:creationId xmlns:a16="http://schemas.microsoft.com/office/drawing/2014/main" id="{B8FFE178-1AD8-47B1-B1C3-47E54258BAB1}"/>
              </a:ext>
            </a:extLst>
          </p:cNvPr>
          <p:cNvSpPr/>
          <p:nvPr/>
        </p:nvSpPr>
        <p:spPr>
          <a:xfrm>
            <a:off x="6719457" y="2041144"/>
            <a:ext cx="2740021" cy="2222582"/>
          </a:xfrm>
          <a:prstGeom prst="frame">
            <a:avLst>
              <a:gd name="adj1" fmla="val 212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Frame 71">
            <a:extLst>
              <a:ext uri="{FF2B5EF4-FFF2-40B4-BE49-F238E27FC236}">
                <a16:creationId xmlns:a16="http://schemas.microsoft.com/office/drawing/2014/main" id="{DBF61E43-05BD-4FE0-B21D-EFD77111D29E}"/>
              </a:ext>
            </a:extLst>
          </p:cNvPr>
          <p:cNvSpPr/>
          <p:nvPr/>
        </p:nvSpPr>
        <p:spPr>
          <a:xfrm>
            <a:off x="4028319" y="4462773"/>
            <a:ext cx="2700663" cy="2242095"/>
          </a:xfrm>
          <a:prstGeom prst="frame">
            <a:avLst>
              <a:gd name="adj1" fmla="val 212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Frame 72">
            <a:extLst>
              <a:ext uri="{FF2B5EF4-FFF2-40B4-BE49-F238E27FC236}">
                <a16:creationId xmlns:a16="http://schemas.microsoft.com/office/drawing/2014/main" id="{9AB799CE-80CB-4A5B-9612-F47A9E2A3A7F}"/>
              </a:ext>
            </a:extLst>
          </p:cNvPr>
          <p:cNvSpPr/>
          <p:nvPr/>
        </p:nvSpPr>
        <p:spPr>
          <a:xfrm>
            <a:off x="6896425" y="4329069"/>
            <a:ext cx="2700663" cy="2460879"/>
          </a:xfrm>
          <a:prstGeom prst="frame">
            <a:avLst>
              <a:gd name="adj1" fmla="val 212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Frame 73">
            <a:extLst>
              <a:ext uri="{FF2B5EF4-FFF2-40B4-BE49-F238E27FC236}">
                <a16:creationId xmlns:a16="http://schemas.microsoft.com/office/drawing/2014/main" id="{4DFBE0C1-2817-4929-B035-79B961DED2CD}"/>
              </a:ext>
            </a:extLst>
          </p:cNvPr>
          <p:cNvSpPr/>
          <p:nvPr/>
        </p:nvSpPr>
        <p:spPr>
          <a:xfrm>
            <a:off x="79822" y="4992125"/>
            <a:ext cx="3281421" cy="1793803"/>
          </a:xfrm>
          <a:prstGeom prst="frame">
            <a:avLst>
              <a:gd name="adj1" fmla="val 212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Rectangle 74">
            <a:extLst>
              <a:ext uri="{FF2B5EF4-FFF2-40B4-BE49-F238E27FC236}">
                <a16:creationId xmlns:a16="http://schemas.microsoft.com/office/drawing/2014/main" id="{39FC9BA0-E271-4073-980E-A84510AE0896}"/>
              </a:ext>
            </a:extLst>
          </p:cNvPr>
          <p:cNvSpPr/>
          <p:nvPr/>
        </p:nvSpPr>
        <p:spPr>
          <a:xfrm>
            <a:off x="3574163" y="5270"/>
            <a:ext cx="95219" cy="685273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8BB56C17-4A51-49CA-99DE-8F4BCE6259E4}"/>
              </a:ext>
            </a:extLst>
          </p:cNvPr>
          <p:cNvSpPr/>
          <p:nvPr/>
        </p:nvSpPr>
        <p:spPr>
          <a:xfrm rot="5400000">
            <a:off x="7877102" y="-2370709"/>
            <a:ext cx="62580" cy="85377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155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animEffect transition="in" filter="fade">
                                      <p:cBhvr>
                                        <p:cTn id="29" dur="500"/>
                                        <p:tgtEl>
                                          <p:spTgt spid="6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fade">
                                      <p:cBhvr>
                                        <p:cTn id="37" dur="500"/>
                                        <p:tgtEl>
                                          <p:spTgt spid="7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2"/>
                                        </p:tgtEl>
                                        <p:attrNameLst>
                                          <p:attrName>style.visibility</p:attrName>
                                        </p:attrNameLst>
                                      </p:cBhvr>
                                      <p:to>
                                        <p:strVal val="visible"/>
                                      </p:to>
                                    </p:set>
                                    <p:animEffect transition="in" filter="fade">
                                      <p:cBhvr>
                                        <p:cTn id="40" dur="500"/>
                                        <p:tgtEl>
                                          <p:spTgt spid="7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fade">
                                      <p:cBhvr>
                                        <p:cTn id="43" dur="500"/>
                                        <p:tgtEl>
                                          <p:spTgt spid="7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9"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5D81-FC33-4981-AC1F-3CD17AD94952}"/>
              </a:ext>
            </a:extLst>
          </p:cNvPr>
          <p:cNvSpPr>
            <a:spLocks noGrp="1"/>
          </p:cNvSpPr>
          <p:nvPr>
            <p:ph type="ctrTitle"/>
          </p:nvPr>
        </p:nvSpPr>
        <p:spPr>
          <a:xfrm>
            <a:off x="1524000" y="1122363"/>
            <a:ext cx="9144000" cy="1677987"/>
          </a:xfrm>
        </p:spPr>
        <p:txBody>
          <a:bodyPr/>
          <a:lstStyle/>
          <a:p>
            <a:r>
              <a:rPr lang="en-US" dirty="0"/>
              <a:t>Possible correlations</a:t>
            </a:r>
          </a:p>
        </p:txBody>
      </p:sp>
      <p:sp>
        <p:nvSpPr>
          <p:cNvPr id="5" name="TextBox 4">
            <a:extLst>
              <a:ext uri="{FF2B5EF4-FFF2-40B4-BE49-F238E27FC236}">
                <a16:creationId xmlns:a16="http://schemas.microsoft.com/office/drawing/2014/main" id="{6D762F30-13B5-448F-92C2-C72C31DCF55A}"/>
              </a:ext>
            </a:extLst>
          </p:cNvPr>
          <p:cNvSpPr txBox="1"/>
          <p:nvPr/>
        </p:nvSpPr>
        <p:spPr>
          <a:xfrm>
            <a:off x="533400" y="3105835"/>
            <a:ext cx="11258550" cy="1384995"/>
          </a:xfrm>
          <a:prstGeom prst="rect">
            <a:avLst/>
          </a:prstGeom>
          <a:noFill/>
        </p:spPr>
        <p:txBody>
          <a:bodyPr wrap="square">
            <a:spAutoFit/>
          </a:bodyPr>
          <a:lstStyle/>
          <a:p>
            <a:r>
              <a:rPr lang="en-US" sz="2800" dirty="0"/>
              <a:t>So After a quick google scholar search of the term COVID19, “</a:t>
            </a:r>
            <a:r>
              <a:rPr lang="en-US" sz="2800" b="1" dirty="0">
                <a:solidFill>
                  <a:srgbClr val="4472C4"/>
                </a:solidFill>
              </a:rPr>
              <a:t>transferase</a:t>
            </a:r>
            <a:r>
              <a:rPr lang="en-US" sz="2800" dirty="0"/>
              <a:t>”, “</a:t>
            </a:r>
            <a:r>
              <a:rPr lang="en-US" sz="2800" b="1" dirty="0">
                <a:solidFill>
                  <a:srgbClr val="7030A0"/>
                </a:solidFill>
              </a:rPr>
              <a:t>phosphate</a:t>
            </a:r>
            <a:r>
              <a:rPr lang="en-US" sz="2800" dirty="0"/>
              <a:t>”, ”</a:t>
            </a:r>
            <a:r>
              <a:rPr lang="en-US" sz="2800" b="1" dirty="0">
                <a:solidFill>
                  <a:srgbClr val="70AD47"/>
                </a:solidFill>
              </a:rPr>
              <a:t>adenyl</a:t>
            </a:r>
            <a:r>
              <a:rPr lang="en-US" sz="2800" dirty="0"/>
              <a:t>”, and “</a:t>
            </a:r>
            <a:r>
              <a:rPr lang="en-US" sz="2800" b="1" dirty="0">
                <a:solidFill>
                  <a:schemeClr val="accent4"/>
                </a:solidFill>
              </a:rPr>
              <a:t>nucleotide</a:t>
            </a:r>
            <a:r>
              <a:rPr lang="en-US" sz="2800" dirty="0"/>
              <a:t>” the following articles continued to pop up. </a:t>
            </a:r>
          </a:p>
        </p:txBody>
      </p:sp>
    </p:spTree>
    <p:extLst>
      <p:ext uri="{BB962C8B-B14F-4D97-AF65-F5344CB8AC3E}">
        <p14:creationId xmlns:p14="http://schemas.microsoft.com/office/powerpoint/2010/main" val="1668982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E12CED-0A7C-4EEA-9B2C-90439480180A}"/>
              </a:ext>
            </a:extLst>
          </p:cNvPr>
          <p:cNvPicPr>
            <a:picLocks noChangeAspect="1"/>
          </p:cNvPicPr>
          <p:nvPr/>
        </p:nvPicPr>
        <p:blipFill rotWithShape="1">
          <a:blip r:embed="rId3"/>
          <a:srcRect b="69858"/>
          <a:stretch/>
        </p:blipFill>
        <p:spPr>
          <a:xfrm>
            <a:off x="49412" y="704848"/>
            <a:ext cx="3998713" cy="1524000"/>
          </a:xfrm>
          <a:prstGeom prst="rect">
            <a:avLst/>
          </a:prstGeom>
        </p:spPr>
      </p:pic>
      <p:grpSp>
        <p:nvGrpSpPr>
          <p:cNvPr id="22" name="Group 21">
            <a:extLst>
              <a:ext uri="{FF2B5EF4-FFF2-40B4-BE49-F238E27FC236}">
                <a16:creationId xmlns:a16="http://schemas.microsoft.com/office/drawing/2014/main" id="{9CC6E6B5-2F03-468B-9F06-BC7464C96459}"/>
              </a:ext>
            </a:extLst>
          </p:cNvPr>
          <p:cNvGrpSpPr/>
          <p:nvPr/>
        </p:nvGrpSpPr>
        <p:grpSpPr>
          <a:xfrm>
            <a:off x="109648" y="2438399"/>
            <a:ext cx="3538537" cy="3705225"/>
            <a:chOff x="128588" y="1676400"/>
            <a:chExt cx="4619625" cy="4762500"/>
          </a:xfrm>
        </p:grpSpPr>
        <p:pic>
          <p:nvPicPr>
            <p:cNvPr id="2050" name="Picture 2" descr="image">
              <a:extLst>
                <a:ext uri="{FF2B5EF4-FFF2-40B4-BE49-F238E27FC236}">
                  <a16:creationId xmlns:a16="http://schemas.microsoft.com/office/drawing/2014/main" id="{BD118E23-3EA0-4F77-B37D-CB53E6E3A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1676400"/>
              <a:ext cx="46196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6" name="Frame 15">
              <a:extLst>
                <a:ext uri="{FF2B5EF4-FFF2-40B4-BE49-F238E27FC236}">
                  <a16:creationId xmlns:a16="http://schemas.microsoft.com/office/drawing/2014/main" id="{AA100C04-C77B-41B4-814E-10855F208A3E}"/>
                </a:ext>
              </a:extLst>
            </p:cNvPr>
            <p:cNvSpPr/>
            <p:nvPr/>
          </p:nvSpPr>
          <p:spPr>
            <a:xfrm>
              <a:off x="3762375" y="4705350"/>
              <a:ext cx="704850" cy="361950"/>
            </a:xfrm>
            <a:prstGeom prst="frame">
              <a:avLst>
                <a:gd name="adj1" fmla="val 1636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a:extLst>
                <a:ext uri="{FF2B5EF4-FFF2-40B4-BE49-F238E27FC236}">
                  <a16:creationId xmlns:a16="http://schemas.microsoft.com/office/drawing/2014/main" id="{F933972D-59A1-4960-A231-CE3A95859888}"/>
                </a:ext>
              </a:extLst>
            </p:cNvPr>
            <p:cNvSpPr/>
            <p:nvPr/>
          </p:nvSpPr>
          <p:spPr>
            <a:xfrm>
              <a:off x="2208906" y="5267324"/>
              <a:ext cx="1143894" cy="561975"/>
            </a:xfrm>
            <a:prstGeom prst="frame">
              <a:avLst>
                <a:gd name="adj1" fmla="val 1297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9" name="TextBox 18">
            <a:extLst>
              <a:ext uri="{FF2B5EF4-FFF2-40B4-BE49-F238E27FC236}">
                <a16:creationId xmlns:a16="http://schemas.microsoft.com/office/drawing/2014/main" id="{04207053-82DA-4865-86EC-54AC24CA5099}"/>
              </a:ext>
            </a:extLst>
          </p:cNvPr>
          <p:cNvSpPr txBox="1"/>
          <p:nvPr/>
        </p:nvSpPr>
        <p:spPr>
          <a:xfrm>
            <a:off x="4348273" y="3662477"/>
            <a:ext cx="7537627" cy="3139321"/>
          </a:xfrm>
          <a:prstGeom prst="rect">
            <a:avLst/>
          </a:prstGeom>
          <a:noFill/>
        </p:spPr>
        <p:txBody>
          <a:bodyPr wrap="square">
            <a:spAutoFit/>
          </a:bodyPr>
          <a:lstStyle/>
          <a:p>
            <a:pPr marL="342900" indent="-342900">
              <a:buFont typeface="+mj-lt"/>
              <a:buAutoNum type="arabicPeriod"/>
            </a:pPr>
            <a:r>
              <a:rPr lang="en-US" i="0" dirty="0">
                <a:solidFill>
                  <a:srgbClr val="1C1D1E"/>
                </a:solidFill>
                <a:effectLst/>
                <a:latin typeface="Open Sans"/>
              </a:rPr>
              <a:t>Viral, or preexistent, </a:t>
            </a:r>
            <a:r>
              <a:rPr lang="en-US" b="1" i="0" dirty="0">
                <a:solidFill>
                  <a:srgbClr val="1C1D1E"/>
                </a:solidFill>
                <a:effectLst/>
                <a:latin typeface="Open Sans"/>
              </a:rPr>
              <a:t>suppression</a:t>
            </a:r>
            <a:r>
              <a:rPr lang="en-US" i="0" dirty="0">
                <a:solidFill>
                  <a:srgbClr val="1C1D1E"/>
                </a:solidFill>
                <a:effectLst/>
                <a:latin typeface="Open Sans"/>
              </a:rPr>
              <a:t> of </a:t>
            </a:r>
            <a:r>
              <a:rPr lang="en-US" b="1" i="0" dirty="0">
                <a:solidFill>
                  <a:srgbClr val="1C1D1E"/>
                </a:solidFill>
                <a:effectLst/>
                <a:latin typeface="Open Sans"/>
              </a:rPr>
              <a:t>pineal melatonin disinhibits neutrophil attraction</a:t>
            </a:r>
            <a:r>
              <a:rPr lang="en-US" i="0" dirty="0">
                <a:solidFill>
                  <a:srgbClr val="1C1D1E"/>
                </a:solidFill>
                <a:effectLst/>
                <a:latin typeface="Open Sans"/>
              </a:rPr>
              <a:t>, thereby contributing to an initial “</a:t>
            </a:r>
            <a:r>
              <a:rPr lang="en-US" b="1" i="0" dirty="0">
                <a:solidFill>
                  <a:srgbClr val="1C1D1E"/>
                </a:solidFill>
                <a:effectLst/>
                <a:latin typeface="Open Sans"/>
              </a:rPr>
              <a:t>cytokine storm</a:t>
            </a:r>
            <a:r>
              <a:rPr lang="en-US" i="0" dirty="0">
                <a:solidFill>
                  <a:srgbClr val="1C1D1E"/>
                </a:solidFill>
                <a:effectLst/>
                <a:latin typeface="Open Sans"/>
              </a:rPr>
              <a:t>”, as well as the regulation of other immune cells.</a:t>
            </a:r>
          </a:p>
          <a:p>
            <a:pPr marL="342900" indent="-342900">
              <a:buFont typeface="+mj-lt"/>
              <a:buAutoNum type="arabicPeriod"/>
            </a:pPr>
            <a:r>
              <a:rPr lang="en-US" b="1" i="0" dirty="0">
                <a:solidFill>
                  <a:srgbClr val="1C1D1E"/>
                </a:solidFill>
                <a:effectLst/>
                <a:latin typeface="Open Sans"/>
              </a:rPr>
              <a:t>Melatonin</a:t>
            </a:r>
            <a:r>
              <a:rPr lang="en-US" b="0" i="0" dirty="0">
                <a:solidFill>
                  <a:srgbClr val="1C1D1E"/>
                </a:solidFill>
                <a:effectLst/>
                <a:latin typeface="Open Sans"/>
              </a:rPr>
              <a:t> induces Bmal1 which </a:t>
            </a:r>
            <a:r>
              <a:rPr lang="en-US" b="1" i="0" dirty="0">
                <a:solidFill>
                  <a:srgbClr val="1C1D1E"/>
                </a:solidFill>
                <a:effectLst/>
                <a:latin typeface="Open Sans"/>
              </a:rPr>
              <a:t>disinhibits </a:t>
            </a:r>
            <a:r>
              <a:rPr lang="en-US" b="0" i="0" dirty="0">
                <a:solidFill>
                  <a:srgbClr val="1C1D1E"/>
                </a:solidFill>
                <a:effectLst/>
                <a:latin typeface="Open Sans"/>
              </a:rPr>
              <a:t>the PDC, </a:t>
            </a:r>
            <a:r>
              <a:rPr lang="en-US" b="1" i="0" dirty="0">
                <a:solidFill>
                  <a:srgbClr val="1C1D1E"/>
                </a:solidFill>
                <a:effectLst/>
                <a:latin typeface="Open Sans"/>
              </a:rPr>
              <a:t>countering viral inhibition </a:t>
            </a:r>
            <a:r>
              <a:rPr lang="en-US" b="0" i="0" dirty="0">
                <a:solidFill>
                  <a:srgbClr val="1C1D1E"/>
                </a:solidFill>
                <a:effectLst/>
                <a:latin typeface="Open Sans"/>
              </a:rPr>
              <a:t>of Bmal1/PDC.</a:t>
            </a:r>
          </a:p>
          <a:p>
            <a:pPr marL="342900" indent="-342900">
              <a:buFont typeface="+mj-lt"/>
              <a:buAutoNum type="arabicPeriod"/>
            </a:pPr>
            <a:r>
              <a:rPr lang="en-US" b="0" i="0" dirty="0">
                <a:solidFill>
                  <a:srgbClr val="1C1D1E"/>
                </a:solidFill>
                <a:effectLst/>
                <a:latin typeface="Open Sans"/>
              </a:rPr>
              <a:t>Acetyl‐CoA is essential </a:t>
            </a:r>
            <a:r>
              <a:rPr lang="en-US" b="0" i="0" dirty="0" err="1">
                <a:solidFill>
                  <a:srgbClr val="1C1D1E"/>
                </a:solidFill>
                <a:effectLst/>
                <a:latin typeface="Open Sans"/>
              </a:rPr>
              <a:t>cosubstrate</a:t>
            </a:r>
            <a:r>
              <a:rPr lang="en-US" b="0" i="0" dirty="0">
                <a:solidFill>
                  <a:srgbClr val="1C1D1E"/>
                </a:solidFill>
                <a:effectLst/>
                <a:latin typeface="Open Sans"/>
              </a:rPr>
              <a:t> for </a:t>
            </a:r>
            <a:r>
              <a:rPr lang="en-US" b="0" i="0" dirty="0" err="1">
                <a:solidFill>
                  <a:srgbClr val="1C1D1E"/>
                </a:solidFill>
                <a:effectLst/>
                <a:latin typeface="Open Sans"/>
              </a:rPr>
              <a:t>arylalkylamine</a:t>
            </a:r>
            <a:r>
              <a:rPr lang="en-US" b="0" i="0" dirty="0">
                <a:solidFill>
                  <a:srgbClr val="1C1D1E"/>
                </a:solidFill>
                <a:effectLst/>
                <a:latin typeface="Open Sans"/>
              </a:rPr>
              <a:t> </a:t>
            </a:r>
            <a:r>
              <a:rPr lang="en-US" b="1" i="0" dirty="0">
                <a:solidFill>
                  <a:schemeClr val="accent1"/>
                </a:solidFill>
                <a:effectLst/>
                <a:latin typeface="Open Sans"/>
              </a:rPr>
              <a:t>N‐acetyltransferase</a:t>
            </a:r>
            <a:r>
              <a:rPr lang="en-US" b="0" i="0" dirty="0">
                <a:solidFill>
                  <a:srgbClr val="1C1D1E"/>
                </a:solidFill>
                <a:effectLst/>
                <a:latin typeface="Open Sans"/>
              </a:rPr>
              <a:t>, providing an acetyl group to </a:t>
            </a:r>
            <a:r>
              <a:rPr lang="en-US" b="1" i="0" dirty="0">
                <a:solidFill>
                  <a:srgbClr val="1C1D1E"/>
                </a:solidFill>
                <a:effectLst/>
                <a:latin typeface="Open Sans"/>
              </a:rPr>
              <a:t>serotonin</a:t>
            </a:r>
            <a:r>
              <a:rPr lang="en-US" b="0" i="0" dirty="0">
                <a:solidFill>
                  <a:srgbClr val="1C1D1E"/>
                </a:solidFill>
                <a:effectLst/>
                <a:latin typeface="Open Sans"/>
              </a:rPr>
              <a:t>, and thereby initiating the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b="0" i="0" dirty="0">
                <a:solidFill>
                  <a:srgbClr val="1C1D1E"/>
                </a:solidFill>
                <a:effectLst/>
                <a:latin typeface="Open Sans"/>
              </a:rPr>
              <a:t>pathway. </a:t>
            </a:r>
          </a:p>
          <a:p>
            <a:pPr marL="342900" indent="-342900">
              <a:buFont typeface="+mj-lt"/>
              <a:buAutoNum type="arabicPeriod"/>
            </a:pPr>
            <a:r>
              <a:rPr lang="en-US" b="0" i="0" dirty="0">
                <a:solidFill>
                  <a:srgbClr val="1C1D1E"/>
                </a:solidFill>
                <a:effectLst/>
                <a:latin typeface="Open Sans"/>
              </a:rPr>
              <a:t>Consequently, </a:t>
            </a:r>
            <a:r>
              <a:rPr lang="en-US" b="1" i="0" dirty="0">
                <a:solidFill>
                  <a:srgbClr val="1C1D1E"/>
                </a:solidFill>
                <a:effectLst/>
                <a:latin typeface="Open Sans"/>
              </a:rPr>
              <a:t>pineal melatonin regulates mitochondrial melatonin and immune cell phenotype</a:t>
            </a:r>
            <a:r>
              <a:rPr lang="en-US" b="0" i="0" dirty="0">
                <a:solidFill>
                  <a:srgbClr val="1C1D1E"/>
                </a:solidFill>
                <a:effectLst/>
                <a:latin typeface="Open Sans"/>
              </a:rPr>
              <a:t>. </a:t>
            </a:r>
          </a:p>
          <a:p>
            <a:pPr marL="342900" indent="-342900">
              <a:buFont typeface="+mj-lt"/>
              <a:buAutoNum type="arabicPeriod"/>
            </a:pPr>
            <a:r>
              <a:rPr lang="en-US" b="0" i="0" dirty="0">
                <a:solidFill>
                  <a:srgbClr val="1C1D1E"/>
                </a:solidFill>
                <a:effectLst/>
                <a:latin typeface="Open Sans"/>
              </a:rPr>
              <a:t>Possible </a:t>
            </a:r>
            <a:r>
              <a:rPr lang="en-US" b="1" i="0" dirty="0">
                <a:solidFill>
                  <a:srgbClr val="1C1D1E"/>
                </a:solidFill>
                <a:effectLst/>
                <a:latin typeface="Open Sans"/>
              </a:rPr>
              <a:t>treatment implications </a:t>
            </a:r>
            <a:r>
              <a:rPr lang="en-US" b="0" i="0" dirty="0">
                <a:solidFill>
                  <a:srgbClr val="1C1D1E"/>
                </a:solidFill>
                <a:effectLst/>
                <a:latin typeface="Open Sans"/>
              </a:rPr>
              <a:t>for </a:t>
            </a:r>
            <a:r>
              <a:rPr lang="en-US" b="1" i="0" dirty="0">
                <a:solidFill>
                  <a:srgbClr val="1C1D1E"/>
                </a:solidFill>
                <a:effectLst/>
                <a:latin typeface="Open Sans"/>
              </a:rPr>
              <a:t>COVID‐19</a:t>
            </a:r>
            <a:endParaRPr lang="en-US" dirty="0"/>
          </a:p>
        </p:txBody>
      </p:sp>
      <p:sp>
        <p:nvSpPr>
          <p:cNvPr id="23" name="TextBox 22">
            <a:extLst>
              <a:ext uri="{FF2B5EF4-FFF2-40B4-BE49-F238E27FC236}">
                <a16:creationId xmlns:a16="http://schemas.microsoft.com/office/drawing/2014/main" id="{9ACF8E2E-9264-4A94-AE5A-C6E18C76C6D6}"/>
              </a:ext>
            </a:extLst>
          </p:cNvPr>
          <p:cNvSpPr txBox="1"/>
          <p:nvPr/>
        </p:nvSpPr>
        <p:spPr>
          <a:xfrm>
            <a:off x="11530" y="0"/>
            <a:ext cx="12180469" cy="276999"/>
          </a:xfrm>
          <a:prstGeom prst="rect">
            <a:avLst/>
          </a:prstGeom>
          <a:noFill/>
        </p:spPr>
        <p:txBody>
          <a:bodyPr wrap="square" lIns="0" tIns="0" rIns="0" bIns="0">
            <a:spAutoFit/>
          </a:bodyPr>
          <a:lstStyle/>
          <a:p>
            <a:r>
              <a:rPr lang="en-US" b="0" i="0" dirty="0">
                <a:solidFill>
                  <a:srgbClr val="1C1D1E"/>
                </a:solidFill>
                <a:effectLst/>
                <a:latin typeface="Open Sans"/>
              </a:rPr>
              <a:t>Virus</a:t>
            </a:r>
            <a:r>
              <a:rPr lang="en-US" dirty="0">
                <a:solidFill>
                  <a:srgbClr val="1C1D1E"/>
                </a:solidFill>
                <a:latin typeface="Open Sans"/>
              </a:rPr>
              <a:t>&amp; </a:t>
            </a:r>
            <a:r>
              <a:rPr lang="en-US" b="0" i="0" dirty="0">
                <a:solidFill>
                  <a:srgbClr val="1C1D1E"/>
                </a:solidFill>
                <a:effectLst/>
                <a:latin typeface="Open Sans"/>
              </a:rPr>
              <a:t>cytokine‐storm‐driven control of pineal and </a:t>
            </a:r>
            <a:r>
              <a:rPr lang="en-US" b="1" i="0" dirty="0">
                <a:solidFill>
                  <a:srgbClr val="1C1D1E"/>
                </a:solidFill>
                <a:effectLst/>
                <a:latin typeface="Open Sans"/>
              </a:rPr>
              <a:t>mitochondrial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i="0" dirty="0">
                <a:solidFill>
                  <a:srgbClr val="1C1D1E"/>
                </a:solidFill>
                <a:effectLst/>
                <a:latin typeface="Open Sans"/>
              </a:rPr>
              <a:t>pathway</a:t>
            </a:r>
            <a:r>
              <a:rPr lang="en-US" b="1" i="0" dirty="0">
                <a:solidFill>
                  <a:srgbClr val="1C1D1E"/>
                </a:solidFill>
                <a:effectLst/>
                <a:latin typeface="Open Sans"/>
              </a:rPr>
              <a:t> </a:t>
            </a:r>
            <a:r>
              <a:rPr lang="en-US" i="0" dirty="0">
                <a:solidFill>
                  <a:srgbClr val="1C1D1E"/>
                </a:solidFill>
                <a:effectLst/>
                <a:latin typeface="Open Sans"/>
              </a:rPr>
              <a:t>regulates</a:t>
            </a:r>
            <a:r>
              <a:rPr lang="en-US" b="1" i="0" dirty="0">
                <a:solidFill>
                  <a:srgbClr val="1C1D1E"/>
                </a:solidFill>
                <a:effectLst/>
                <a:latin typeface="Open Sans"/>
              </a:rPr>
              <a:t> immune responses</a:t>
            </a:r>
            <a:r>
              <a:rPr lang="en-US" b="0" i="0" dirty="0">
                <a:solidFill>
                  <a:srgbClr val="1C1D1E"/>
                </a:solidFill>
                <a:effectLst/>
                <a:latin typeface="Open Sans"/>
              </a:rPr>
              <a:t> </a:t>
            </a:r>
          </a:p>
        </p:txBody>
      </p:sp>
      <p:pic>
        <p:nvPicPr>
          <p:cNvPr id="25" name="Picture 24">
            <a:extLst>
              <a:ext uri="{FF2B5EF4-FFF2-40B4-BE49-F238E27FC236}">
                <a16:creationId xmlns:a16="http://schemas.microsoft.com/office/drawing/2014/main" id="{DD4EA90D-A923-42B7-83F3-6D1A8DC689D6}"/>
              </a:ext>
            </a:extLst>
          </p:cNvPr>
          <p:cNvPicPr>
            <a:picLocks noChangeAspect="1"/>
          </p:cNvPicPr>
          <p:nvPr/>
        </p:nvPicPr>
        <p:blipFill rotWithShape="1">
          <a:blip r:embed="rId5"/>
          <a:srcRect t="14204"/>
          <a:stretch/>
        </p:blipFill>
        <p:spPr>
          <a:xfrm>
            <a:off x="3648185" y="1203996"/>
            <a:ext cx="4455695" cy="1438275"/>
          </a:xfrm>
          <a:prstGeom prst="rect">
            <a:avLst/>
          </a:prstGeom>
        </p:spPr>
      </p:pic>
      <p:pic>
        <p:nvPicPr>
          <p:cNvPr id="24" name="Picture 23">
            <a:extLst>
              <a:ext uri="{FF2B5EF4-FFF2-40B4-BE49-F238E27FC236}">
                <a16:creationId xmlns:a16="http://schemas.microsoft.com/office/drawing/2014/main" id="{42A30C03-1352-4150-AAD7-55705AF9194D}"/>
              </a:ext>
            </a:extLst>
          </p:cNvPr>
          <p:cNvPicPr>
            <a:picLocks noChangeAspect="1"/>
          </p:cNvPicPr>
          <p:nvPr/>
        </p:nvPicPr>
        <p:blipFill>
          <a:blip r:embed="rId6"/>
          <a:stretch>
            <a:fillRect/>
          </a:stretch>
        </p:blipFill>
        <p:spPr>
          <a:xfrm>
            <a:off x="8323847" y="245353"/>
            <a:ext cx="2681287" cy="1716795"/>
          </a:xfrm>
          <a:prstGeom prst="rect">
            <a:avLst/>
          </a:prstGeom>
        </p:spPr>
      </p:pic>
      <p:pic>
        <p:nvPicPr>
          <p:cNvPr id="26" name="Picture 25">
            <a:extLst>
              <a:ext uri="{FF2B5EF4-FFF2-40B4-BE49-F238E27FC236}">
                <a16:creationId xmlns:a16="http://schemas.microsoft.com/office/drawing/2014/main" id="{A30DA031-F819-4D97-8E85-C9677D94DC2F}"/>
              </a:ext>
            </a:extLst>
          </p:cNvPr>
          <p:cNvPicPr>
            <a:picLocks noChangeAspect="1"/>
          </p:cNvPicPr>
          <p:nvPr/>
        </p:nvPicPr>
        <p:blipFill>
          <a:blip r:embed="rId7"/>
          <a:stretch>
            <a:fillRect/>
          </a:stretch>
        </p:blipFill>
        <p:spPr>
          <a:xfrm>
            <a:off x="8337054" y="1223961"/>
            <a:ext cx="3524250" cy="1438275"/>
          </a:xfrm>
          <a:prstGeom prst="rect">
            <a:avLst/>
          </a:prstGeom>
        </p:spPr>
      </p:pic>
      <p:pic>
        <p:nvPicPr>
          <p:cNvPr id="27" name="Picture 26">
            <a:extLst>
              <a:ext uri="{FF2B5EF4-FFF2-40B4-BE49-F238E27FC236}">
                <a16:creationId xmlns:a16="http://schemas.microsoft.com/office/drawing/2014/main" id="{BE1732C1-C450-4307-8BEB-2B3C455F8937}"/>
              </a:ext>
            </a:extLst>
          </p:cNvPr>
          <p:cNvPicPr>
            <a:picLocks noChangeAspect="1"/>
          </p:cNvPicPr>
          <p:nvPr/>
        </p:nvPicPr>
        <p:blipFill rotWithShape="1">
          <a:blip r:embed="rId8"/>
          <a:srcRect b="44569"/>
          <a:stretch/>
        </p:blipFill>
        <p:spPr>
          <a:xfrm>
            <a:off x="5117659" y="438148"/>
            <a:ext cx="2999428" cy="890384"/>
          </a:xfrm>
          <a:prstGeom prst="rect">
            <a:avLst/>
          </a:prstGeom>
        </p:spPr>
      </p:pic>
      <p:pic>
        <p:nvPicPr>
          <p:cNvPr id="28" name="Picture 27">
            <a:extLst>
              <a:ext uri="{FF2B5EF4-FFF2-40B4-BE49-F238E27FC236}">
                <a16:creationId xmlns:a16="http://schemas.microsoft.com/office/drawing/2014/main" id="{59CF20E4-3C0A-4E09-B5E2-EF96C9D4EBC8}"/>
              </a:ext>
            </a:extLst>
          </p:cNvPr>
          <p:cNvPicPr>
            <a:picLocks noChangeAspect="1"/>
          </p:cNvPicPr>
          <p:nvPr/>
        </p:nvPicPr>
        <p:blipFill>
          <a:blip r:embed="rId9"/>
          <a:stretch>
            <a:fillRect/>
          </a:stretch>
        </p:blipFill>
        <p:spPr>
          <a:xfrm>
            <a:off x="1904191" y="263976"/>
            <a:ext cx="3057525" cy="717100"/>
          </a:xfrm>
          <a:prstGeom prst="rect">
            <a:avLst/>
          </a:prstGeom>
        </p:spPr>
      </p:pic>
      <p:pic>
        <p:nvPicPr>
          <p:cNvPr id="29" name="Picture 28">
            <a:extLst>
              <a:ext uri="{FF2B5EF4-FFF2-40B4-BE49-F238E27FC236}">
                <a16:creationId xmlns:a16="http://schemas.microsoft.com/office/drawing/2014/main" id="{0E6D5241-02C3-42A4-A22C-FA777059CF01}"/>
              </a:ext>
            </a:extLst>
          </p:cNvPr>
          <p:cNvPicPr>
            <a:picLocks noChangeAspect="1"/>
          </p:cNvPicPr>
          <p:nvPr/>
        </p:nvPicPr>
        <p:blipFill>
          <a:blip r:embed="rId10"/>
          <a:stretch>
            <a:fillRect/>
          </a:stretch>
        </p:blipFill>
        <p:spPr>
          <a:xfrm>
            <a:off x="3881359" y="2294000"/>
            <a:ext cx="4455695" cy="1315198"/>
          </a:xfrm>
          <a:prstGeom prst="rect">
            <a:avLst/>
          </a:prstGeom>
        </p:spPr>
      </p:pic>
      <p:pic>
        <p:nvPicPr>
          <p:cNvPr id="30" name="Picture 29">
            <a:extLst>
              <a:ext uri="{FF2B5EF4-FFF2-40B4-BE49-F238E27FC236}">
                <a16:creationId xmlns:a16="http://schemas.microsoft.com/office/drawing/2014/main" id="{1BD258B2-57F6-4A84-BF41-1E589B9A2D87}"/>
              </a:ext>
            </a:extLst>
          </p:cNvPr>
          <p:cNvPicPr>
            <a:picLocks noChangeAspect="1"/>
          </p:cNvPicPr>
          <p:nvPr/>
        </p:nvPicPr>
        <p:blipFill>
          <a:blip r:embed="rId11"/>
          <a:stretch>
            <a:fillRect/>
          </a:stretch>
        </p:blipFill>
        <p:spPr>
          <a:xfrm>
            <a:off x="7983517" y="2865191"/>
            <a:ext cx="4003049" cy="787303"/>
          </a:xfrm>
          <a:prstGeom prst="rect">
            <a:avLst/>
          </a:prstGeom>
        </p:spPr>
      </p:pic>
    </p:spTree>
    <p:extLst>
      <p:ext uri="{BB962C8B-B14F-4D97-AF65-F5344CB8AC3E}">
        <p14:creationId xmlns:p14="http://schemas.microsoft.com/office/powerpoint/2010/main" val="403061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fade">
                                      <p:cBhvr>
                                        <p:cTn id="22" dur="500"/>
                                        <p:tgtEl>
                                          <p:spTgt spid="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fade">
                                      <p:cBhvr>
                                        <p:cTn id="2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5D81-FC33-4981-AC1F-3CD17AD94952}"/>
              </a:ext>
            </a:extLst>
          </p:cNvPr>
          <p:cNvSpPr>
            <a:spLocks noGrp="1"/>
          </p:cNvSpPr>
          <p:nvPr>
            <p:ph type="ctrTitle"/>
          </p:nvPr>
        </p:nvSpPr>
        <p:spPr/>
        <p:txBody>
          <a:bodyPr/>
          <a:lstStyle/>
          <a:p>
            <a:r>
              <a:rPr lang="en-US" dirty="0"/>
              <a:t>Possible Viral mechanistic correlations</a:t>
            </a:r>
          </a:p>
        </p:txBody>
      </p:sp>
    </p:spTree>
    <p:extLst>
      <p:ext uri="{BB962C8B-B14F-4D97-AF65-F5344CB8AC3E}">
        <p14:creationId xmlns:p14="http://schemas.microsoft.com/office/powerpoint/2010/main" val="290198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1401</Words>
  <Application>Microsoft Office PowerPoint</Application>
  <PresentationFormat>Widescreen</PresentationFormat>
  <Paragraphs>86</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Open Sans</vt:lpstr>
      <vt:lpstr>Roboto</vt:lpstr>
      <vt:lpstr>Office Theme</vt:lpstr>
      <vt:lpstr>COVIRT microbial update</vt:lpstr>
      <vt:lpstr>Overview of update</vt:lpstr>
      <vt:lpstr>Pipeline</vt:lpstr>
      <vt:lpstr>PowerPoint Presentation</vt:lpstr>
      <vt:lpstr>PowerPoint Presentation</vt:lpstr>
      <vt:lpstr>Remarkable findings</vt:lpstr>
      <vt:lpstr>Possible correlations</vt:lpstr>
      <vt:lpstr>PowerPoint Presentation</vt:lpstr>
      <vt:lpstr>Possible Viral mechanistic correlations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COVIRT microbial update</dc:title>
  <dc:creator>Michael Jochum</dc:creator>
  <cp:lastModifiedBy>Michael Jochum</cp:lastModifiedBy>
  <cp:revision>28</cp:revision>
  <dcterms:created xsi:type="dcterms:W3CDTF">2020-12-01T18:18:39Z</dcterms:created>
  <dcterms:modified xsi:type="dcterms:W3CDTF">2020-12-22T05:37:06Z</dcterms:modified>
</cp:coreProperties>
</file>