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9" r:id="rId5"/>
    <p:sldId id="262" r:id="rId6"/>
    <p:sldId id="263" r:id="rId7"/>
    <p:sldId id="261" r:id="rId8"/>
    <p:sldId id="257" r:id="rId9"/>
    <p:sldId id="260" r:id="rId10"/>
    <p:sldId id="259" r:id="rId11"/>
    <p:sldId id="266" r:id="rId12"/>
    <p:sldId id="268" r:id="rId13"/>
    <p:sldId id="267" r:id="rId14"/>
    <p:sldId id="265" r:id="rId15"/>
    <p:sldId id="274" r:id="rId16"/>
    <p:sldId id="276" r:id="rId17"/>
    <p:sldId id="275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1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41D2-DFDE-47AD-9508-031BAD41B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6FE9D-DB4E-4DCA-B218-01EDE7700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81C0C-ADFD-4F5B-8BBE-6034F471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8BCC2-10B4-4A2E-BC63-F9039797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277F-E50D-4D18-A0BE-F4AB9576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7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0A13-BF02-4ED5-BD82-E470F1E3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3707B-E2B8-4F9F-870D-E32EBFFA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F0B5-AFE3-4379-9445-253C1145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01C8-02BC-4935-BFF8-C01E5FF2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3366-8F82-48AD-86D9-2254D173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93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2E4AE-7D6A-4D85-8B96-CBDDD28CE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2D7A9-66CB-43CA-B8D3-EF620C957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3A268-985D-414F-9765-FD3094B9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1B6AA-B62A-483C-A50A-339D0CDD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150E-5CA1-4066-BAAB-DD5C38BC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1B95-42B6-40F1-ABE2-CE3725F8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776C-D59C-4823-8644-2CD6D6DC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595CC-55BB-498C-8BAD-92EB4067B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7127A-F1E5-4D8E-9A1A-68FE10800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13E7-43AB-4A11-9AF5-4585EAE8C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3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DE767-6431-4302-850B-6262118B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1CF99-B83B-472B-B52C-1AB4A3A0D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0E76A-C280-4536-B120-4F053431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AEA2-B805-46DD-B669-D1E98A0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49FA-F365-4E37-8ADD-C12DF9F6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8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30B7-91F9-4C06-8AFF-DDC83D11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AE677-B8D9-4858-B3BD-1EA6A776A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BB1F9-3BE0-4E3F-969F-4A23E2C8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2A306-B16A-42BD-B4EF-3614BD8B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72AAC-AD9C-4261-A3F4-D9F6CC422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22986-66D0-4FD8-98BE-C7C6040F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1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DD46-D85E-4B28-A1C1-DDC26B4D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DE07-6A61-4194-BAFE-2AFCFBA7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A3410-3237-4E0E-8030-690944611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32809-B3EF-4725-B8EF-ED07A6F3C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CB9BDC-2089-481A-AADF-64DA914E8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F1F5BC-09EA-47C7-9E9F-306B66B9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EC650-D0AE-4224-80E4-0E0C070F7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7C833-8DB2-46EF-95D6-3D9A9FBA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97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629C-4E02-40B7-9BA2-04C2FCFF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44B447-B71F-4B97-8929-6E28D6DF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6BB87-DAAA-46FB-A7D0-F6DCFE8A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8CCA1-E599-4618-9FCD-F114D44C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CC52-2D1B-471A-84F8-25EF6BB7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48B74B-D379-45F7-85EF-EF66D3E5A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DF10F-C1C8-4601-922B-7C183CB8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A2C2-8211-450D-AF6F-6B45C4906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F5935-7A59-41E5-96C3-CADF7344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0CD69-9E3C-4E18-B564-99E084395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14921-342D-46C9-882F-7B4FFED39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55C5-FFE3-41ED-A646-A95BBFF4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6C1F3-F977-4360-AE32-7C2364ECC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2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0ECA-1A13-4F1D-8491-33CAFB3F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FBD2F-E2CD-4AB4-9E2C-77B447B5D3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C6272-E527-4F3F-9809-506B03829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BFA3-F005-47FC-ACE0-3382742FD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37921-3FE2-4715-99D8-578CB7E3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A8242-8A9A-4B20-B722-0C78B9CB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AE313-988C-47C1-B812-7FFFBD03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19FBA-7F18-4A8C-8901-A41B0D555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16562-3B6A-4CB8-A70F-D574EEBF5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ABEE-0EAC-4FAC-9093-7DDB11BDE35B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0E15-47B3-4628-9FCB-010E22B8C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6CC48-62CC-4AE6-B2CE-20CEA005F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FBBD7-E018-42B8-A5AA-07E124F76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8409-6A99-4645-8924-052A53BB9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COVIRT-19 microbial subgroup analysis of BALF samples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B40DB-D48E-479B-8EAD-9446BFAC9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Sept 2020</a:t>
            </a:r>
          </a:p>
        </p:txBody>
      </p:sp>
    </p:spTree>
    <p:extLst>
      <p:ext uri="{BB962C8B-B14F-4D97-AF65-F5344CB8AC3E}">
        <p14:creationId xmlns:p14="http://schemas.microsoft.com/office/powerpoint/2010/main" val="1673825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E62A34-461C-4AA4-B317-99B513338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13019"/>
            <a:ext cx="7976212" cy="1800493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&lt;-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betadisper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, meta(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vst_physeq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)$case)) # 0.002 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within_group_difs_anova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Analysis of Variance Table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Response: Distances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 Df  Sum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F value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Groups     2  253724 126862  17.232 3.571e-07 ***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102 750933 7362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CF24F7-8693-4DDF-93D9-CE74AA925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835236"/>
            <a:ext cx="7732885" cy="2000548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within_group_difs_permutest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 test for homogeneity of multivariate dispersions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Permutation: free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Number of permutations: 999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Response: Distances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   Df  Sum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Mean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F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N.Perm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(&gt;F)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Groups     2  253724 126862 17.232 999 0.001 ***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Residuals 102 750933 7362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---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Signif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. codes: 0 ‘***’ 0.001 ‘**’ 0.01 ‘*’ 0.05 ‘.’ 0.1 ‘ ’ 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C3730E-C148-4C3E-AC10-DD10D3FB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057507"/>
            <a:ext cx="7732886" cy="1800493"/>
          </a:xfrm>
          <a:prstGeom prst="rect">
            <a:avLst/>
          </a:prstGeom>
          <a:solidFill>
            <a:srgbClr val="2020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TukeyHSD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betadisper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euc_dist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, meta(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vst_physeq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CDA869"/>
                </a:solidFill>
                <a:effectLst/>
                <a:latin typeface="Lucida Console" panose="020B0609040504020204" pitchFamily="49" charset="0"/>
              </a:rPr>
              <a:t>)$case))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Tukey multiple comparisons of means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95% family-wise confidence level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Fit: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aov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(formula = distances ~ group, data = df)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$group 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		diff 	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lwr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 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upr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   p adj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Sick - Healthy 			1.644249 -52.82854 56.11703  0.9971626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COVID19 - Healthy		99.391186 52.81794 145.96444 0.0000052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COVID19 -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Control_Sick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E6E1DC"/>
                </a:solidFill>
                <a:effectLst/>
                <a:latin typeface="Lucida Console" panose="020B0609040504020204" pitchFamily="49" charset="0"/>
              </a:rPr>
              <a:t> 		97.746937 47.41334 148.08053 0.0000335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504697" y="18246"/>
            <a:ext cx="11687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Within group </a:t>
            </a:r>
            <a:r>
              <a:rPr lang="en-US" sz="2400" u="sng" dirty="0" err="1"/>
              <a:t>betadisper</a:t>
            </a:r>
            <a:r>
              <a:rPr lang="en-US" sz="2400" u="sng" dirty="0"/>
              <a:t> Euclidean distance VST transformed counts by case </a:t>
            </a:r>
          </a:p>
        </p:txBody>
      </p:sp>
    </p:spTree>
    <p:extLst>
      <p:ext uri="{BB962C8B-B14F-4D97-AF65-F5344CB8AC3E}">
        <p14:creationId xmlns:p14="http://schemas.microsoft.com/office/powerpoint/2010/main" val="336596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ncil and paper&#10;&#10;Description automatically generated">
            <a:extLst>
              <a:ext uri="{FF2B5EF4-FFF2-40B4-BE49-F238E27FC236}">
                <a16:creationId xmlns:a16="http://schemas.microsoft.com/office/drawing/2014/main" id="{CC78CA76-853A-4127-9B2C-A4393E91D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67" b="2627"/>
          <a:stretch/>
        </p:blipFill>
        <p:spPr>
          <a:xfrm>
            <a:off x="0" y="0"/>
            <a:ext cx="10244800" cy="68578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10244800" y="0"/>
            <a:ext cx="194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of Top25 Species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E77ACE-9A24-417A-B6DD-C59333B955DD}"/>
              </a:ext>
            </a:extLst>
          </p:cNvPr>
          <p:cNvGrpSpPr/>
          <p:nvPr/>
        </p:nvGrpSpPr>
        <p:grpSpPr>
          <a:xfrm>
            <a:off x="10390832" y="1196065"/>
            <a:ext cx="1655136" cy="4465675"/>
            <a:chOff x="8931347" y="381000"/>
            <a:chExt cx="1655136" cy="4465675"/>
          </a:xfrm>
        </p:grpSpPr>
        <p:pic>
          <p:nvPicPr>
            <p:cNvPr id="11" name="Picture 10" descr="A pencil and paper&#10;&#10;Description automatically generated">
              <a:extLst>
                <a:ext uri="{FF2B5EF4-FFF2-40B4-BE49-F238E27FC236}">
                  <a16:creationId xmlns:a16="http://schemas.microsoft.com/office/drawing/2014/main" id="{82995B14-FEC1-403B-A85D-64F85ED3FB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831" t="24622" b="40320"/>
            <a:stretch/>
          </p:blipFill>
          <p:spPr>
            <a:xfrm>
              <a:off x="8952613" y="2709530"/>
              <a:ext cx="1605516" cy="2137145"/>
            </a:xfrm>
            <a:prstGeom prst="rect">
              <a:avLst/>
            </a:prstGeom>
          </p:spPr>
        </p:pic>
        <p:pic>
          <p:nvPicPr>
            <p:cNvPr id="13" name="Picture 12" descr="A pencil and paper&#10;&#10;Description automatically generated">
              <a:extLst>
                <a:ext uri="{FF2B5EF4-FFF2-40B4-BE49-F238E27FC236}">
                  <a16:creationId xmlns:a16="http://schemas.microsoft.com/office/drawing/2014/main" id="{21D20D4E-7825-4F61-8C7A-53D4F72E6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256" t="24042" r="13168" b="37760"/>
            <a:stretch/>
          </p:blipFill>
          <p:spPr>
            <a:xfrm>
              <a:off x="8931347" y="381000"/>
              <a:ext cx="1655136" cy="2328530"/>
            </a:xfrm>
            <a:prstGeom prst="rect">
              <a:avLst/>
            </a:prstGeom>
          </p:spPr>
        </p:pic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8EF24C-B969-4C01-93D7-691D00D0A60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947200" y="734400"/>
            <a:ext cx="500866" cy="314349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85A490-53AA-44D6-A8D8-9AD393DB3338}"/>
              </a:ext>
            </a:extLst>
          </p:cNvPr>
          <p:cNvSpPr txBox="1"/>
          <p:nvPr/>
        </p:nvSpPr>
        <p:spPr>
          <a:xfrm>
            <a:off x="552946" y="272735"/>
            <a:ext cx="278850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Low complexity region issue from bracken re-estimations</a:t>
            </a:r>
          </a:p>
        </p:txBody>
      </p:sp>
    </p:spTree>
    <p:extLst>
      <p:ext uri="{BB962C8B-B14F-4D97-AF65-F5344CB8AC3E}">
        <p14:creationId xmlns:p14="http://schemas.microsoft.com/office/powerpoint/2010/main" val="1242351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9327502" y="0"/>
            <a:ext cx="28644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of DESeq2 Taxa</a:t>
            </a:r>
          </a:p>
        </p:txBody>
      </p:sp>
      <p:pic>
        <p:nvPicPr>
          <p:cNvPr id="3" name="Picture 2" descr="A picture containing implement, stationary, pencil, colorful&#10;&#10;Description automatically generated">
            <a:extLst>
              <a:ext uri="{FF2B5EF4-FFF2-40B4-BE49-F238E27FC236}">
                <a16:creationId xmlns:a16="http://schemas.microsoft.com/office/drawing/2014/main" id="{BE88D31A-D325-4A8D-91A1-2F9CE98A9E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73" b="3946"/>
          <a:stretch/>
        </p:blipFill>
        <p:spPr>
          <a:xfrm>
            <a:off x="-17653" y="480526"/>
            <a:ext cx="9345155" cy="6162869"/>
          </a:xfrm>
          <a:prstGeom prst="rect">
            <a:avLst/>
          </a:prstGeom>
        </p:spPr>
      </p:pic>
      <p:pic>
        <p:nvPicPr>
          <p:cNvPr id="5" name="Picture 4" descr="A picture containing implement, stationary, pencil, colorful&#10;&#10;Description automatically generated">
            <a:extLst>
              <a:ext uri="{FF2B5EF4-FFF2-40B4-BE49-F238E27FC236}">
                <a16:creationId xmlns:a16="http://schemas.microsoft.com/office/drawing/2014/main" id="{A0BBC364-A50D-4C93-B6D5-B730345346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7" t="4537" r="1135" b="21025"/>
          <a:stretch/>
        </p:blipFill>
        <p:spPr>
          <a:xfrm>
            <a:off x="9327502" y="1680705"/>
            <a:ext cx="2864498" cy="425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18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5622878C-C6B3-4FEC-925F-0F72A758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23"/>
          <a:stretch/>
        </p:blipFill>
        <p:spPr>
          <a:xfrm>
            <a:off x="0" y="371856"/>
            <a:ext cx="9144000" cy="6486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0"/>
            <a:ext cx="1224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violin plot comparisons of DESeq2 Identified Genera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6A3ACB-09F0-4381-975C-062F4C26D992}"/>
              </a:ext>
            </a:extLst>
          </p:cNvPr>
          <p:cNvSpPr txBox="1"/>
          <p:nvPr/>
        </p:nvSpPr>
        <p:spPr>
          <a:xfrm>
            <a:off x="8623005" y="5163510"/>
            <a:ext cx="3568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*p values obtained using </a:t>
            </a:r>
            <a:r>
              <a:rPr lang="en-US" dirty="0" err="1"/>
              <a:t>wilcox</a:t>
            </a:r>
            <a:r>
              <a:rPr lang="en-US" dirty="0"/>
              <a:t> test comparisons to </a:t>
            </a:r>
            <a:r>
              <a:rPr lang="en-US" dirty="0" err="1"/>
              <a:t>Control_Healthy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1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FDF76-9AFE-4E5A-AC6F-D166BABC3F69}"/>
              </a:ext>
            </a:extLst>
          </p:cNvPr>
          <p:cNvSpPr txBox="1"/>
          <p:nvPr/>
        </p:nvSpPr>
        <p:spPr>
          <a:xfrm>
            <a:off x="-49942" y="0"/>
            <a:ext cx="12241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 % Relative Abundance violin plot comparisons of DESeq2 Identified Phyla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B79120A-8036-46CC-B415-D2E0C4740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064"/>
            <a:ext cx="6345936" cy="634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70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1A7D-D62D-4CC0-AB0A-C90BE8CD3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557" y="1122363"/>
            <a:ext cx="11532973" cy="1505507"/>
          </a:xfrm>
        </p:spPr>
        <p:txBody>
          <a:bodyPr>
            <a:normAutofit fontScale="90000"/>
          </a:bodyPr>
          <a:lstStyle/>
          <a:p>
            <a:r>
              <a:rPr lang="en-US" dirty="0"/>
              <a:t>CRR125950 confidence interval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02B51-34FB-4810-BD3D-CA096E5F2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15 Sept 2020</a:t>
            </a:r>
          </a:p>
          <a:p>
            <a:r>
              <a:rPr lang="en-US" b="1" dirty="0"/>
              <a:t>Objective: </a:t>
            </a:r>
            <a:r>
              <a:rPr lang="en-US" dirty="0"/>
              <a:t>determine if filtering out the low complexity regions from the dataset prior to Kraken2 fixed the issue with Bracken incorrectly over estimations of false taxa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C003A-35AF-4C2E-86A4-F093D9ADD658}"/>
              </a:ext>
            </a:extLst>
          </p:cNvPr>
          <p:cNvSpPr txBox="1"/>
          <p:nvPr/>
        </p:nvSpPr>
        <p:spPr>
          <a:xfrm>
            <a:off x="3047617" y="3245482"/>
            <a:ext cx="6095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ucida Console" panose="020B0609040504020204" pitchFamily="49" charset="0"/>
              </a:rPr>
              <a:t>CRR125950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51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102B51-34FB-4810-BD3D-CA096E5F2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081" y="560173"/>
            <a:ext cx="10214919" cy="4697627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Issue: </a:t>
            </a:r>
            <a:r>
              <a:rPr lang="en-US" dirty="0"/>
              <a:t>there are homopolymers (26nt AAAAAA) reads that passed filtering, and  being classified as </a:t>
            </a:r>
            <a:r>
              <a:rPr lang="en-US" i="1" dirty="0"/>
              <a:t>Firmicutes</a:t>
            </a:r>
            <a:r>
              <a:rPr lang="en-US" dirty="0"/>
              <a:t> by Kraken2, followed by Bracken re-estimation into </a:t>
            </a:r>
            <a:r>
              <a:rPr lang="en-US" i="1" dirty="0"/>
              <a:t>Bacillus anthracis</a:t>
            </a:r>
            <a:br>
              <a:rPr lang="en-US" i="1" dirty="0"/>
            </a:br>
            <a:endParaRPr lang="en-US" i="1" dirty="0"/>
          </a:p>
          <a:p>
            <a:pPr algn="l"/>
            <a:r>
              <a:rPr lang="en-US" b="1" dirty="0"/>
              <a:t>Objective: </a:t>
            </a:r>
            <a:r>
              <a:rPr lang="en-US" dirty="0"/>
              <a:t>Determine if filtering out the low complexity regions from the dataset prior to Kraken2 fixed the issue with Bracken incorrectly over estimations of false taxa</a:t>
            </a:r>
          </a:p>
          <a:p>
            <a:pPr algn="l"/>
            <a:r>
              <a:rPr lang="en-US" b="1" dirty="0"/>
              <a:t>Secondary Objective: </a:t>
            </a:r>
            <a:r>
              <a:rPr lang="en-US" dirty="0"/>
              <a:t>Identify the effects of utilizing varying confidence interval stringencies in the Kraken2 classification step.</a:t>
            </a:r>
          </a:p>
        </p:txBody>
      </p:sp>
    </p:spTree>
    <p:extLst>
      <p:ext uri="{BB962C8B-B14F-4D97-AF65-F5344CB8AC3E}">
        <p14:creationId xmlns:p14="http://schemas.microsoft.com/office/powerpoint/2010/main" val="3683799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8EE5CC7-111B-4C32-885C-EAFAADAC57DA}"/>
              </a:ext>
            </a:extLst>
          </p:cNvPr>
          <p:cNvGrpSpPr/>
          <p:nvPr/>
        </p:nvGrpSpPr>
        <p:grpSpPr>
          <a:xfrm>
            <a:off x="172999" y="1713472"/>
            <a:ext cx="11804811" cy="3431057"/>
            <a:chOff x="172999" y="0"/>
            <a:chExt cx="11804811" cy="3431057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2ED02FD3-6912-4536-8DA8-BBB4A6CA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753" y="0"/>
              <a:ext cx="3431057" cy="34310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 descr="A picture containing lot, sitting, bus, small&#10;&#10;Description automatically generated">
              <a:extLst>
                <a:ext uri="{FF2B5EF4-FFF2-40B4-BE49-F238E27FC236}">
                  <a16:creationId xmlns:a16="http://schemas.microsoft.com/office/drawing/2014/main" id="{A0640984-3BA2-4DCA-BB48-553ACA2C0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99" y="401594"/>
              <a:ext cx="8068962" cy="26896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98541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15957CB-2C46-497D-A22D-D9B034A0C0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77"/>
          <a:stretch/>
        </p:blipFill>
        <p:spPr>
          <a:xfrm>
            <a:off x="0" y="0"/>
            <a:ext cx="3060253" cy="68580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B6AF0F5B-CBF1-47A5-B2D1-F3F6E19C62F3}"/>
              </a:ext>
            </a:extLst>
          </p:cNvPr>
          <p:cNvGrpSpPr/>
          <p:nvPr/>
        </p:nvGrpSpPr>
        <p:grpSpPr>
          <a:xfrm>
            <a:off x="3191974" y="649041"/>
            <a:ext cx="1860966" cy="5559919"/>
            <a:chOff x="3191974" y="419292"/>
            <a:chExt cx="1860966" cy="555991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684FAF-35B4-45A3-B294-61F552366B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557" t="22032" b="39308"/>
            <a:stretch/>
          </p:blipFill>
          <p:spPr>
            <a:xfrm>
              <a:off x="3191974" y="3327910"/>
              <a:ext cx="1813483" cy="265130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86618F4-9F96-455E-94B8-FA6C3F049B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22" t="19955" r="26443" b="36159"/>
            <a:stretch/>
          </p:blipFill>
          <p:spPr>
            <a:xfrm>
              <a:off x="3205759" y="419292"/>
              <a:ext cx="1847181" cy="3009708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B3F7E98-B461-4665-A403-121DFD862367}"/>
              </a:ext>
            </a:extLst>
          </p:cNvPr>
          <p:cNvSpPr txBox="1"/>
          <p:nvPr/>
        </p:nvSpPr>
        <p:spPr>
          <a:xfrm>
            <a:off x="4824724" y="299650"/>
            <a:ext cx="7367276" cy="3970318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#make the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phyloseq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object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CRR125950&lt;-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phyloseq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otu,tax,sam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#get rid of eukaryotic, and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archeal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, and viral hits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CRR125950&lt;-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subset_taxa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physeq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CRR125950, domain=="Bacteria")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#transfrom into a relative abundance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CRR125950_rel&lt;-microbiome::transform(CRR125950, "compositional")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#subset the core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mriobiota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&gt;0.5% prevalence and 0.5% detection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CRR125950_core&lt;-core(x = CRR125950_rel, detection = 0.5/100, prevalence = 0.5/100)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#make the names the species</a:t>
            </a:r>
          </a:p>
          <a:p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tax_glom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(CRR125950_core,taxrank = "species",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NArm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T )</a:t>
            </a:r>
          </a:p>
          <a:p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taxa_names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(CRR125950_core)&lt;-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get_taxa_unique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physeq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CRR125950_core,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taxonomic.rank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"species")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#plot it up by confidence</a:t>
            </a:r>
          </a:p>
          <a:p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plot_composition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(x = CRR125950_core,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sample.sort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'confidence',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otu.sort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"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abundance",verbose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= T)+ </a:t>
            </a:r>
          </a:p>
          <a:p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 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scale_fill_manual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(values=rep( 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pal_npg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("</a:t>
            </a:r>
            <a:r>
              <a:rPr lang="en-US" sz="1400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nrc</a:t>
            </a:r>
            <a:r>
              <a:rPr lang="en-US" sz="1400" dirty="0">
                <a:solidFill>
                  <a:schemeClr val="bg1"/>
                </a:solidFill>
                <a:latin typeface="Lucida Console" panose="020B0609040504020204" pitchFamily="49" charset="0"/>
              </a:rPr>
              <a:t>", alpha = 1)(10),times=4))</a:t>
            </a:r>
          </a:p>
        </p:txBody>
      </p:sp>
    </p:spTree>
    <p:extLst>
      <p:ext uri="{BB962C8B-B14F-4D97-AF65-F5344CB8AC3E}">
        <p14:creationId xmlns:p14="http://schemas.microsoft.com/office/powerpoint/2010/main" val="38353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218DD1B4-1DDC-4416-960D-4C13DAA82709}"/>
              </a:ext>
            </a:extLst>
          </p:cNvPr>
          <p:cNvGrpSpPr/>
          <p:nvPr/>
        </p:nvGrpSpPr>
        <p:grpSpPr>
          <a:xfrm>
            <a:off x="1" y="0"/>
            <a:ext cx="12191999" cy="6798562"/>
            <a:chOff x="1" y="0"/>
            <a:chExt cx="12191999" cy="679856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DC638AF-CCC4-4779-B530-736E2D69F41A}"/>
                </a:ext>
              </a:extLst>
            </p:cNvPr>
            <p:cNvGrpSpPr/>
            <p:nvPr/>
          </p:nvGrpSpPr>
          <p:grpSpPr>
            <a:xfrm>
              <a:off x="1" y="672440"/>
              <a:ext cx="12173749" cy="6126122"/>
              <a:chOff x="1" y="672440"/>
              <a:chExt cx="12173749" cy="6126122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BC01BFF-A143-4116-B023-B4434C31D751}"/>
                  </a:ext>
                </a:extLst>
              </p:cNvPr>
              <p:cNvGrpSpPr/>
              <p:nvPr/>
            </p:nvGrpSpPr>
            <p:grpSpPr>
              <a:xfrm>
                <a:off x="1" y="672440"/>
                <a:ext cx="4145279" cy="5481798"/>
                <a:chOff x="1" y="59438"/>
                <a:chExt cx="4145279" cy="5481798"/>
              </a:xfrm>
            </p:grpSpPr>
            <p:pic>
              <p:nvPicPr>
                <p:cNvPr id="34" name="Picture 33" descr="A screenshot of a video game&#10;&#10;Description automatically generated">
                  <a:extLst>
                    <a:ext uri="{FF2B5EF4-FFF2-40B4-BE49-F238E27FC236}">
                      <a16:creationId xmlns:a16="http://schemas.microsoft.com/office/drawing/2014/main" id="{BA6DEAE5-A442-4228-9E14-93B2F19C4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480" y="59438"/>
                  <a:ext cx="4114800" cy="2743200"/>
                </a:xfrm>
                <a:prstGeom prst="rect">
                  <a:avLst/>
                </a:prstGeom>
              </p:spPr>
            </p:pic>
            <p:pic>
              <p:nvPicPr>
                <p:cNvPr id="36" name="Picture 35">
                  <a:extLst>
                    <a:ext uri="{FF2B5EF4-FFF2-40B4-BE49-F238E27FC236}">
                      <a16:creationId xmlns:a16="http://schemas.microsoft.com/office/drawing/2014/main" id="{0B74B672-AF34-4788-A46F-849630A3A6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" y="2798036"/>
                  <a:ext cx="4114800" cy="2743200"/>
                </a:xfrm>
                <a:prstGeom prst="rect">
                  <a:avLst/>
                </a:prstGeom>
              </p:spPr>
            </p:pic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1A6AD8D-EBCF-4DFD-93B5-09F5B4F5FD2B}"/>
                  </a:ext>
                </a:extLst>
              </p:cNvPr>
              <p:cNvGrpSpPr/>
              <p:nvPr/>
            </p:nvGrpSpPr>
            <p:grpSpPr>
              <a:xfrm>
                <a:off x="4020350" y="4055362"/>
                <a:ext cx="8153400" cy="2743200"/>
                <a:chOff x="4038600" y="4055362"/>
                <a:chExt cx="8153400" cy="2743200"/>
              </a:xfrm>
            </p:grpSpPr>
            <p:pic>
              <p:nvPicPr>
                <p:cNvPr id="56" name="Picture 55" descr="A map of a person&#10;&#10;Description automatically generated">
                  <a:extLst>
                    <a:ext uri="{FF2B5EF4-FFF2-40B4-BE49-F238E27FC236}">
                      <a16:creationId xmlns:a16="http://schemas.microsoft.com/office/drawing/2014/main" id="{CDD6B37E-AEB9-45D0-BF64-25BB9F3AA6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38600" y="4055362"/>
                  <a:ext cx="4114800" cy="2743200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close up of a map&#10;&#10;Description automatically generated">
                  <a:extLst>
                    <a:ext uri="{FF2B5EF4-FFF2-40B4-BE49-F238E27FC236}">
                      <a16:creationId xmlns:a16="http://schemas.microsoft.com/office/drawing/2014/main" id="{9E1096A7-9C8A-4BC2-99F1-D84215DAE4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77200" y="4055362"/>
                  <a:ext cx="4114800" cy="2743200"/>
                </a:xfrm>
                <a:prstGeom prst="rect">
                  <a:avLst/>
                </a:prstGeom>
              </p:spPr>
            </p:pic>
          </p:grpSp>
        </p:grpSp>
        <p:pic>
          <p:nvPicPr>
            <p:cNvPr id="65" name="Picture 64" descr="A close up of a map&#10;&#10;Description automatically generated">
              <a:extLst>
                <a:ext uri="{FF2B5EF4-FFF2-40B4-BE49-F238E27FC236}">
                  <a16:creationId xmlns:a16="http://schemas.microsoft.com/office/drawing/2014/main" id="{FE93187F-02A8-4060-BAD0-9085A178D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3526" y="0"/>
              <a:ext cx="8138474" cy="40692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677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36C7DBC-B971-4978-9B40-1E527394D654}"/>
              </a:ext>
            </a:extLst>
          </p:cNvPr>
          <p:cNvGrpSpPr/>
          <p:nvPr/>
        </p:nvGrpSpPr>
        <p:grpSpPr>
          <a:xfrm>
            <a:off x="-39905" y="78094"/>
            <a:ext cx="12191056" cy="6649963"/>
            <a:chOff x="-378592" y="13338"/>
            <a:chExt cx="11797796" cy="6273436"/>
          </a:xfrm>
        </p:grpSpPr>
        <p:pic>
          <p:nvPicPr>
            <p:cNvPr id="3" name="Picture 2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A357502-6456-4EF9-B282-3428F4315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78592" y="387876"/>
              <a:ext cx="11797796" cy="5898898"/>
            </a:xfrm>
            <a:prstGeom prst="rect">
              <a:avLst/>
            </a:prstGeom>
          </p:spPr>
        </p:pic>
        <p:pic>
          <p:nvPicPr>
            <p:cNvPr id="38" name="Picture 37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368F05E-C7F0-4C58-A62A-D9BEFB8086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99" t="19310" r="5204"/>
            <a:stretch/>
          </p:blipFill>
          <p:spPr>
            <a:xfrm>
              <a:off x="-92743" y="13338"/>
              <a:ext cx="11304248" cy="20544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774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B8409-6A99-4645-8924-052A53BB94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COVIRT-19 microbial subgroup analysis of BALF samples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B40DB-D48E-479B-8EAD-9446BFAC97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Sept 2020</a:t>
            </a:r>
          </a:p>
        </p:txBody>
      </p:sp>
    </p:spTree>
    <p:extLst>
      <p:ext uri="{BB962C8B-B14F-4D97-AF65-F5344CB8AC3E}">
        <p14:creationId xmlns:p14="http://schemas.microsoft.com/office/powerpoint/2010/main" val="385884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EAF672B-3DC8-44B5-8318-CEB1269694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02"/>
          <a:stretch/>
        </p:blipFill>
        <p:spPr>
          <a:xfrm>
            <a:off x="0" y="574154"/>
            <a:ext cx="12192000" cy="6220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5BC58-3F41-47E8-8E7F-6970CA6D890F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Dendrogram of Euclidean distances of VST transformed counts by case</a:t>
            </a:r>
          </a:p>
        </p:txBody>
      </p:sp>
    </p:spTree>
    <p:extLst>
      <p:ext uri="{BB962C8B-B14F-4D97-AF65-F5344CB8AC3E}">
        <p14:creationId xmlns:p14="http://schemas.microsoft.com/office/powerpoint/2010/main" val="127175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60F37D5B-E92C-4500-950D-3E5FA7BAB0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47"/>
          <a:stretch/>
        </p:blipFill>
        <p:spPr>
          <a:xfrm>
            <a:off x="609600" y="627320"/>
            <a:ext cx="10972800" cy="6230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C30CC3-BE15-4118-B0FA-11B3DADBF7F0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Dendrogram of Euclidean distances of VST transformed counts by publication</a:t>
            </a:r>
          </a:p>
        </p:txBody>
      </p:sp>
    </p:spTree>
    <p:extLst>
      <p:ext uri="{BB962C8B-B14F-4D97-AF65-F5344CB8AC3E}">
        <p14:creationId xmlns:p14="http://schemas.microsoft.com/office/powerpoint/2010/main" val="386880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55665-2E4C-45EF-B870-D5F23F122E13}"/>
              </a:ext>
            </a:extLst>
          </p:cNvPr>
          <p:cNvSpPr txBox="1"/>
          <p:nvPr/>
        </p:nvSpPr>
        <p:spPr>
          <a:xfrm>
            <a:off x="504696" y="18246"/>
            <a:ext cx="4242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3C89A0-05B1-4C5F-8276-413B41809F76}"/>
              </a:ext>
            </a:extLst>
          </p:cNvPr>
          <p:cNvSpPr txBox="1"/>
          <p:nvPr/>
        </p:nvSpPr>
        <p:spPr>
          <a:xfrm>
            <a:off x="499730" y="440570"/>
            <a:ext cx="43412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Taxa to only Bacteria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Subset Samples to only BALF 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Removed </a:t>
            </a:r>
            <a:r>
              <a:rPr lang="en-US" i="1" dirty="0"/>
              <a:t>Huang et. al </a:t>
            </a:r>
            <a:r>
              <a:rPr lang="en-US" dirty="0"/>
              <a:t>2019 samples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batch effect observed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status was “</a:t>
            </a:r>
            <a:r>
              <a:rPr lang="en-US" dirty="0" err="1"/>
              <a:t>Control_unknown</a:t>
            </a:r>
            <a:r>
              <a:rPr lang="en-US" dirty="0"/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Pruned taxa with &gt;0 reads 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2C31C-FBEA-4018-9A45-C9273B6D87EC}"/>
              </a:ext>
            </a:extLst>
          </p:cNvPr>
          <p:cNvSpPr txBox="1"/>
          <p:nvPr/>
        </p:nvSpPr>
        <p:spPr>
          <a:xfrm>
            <a:off x="6496849" y="156300"/>
            <a:ext cx="5695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Distributions of reads  by publication post processing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B5336E-EB22-4747-8383-88C839855855}"/>
              </a:ext>
            </a:extLst>
          </p:cNvPr>
          <p:cNvGrpSpPr>
            <a:grpSpLocks noChangeAspect="1"/>
          </p:cNvGrpSpPr>
          <p:nvPr/>
        </p:nvGrpSpPr>
        <p:grpSpPr>
          <a:xfrm>
            <a:off x="474835" y="2279959"/>
            <a:ext cx="4947430" cy="4578042"/>
            <a:chOff x="6475227" y="519096"/>
            <a:chExt cx="5610447" cy="5191557"/>
          </a:xfrm>
        </p:grpSpPr>
        <p:pic>
          <p:nvPicPr>
            <p:cNvPr id="17" name="Picture 16" descr="A close up of a map&#10;&#10;Description automatically generated">
              <a:extLst>
                <a:ext uri="{FF2B5EF4-FFF2-40B4-BE49-F238E27FC236}">
                  <a16:creationId xmlns:a16="http://schemas.microsoft.com/office/drawing/2014/main" id="{55EA65C2-1C98-4A38-A8C5-0D0C118BA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948"/>
            <a:stretch/>
          </p:blipFill>
          <p:spPr>
            <a:xfrm>
              <a:off x="6475227" y="519096"/>
              <a:ext cx="5610447" cy="5191557"/>
            </a:xfrm>
            <a:prstGeom prst="rect">
              <a:avLst/>
            </a:prstGeom>
          </p:spPr>
        </p:pic>
        <p:pic>
          <p:nvPicPr>
            <p:cNvPr id="19" name="Picture 18" descr="A close up of a map&#10;&#10;Description automatically generated">
              <a:extLst>
                <a:ext uri="{FF2B5EF4-FFF2-40B4-BE49-F238E27FC236}">
                  <a16:creationId xmlns:a16="http://schemas.microsoft.com/office/drawing/2014/main" id="{FEEB173A-5A65-40C9-A97B-DF6FBD612F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96" t="42082" b="42582"/>
            <a:stretch/>
          </p:blipFill>
          <p:spPr>
            <a:xfrm>
              <a:off x="7262038" y="1171026"/>
              <a:ext cx="1652515" cy="109209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53099D-B04F-4C64-8CBC-241A252C7D3A}"/>
              </a:ext>
            </a:extLst>
          </p:cNvPr>
          <p:cNvGrpSpPr>
            <a:grpSpLocks noChangeAspect="1"/>
          </p:cNvGrpSpPr>
          <p:nvPr/>
        </p:nvGrpSpPr>
        <p:grpSpPr>
          <a:xfrm>
            <a:off x="6280653" y="614791"/>
            <a:ext cx="5911347" cy="5492561"/>
            <a:chOff x="764325" y="2500096"/>
            <a:chExt cx="4690177" cy="4357904"/>
          </a:xfrm>
        </p:grpSpPr>
        <p:pic>
          <p:nvPicPr>
            <p:cNvPr id="15" name="Picture 14" descr="A close up of a map&#10;&#10;Description automatically generated">
              <a:extLst>
                <a:ext uri="{FF2B5EF4-FFF2-40B4-BE49-F238E27FC236}">
                  <a16:creationId xmlns:a16="http://schemas.microsoft.com/office/drawing/2014/main" id="{E9C736AA-1028-4F03-AC0C-570B3CE2A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27" r="22857" b="-598"/>
            <a:stretch/>
          </p:blipFill>
          <p:spPr>
            <a:xfrm>
              <a:off x="764325" y="2500096"/>
              <a:ext cx="4690177" cy="4357904"/>
            </a:xfrm>
            <a:prstGeom prst="rect">
              <a:avLst/>
            </a:prstGeom>
          </p:spPr>
        </p:pic>
        <p:pic>
          <p:nvPicPr>
            <p:cNvPr id="21" name="Picture 20" descr="A close up of a map&#10;&#10;Description automatically generated">
              <a:extLst>
                <a:ext uri="{FF2B5EF4-FFF2-40B4-BE49-F238E27FC236}">
                  <a16:creationId xmlns:a16="http://schemas.microsoft.com/office/drawing/2014/main" id="{094A67AC-C54F-4B94-96A1-46F346E911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34" t="32899" b="34223"/>
            <a:stretch/>
          </p:blipFill>
          <p:spPr>
            <a:xfrm>
              <a:off x="1392865" y="2844391"/>
              <a:ext cx="1371956" cy="1499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0256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AAAFA09-CAB3-44ED-8DCE-4130D0882473}"/>
              </a:ext>
            </a:extLst>
          </p:cNvPr>
          <p:cNvGrpSpPr/>
          <p:nvPr/>
        </p:nvGrpSpPr>
        <p:grpSpPr>
          <a:xfrm>
            <a:off x="213492" y="550843"/>
            <a:ext cx="11765016" cy="5756315"/>
            <a:chOff x="465939" y="0"/>
            <a:chExt cx="11765016" cy="5756315"/>
          </a:xfrm>
        </p:grpSpPr>
        <p:pic>
          <p:nvPicPr>
            <p:cNvPr id="5" name="Picture 4" descr="A close up of a map&#10;&#10;Description automatically generated">
              <a:extLst>
                <a:ext uri="{FF2B5EF4-FFF2-40B4-BE49-F238E27FC236}">
                  <a16:creationId xmlns:a16="http://schemas.microsoft.com/office/drawing/2014/main" id="{4875783E-B456-4E3E-9A64-E5C8E2C7BC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11" b="25591"/>
            <a:stretch/>
          </p:blipFill>
          <p:spPr>
            <a:xfrm>
              <a:off x="465939" y="0"/>
              <a:ext cx="11260121" cy="2963538"/>
            </a:xfrm>
            <a:prstGeom prst="rect">
              <a:avLst/>
            </a:prstGeom>
          </p:spPr>
        </p:pic>
        <p:pic>
          <p:nvPicPr>
            <p:cNvPr id="9" name="Picture 8" descr="A close up of a map&#10;&#10;Description automatically generated">
              <a:extLst>
                <a:ext uri="{FF2B5EF4-FFF2-40B4-BE49-F238E27FC236}">
                  <a16:creationId xmlns:a16="http://schemas.microsoft.com/office/drawing/2014/main" id="{F05654AD-DB6F-463F-A5B5-519BE88BBE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580" b="24607"/>
            <a:stretch/>
          </p:blipFill>
          <p:spPr>
            <a:xfrm>
              <a:off x="465939" y="2649559"/>
              <a:ext cx="11765016" cy="310675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2FDAC7-D855-4F02-AF32-37A77FF8D44F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 err="1"/>
              <a:t>PCoA</a:t>
            </a:r>
            <a:r>
              <a:rPr lang="en-US" sz="2400" u="sng" dirty="0"/>
              <a:t> plots of Euclidean distances of VST transformed counts by case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183801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C6115F88-1ADE-4CB6-95F1-6139BEB9E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" y="1143000"/>
            <a:ext cx="6096000" cy="4572000"/>
          </a:xfrm>
          <a:prstGeom prst="rect">
            <a:avLst/>
          </a:prstGeom>
        </p:spPr>
      </p:pic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5791D0AA-C5F6-4A1A-BB07-38BD0AFA1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43000"/>
            <a:ext cx="6096000" cy="4572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1D09F7-88DE-4F0C-A47E-C40C5D0498A9}"/>
              </a:ext>
            </a:extLst>
          </p:cNvPr>
          <p:cNvSpPr txBox="1"/>
          <p:nvPr/>
        </p:nvSpPr>
        <p:spPr>
          <a:xfrm>
            <a:off x="504696" y="18246"/>
            <a:ext cx="1126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T-SNE plots of Bray Curtis dissimilarity of counts by case and publication</a:t>
            </a:r>
          </a:p>
        </p:txBody>
      </p:sp>
    </p:spTree>
    <p:extLst>
      <p:ext uri="{BB962C8B-B14F-4D97-AF65-F5344CB8AC3E}">
        <p14:creationId xmlns:p14="http://schemas.microsoft.com/office/powerpoint/2010/main" val="160160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723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Lucida Console</vt:lpstr>
      <vt:lpstr>Wingdings</vt:lpstr>
      <vt:lpstr>Office Theme</vt:lpstr>
      <vt:lpstr>COVIRT-19 microbial subgroup analysis of BALF samples update</vt:lpstr>
      <vt:lpstr>PowerPoint Presentation</vt:lpstr>
      <vt:lpstr>PowerPoint Presentation</vt:lpstr>
      <vt:lpstr>COVIRT-19 microbial subgroup analysis of BALF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CRR125950 confidence interval analysis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Jochum</dc:creator>
  <cp:lastModifiedBy>Michael Jochum</cp:lastModifiedBy>
  <cp:revision>27</cp:revision>
  <dcterms:created xsi:type="dcterms:W3CDTF">2020-09-01T15:47:05Z</dcterms:created>
  <dcterms:modified xsi:type="dcterms:W3CDTF">2020-09-24T21:07:38Z</dcterms:modified>
</cp:coreProperties>
</file>