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1" r:id="rId5"/>
    <p:sldId id="257" r:id="rId6"/>
    <p:sldId id="260" r:id="rId7"/>
    <p:sldId id="259" r:id="rId8"/>
    <p:sldId id="264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90" d="100"/>
          <a:sy n="90" d="100"/>
        </p:scale>
        <p:origin x="618" y="1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41D2-DFDE-47AD-9508-031BAD41B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6FE9D-DB4E-4DCA-B218-01EDE7700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81C0C-ADFD-4F5B-8BBE-6034F471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8BCC2-10B4-4A2E-BC63-F9039797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277F-E50D-4D18-A0BE-F4AB9576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7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0A13-BF02-4ED5-BD82-E470F1E3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3707B-E2B8-4F9F-870D-E32EBFFA1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BF0B5-AFE3-4379-9445-253C1145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201C8-02BC-4935-BFF8-C01E5FF2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A3366-8F82-48AD-86D9-2254D173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9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2E4AE-7D6A-4D85-8B96-CBDDD28CE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2D7A9-66CB-43CA-B8D3-EF620C957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3A268-985D-414F-9765-FD3094B9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1B6AA-B62A-483C-A50A-339D0CDD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F150E-5CA1-4066-BAAB-DD5C38BC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0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1B95-42B6-40F1-ABE2-CE3725F8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C776C-D59C-4823-8644-2CD6D6DC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595CC-55BB-498C-8BAD-92EB4067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7127A-F1E5-4D8E-9A1A-68FE1080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613E7-43AB-4A11-9AF5-4585EAE8C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E767-6431-4302-850B-6262118B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1CF99-B83B-472B-B52C-1AB4A3A0D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0E76A-C280-4536-B120-4F053431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0AEA2-B805-46DD-B669-D1E98A02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D49FA-F365-4E37-8ADD-C12DF9F6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8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30B7-91F9-4C06-8AFF-DDC83D11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AE677-B8D9-4858-B3BD-1EA6A776A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BB1F9-3BE0-4E3F-969F-4A23E2C89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2A306-B16A-42BD-B4EF-3614BD8B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72AAC-AD9C-4261-A3F4-D9F6CC42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22986-66D0-4FD8-98BE-C7C6040F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1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DD46-D85E-4B28-A1C1-DDC26B4D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4DE07-6A61-4194-BAFE-2AFCFBA70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A3410-3237-4E0E-8030-690944611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32809-B3EF-4725-B8EF-ED07A6F3C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B9BDC-2089-481A-AADF-64DA914E8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1F5BC-09EA-47C7-9E9F-306B66B9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1EC650-D0AE-4224-80E4-0E0C070F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7C833-8DB2-46EF-95D6-3D9A9FBA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9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629C-4E02-40B7-9BA2-04C2FCFF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4B447-B71F-4B97-8929-6E28D6DF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6BB87-DAAA-46FB-A7D0-F6DCFE8A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8CCA1-E599-4618-9FCD-F114D44C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8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45CC52-2D1B-471A-84F8-25EF6BB7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8B74B-D379-45F7-85EF-EF66D3E5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DF10F-C1C8-4601-922B-7C183CB8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9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A2C2-8211-450D-AF6F-6B45C490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F5935-7A59-41E5-96C3-CADF7344D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0CD69-9E3C-4E18-B564-99E084395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14921-342D-46C9-882F-7B4FFED39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55C5-FFE3-41ED-A646-A95BBFF4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6C1F3-F977-4360-AE32-7C2364EC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2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0ECA-1A13-4F1D-8491-33CAFB3F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CFBD2F-E2CD-4AB4-9E2C-77B447B5D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C6272-E527-4F3F-9809-506B03829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2BFA3-F005-47FC-ACE0-3382742F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37921-3FE2-4715-99D8-578CB7E36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A8242-8A9A-4B20-B722-0C78B9CB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9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AE313-988C-47C1-B812-7FFFBD03A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19FBA-7F18-4A8C-8901-A41B0D555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16562-3B6A-4CB8-A70F-D574EEBF5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EABEE-0EAC-4FAC-9093-7DDB11BDE35B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0E15-47B3-4628-9FCB-010E22B8C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6CC48-62CC-4AE6-B2CE-20CEA005F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7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B8409-6A99-4645-8924-052A53BB9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COVIRT-19 microbial subgroup analysis of BALF samples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B40DB-D48E-479B-8EAD-9446BFAC97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 Sept 2020</a:t>
            </a:r>
          </a:p>
        </p:txBody>
      </p:sp>
    </p:spTree>
    <p:extLst>
      <p:ext uri="{BB962C8B-B14F-4D97-AF65-F5344CB8AC3E}">
        <p14:creationId xmlns:p14="http://schemas.microsoft.com/office/powerpoint/2010/main" val="1673825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22878C-C6B3-4FEC-925F-0F72A758B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3"/>
          <a:stretch/>
        </p:blipFill>
        <p:spPr>
          <a:xfrm>
            <a:off x="0" y="371856"/>
            <a:ext cx="9144000" cy="64861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CFDF76-9AFE-4E5A-AC6F-D166BABC3F69}"/>
              </a:ext>
            </a:extLst>
          </p:cNvPr>
          <p:cNvSpPr txBox="1"/>
          <p:nvPr/>
        </p:nvSpPr>
        <p:spPr>
          <a:xfrm>
            <a:off x="-49942" y="0"/>
            <a:ext cx="12241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 % Relative Abundance violin plot comparisons of DESeq2 Identified Genera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A3ACB-09F0-4381-975C-062F4C26D992}"/>
              </a:ext>
            </a:extLst>
          </p:cNvPr>
          <p:cNvSpPr txBox="1"/>
          <p:nvPr/>
        </p:nvSpPr>
        <p:spPr>
          <a:xfrm>
            <a:off x="8623005" y="5163510"/>
            <a:ext cx="35689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*p values obtained using </a:t>
            </a:r>
            <a:r>
              <a:rPr lang="en-US" dirty="0" err="1"/>
              <a:t>wilcox</a:t>
            </a:r>
            <a:r>
              <a:rPr lang="en-US" dirty="0"/>
              <a:t> test comparisons to </a:t>
            </a:r>
            <a:r>
              <a:rPr lang="en-US" dirty="0" err="1"/>
              <a:t>Control_Healthy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9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CFDF76-9AFE-4E5A-AC6F-D166BABC3F69}"/>
              </a:ext>
            </a:extLst>
          </p:cNvPr>
          <p:cNvSpPr txBox="1"/>
          <p:nvPr/>
        </p:nvSpPr>
        <p:spPr>
          <a:xfrm>
            <a:off x="-49942" y="0"/>
            <a:ext cx="12241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 % Relative Abundance violin plot comparisons of DESeq2 Identified Phyla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B79120A-8036-46CC-B415-D2E0C4740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064"/>
            <a:ext cx="6345936" cy="634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7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AF672B-3DC8-44B5-8318-CEB1269694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2"/>
          <a:stretch/>
        </p:blipFill>
        <p:spPr>
          <a:xfrm>
            <a:off x="0" y="574154"/>
            <a:ext cx="12192000" cy="6220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15BC58-3F41-47E8-8E7F-6970CA6D890F}"/>
              </a:ext>
            </a:extLst>
          </p:cNvPr>
          <p:cNvSpPr txBox="1"/>
          <p:nvPr/>
        </p:nvSpPr>
        <p:spPr>
          <a:xfrm>
            <a:off x="504696" y="18246"/>
            <a:ext cx="11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Dendrogram of Euclidean distances of VST transformed counts by case</a:t>
            </a:r>
          </a:p>
        </p:txBody>
      </p:sp>
    </p:spTree>
    <p:extLst>
      <p:ext uri="{BB962C8B-B14F-4D97-AF65-F5344CB8AC3E}">
        <p14:creationId xmlns:p14="http://schemas.microsoft.com/office/powerpoint/2010/main" val="127175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60F37D5B-E92C-4500-950D-3E5FA7BAB0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7"/>
          <a:stretch/>
        </p:blipFill>
        <p:spPr>
          <a:xfrm>
            <a:off x="609600" y="627320"/>
            <a:ext cx="10972800" cy="6230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30CC3-BE15-4118-B0FA-11B3DADBF7F0}"/>
              </a:ext>
            </a:extLst>
          </p:cNvPr>
          <p:cNvSpPr txBox="1"/>
          <p:nvPr/>
        </p:nvSpPr>
        <p:spPr>
          <a:xfrm>
            <a:off x="504696" y="18246"/>
            <a:ext cx="11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Dendrogram of Euclidean distances of VST transformed counts by publication</a:t>
            </a:r>
          </a:p>
        </p:txBody>
      </p:sp>
    </p:spTree>
    <p:extLst>
      <p:ext uri="{BB962C8B-B14F-4D97-AF65-F5344CB8AC3E}">
        <p14:creationId xmlns:p14="http://schemas.microsoft.com/office/powerpoint/2010/main" val="386880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455665-2E4C-45EF-B870-D5F23F122E13}"/>
              </a:ext>
            </a:extLst>
          </p:cNvPr>
          <p:cNvSpPr txBox="1"/>
          <p:nvPr/>
        </p:nvSpPr>
        <p:spPr>
          <a:xfrm>
            <a:off x="504696" y="18246"/>
            <a:ext cx="424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3C89A0-05B1-4C5F-8276-413B41809F76}"/>
              </a:ext>
            </a:extLst>
          </p:cNvPr>
          <p:cNvSpPr txBox="1"/>
          <p:nvPr/>
        </p:nvSpPr>
        <p:spPr>
          <a:xfrm>
            <a:off x="499730" y="440570"/>
            <a:ext cx="4341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Subset Taxa to only Bacteria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Subset Samples to only BALF tissue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</a:t>
            </a:r>
            <a:r>
              <a:rPr lang="en-US" i="1" dirty="0"/>
              <a:t>Huang et. al </a:t>
            </a:r>
            <a:r>
              <a:rPr lang="en-US" dirty="0"/>
              <a:t>2019 samples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large batch effect observed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status was “</a:t>
            </a:r>
            <a:r>
              <a:rPr lang="en-US" dirty="0" err="1"/>
              <a:t>Control_unknown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Pruned taxa with &gt;0 reads counts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E2C31C-FBEA-4018-9A45-C9273B6D87EC}"/>
              </a:ext>
            </a:extLst>
          </p:cNvPr>
          <p:cNvSpPr txBox="1"/>
          <p:nvPr/>
        </p:nvSpPr>
        <p:spPr>
          <a:xfrm>
            <a:off x="6496849" y="156300"/>
            <a:ext cx="569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Distributions of reads  by publication post processing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FB5336E-EB22-4747-8383-88C839855855}"/>
              </a:ext>
            </a:extLst>
          </p:cNvPr>
          <p:cNvGrpSpPr>
            <a:grpSpLocks noChangeAspect="1"/>
          </p:cNvGrpSpPr>
          <p:nvPr/>
        </p:nvGrpSpPr>
        <p:grpSpPr>
          <a:xfrm>
            <a:off x="474835" y="2279959"/>
            <a:ext cx="4947430" cy="4578042"/>
            <a:chOff x="6475227" y="519096"/>
            <a:chExt cx="5610447" cy="5191557"/>
          </a:xfrm>
        </p:grpSpPr>
        <p:pic>
          <p:nvPicPr>
            <p:cNvPr id="17" name="Picture 16" descr="A close up of a map&#10;&#10;Description automatically generated">
              <a:extLst>
                <a:ext uri="{FF2B5EF4-FFF2-40B4-BE49-F238E27FC236}">
                  <a16:creationId xmlns:a16="http://schemas.microsoft.com/office/drawing/2014/main" id="{55EA65C2-1C98-4A38-A8C5-0D0C118BA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948"/>
            <a:stretch/>
          </p:blipFill>
          <p:spPr>
            <a:xfrm>
              <a:off x="6475227" y="519096"/>
              <a:ext cx="5610447" cy="5191557"/>
            </a:xfrm>
            <a:prstGeom prst="rect">
              <a:avLst/>
            </a:prstGeom>
          </p:spPr>
        </p:pic>
        <p:pic>
          <p:nvPicPr>
            <p:cNvPr id="19" name="Picture 18" descr="A close up of a map&#10;&#10;Description automatically generated">
              <a:extLst>
                <a:ext uri="{FF2B5EF4-FFF2-40B4-BE49-F238E27FC236}">
                  <a16:creationId xmlns:a16="http://schemas.microsoft.com/office/drawing/2014/main" id="{FEEB173A-5A65-40C9-A97B-DF6FBD612F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96" t="42082" b="42582"/>
            <a:stretch/>
          </p:blipFill>
          <p:spPr>
            <a:xfrm>
              <a:off x="7262038" y="1171026"/>
              <a:ext cx="1652515" cy="109209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653099D-B04F-4C64-8CBC-241A252C7D3A}"/>
              </a:ext>
            </a:extLst>
          </p:cNvPr>
          <p:cNvGrpSpPr>
            <a:grpSpLocks noChangeAspect="1"/>
          </p:cNvGrpSpPr>
          <p:nvPr/>
        </p:nvGrpSpPr>
        <p:grpSpPr>
          <a:xfrm>
            <a:off x="6280653" y="614791"/>
            <a:ext cx="5911347" cy="5492561"/>
            <a:chOff x="764325" y="2500096"/>
            <a:chExt cx="4690177" cy="4357904"/>
          </a:xfrm>
        </p:grpSpPr>
        <p:pic>
          <p:nvPicPr>
            <p:cNvPr id="15" name="Picture 14" descr="A close up of a map&#10;&#10;Description automatically generated">
              <a:extLst>
                <a:ext uri="{FF2B5EF4-FFF2-40B4-BE49-F238E27FC236}">
                  <a16:creationId xmlns:a16="http://schemas.microsoft.com/office/drawing/2014/main" id="{E9C736AA-1028-4F03-AC0C-570B3CE2A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27" r="22857" b="-598"/>
            <a:stretch/>
          </p:blipFill>
          <p:spPr>
            <a:xfrm>
              <a:off x="764325" y="2500096"/>
              <a:ext cx="4690177" cy="4357904"/>
            </a:xfrm>
            <a:prstGeom prst="rect">
              <a:avLst/>
            </a:prstGeom>
          </p:spPr>
        </p:pic>
        <p:pic>
          <p:nvPicPr>
            <p:cNvPr id="21" name="Picture 20" descr="A close up of a map&#10;&#10;Description automatically generated">
              <a:extLst>
                <a:ext uri="{FF2B5EF4-FFF2-40B4-BE49-F238E27FC236}">
                  <a16:creationId xmlns:a16="http://schemas.microsoft.com/office/drawing/2014/main" id="{094A67AC-C54F-4B94-96A1-46F346E911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434" t="32899" b="34223"/>
            <a:stretch/>
          </p:blipFill>
          <p:spPr>
            <a:xfrm>
              <a:off x="1392865" y="2844391"/>
              <a:ext cx="1371956" cy="14991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025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AAAFA09-CAB3-44ED-8DCE-4130D0882473}"/>
              </a:ext>
            </a:extLst>
          </p:cNvPr>
          <p:cNvGrpSpPr/>
          <p:nvPr/>
        </p:nvGrpSpPr>
        <p:grpSpPr>
          <a:xfrm>
            <a:off x="213492" y="550843"/>
            <a:ext cx="11765016" cy="5756315"/>
            <a:chOff x="465939" y="0"/>
            <a:chExt cx="11765016" cy="5756315"/>
          </a:xfrm>
        </p:grpSpPr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4875783E-B456-4E3E-9A64-E5C8E2C7BC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11" b="25591"/>
            <a:stretch/>
          </p:blipFill>
          <p:spPr>
            <a:xfrm>
              <a:off x="465939" y="0"/>
              <a:ext cx="11260121" cy="2963538"/>
            </a:xfrm>
            <a:prstGeom prst="rect">
              <a:avLst/>
            </a:prstGeom>
          </p:spPr>
        </p:pic>
        <p:pic>
          <p:nvPicPr>
            <p:cNvPr id="9" name="Picture 8" descr="A close up of a map&#10;&#10;Description automatically generated">
              <a:extLst>
                <a:ext uri="{FF2B5EF4-FFF2-40B4-BE49-F238E27FC236}">
                  <a16:creationId xmlns:a16="http://schemas.microsoft.com/office/drawing/2014/main" id="{F05654AD-DB6F-463F-A5B5-519BE88BB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580" b="24607"/>
            <a:stretch/>
          </p:blipFill>
          <p:spPr>
            <a:xfrm>
              <a:off x="465939" y="2649559"/>
              <a:ext cx="11765016" cy="310675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32FDAC7-D855-4F02-AF32-37A77FF8D44F}"/>
              </a:ext>
            </a:extLst>
          </p:cNvPr>
          <p:cNvSpPr txBox="1"/>
          <p:nvPr/>
        </p:nvSpPr>
        <p:spPr>
          <a:xfrm>
            <a:off x="504696" y="18246"/>
            <a:ext cx="11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err="1"/>
              <a:t>PCoA</a:t>
            </a:r>
            <a:r>
              <a:rPr lang="en-US" sz="2400" u="sng" dirty="0"/>
              <a:t> plots of Euclidean distances of VST transformed counts by case and publication</a:t>
            </a:r>
          </a:p>
        </p:txBody>
      </p:sp>
    </p:spTree>
    <p:extLst>
      <p:ext uri="{BB962C8B-B14F-4D97-AF65-F5344CB8AC3E}">
        <p14:creationId xmlns:p14="http://schemas.microsoft.com/office/powerpoint/2010/main" val="1838013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6115F88-1ADE-4CB6-95F1-6139BEB9E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4" y="1143000"/>
            <a:ext cx="6096000" cy="4572000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5791D0AA-C5F6-4A1A-BB07-38BD0AFA1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3000"/>
            <a:ext cx="6096000" cy="457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1D09F7-88DE-4F0C-A47E-C40C5D0498A9}"/>
              </a:ext>
            </a:extLst>
          </p:cNvPr>
          <p:cNvSpPr txBox="1"/>
          <p:nvPr/>
        </p:nvSpPr>
        <p:spPr>
          <a:xfrm>
            <a:off x="504696" y="18246"/>
            <a:ext cx="11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T-SNE plots of Bray Curtis dissimilarity of VST transformed counts by case and publication</a:t>
            </a:r>
          </a:p>
        </p:txBody>
      </p:sp>
    </p:spTree>
    <p:extLst>
      <p:ext uri="{BB962C8B-B14F-4D97-AF65-F5344CB8AC3E}">
        <p14:creationId xmlns:p14="http://schemas.microsoft.com/office/powerpoint/2010/main" val="160160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E62A34-461C-4AA4-B317-99B513338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13019"/>
            <a:ext cx="7976212" cy="1800493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within_group_difs_anova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&lt;-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anova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betadisper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euc_dist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, meta(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vst_physeq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)$case)) # 0.002 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within_group_difs_anova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Analysis of Variance Table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Response: Distances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   Df  Sum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Sq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Mean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Sq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F value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(&gt;F)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Groups     2  253724 126862  17.232 3.571e-07 ***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Residuals 102 750933 7362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---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Signif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. codes: 0 ‘***’ 0.001 ‘**’ 0.01 ‘*’ 0.05 ‘.’ 0.1 ‘ ’ 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CF24F7-8693-4DDF-93D9-CE74AA925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835236"/>
            <a:ext cx="7732885" cy="2000548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within_group_difs_permutest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Permutation test for homogeneity of multivariate dispersions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Permutation: free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Number of permutations: 999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Response: Distances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   Df  Sum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Sq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Mean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Sq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N.Perm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(&gt;F)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Groups     2  253724 126862 17.232 999 0.001 ***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Residuals 102 750933 7362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---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Signif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. codes: 0 ‘***’ 0.001 ‘**’ 0.01 ‘*’ 0.05 ‘.’ 0.1 ‘ ’ 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3C3730E-C148-4C3E-AC10-DD10D3FBF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57507"/>
            <a:ext cx="7732886" cy="1800493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TukeyHSD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betadisper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euc_dist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, meta(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vst_physeq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)$case))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Tukey multiple comparisons of means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95% family-wise confidence level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Fit: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aov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(formula = distances ~ group, data = df)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$group </a:t>
            </a: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		diff 	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lwr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	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upr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	   p adj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Sick - Healthy 			1.644249 -52.82854 56.11703  0.9971626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COVID19 - Healthy		99.391186 52.81794 145.96444 0.0000052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COVID19 -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Control_Sick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		97.746937 47.41334 148.08053 0.0000335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CFDF76-9AFE-4E5A-AC6F-D166BABC3F69}"/>
              </a:ext>
            </a:extLst>
          </p:cNvPr>
          <p:cNvSpPr txBox="1"/>
          <p:nvPr/>
        </p:nvSpPr>
        <p:spPr>
          <a:xfrm>
            <a:off x="504697" y="18246"/>
            <a:ext cx="11687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Within group </a:t>
            </a:r>
            <a:r>
              <a:rPr lang="en-US" sz="2400" u="sng" dirty="0" err="1"/>
              <a:t>betadisper</a:t>
            </a:r>
            <a:r>
              <a:rPr lang="en-US" sz="2400" u="sng" dirty="0"/>
              <a:t> Euclidean distance VST transformed counts by case </a:t>
            </a:r>
          </a:p>
        </p:txBody>
      </p:sp>
    </p:spTree>
    <p:extLst>
      <p:ext uri="{BB962C8B-B14F-4D97-AF65-F5344CB8AC3E}">
        <p14:creationId xmlns:p14="http://schemas.microsoft.com/office/powerpoint/2010/main" val="33659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CFDF76-9AFE-4E5A-AC6F-D166BABC3F69}"/>
              </a:ext>
            </a:extLst>
          </p:cNvPr>
          <p:cNvSpPr txBox="1"/>
          <p:nvPr/>
        </p:nvSpPr>
        <p:spPr>
          <a:xfrm>
            <a:off x="-49942" y="2714309"/>
            <a:ext cx="6964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Adonis </a:t>
            </a:r>
            <a:r>
              <a:rPr lang="en-US" sz="2400" u="sng" dirty="0" err="1"/>
              <a:t>permanova</a:t>
            </a:r>
            <a:r>
              <a:rPr lang="en-US" sz="2400" u="sng" dirty="0"/>
              <a:t> Euclidean distance VST transformed counts by case, stratified by publication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B2E3ADF-D661-4357-AEC9-A7C2C142A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4" y="3601353"/>
            <a:ext cx="6964326" cy="3000821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Call: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adonis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(formula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euc_dist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~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sample_data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ps_balf_not_sick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)$case,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permutations = 9999,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strata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sample_data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ps_balf_not_sick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)$publication)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Blocks: strata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Permutation: free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Number of permutations: 9999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Terms added sequentially (first to last)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	 Df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SumsOfSqs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MeanSqs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F.Model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R2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(&gt;F)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case  	 1    157741  157741  3.8181 0.04667  0.064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Residuals 78   3222517   41314         0.95333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Total     79   3380257                 1.00000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Signif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. codes: 0 ‘***’ 0.001 ‘**’ 0.01 ‘*’ 0.05 ‘.’ 0.1 ‘ ’ 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75A509-7B90-4EEE-8FAD-75D7CAB00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749" b="12866"/>
          <a:stretch/>
        </p:blipFill>
        <p:spPr>
          <a:xfrm>
            <a:off x="7148950" y="3890665"/>
            <a:ext cx="4924215" cy="18721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0A0071-9EE4-4F03-99CB-224CB7186B22}"/>
              </a:ext>
            </a:extLst>
          </p:cNvPr>
          <p:cNvSpPr txBox="1"/>
          <p:nvPr/>
        </p:nvSpPr>
        <p:spPr>
          <a:xfrm>
            <a:off x="7148950" y="3429000"/>
            <a:ext cx="49242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u="sng" dirty="0" err="1"/>
              <a:t>Betadisper</a:t>
            </a:r>
            <a:endParaRPr lang="en-US" sz="2400" dirty="0"/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19AD850B-CEEB-4313-9438-2828CCFD2A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73" b="11970"/>
          <a:stretch/>
        </p:blipFill>
        <p:spPr>
          <a:xfrm>
            <a:off x="696905" y="255826"/>
            <a:ext cx="10798190" cy="245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58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ncil and paper&#10;&#10;Description automatically generated">
            <a:extLst>
              <a:ext uri="{FF2B5EF4-FFF2-40B4-BE49-F238E27FC236}">
                <a16:creationId xmlns:a16="http://schemas.microsoft.com/office/drawing/2014/main" id="{CC78CA76-853A-4127-9B2C-A4393E91D0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67" b="2627"/>
          <a:stretch/>
        </p:blipFill>
        <p:spPr>
          <a:xfrm>
            <a:off x="0" y="0"/>
            <a:ext cx="10244800" cy="68578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CFDF76-9AFE-4E5A-AC6F-D166BABC3F69}"/>
              </a:ext>
            </a:extLst>
          </p:cNvPr>
          <p:cNvSpPr txBox="1"/>
          <p:nvPr/>
        </p:nvSpPr>
        <p:spPr>
          <a:xfrm>
            <a:off x="10244800" y="0"/>
            <a:ext cx="194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 % Relative Abundance of Top25 Species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E77ACE-9A24-417A-B6DD-C59333B955DD}"/>
              </a:ext>
            </a:extLst>
          </p:cNvPr>
          <p:cNvGrpSpPr/>
          <p:nvPr/>
        </p:nvGrpSpPr>
        <p:grpSpPr>
          <a:xfrm>
            <a:off x="10390832" y="1196065"/>
            <a:ext cx="1655136" cy="4465675"/>
            <a:chOff x="8931347" y="381000"/>
            <a:chExt cx="1655136" cy="4465675"/>
          </a:xfrm>
        </p:grpSpPr>
        <p:pic>
          <p:nvPicPr>
            <p:cNvPr id="11" name="Picture 10" descr="A pencil and paper&#10;&#10;Description automatically generated">
              <a:extLst>
                <a:ext uri="{FF2B5EF4-FFF2-40B4-BE49-F238E27FC236}">
                  <a16:creationId xmlns:a16="http://schemas.microsoft.com/office/drawing/2014/main" id="{82995B14-FEC1-403B-A85D-64F85ED3FB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831" t="24622" b="40320"/>
            <a:stretch/>
          </p:blipFill>
          <p:spPr>
            <a:xfrm>
              <a:off x="8952613" y="2709530"/>
              <a:ext cx="1605516" cy="2137145"/>
            </a:xfrm>
            <a:prstGeom prst="rect">
              <a:avLst/>
            </a:prstGeom>
          </p:spPr>
        </p:pic>
        <p:pic>
          <p:nvPicPr>
            <p:cNvPr id="13" name="Picture 12" descr="A pencil and paper&#10;&#10;Description automatically generated">
              <a:extLst>
                <a:ext uri="{FF2B5EF4-FFF2-40B4-BE49-F238E27FC236}">
                  <a16:creationId xmlns:a16="http://schemas.microsoft.com/office/drawing/2014/main" id="{21D20D4E-7825-4F61-8C7A-53D4F72E60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256" t="24042" r="13168" b="37760"/>
            <a:stretch/>
          </p:blipFill>
          <p:spPr>
            <a:xfrm>
              <a:off x="8931347" y="381000"/>
              <a:ext cx="1655136" cy="23285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235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514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Lucida Console</vt:lpstr>
      <vt:lpstr>Wingdings</vt:lpstr>
      <vt:lpstr>Office Theme</vt:lpstr>
      <vt:lpstr>COVIRT-19 microbial subgroup analysis of BALF samples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Jochum</dc:creator>
  <cp:lastModifiedBy>Michael Jochum</cp:lastModifiedBy>
  <cp:revision>12</cp:revision>
  <dcterms:created xsi:type="dcterms:W3CDTF">2020-09-01T15:47:05Z</dcterms:created>
  <dcterms:modified xsi:type="dcterms:W3CDTF">2020-09-01T19:21:04Z</dcterms:modified>
</cp:coreProperties>
</file>