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272" r:id="rId5"/>
    <p:sldId id="275" r:id="rId6"/>
    <p:sldId id="256" r:id="rId7"/>
    <p:sldId id="273" r:id="rId8"/>
    <p:sldId id="276" r:id="rId9"/>
    <p:sldId id="269" r:id="rId10"/>
    <p:sldId id="265" r:id="rId11"/>
    <p:sldId id="270" r:id="rId12"/>
    <p:sldId id="274" r:id="rId13"/>
    <p:sldId id="277" r:id="rId14"/>
    <p:sldId id="278" r:id="rId15"/>
    <p:sldId id="293" r:id="rId16"/>
    <p:sldId id="294" r:id="rId17"/>
    <p:sldId id="257" r:id="rId18"/>
    <p:sldId id="258" r:id="rId19"/>
    <p:sldId id="259" r:id="rId20"/>
    <p:sldId id="260" r:id="rId21"/>
    <p:sldId id="261" r:id="rId22"/>
    <p:sldId id="262" r:id="rId23"/>
    <p:sldId id="263" r:id="rId24"/>
    <p:sldId id="264" r:id="rId25"/>
    <p:sldId id="267" r:id="rId26"/>
    <p:sldId id="266" r:id="rId27"/>
    <p:sldId id="268" r:id="rId28"/>
    <p:sldId id="280" r:id="rId29"/>
    <p:sldId id="279" r:id="rId30"/>
    <p:sldId id="271" r:id="rId31"/>
    <p:sldId id="281" r:id="rId32"/>
    <p:sldId id="282" r:id="rId33"/>
    <p:sldId id="295" r:id="rId34"/>
    <p:sldId id="296" r:id="rId35"/>
    <p:sldId id="299" r:id="rId36"/>
    <p:sldId id="297" r:id="rId37"/>
    <p:sldId id="283" r:id="rId38"/>
    <p:sldId id="298" r:id="rId39"/>
    <p:sldId id="300" r:id="rId40"/>
    <p:sldId id="301" r:id="rId41"/>
    <p:sldId id="302" r:id="rId42"/>
    <p:sldId id="303" r:id="rId43"/>
    <p:sldId id="284" r:id="rId44"/>
    <p:sldId id="285" r:id="rId45"/>
    <p:sldId id="286" r:id="rId46"/>
    <p:sldId id="290" r:id="rId47"/>
    <p:sldId id="291" r:id="rId48"/>
    <p:sldId id="304" r:id="rId49"/>
    <p:sldId id="308" r:id="rId50"/>
    <p:sldId id="306" r:id="rId51"/>
    <p:sldId id="307" r:id="rId52"/>
    <p:sldId id="305" r:id="rId53"/>
    <p:sldId id="29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96" y="2076"/>
      </p:cViewPr>
      <p:guideLst/>
    </p:cSldViewPr>
  </p:slideViewPr>
  <p:notesTextViewPr>
    <p:cViewPr>
      <p:scale>
        <a:sx n="1" d="1"/>
        <a:sy n="1" d="1"/>
      </p:scale>
      <p:origin x="0" y="0"/>
    </p:cViewPr>
  </p:notesTextViewPr>
  <p:sorterViewPr>
    <p:cViewPr>
      <p:scale>
        <a:sx n="100" d="100"/>
        <a:sy n="100" d="100"/>
      </p:scale>
      <p:origin x="0" y="-107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um, Michael D." userId="80fbf537-bff4-4bce-9a87-f2d0402d61b2" providerId="ADAL" clId="{7E216C53-8691-4C77-938E-8733B6074959}"/>
    <pc:docChg chg="modSld">
      <pc:chgData name="Jochum, Michael D." userId="80fbf537-bff4-4bce-9a87-f2d0402d61b2" providerId="ADAL" clId="{7E216C53-8691-4C77-938E-8733B6074959}" dt="2021-06-08T19:23:20.789" v="0" actId="1076"/>
      <pc:docMkLst>
        <pc:docMk/>
      </pc:docMkLst>
      <pc:sldChg chg="modSp mod">
        <pc:chgData name="Jochum, Michael D." userId="80fbf537-bff4-4bce-9a87-f2d0402d61b2" providerId="ADAL" clId="{7E216C53-8691-4C77-938E-8733B6074959}" dt="2021-06-08T19:23:20.789" v="0" actId="1076"/>
        <pc:sldMkLst>
          <pc:docMk/>
          <pc:sldMk cId="1139451008" sldId="280"/>
        </pc:sldMkLst>
        <pc:spChg chg="mod">
          <ac:chgData name="Jochum, Michael D." userId="80fbf537-bff4-4bce-9a87-f2d0402d61b2" providerId="ADAL" clId="{7E216C53-8691-4C77-938E-8733B6074959}" dt="2021-06-08T19:23:20.789" v="0" actId="1076"/>
          <ac:spMkLst>
            <pc:docMk/>
            <pc:sldMk cId="1139451008" sldId="280"/>
            <ac:spMk id="2" creationId="{24C3116F-FAA6-45D4-88E8-042BBD3E53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0341-2864-4D48-BBA8-AB41CC2AA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4F7DCA-A2A6-4408-803B-18F2A6ABB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63875-138E-4875-A8A9-73EA81B4157C}"/>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5" name="Footer Placeholder 4">
            <a:extLst>
              <a:ext uri="{FF2B5EF4-FFF2-40B4-BE49-F238E27FC236}">
                <a16:creationId xmlns:a16="http://schemas.microsoft.com/office/drawing/2014/main" id="{52AC0214-60E6-44E8-AB3A-0A4AC70A4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67076-1462-487F-BF81-3A26742DFDE0}"/>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377505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FC78-5430-42C3-8682-858AFBE61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D4CC59-504B-4EE1-893A-1BFF1A281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E11F3-5496-4701-80A6-45CD9B4B9EAA}"/>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5" name="Footer Placeholder 4">
            <a:extLst>
              <a:ext uri="{FF2B5EF4-FFF2-40B4-BE49-F238E27FC236}">
                <a16:creationId xmlns:a16="http://schemas.microsoft.com/office/drawing/2014/main" id="{422FF7AE-EBEF-4188-9EE1-7E7E543CC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2DD94-16B0-4C7B-9284-67328C5D4166}"/>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393305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FBE7E-ED84-4974-8449-8CDC056C77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978DF-4E02-457E-9791-605F7D7CB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96566-95E0-47F3-921C-1BAA7CC3A865}"/>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5" name="Footer Placeholder 4">
            <a:extLst>
              <a:ext uri="{FF2B5EF4-FFF2-40B4-BE49-F238E27FC236}">
                <a16:creationId xmlns:a16="http://schemas.microsoft.com/office/drawing/2014/main" id="{34BD775F-0E60-4C51-99A4-E231B5D18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3AE2E-3C70-4E88-9E0D-FBCBD37ECBF5}"/>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297099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1F33-AA5C-40DD-B40D-B9CA8749C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8E4B0-E8CE-4B4D-8A29-90EA55660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1BFB5-88B7-40B7-8CE7-2772D399FBA8}"/>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5" name="Footer Placeholder 4">
            <a:extLst>
              <a:ext uri="{FF2B5EF4-FFF2-40B4-BE49-F238E27FC236}">
                <a16:creationId xmlns:a16="http://schemas.microsoft.com/office/drawing/2014/main" id="{FFCAF070-DF7B-4B1B-A8F8-98D02D19D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4FA1D-D46D-4013-812B-97CFE45E2AA5}"/>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27889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ACEA-839F-4FB5-B8D2-7F68FE154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37C256-310B-4644-BDB3-30831F59E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4E83D6-E01B-41A5-90E7-0E7E432BBAD7}"/>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5" name="Footer Placeholder 4">
            <a:extLst>
              <a:ext uri="{FF2B5EF4-FFF2-40B4-BE49-F238E27FC236}">
                <a16:creationId xmlns:a16="http://schemas.microsoft.com/office/drawing/2014/main" id="{66091531-A422-419A-AAE2-1048BACF0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208D3-2B3C-493C-9687-B32E627E6126}"/>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203690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1F6A-C7B4-4986-9212-3AF38B5F5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39929-1A90-45C0-8802-F3589D0F79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597357-6030-4EA7-8595-61931F4768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72F44-537C-463F-AD8F-927F3DE5F1AF}"/>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6" name="Footer Placeholder 5">
            <a:extLst>
              <a:ext uri="{FF2B5EF4-FFF2-40B4-BE49-F238E27FC236}">
                <a16:creationId xmlns:a16="http://schemas.microsoft.com/office/drawing/2014/main" id="{A2AB7D6C-4A75-4A4C-ADB7-6A22F210B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DD254-DC30-47ED-B64C-536471A0D4E1}"/>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125036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1418-7485-4F43-ABF5-7D0CE9394F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FCF8A-D796-45CC-99C1-D92E91411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FEFFF-6FB0-4EFA-87B3-B2A504DF9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02E42-705C-4CD2-BE1B-F4DE606E6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24CEEB-CB98-436A-9F23-1B7275A834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5B05AE-86CF-41C6-B16D-7FA669D0FAAC}"/>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8" name="Footer Placeholder 7">
            <a:extLst>
              <a:ext uri="{FF2B5EF4-FFF2-40B4-BE49-F238E27FC236}">
                <a16:creationId xmlns:a16="http://schemas.microsoft.com/office/drawing/2014/main" id="{2AEDC359-D9D3-4C8F-9256-9C8E90C145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F4E1E-C671-4838-A204-F456D89162B0}"/>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381233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6AE2-6537-4CF1-A5D5-7E8355B2C1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935CE-6622-470E-B1B4-5EB855C2C4B9}"/>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4" name="Footer Placeholder 3">
            <a:extLst>
              <a:ext uri="{FF2B5EF4-FFF2-40B4-BE49-F238E27FC236}">
                <a16:creationId xmlns:a16="http://schemas.microsoft.com/office/drawing/2014/main" id="{AD5EEAFE-344D-4877-98B5-1A7F5EB3F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389A4-EC16-4CBA-8B28-17831AAEDCAA}"/>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143648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9DFA0-AE47-463F-97AA-507C28281B1B}"/>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3" name="Footer Placeholder 2">
            <a:extLst>
              <a:ext uri="{FF2B5EF4-FFF2-40B4-BE49-F238E27FC236}">
                <a16:creationId xmlns:a16="http://schemas.microsoft.com/office/drawing/2014/main" id="{A597CBBF-593A-4F0B-A3D0-46D6A944A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7B37A-2B85-41F2-9DA3-BACE63E62CF5}"/>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95920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EF3F-D041-4D61-97B7-D715A7DD3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6C9144-5C4F-405B-A724-602BDFA4E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12A76B-9BA7-41C4-8721-3FB929356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072DF-D101-46ED-88F7-0B19ABE1A7C3}"/>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6" name="Footer Placeholder 5">
            <a:extLst>
              <a:ext uri="{FF2B5EF4-FFF2-40B4-BE49-F238E27FC236}">
                <a16:creationId xmlns:a16="http://schemas.microsoft.com/office/drawing/2014/main" id="{EC8BB56F-A662-4906-A8F6-2BF8CD8BF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CE398-35F2-4A6A-B291-960521703957}"/>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103332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18B-8A74-44D2-93F9-E2A6502D3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2AC7E-3CCC-4465-936D-A21B42F22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D3A88-61D4-44A5-B9EC-D5913A9C9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C0C82-B008-4CC9-B306-0E24930CAFD4}"/>
              </a:ext>
            </a:extLst>
          </p:cNvPr>
          <p:cNvSpPr>
            <a:spLocks noGrp="1"/>
          </p:cNvSpPr>
          <p:nvPr>
            <p:ph type="dt" sz="half" idx="10"/>
          </p:nvPr>
        </p:nvSpPr>
        <p:spPr/>
        <p:txBody>
          <a:bodyPr/>
          <a:lstStyle/>
          <a:p>
            <a:fld id="{4301D110-3C72-438C-B5B7-B2D6375DB4C9}" type="datetimeFigureOut">
              <a:rPr lang="en-US" smtClean="0"/>
              <a:t>6/8/2021</a:t>
            </a:fld>
            <a:endParaRPr lang="en-US"/>
          </a:p>
        </p:txBody>
      </p:sp>
      <p:sp>
        <p:nvSpPr>
          <p:cNvPr id="6" name="Footer Placeholder 5">
            <a:extLst>
              <a:ext uri="{FF2B5EF4-FFF2-40B4-BE49-F238E27FC236}">
                <a16:creationId xmlns:a16="http://schemas.microsoft.com/office/drawing/2014/main" id="{74189AF7-BF87-4A13-A2E0-4F4A5208E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EE8D45-A1DC-4C70-80D8-AD07E5E50E29}"/>
              </a:ext>
            </a:extLst>
          </p:cNvPr>
          <p:cNvSpPr>
            <a:spLocks noGrp="1"/>
          </p:cNvSpPr>
          <p:nvPr>
            <p:ph type="sldNum" sz="quarter" idx="12"/>
          </p:nvPr>
        </p:nvSpPr>
        <p:spPr/>
        <p:txBody>
          <a:bodyPr/>
          <a:lstStyle/>
          <a:p>
            <a:fld id="{B38AF7E6-1EF6-4799-99B0-96AEB3DCE016}" type="slidenum">
              <a:rPr lang="en-US" smtClean="0"/>
              <a:t>‹#›</a:t>
            </a:fld>
            <a:endParaRPr lang="en-US"/>
          </a:p>
        </p:txBody>
      </p:sp>
    </p:spTree>
    <p:extLst>
      <p:ext uri="{BB962C8B-B14F-4D97-AF65-F5344CB8AC3E}">
        <p14:creationId xmlns:p14="http://schemas.microsoft.com/office/powerpoint/2010/main" val="282236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9BCD2E-6AA8-4B8D-8E4D-5A08986D2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0F29A5-4B74-4386-8E0B-F9D8983B1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C3924-FC5E-43E9-AA92-38DAC0371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1D110-3C72-438C-B5B7-B2D6375DB4C9}" type="datetimeFigureOut">
              <a:rPr lang="en-US" smtClean="0"/>
              <a:t>6/8/2021</a:t>
            </a:fld>
            <a:endParaRPr lang="en-US"/>
          </a:p>
        </p:txBody>
      </p:sp>
      <p:sp>
        <p:nvSpPr>
          <p:cNvPr id="5" name="Footer Placeholder 4">
            <a:extLst>
              <a:ext uri="{FF2B5EF4-FFF2-40B4-BE49-F238E27FC236}">
                <a16:creationId xmlns:a16="http://schemas.microsoft.com/office/drawing/2014/main" id="{661FE65F-2340-414F-A9D8-43204F8416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C39877-6D3B-4A8D-BE3D-CB6076409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AF7E6-1EF6-4799-99B0-96AEB3DCE016}" type="slidenum">
              <a:rPr lang="en-US" smtClean="0"/>
              <a:t>‹#›</a:t>
            </a:fld>
            <a:endParaRPr lang="en-US"/>
          </a:p>
        </p:txBody>
      </p:sp>
    </p:spTree>
    <p:extLst>
      <p:ext uri="{BB962C8B-B14F-4D97-AF65-F5344CB8AC3E}">
        <p14:creationId xmlns:p14="http://schemas.microsoft.com/office/powerpoint/2010/main" val="46890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16F-FAA6-45D4-88E8-042BBD3E5369}"/>
              </a:ext>
            </a:extLst>
          </p:cNvPr>
          <p:cNvSpPr>
            <a:spLocks noGrp="1"/>
          </p:cNvSpPr>
          <p:nvPr>
            <p:ph type="ctrTitle"/>
          </p:nvPr>
        </p:nvSpPr>
        <p:spPr>
          <a:xfrm>
            <a:off x="1957387" y="1018381"/>
            <a:ext cx="8277225" cy="4677569"/>
          </a:xfrm>
        </p:spPr>
        <p:txBody>
          <a:bodyPr>
            <a:normAutofit fontScale="90000"/>
          </a:bodyPr>
          <a:lstStyle/>
          <a:p>
            <a:r>
              <a:rPr lang="en-US" dirty="0"/>
              <a:t>BP1 = GO:0044419 – Biological process involved in interspecies interaction between organisms</a:t>
            </a:r>
            <a:br>
              <a:rPr lang="en-US" dirty="0"/>
            </a:br>
            <a:br>
              <a:rPr lang="en-US" dirty="0"/>
            </a:br>
            <a:r>
              <a:rPr lang="en-US" sz="3300" i="1" dirty="0"/>
              <a:t>Definition: Any process evolved to enable an interaction with an organism of a different species.</a:t>
            </a:r>
          </a:p>
        </p:txBody>
      </p:sp>
    </p:spTree>
    <p:extLst>
      <p:ext uri="{BB962C8B-B14F-4D97-AF65-F5344CB8AC3E}">
        <p14:creationId xmlns:p14="http://schemas.microsoft.com/office/powerpoint/2010/main" val="32467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615949" y="482600"/>
            <a:ext cx="3041651" cy="4585871"/>
          </a:xfrm>
          <a:prstGeom prst="rect">
            <a:avLst/>
          </a:prstGeom>
          <a:noFill/>
        </p:spPr>
        <p:txBody>
          <a:bodyPr wrap="square" rtlCol="0">
            <a:spAutoFit/>
          </a:bodyPr>
          <a:lstStyle/>
          <a:p>
            <a:r>
              <a:rPr lang="en-US" sz="2400" dirty="0"/>
              <a:t>BP1 = GO:0051179 - Localization</a:t>
            </a:r>
          </a:p>
          <a:p>
            <a:endParaRPr lang="en-US" sz="2400" dirty="0"/>
          </a:p>
          <a:p>
            <a:r>
              <a:rPr lang="en-US" sz="2400" dirty="0"/>
              <a:t>BP4 = GO:0055085 – Transmembrane transport</a:t>
            </a:r>
          </a:p>
          <a:p>
            <a:endParaRPr lang="en-US" sz="2400" dirty="0"/>
          </a:p>
          <a:p>
            <a:endParaRPr lang="en-US" sz="2400" dirty="0"/>
          </a:p>
          <a:p>
            <a:r>
              <a:rPr lang="en-US" sz="2000" i="1" dirty="0"/>
              <a:t>Definition: The process in which a solute is transported across a lipid bilayer, from one side of a membrane to the other.</a:t>
            </a:r>
          </a:p>
        </p:txBody>
      </p:sp>
      <p:pic>
        <p:nvPicPr>
          <p:cNvPr id="2" name="Picture 1">
            <a:extLst>
              <a:ext uri="{FF2B5EF4-FFF2-40B4-BE49-F238E27FC236}">
                <a16:creationId xmlns:a16="http://schemas.microsoft.com/office/drawing/2014/main" id="{714D2680-9770-4352-8508-12705A57E5CB}"/>
              </a:ext>
            </a:extLst>
          </p:cNvPr>
          <p:cNvPicPr>
            <a:picLocks noChangeAspect="1"/>
          </p:cNvPicPr>
          <p:nvPr/>
        </p:nvPicPr>
        <p:blipFill>
          <a:blip r:embed="rId2"/>
          <a:stretch>
            <a:fillRect/>
          </a:stretch>
        </p:blipFill>
        <p:spPr>
          <a:xfrm>
            <a:off x="4614336" y="255587"/>
            <a:ext cx="7443585" cy="6346825"/>
          </a:xfrm>
          <a:prstGeom prst="rect">
            <a:avLst/>
          </a:prstGeom>
        </p:spPr>
      </p:pic>
    </p:spTree>
    <p:extLst>
      <p:ext uri="{BB962C8B-B14F-4D97-AF65-F5344CB8AC3E}">
        <p14:creationId xmlns:p14="http://schemas.microsoft.com/office/powerpoint/2010/main" val="162634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644524" y="490448"/>
            <a:ext cx="3984625" cy="5139869"/>
          </a:xfrm>
          <a:prstGeom prst="rect">
            <a:avLst/>
          </a:prstGeom>
          <a:noFill/>
        </p:spPr>
        <p:txBody>
          <a:bodyPr wrap="square" rtlCol="0">
            <a:spAutoFit/>
          </a:bodyPr>
          <a:lstStyle/>
          <a:p>
            <a:r>
              <a:rPr lang="en-US" sz="2400" dirty="0"/>
              <a:t>BP1 = GO:0051179 - Localization</a:t>
            </a:r>
          </a:p>
          <a:p>
            <a:endParaRPr lang="en-US" sz="2400" dirty="0"/>
          </a:p>
          <a:p>
            <a:r>
              <a:rPr lang="en-US" sz="2400" dirty="0"/>
              <a:t>BP6 = GO:0071702 - Organic substance transport</a:t>
            </a:r>
          </a:p>
          <a:p>
            <a:endParaRPr lang="en-US" sz="2400" dirty="0"/>
          </a:p>
          <a:p>
            <a:endParaRPr lang="en-US" sz="2400" dirty="0"/>
          </a:p>
          <a:p>
            <a:r>
              <a:rPr lang="en-US" sz="2000" i="1" dirty="0"/>
              <a:t>Definition: The directed movement of organic substances into, out of or within a cell, or between cells, or within a multicellular organism by means of some agent such as a transporter or pore. An organic substance is a molecular entity that contains carbon.</a:t>
            </a:r>
          </a:p>
        </p:txBody>
      </p:sp>
      <p:pic>
        <p:nvPicPr>
          <p:cNvPr id="2" name="Picture 1">
            <a:extLst>
              <a:ext uri="{FF2B5EF4-FFF2-40B4-BE49-F238E27FC236}">
                <a16:creationId xmlns:a16="http://schemas.microsoft.com/office/drawing/2014/main" id="{0BB4A11A-CFA7-4A3B-B7CD-443EBF57607B}"/>
              </a:ext>
            </a:extLst>
          </p:cNvPr>
          <p:cNvPicPr>
            <a:picLocks noChangeAspect="1"/>
          </p:cNvPicPr>
          <p:nvPr/>
        </p:nvPicPr>
        <p:blipFill>
          <a:blip r:embed="rId2"/>
          <a:stretch>
            <a:fillRect/>
          </a:stretch>
        </p:blipFill>
        <p:spPr>
          <a:xfrm>
            <a:off x="5543550" y="204128"/>
            <a:ext cx="5810250" cy="6449743"/>
          </a:xfrm>
          <a:prstGeom prst="rect">
            <a:avLst/>
          </a:prstGeom>
        </p:spPr>
      </p:pic>
    </p:spTree>
    <p:extLst>
      <p:ext uri="{BB962C8B-B14F-4D97-AF65-F5344CB8AC3E}">
        <p14:creationId xmlns:p14="http://schemas.microsoft.com/office/powerpoint/2010/main" val="409427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16F-FAA6-45D4-88E8-042BBD3E5369}"/>
              </a:ext>
            </a:extLst>
          </p:cNvPr>
          <p:cNvSpPr>
            <a:spLocks noGrp="1"/>
          </p:cNvSpPr>
          <p:nvPr>
            <p:ph type="ctrTitle"/>
          </p:nvPr>
        </p:nvSpPr>
        <p:spPr>
          <a:xfrm>
            <a:off x="1828800" y="694531"/>
            <a:ext cx="8534400" cy="5735637"/>
          </a:xfrm>
        </p:spPr>
        <p:txBody>
          <a:bodyPr>
            <a:normAutofit/>
          </a:bodyPr>
          <a:lstStyle/>
          <a:p>
            <a:r>
              <a:rPr lang="en-US" dirty="0"/>
              <a:t>BP1 = GO:0008152 - Metabolic process</a:t>
            </a:r>
            <a:br>
              <a:rPr lang="en-US" dirty="0"/>
            </a:br>
            <a:br>
              <a:rPr lang="en-US" dirty="0"/>
            </a:br>
            <a:r>
              <a:rPr lang="en-US" sz="3300" i="1" dirty="0"/>
              <a:t>Definition: The chemical reactions and pathways, including anabolism and catabolism, by which living organisms transform chemical substances. Metabolic processes typically transform small molecules, but also include macromolecular processes such as DNA repair and replication, and protein synthesis and degradation.</a:t>
            </a:r>
          </a:p>
        </p:txBody>
      </p:sp>
    </p:spTree>
    <p:extLst>
      <p:ext uri="{BB962C8B-B14F-4D97-AF65-F5344CB8AC3E}">
        <p14:creationId xmlns:p14="http://schemas.microsoft.com/office/powerpoint/2010/main" val="400825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1105315894"/>
              </p:ext>
            </p:extLst>
          </p:nvPr>
        </p:nvGraphicFramePr>
        <p:xfrm>
          <a:off x="195262" y="194310"/>
          <a:ext cx="11801475" cy="6309360"/>
        </p:xfrm>
        <a:graphic>
          <a:graphicData uri="http://schemas.openxmlformats.org/drawingml/2006/table">
            <a:tbl>
              <a:tblPr firstRow="1" bandRow="1">
                <a:tableStyleId>{5940675A-B579-460E-94D1-54222C63F5DA}</a:tableStyleId>
              </a:tblPr>
              <a:tblGrid>
                <a:gridCol w="1009651">
                  <a:extLst>
                    <a:ext uri="{9D8B030D-6E8A-4147-A177-3AD203B41FA5}">
                      <a16:colId xmlns:a16="http://schemas.microsoft.com/office/drawing/2014/main" val="1040335451"/>
                    </a:ext>
                  </a:extLst>
                </a:gridCol>
                <a:gridCol w="1371600">
                  <a:extLst>
                    <a:ext uri="{9D8B030D-6E8A-4147-A177-3AD203B41FA5}">
                      <a16:colId xmlns:a16="http://schemas.microsoft.com/office/drawing/2014/main" val="1852304719"/>
                    </a:ext>
                  </a:extLst>
                </a:gridCol>
                <a:gridCol w="4600575">
                  <a:extLst>
                    <a:ext uri="{9D8B030D-6E8A-4147-A177-3AD203B41FA5}">
                      <a16:colId xmlns:a16="http://schemas.microsoft.com/office/drawing/2014/main" val="2824554391"/>
                    </a:ext>
                  </a:extLst>
                </a:gridCol>
                <a:gridCol w="1857375">
                  <a:extLst>
                    <a:ext uri="{9D8B030D-6E8A-4147-A177-3AD203B41FA5}">
                      <a16:colId xmlns:a16="http://schemas.microsoft.com/office/drawing/2014/main" val="3204422600"/>
                    </a:ext>
                  </a:extLst>
                </a:gridCol>
                <a:gridCol w="800100">
                  <a:extLst>
                    <a:ext uri="{9D8B030D-6E8A-4147-A177-3AD203B41FA5}">
                      <a16:colId xmlns:a16="http://schemas.microsoft.com/office/drawing/2014/main" val="1350955334"/>
                    </a:ext>
                  </a:extLst>
                </a:gridCol>
                <a:gridCol w="847725">
                  <a:extLst>
                    <a:ext uri="{9D8B030D-6E8A-4147-A177-3AD203B41FA5}">
                      <a16:colId xmlns:a16="http://schemas.microsoft.com/office/drawing/2014/main" val="2877039457"/>
                    </a:ext>
                  </a:extLst>
                </a:gridCol>
                <a:gridCol w="1314449">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GO:0008152</a:t>
                      </a:r>
                    </a:p>
                  </a:txBody>
                  <a:tcPr anchor="ctr"/>
                </a:tc>
                <a:tc>
                  <a:txBody>
                    <a:bodyPr/>
                    <a:lstStyle/>
                    <a:p>
                      <a:r>
                        <a:rPr lang="en-US" dirty="0"/>
                        <a:t>Metabolic process</a:t>
                      </a:r>
                    </a:p>
                  </a:txBody>
                  <a:tcPr anchor="ctr"/>
                </a:tc>
                <a:tc>
                  <a:txBody>
                    <a:bodyPr/>
                    <a:lstStyle/>
                    <a:p>
                      <a:r>
                        <a:rPr lang="en-US" dirty="0"/>
                        <a:t>Biological Process</a:t>
                      </a:r>
                    </a:p>
                  </a:txBody>
                  <a:tcPr anchor="ctr"/>
                </a:tc>
                <a:tc>
                  <a:txBody>
                    <a:bodyPr/>
                    <a:lstStyle/>
                    <a:p>
                      <a:r>
                        <a:rPr lang="en-US" dirty="0"/>
                        <a:t>1</a:t>
                      </a:r>
                    </a:p>
                  </a:txBody>
                  <a:tcPr anchor="ctr"/>
                </a:tc>
                <a:tc>
                  <a:txBody>
                    <a:bodyPr/>
                    <a:lstStyle/>
                    <a:p>
                      <a:r>
                        <a:rPr lang="en-US" dirty="0"/>
                        <a:t>Yes</a:t>
                      </a:r>
                    </a:p>
                  </a:txBody>
                  <a:tcPr anchor="ctr"/>
                </a:tc>
                <a:tc>
                  <a:txBody>
                    <a:bodyPr/>
                    <a:lstStyle/>
                    <a:p>
                      <a:r>
                        <a:rPr lang="en-US" dirty="0"/>
                        <a:t>None</a:t>
                      </a:r>
                    </a:p>
                  </a:txBody>
                  <a:tcPr anchor="ctr"/>
                </a:tc>
                <a:extLst>
                  <a:ext uri="{0D108BD9-81ED-4DB2-BD59-A6C34878D82A}">
                    <a16:rowId xmlns:a16="http://schemas.microsoft.com/office/drawing/2014/main" val="2545824322"/>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GO:0009058</a:t>
                      </a:r>
                    </a:p>
                  </a:txBody>
                  <a:tcPr anchor="ctr"/>
                </a:tc>
                <a:tc>
                  <a:txBody>
                    <a:bodyPr/>
                    <a:lstStyle/>
                    <a:p>
                      <a:r>
                        <a:rPr lang="en-US" dirty="0"/>
                        <a:t>Biosynthetic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2</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289170976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GO:0044237</a:t>
                      </a:r>
                    </a:p>
                  </a:txBody>
                  <a:tcPr anchor="ctr"/>
                </a:tc>
                <a:tc>
                  <a:txBody>
                    <a:bodyPr/>
                    <a:lstStyle/>
                    <a:p>
                      <a:r>
                        <a:rPr lang="en-US" dirty="0"/>
                        <a:t>Cellular metabolic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2</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118718807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GO:0006807</a:t>
                      </a:r>
                    </a:p>
                  </a:txBody>
                  <a:tcPr anchor="ctr"/>
                </a:tc>
                <a:tc>
                  <a:txBody>
                    <a:bodyPr/>
                    <a:lstStyle/>
                    <a:p>
                      <a:r>
                        <a:rPr lang="en-US" dirty="0"/>
                        <a:t>Nitrogen compound metabolic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2</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426824596"/>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GO:0071704</a:t>
                      </a:r>
                    </a:p>
                  </a:txBody>
                  <a:tcPr anchor="ctr">
                    <a:noFill/>
                  </a:tcPr>
                </a:tc>
                <a:tc>
                  <a:txBody>
                    <a:bodyPr/>
                    <a:lstStyle/>
                    <a:p>
                      <a:r>
                        <a:rPr lang="en-US" dirty="0"/>
                        <a:t>Organic substance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2</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2117005523"/>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GO:0055114</a:t>
                      </a:r>
                    </a:p>
                  </a:txBody>
                  <a:tcPr anchor="ctr">
                    <a:noFill/>
                  </a:tcPr>
                </a:tc>
                <a:tc>
                  <a:txBody>
                    <a:bodyPr/>
                    <a:lstStyle/>
                    <a:p>
                      <a:r>
                        <a:rPr lang="en-US" dirty="0"/>
                        <a:t>Oxidation-reduction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2</a:t>
                      </a:r>
                    </a:p>
                  </a:txBody>
                  <a:tcPr anchor="ctr">
                    <a:noFill/>
                  </a:tcPr>
                </a:tc>
                <a:tc>
                  <a:txBody>
                    <a:bodyPr/>
                    <a:lstStyle/>
                    <a:p>
                      <a:r>
                        <a:rPr lang="en-US" dirty="0"/>
                        <a:t>No</a:t>
                      </a:r>
                    </a:p>
                  </a:txBody>
                  <a:tcPr anchor="ctr">
                    <a:noFill/>
                  </a:tcPr>
                </a:tc>
                <a:tc>
                  <a:txBody>
                    <a:bodyPr/>
                    <a:lstStyle/>
                    <a:p>
                      <a:r>
                        <a:rPr lang="en-US" dirty="0"/>
                        <a:t>0.004</a:t>
                      </a:r>
                    </a:p>
                  </a:txBody>
                  <a:tcPr anchor="ctr">
                    <a:noFill/>
                  </a:tcPr>
                </a:tc>
                <a:extLst>
                  <a:ext uri="{0D108BD9-81ED-4DB2-BD59-A6C34878D82A}">
                    <a16:rowId xmlns:a16="http://schemas.microsoft.com/office/drawing/2014/main" val="4126064028"/>
                  </a:ext>
                </a:extLst>
              </a:tr>
              <a:tr h="182880">
                <a:tc>
                  <a:txBody>
                    <a:bodyPr/>
                    <a:lstStyle/>
                    <a:p>
                      <a:r>
                        <a:rPr lang="en-US" dirty="0"/>
                        <a:t>No</a:t>
                      </a:r>
                    </a:p>
                  </a:txBody>
                  <a:tcPr anchor="ctr">
                    <a:noFill/>
                  </a:tcPr>
                </a:tc>
                <a:tc>
                  <a:txBody>
                    <a:bodyPr/>
                    <a:lstStyle/>
                    <a:p>
                      <a:r>
                        <a:rPr lang="en-US" dirty="0"/>
                        <a:t>GO:0044238</a:t>
                      </a:r>
                    </a:p>
                  </a:txBody>
                  <a:tcPr anchor="ctr">
                    <a:noFill/>
                  </a:tcPr>
                </a:tc>
                <a:tc>
                  <a:txBody>
                    <a:bodyPr/>
                    <a:lstStyle/>
                    <a:p>
                      <a:r>
                        <a:rPr lang="en-US" dirty="0"/>
                        <a:t>Primary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2</a:t>
                      </a:r>
                    </a:p>
                  </a:txBody>
                  <a:tcPr anchor="ctr">
                    <a:noFill/>
                  </a:tcPr>
                </a:tc>
                <a:tc>
                  <a:txBody>
                    <a:bodyPr/>
                    <a:lstStyle/>
                    <a:p>
                      <a:r>
                        <a:rPr lang="en-US" dirty="0"/>
                        <a:t>Yes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noFill/>
                  </a:tcPr>
                </a:tc>
                <a:extLst>
                  <a:ext uri="{0D108BD9-81ED-4DB2-BD59-A6C34878D82A}">
                    <a16:rowId xmlns:a16="http://schemas.microsoft.com/office/drawing/2014/main" val="106644491"/>
                  </a:ext>
                </a:extLst>
              </a:tr>
              <a:tr h="182880">
                <a:tc>
                  <a:txBody>
                    <a:bodyPr/>
                    <a:lstStyle/>
                    <a:p>
                      <a:r>
                        <a:rPr lang="en-US" dirty="0"/>
                        <a:t>No</a:t>
                      </a:r>
                    </a:p>
                  </a:txBody>
                  <a:tcPr anchor="ctr">
                    <a:noFill/>
                  </a:tcPr>
                </a:tc>
                <a:tc>
                  <a:txBody>
                    <a:bodyPr/>
                    <a:lstStyle/>
                    <a:p>
                      <a:r>
                        <a:rPr lang="en-US" dirty="0"/>
                        <a:t>GO:0005975</a:t>
                      </a:r>
                    </a:p>
                  </a:txBody>
                  <a:tcPr anchor="ctr">
                    <a:noFill/>
                  </a:tcPr>
                </a:tc>
                <a:tc>
                  <a:txBody>
                    <a:bodyPr/>
                    <a:lstStyle/>
                    <a:p>
                      <a:r>
                        <a:rPr lang="en-US" dirty="0"/>
                        <a:t>Carbohydrate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0.002</a:t>
                      </a:r>
                    </a:p>
                  </a:txBody>
                  <a:tcPr anchor="ctr">
                    <a:noFill/>
                  </a:tcPr>
                </a:tc>
                <a:extLst>
                  <a:ext uri="{0D108BD9-81ED-4DB2-BD59-A6C34878D82A}">
                    <a16:rowId xmlns:a16="http://schemas.microsoft.com/office/drawing/2014/main" val="2454948748"/>
                  </a:ext>
                </a:extLst>
              </a:tr>
              <a:tr h="182880">
                <a:tc>
                  <a:txBody>
                    <a:bodyPr/>
                    <a:lstStyle/>
                    <a:p>
                      <a:r>
                        <a:rPr lang="en-US" dirty="0"/>
                        <a:t>No</a:t>
                      </a:r>
                    </a:p>
                  </a:txBody>
                  <a:tcPr anchor="ctr">
                    <a:noFill/>
                  </a:tcPr>
                </a:tc>
                <a:tc>
                  <a:txBody>
                    <a:bodyPr/>
                    <a:lstStyle/>
                    <a:p>
                      <a:r>
                        <a:rPr lang="en-US" dirty="0"/>
                        <a:t>GO:0044249</a:t>
                      </a:r>
                    </a:p>
                  </a:txBody>
                  <a:tcPr anchor="ctr">
                    <a:noFill/>
                  </a:tcPr>
                </a:tc>
                <a:tc>
                  <a:txBody>
                    <a:bodyPr/>
                    <a:lstStyle/>
                    <a:p>
                      <a:r>
                        <a:rPr lang="en-US" dirty="0"/>
                        <a:t>Cellular biosynthetic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2626402472"/>
                  </a:ext>
                </a:extLst>
              </a:tr>
              <a:tr h="182880">
                <a:tc>
                  <a:txBody>
                    <a:bodyPr/>
                    <a:lstStyle/>
                    <a:p>
                      <a:r>
                        <a:rPr lang="en-US" dirty="0"/>
                        <a:t>No</a:t>
                      </a:r>
                    </a:p>
                  </a:txBody>
                  <a:tcPr anchor="ctr">
                    <a:noFill/>
                  </a:tcPr>
                </a:tc>
                <a:tc>
                  <a:txBody>
                    <a:bodyPr/>
                    <a:lstStyle/>
                    <a:p>
                      <a:r>
                        <a:rPr lang="en-US" dirty="0"/>
                        <a:t>GO:0034641</a:t>
                      </a:r>
                    </a:p>
                  </a:txBody>
                  <a:tcPr anchor="ctr">
                    <a:noFill/>
                  </a:tcPr>
                </a:tc>
                <a:tc>
                  <a:txBody>
                    <a:bodyPr/>
                    <a:lstStyle/>
                    <a:p>
                      <a:r>
                        <a:rPr lang="en-US" dirty="0"/>
                        <a:t>Cellular nitrogen compound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3202090327"/>
                  </a:ext>
                </a:extLst>
              </a:tr>
              <a:tr h="182880">
                <a:tc>
                  <a:txBody>
                    <a:bodyPr/>
                    <a:lstStyle/>
                    <a:p>
                      <a:r>
                        <a:rPr lang="en-US" dirty="0"/>
                        <a:t>No</a:t>
                      </a:r>
                    </a:p>
                  </a:txBody>
                  <a:tcPr anchor="ctr">
                    <a:noFill/>
                  </a:tcPr>
                </a:tc>
                <a:tc>
                  <a:txBody>
                    <a:bodyPr/>
                    <a:lstStyle/>
                    <a:p>
                      <a:r>
                        <a:rPr lang="en-US" dirty="0"/>
                        <a:t>GO:0046483</a:t>
                      </a:r>
                    </a:p>
                  </a:txBody>
                  <a:tcPr anchor="ctr">
                    <a:noFill/>
                  </a:tcPr>
                </a:tc>
                <a:tc>
                  <a:txBody>
                    <a:bodyPr/>
                    <a:lstStyle/>
                    <a:p>
                      <a:r>
                        <a:rPr lang="en-US" dirty="0"/>
                        <a:t>Heterocycle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2018766223"/>
                  </a:ext>
                </a:extLst>
              </a:tr>
              <a:tr h="182880">
                <a:tc>
                  <a:txBody>
                    <a:bodyPr/>
                    <a:lstStyle/>
                    <a:p>
                      <a:r>
                        <a:rPr lang="en-US" dirty="0"/>
                        <a:t>No</a:t>
                      </a:r>
                    </a:p>
                  </a:txBody>
                  <a:tcPr anchor="ctr">
                    <a:noFill/>
                  </a:tcPr>
                </a:tc>
                <a:tc>
                  <a:txBody>
                    <a:bodyPr/>
                    <a:lstStyle/>
                    <a:p>
                      <a:r>
                        <a:rPr lang="en-US" dirty="0"/>
                        <a:t>GO:0043170</a:t>
                      </a:r>
                    </a:p>
                  </a:txBody>
                  <a:tcPr anchor="ctr">
                    <a:noFill/>
                  </a:tcPr>
                </a:tc>
                <a:tc>
                  <a:txBody>
                    <a:bodyPr/>
                    <a:lstStyle/>
                    <a:p>
                      <a:r>
                        <a:rPr lang="en-US" dirty="0"/>
                        <a:t>Macromolecule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3986419170"/>
                  </a:ext>
                </a:extLst>
              </a:tr>
              <a:tr h="182880">
                <a:tc>
                  <a:txBody>
                    <a:bodyPr/>
                    <a:lstStyle/>
                    <a:p>
                      <a:r>
                        <a:rPr lang="en-US" dirty="0"/>
                        <a:t>No</a:t>
                      </a:r>
                    </a:p>
                  </a:txBody>
                  <a:tcPr anchor="ctr">
                    <a:noFill/>
                  </a:tcPr>
                </a:tc>
                <a:tc>
                  <a:txBody>
                    <a:bodyPr/>
                    <a:lstStyle/>
                    <a:p>
                      <a:r>
                        <a:rPr lang="en-US" dirty="0"/>
                        <a:t>GO:1901360</a:t>
                      </a:r>
                    </a:p>
                  </a:txBody>
                  <a:tcPr anchor="ctr">
                    <a:noFill/>
                  </a:tcPr>
                </a:tc>
                <a:tc>
                  <a:txBody>
                    <a:bodyPr/>
                    <a:lstStyle/>
                    <a:p>
                      <a:r>
                        <a:rPr lang="en-US" dirty="0"/>
                        <a:t>Organic cyclic compound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992650746"/>
                  </a:ext>
                </a:extLst>
              </a:tr>
              <a:tr h="182880">
                <a:tc>
                  <a:txBody>
                    <a:bodyPr/>
                    <a:lstStyle/>
                    <a:p>
                      <a:r>
                        <a:rPr lang="en-US" dirty="0"/>
                        <a:t>No</a:t>
                      </a:r>
                    </a:p>
                  </a:txBody>
                  <a:tcPr anchor="ctr">
                    <a:noFill/>
                  </a:tcPr>
                </a:tc>
                <a:tc>
                  <a:txBody>
                    <a:bodyPr/>
                    <a:lstStyle/>
                    <a:p>
                      <a:r>
                        <a:rPr lang="en-US" dirty="0"/>
                        <a:t>GO:1901576</a:t>
                      </a:r>
                    </a:p>
                  </a:txBody>
                  <a:tcPr anchor="ctr">
                    <a:noFill/>
                  </a:tcPr>
                </a:tc>
                <a:tc>
                  <a:txBody>
                    <a:bodyPr/>
                    <a:lstStyle/>
                    <a:p>
                      <a:r>
                        <a:rPr lang="en-US" dirty="0"/>
                        <a:t>Organic substance biosynthetic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1523972832"/>
                  </a:ext>
                </a:extLst>
              </a:tr>
            </a:tbl>
          </a:graphicData>
        </a:graphic>
      </p:graphicFrame>
    </p:spTree>
    <p:extLst>
      <p:ext uri="{BB962C8B-B14F-4D97-AF65-F5344CB8AC3E}">
        <p14:creationId xmlns:p14="http://schemas.microsoft.com/office/powerpoint/2010/main" val="211196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2563833573"/>
              </p:ext>
            </p:extLst>
          </p:nvPr>
        </p:nvGraphicFramePr>
        <p:xfrm>
          <a:off x="185738" y="137160"/>
          <a:ext cx="11820524" cy="6583680"/>
        </p:xfrm>
        <a:graphic>
          <a:graphicData uri="http://schemas.openxmlformats.org/drawingml/2006/table">
            <a:tbl>
              <a:tblPr firstRow="1" bandRow="1">
                <a:tableStyleId>{5940675A-B579-460E-94D1-54222C63F5DA}</a:tableStyleId>
              </a:tblPr>
              <a:tblGrid>
                <a:gridCol w="1023937">
                  <a:extLst>
                    <a:ext uri="{9D8B030D-6E8A-4147-A177-3AD203B41FA5}">
                      <a16:colId xmlns:a16="http://schemas.microsoft.com/office/drawing/2014/main" val="1040335451"/>
                    </a:ext>
                  </a:extLst>
                </a:gridCol>
                <a:gridCol w="1409700">
                  <a:extLst>
                    <a:ext uri="{9D8B030D-6E8A-4147-A177-3AD203B41FA5}">
                      <a16:colId xmlns:a16="http://schemas.microsoft.com/office/drawing/2014/main" val="1852304719"/>
                    </a:ext>
                  </a:extLst>
                </a:gridCol>
                <a:gridCol w="4524375">
                  <a:extLst>
                    <a:ext uri="{9D8B030D-6E8A-4147-A177-3AD203B41FA5}">
                      <a16:colId xmlns:a16="http://schemas.microsoft.com/office/drawing/2014/main" val="2824554391"/>
                    </a:ext>
                  </a:extLst>
                </a:gridCol>
                <a:gridCol w="1876425">
                  <a:extLst>
                    <a:ext uri="{9D8B030D-6E8A-4147-A177-3AD203B41FA5}">
                      <a16:colId xmlns:a16="http://schemas.microsoft.com/office/drawing/2014/main" val="3204422600"/>
                    </a:ext>
                  </a:extLst>
                </a:gridCol>
                <a:gridCol w="790575">
                  <a:extLst>
                    <a:ext uri="{9D8B030D-6E8A-4147-A177-3AD203B41FA5}">
                      <a16:colId xmlns:a16="http://schemas.microsoft.com/office/drawing/2014/main" val="1350955334"/>
                    </a:ext>
                  </a:extLst>
                </a:gridCol>
                <a:gridCol w="809625">
                  <a:extLst>
                    <a:ext uri="{9D8B030D-6E8A-4147-A177-3AD203B41FA5}">
                      <a16:colId xmlns:a16="http://schemas.microsoft.com/office/drawing/2014/main" val="2877039457"/>
                    </a:ext>
                  </a:extLst>
                </a:gridCol>
                <a:gridCol w="1385887">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GO:1901564</a:t>
                      </a:r>
                    </a:p>
                  </a:txBody>
                  <a:tcPr anchor="ctr"/>
                </a:tc>
                <a:tc>
                  <a:txBody>
                    <a:bodyPr/>
                    <a:lstStyle/>
                    <a:p>
                      <a:r>
                        <a:rPr lang="en-US" dirty="0"/>
                        <a:t>Organonitrogen compound metabolic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3</a:t>
                      </a:r>
                    </a:p>
                  </a:txBody>
                  <a:tcPr anchor="ctr"/>
                </a:tc>
                <a:tc>
                  <a:txBody>
                    <a:bodyPr/>
                    <a:lstStyle/>
                    <a:p>
                      <a:r>
                        <a:rPr lang="en-US" dirty="0"/>
                        <a:t>Yes</a:t>
                      </a:r>
                    </a:p>
                  </a:txBody>
                  <a:tcPr anchor="ctr"/>
                </a:tc>
                <a:tc>
                  <a:txBody>
                    <a:bodyPr/>
                    <a:lstStyle/>
                    <a:p>
                      <a:r>
                        <a:rPr lang="en-US" dirty="0"/>
                        <a:t>None</a:t>
                      </a:r>
                    </a:p>
                  </a:txBody>
                  <a:tcPr anchor="ctr"/>
                </a:tc>
                <a:extLst>
                  <a:ext uri="{0D108BD9-81ED-4DB2-BD59-A6C34878D82A}">
                    <a16:rowId xmlns:a16="http://schemas.microsoft.com/office/drawing/2014/main" val="2545824322"/>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GO:0019438</a:t>
                      </a:r>
                    </a:p>
                  </a:txBody>
                  <a:tcPr anchor="ctr"/>
                </a:tc>
                <a:tc>
                  <a:txBody>
                    <a:bodyPr/>
                    <a:lstStyle/>
                    <a:p>
                      <a:r>
                        <a:rPr lang="en-US" dirty="0"/>
                        <a:t>Aromatic compound biosynthetic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4</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p>
                  </a:txBody>
                  <a:tcPr anchor="ctr"/>
                </a:tc>
                <a:extLst>
                  <a:ext uri="{0D108BD9-81ED-4DB2-BD59-A6C34878D82A}">
                    <a16:rowId xmlns:a16="http://schemas.microsoft.com/office/drawing/2014/main" val="289170976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GO:0016051</a:t>
                      </a:r>
                    </a:p>
                  </a:txBody>
                  <a:tcPr anchor="ctr"/>
                </a:tc>
                <a:tc>
                  <a:txBody>
                    <a:bodyPr/>
                    <a:lstStyle/>
                    <a:p>
                      <a:r>
                        <a:rPr lang="en-US" dirty="0"/>
                        <a:t>Carbohydrate biosynthetic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4</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0.019</a:t>
                      </a:r>
                    </a:p>
                  </a:txBody>
                  <a:tcPr anchor="ctr"/>
                </a:tc>
                <a:extLst>
                  <a:ext uri="{0D108BD9-81ED-4DB2-BD59-A6C34878D82A}">
                    <a16:rowId xmlns:a16="http://schemas.microsoft.com/office/drawing/2014/main" val="118718807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GO:0044262</a:t>
                      </a:r>
                    </a:p>
                  </a:txBody>
                  <a:tcPr anchor="ctr"/>
                </a:tc>
                <a:tc>
                  <a:txBody>
                    <a:bodyPr/>
                    <a:lstStyle/>
                    <a:p>
                      <a:r>
                        <a:rPr lang="en-US" dirty="0"/>
                        <a:t>Cellular carbohydrate metabolic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4</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0.010</a:t>
                      </a:r>
                    </a:p>
                  </a:txBody>
                  <a:tcPr anchor="ctr"/>
                </a:tc>
                <a:extLst>
                  <a:ext uri="{0D108BD9-81ED-4DB2-BD59-A6C34878D82A}">
                    <a16:rowId xmlns:a16="http://schemas.microsoft.com/office/drawing/2014/main" val="426824596"/>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GO:0044260</a:t>
                      </a:r>
                    </a:p>
                  </a:txBody>
                  <a:tcPr anchor="ctr">
                    <a:noFill/>
                  </a:tcPr>
                </a:tc>
                <a:tc>
                  <a:txBody>
                    <a:bodyPr/>
                    <a:lstStyle/>
                    <a:p>
                      <a:r>
                        <a:rPr lang="en-US" dirty="0"/>
                        <a:t>Cellular macromolecule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4</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2117005523"/>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GO:0018130</a:t>
                      </a:r>
                    </a:p>
                  </a:txBody>
                  <a:tcPr anchor="ctr">
                    <a:noFill/>
                  </a:tcPr>
                </a:tc>
                <a:tc>
                  <a:txBody>
                    <a:bodyPr/>
                    <a:lstStyle/>
                    <a:p>
                      <a:r>
                        <a:rPr lang="en-US" dirty="0"/>
                        <a:t>Heterocycle biosynthetic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4</a:t>
                      </a:r>
                    </a:p>
                  </a:txBody>
                  <a:tcPr anchor="ctr">
                    <a:noFill/>
                  </a:tcPr>
                </a:tc>
                <a:tc>
                  <a:txBody>
                    <a:bodyPr/>
                    <a:lstStyle/>
                    <a:p>
                      <a:r>
                        <a:rPr lang="en-US" dirty="0"/>
                        <a:t>No</a:t>
                      </a:r>
                    </a:p>
                  </a:txBody>
                  <a:tcPr anchor="ctr">
                    <a:noFill/>
                  </a:tcPr>
                </a:tc>
                <a:tc>
                  <a:txBody>
                    <a:bodyPr/>
                    <a:lstStyle/>
                    <a:p>
                      <a:r>
                        <a:rPr lang="en-US" dirty="0"/>
                        <a:t>0.000</a:t>
                      </a:r>
                    </a:p>
                  </a:txBody>
                  <a:tcPr anchor="ctr">
                    <a:noFill/>
                  </a:tcPr>
                </a:tc>
                <a:extLst>
                  <a:ext uri="{0D108BD9-81ED-4DB2-BD59-A6C34878D82A}">
                    <a16:rowId xmlns:a16="http://schemas.microsoft.com/office/drawing/2014/main" val="4126064028"/>
                  </a:ext>
                </a:extLst>
              </a:tr>
              <a:tr h="182880">
                <a:tc>
                  <a:txBody>
                    <a:bodyPr/>
                    <a:lstStyle/>
                    <a:p>
                      <a:r>
                        <a:rPr lang="en-US" dirty="0"/>
                        <a:t>No</a:t>
                      </a:r>
                    </a:p>
                  </a:txBody>
                  <a:tcPr anchor="ctr">
                    <a:noFill/>
                  </a:tcPr>
                </a:tc>
                <a:tc>
                  <a:txBody>
                    <a:bodyPr/>
                    <a:lstStyle/>
                    <a:p>
                      <a:r>
                        <a:rPr lang="en-US" dirty="0"/>
                        <a:t>GO:0009059</a:t>
                      </a:r>
                    </a:p>
                  </a:txBody>
                  <a:tcPr anchor="ctr">
                    <a:noFill/>
                  </a:tcPr>
                </a:tc>
                <a:tc>
                  <a:txBody>
                    <a:bodyPr/>
                    <a:lstStyle/>
                    <a:p>
                      <a:r>
                        <a:rPr lang="en-US" dirty="0"/>
                        <a:t>Macromolecule biosynthetic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4</a:t>
                      </a:r>
                    </a:p>
                  </a:txBody>
                  <a:tcPr anchor="ctr">
                    <a:noFill/>
                  </a:tcPr>
                </a:tc>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p>
                  </a:txBody>
                  <a:tcPr anchor="ctr">
                    <a:noFill/>
                  </a:tcPr>
                </a:tc>
                <a:extLst>
                  <a:ext uri="{0D108BD9-81ED-4DB2-BD59-A6C34878D82A}">
                    <a16:rowId xmlns:a16="http://schemas.microsoft.com/office/drawing/2014/main" val="106644491"/>
                  </a:ext>
                </a:extLst>
              </a:tr>
              <a:tr h="182880">
                <a:tc>
                  <a:txBody>
                    <a:bodyPr/>
                    <a:lstStyle/>
                    <a:p>
                      <a:r>
                        <a:rPr lang="en-US" dirty="0"/>
                        <a:t>No</a:t>
                      </a:r>
                    </a:p>
                  </a:txBody>
                  <a:tcPr anchor="ctr">
                    <a:noFill/>
                  </a:tcPr>
                </a:tc>
                <a:tc>
                  <a:txBody>
                    <a:bodyPr/>
                    <a:lstStyle/>
                    <a:p>
                      <a:r>
                        <a:rPr lang="en-US" dirty="0"/>
                        <a:t>GO:1901565</a:t>
                      </a:r>
                    </a:p>
                  </a:txBody>
                  <a:tcPr anchor="ctr">
                    <a:noFill/>
                  </a:tcPr>
                </a:tc>
                <a:tc>
                  <a:txBody>
                    <a:bodyPr/>
                    <a:lstStyle/>
                    <a:p>
                      <a:r>
                        <a:rPr lang="en-US" dirty="0"/>
                        <a:t>Organonitrogen compound catabolic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4</a:t>
                      </a:r>
                    </a:p>
                  </a:txBody>
                  <a:tcPr anchor="ctr">
                    <a:noFill/>
                  </a:tcPr>
                </a:tc>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0.001</a:t>
                      </a:r>
                    </a:p>
                  </a:txBody>
                  <a:tcPr anchor="ctr">
                    <a:noFill/>
                  </a:tcPr>
                </a:tc>
                <a:extLst>
                  <a:ext uri="{0D108BD9-81ED-4DB2-BD59-A6C34878D82A}">
                    <a16:rowId xmlns:a16="http://schemas.microsoft.com/office/drawing/2014/main" val="2454948748"/>
                  </a:ext>
                </a:extLst>
              </a:tr>
              <a:tr h="182880">
                <a:tc>
                  <a:txBody>
                    <a:bodyPr/>
                    <a:lstStyle/>
                    <a:p>
                      <a:r>
                        <a:rPr lang="en-US" dirty="0"/>
                        <a:t>No</a:t>
                      </a:r>
                    </a:p>
                  </a:txBody>
                  <a:tcPr anchor="ctr">
                    <a:noFill/>
                  </a:tcPr>
                </a:tc>
                <a:tc>
                  <a:txBody>
                    <a:bodyPr/>
                    <a:lstStyle/>
                    <a:p>
                      <a:r>
                        <a:rPr lang="en-US" dirty="0"/>
                        <a:t>GO:0005976</a:t>
                      </a:r>
                    </a:p>
                  </a:txBody>
                  <a:tcPr anchor="ctr">
                    <a:noFill/>
                  </a:tcPr>
                </a:tc>
                <a:tc>
                  <a:txBody>
                    <a:bodyPr/>
                    <a:lstStyle/>
                    <a:p>
                      <a:r>
                        <a:rPr lang="en-US" dirty="0"/>
                        <a:t>Polysaccharide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4</a:t>
                      </a:r>
                    </a:p>
                  </a:txBody>
                  <a:tcPr anchor="ctr">
                    <a:noFill/>
                  </a:tcPr>
                </a:tc>
                <a:tc>
                  <a:txBody>
                    <a:bodyPr/>
                    <a:lstStyle/>
                    <a:p>
                      <a:r>
                        <a:rPr lang="en-US" dirty="0"/>
                        <a:t>No</a:t>
                      </a:r>
                    </a:p>
                  </a:txBody>
                  <a:tcPr anchor="ctr">
                    <a:noFill/>
                  </a:tcPr>
                </a:tc>
                <a:tc>
                  <a:txBody>
                    <a:bodyPr/>
                    <a:lstStyle/>
                    <a:p>
                      <a:r>
                        <a:rPr lang="en-US" dirty="0"/>
                        <a:t>0.009</a:t>
                      </a:r>
                    </a:p>
                  </a:txBody>
                  <a:tcPr anchor="ctr">
                    <a:noFill/>
                  </a:tcPr>
                </a:tc>
                <a:extLst>
                  <a:ext uri="{0D108BD9-81ED-4DB2-BD59-A6C34878D82A}">
                    <a16:rowId xmlns:a16="http://schemas.microsoft.com/office/drawing/2014/main" val="2626402472"/>
                  </a:ext>
                </a:extLst>
              </a:tr>
              <a:tr h="182880">
                <a:tc>
                  <a:txBody>
                    <a:bodyPr/>
                    <a:lstStyle/>
                    <a:p>
                      <a:r>
                        <a:rPr lang="en-US" dirty="0"/>
                        <a:t>No</a:t>
                      </a:r>
                    </a:p>
                  </a:txBody>
                  <a:tcPr anchor="ctr">
                    <a:noFill/>
                  </a:tcPr>
                </a:tc>
                <a:tc>
                  <a:txBody>
                    <a:bodyPr/>
                    <a:lstStyle/>
                    <a:p>
                      <a:r>
                        <a:rPr lang="en-US" dirty="0"/>
                        <a:t>GO:0072527</a:t>
                      </a:r>
                    </a:p>
                  </a:txBody>
                  <a:tcPr anchor="ctr">
                    <a:noFill/>
                  </a:tcPr>
                </a:tc>
                <a:tc>
                  <a:txBody>
                    <a:bodyPr/>
                    <a:lstStyle/>
                    <a:p>
                      <a:r>
                        <a:rPr lang="en-US" dirty="0"/>
                        <a:t>Pyrimidine-containing compound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4</a:t>
                      </a:r>
                    </a:p>
                  </a:txBody>
                  <a:tcPr anchor="ctr">
                    <a:noFill/>
                  </a:tcPr>
                </a:tc>
                <a:tc>
                  <a:txBody>
                    <a:bodyPr/>
                    <a:lstStyle/>
                    <a:p>
                      <a:r>
                        <a:rPr lang="en-US" dirty="0"/>
                        <a:t>No</a:t>
                      </a:r>
                    </a:p>
                  </a:txBody>
                  <a:tcPr anchor="ctr">
                    <a:noFill/>
                  </a:tcPr>
                </a:tc>
                <a:tc>
                  <a:txBody>
                    <a:bodyPr/>
                    <a:lstStyle/>
                    <a:p>
                      <a:r>
                        <a:rPr lang="en-US" dirty="0"/>
                        <a:t>0.000</a:t>
                      </a:r>
                    </a:p>
                  </a:txBody>
                  <a:tcPr anchor="ctr">
                    <a:noFill/>
                  </a:tcPr>
                </a:tc>
                <a:extLst>
                  <a:ext uri="{0D108BD9-81ED-4DB2-BD59-A6C34878D82A}">
                    <a16:rowId xmlns:a16="http://schemas.microsoft.com/office/drawing/2014/main" val="3202090327"/>
                  </a:ext>
                </a:extLst>
              </a:tr>
              <a:tr h="182880">
                <a:tc>
                  <a:txBody>
                    <a:bodyPr/>
                    <a:lstStyle/>
                    <a:p>
                      <a:r>
                        <a:rPr lang="en-US" dirty="0"/>
                        <a:t>No</a:t>
                      </a:r>
                    </a:p>
                  </a:txBody>
                  <a:tcPr anchor="ctr">
                    <a:noFill/>
                  </a:tcPr>
                </a:tc>
                <a:tc>
                  <a:txBody>
                    <a:bodyPr/>
                    <a:lstStyle/>
                    <a:p>
                      <a:r>
                        <a:rPr lang="en-US" dirty="0"/>
                        <a:t>GO:0034637</a:t>
                      </a:r>
                    </a:p>
                  </a:txBody>
                  <a:tcPr anchor="ctr">
                    <a:noFill/>
                  </a:tcPr>
                </a:tc>
                <a:tc>
                  <a:txBody>
                    <a:bodyPr/>
                    <a:lstStyle/>
                    <a:p>
                      <a:r>
                        <a:rPr lang="en-US" dirty="0"/>
                        <a:t>Cellular carbohydrate biosynthetic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5</a:t>
                      </a:r>
                    </a:p>
                  </a:txBody>
                  <a:tcPr anchor="ctr">
                    <a:noFill/>
                  </a:tcPr>
                </a:tc>
                <a:tc>
                  <a:txBody>
                    <a:bodyPr/>
                    <a:lstStyle/>
                    <a:p>
                      <a:r>
                        <a:rPr lang="en-US" dirty="0"/>
                        <a:t>No</a:t>
                      </a:r>
                    </a:p>
                  </a:txBody>
                  <a:tcPr anchor="ctr">
                    <a:noFill/>
                  </a:tcPr>
                </a:tc>
                <a:tc>
                  <a:txBody>
                    <a:bodyPr/>
                    <a:lstStyle/>
                    <a:p>
                      <a:r>
                        <a:rPr lang="en-US" dirty="0"/>
                        <a:t>0.025</a:t>
                      </a:r>
                    </a:p>
                  </a:txBody>
                  <a:tcPr anchor="ctr">
                    <a:noFill/>
                  </a:tcPr>
                </a:tc>
                <a:extLst>
                  <a:ext uri="{0D108BD9-81ED-4DB2-BD59-A6C34878D82A}">
                    <a16:rowId xmlns:a16="http://schemas.microsoft.com/office/drawing/2014/main" val="2018766223"/>
                  </a:ext>
                </a:extLst>
              </a:tr>
              <a:tr h="182880">
                <a:tc>
                  <a:txBody>
                    <a:bodyPr/>
                    <a:lstStyle/>
                    <a:p>
                      <a:r>
                        <a:rPr lang="en-US" dirty="0"/>
                        <a:t>No</a:t>
                      </a:r>
                    </a:p>
                  </a:txBody>
                  <a:tcPr anchor="ctr">
                    <a:noFill/>
                  </a:tcPr>
                </a:tc>
                <a:tc>
                  <a:txBody>
                    <a:bodyPr/>
                    <a:lstStyle/>
                    <a:p>
                      <a:r>
                        <a:rPr lang="en-US" dirty="0"/>
                        <a:t>GO:0044264</a:t>
                      </a:r>
                    </a:p>
                  </a:txBody>
                  <a:tcPr anchor="ctr">
                    <a:noFill/>
                  </a:tcPr>
                </a:tc>
                <a:tc>
                  <a:txBody>
                    <a:bodyPr/>
                    <a:lstStyle/>
                    <a:p>
                      <a:r>
                        <a:rPr lang="en-US" dirty="0"/>
                        <a:t>Cellular polysaccharide metabolic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5</a:t>
                      </a:r>
                    </a:p>
                  </a:txBody>
                  <a:tcPr anchor="ctr">
                    <a:noFill/>
                  </a:tcPr>
                </a:tc>
                <a:tc>
                  <a:txBody>
                    <a:bodyPr/>
                    <a:lstStyle/>
                    <a:p>
                      <a:r>
                        <a:rPr lang="en-US" dirty="0"/>
                        <a:t>No</a:t>
                      </a:r>
                    </a:p>
                  </a:txBody>
                  <a:tcPr anchor="ctr">
                    <a:noFill/>
                  </a:tcPr>
                </a:tc>
                <a:tc>
                  <a:txBody>
                    <a:bodyPr/>
                    <a:lstStyle/>
                    <a:p>
                      <a:r>
                        <a:rPr lang="en-US" dirty="0"/>
                        <a:t>0.013</a:t>
                      </a:r>
                    </a:p>
                  </a:txBody>
                  <a:tcPr anchor="ctr">
                    <a:noFill/>
                  </a:tcPr>
                </a:tc>
                <a:extLst>
                  <a:ext uri="{0D108BD9-81ED-4DB2-BD59-A6C34878D82A}">
                    <a16:rowId xmlns:a16="http://schemas.microsoft.com/office/drawing/2014/main" val="3986419170"/>
                  </a:ext>
                </a:extLst>
              </a:tr>
              <a:tr h="182880">
                <a:tc>
                  <a:txBody>
                    <a:bodyPr/>
                    <a:lstStyle/>
                    <a:p>
                      <a:r>
                        <a:rPr lang="en-US" dirty="0"/>
                        <a:t>No</a:t>
                      </a:r>
                    </a:p>
                  </a:txBody>
                  <a:tcPr anchor="ctr">
                    <a:noFill/>
                  </a:tcPr>
                </a:tc>
                <a:tc>
                  <a:txBody>
                    <a:bodyPr/>
                    <a:lstStyle/>
                    <a:p>
                      <a:r>
                        <a:rPr lang="en-US" dirty="0"/>
                        <a:t>GO:0016310</a:t>
                      </a:r>
                    </a:p>
                  </a:txBody>
                  <a:tcPr anchor="ctr">
                    <a:noFill/>
                  </a:tcPr>
                </a:tc>
                <a:tc>
                  <a:txBody>
                    <a:bodyPr/>
                    <a:lstStyle/>
                    <a:p>
                      <a:r>
                        <a:rPr lang="en-US" dirty="0"/>
                        <a:t>Phosphorylation</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5</a:t>
                      </a:r>
                    </a:p>
                  </a:txBody>
                  <a:tcPr anchor="ctr">
                    <a:noFill/>
                  </a:tcPr>
                </a:tc>
                <a:tc>
                  <a:txBody>
                    <a:bodyPr/>
                    <a:lstStyle/>
                    <a:p>
                      <a:r>
                        <a:rPr lang="en-US" dirty="0"/>
                        <a:t>No</a:t>
                      </a:r>
                    </a:p>
                  </a:txBody>
                  <a:tcPr anchor="ctr">
                    <a:noFill/>
                  </a:tcPr>
                </a:tc>
                <a:tc>
                  <a:txBody>
                    <a:bodyPr/>
                    <a:lstStyle/>
                    <a:p>
                      <a:r>
                        <a:rPr lang="en-US" dirty="0"/>
                        <a:t>0.001</a:t>
                      </a:r>
                    </a:p>
                  </a:txBody>
                  <a:tcPr anchor="ctr">
                    <a:noFill/>
                  </a:tcPr>
                </a:tc>
                <a:extLst>
                  <a:ext uri="{0D108BD9-81ED-4DB2-BD59-A6C34878D82A}">
                    <a16:rowId xmlns:a16="http://schemas.microsoft.com/office/drawing/2014/main" val="992650746"/>
                  </a:ext>
                </a:extLst>
              </a:tr>
              <a:tr h="182880">
                <a:tc>
                  <a:txBody>
                    <a:bodyPr/>
                    <a:lstStyle/>
                    <a:p>
                      <a:r>
                        <a:rPr lang="en-US" dirty="0"/>
                        <a:t>No</a:t>
                      </a:r>
                    </a:p>
                  </a:txBody>
                  <a:tcPr anchor="ctr">
                    <a:noFill/>
                  </a:tcPr>
                </a:tc>
                <a:tc>
                  <a:txBody>
                    <a:bodyPr/>
                    <a:lstStyle/>
                    <a:p>
                      <a:r>
                        <a:rPr lang="en-US" dirty="0"/>
                        <a:t>GO:0000271</a:t>
                      </a:r>
                    </a:p>
                  </a:txBody>
                  <a:tcPr anchor="ctr">
                    <a:noFill/>
                  </a:tcPr>
                </a:tc>
                <a:tc>
                  <a:txBody>
                    <a:bodyPr/>
                    <a:lstStyle/>
                    <a:p>
                      <a:r>
                        <a:rPr lang="en-US" dirty="0"/>
                        <a:t>Polysaccharide biosynthetic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5</a:t>
                      </a:r>
                    </a:p>
                  </a:txBody>
                  <a:tcPr anchor="ctr">
                    <a:noFill/>
                  </a:tcPr>
                </a:tc>
                <a:tc>
                  <a:txBody>
                    <a:bodyPr/>
                    <a:lstStyle/>
                    <a:p>
                      <a:r>
                        <a:rPr lang="en-US" dirty="0"/>
                        <a:t>No</a:t>
                      </a:r>
                    </a:p>
                  </a:txBody>
                  <a:tcPr anchor="ctr">
                    <a:noFill/>
                  </a:tcPr>
                </a:tc>
                <a:tc>
                  <a:txBody>
                    <a:bodyPr/>
                    <a:lstStyle/>
                    <a:p>
                      <a:r>
                        <a:rPr lang="en-US" dirty="0"/>
                        <a:t>0.023</a:t>
                      </a:r>
                    </a:p>
                  </a:txBody>
                  <a:tcPr anchor="ctr">
                    <a:noFill/>
                  </a:tcPr>
                </a:tc>
                <a:extLst>
                  <a:ext uri="{0D108BD9-81ED-4DB2-BD59-A6C34878D82A}">
                    <a16:rowId xmlns:a16="http://schemas.microsoft.com/office/drawing/2014/main" val="1523972832"/>
                  </a:ext>
                </a:extLst>
              </a:tr>
            </a:tbl>
          </a:graphicData>
        </a:graphic>
      </p:graphicFrame>
    </p:spTree>
    <p:extLst>
      <p:ext uri="{BB962C8B-B14F-4D97-AF65-F5344CB8AC3E}">
        <p14:creationId xmlns:p14="http://schemas.microsoft.com/office/powerpoint/2010/main" val="3976914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3653196377"/>
              </p:ext>
            </p:extLst>
          </p:nvPr>
        </p:nvGraphicFramePr>
        <p:xfrm>
          <a:off x="190499" y="188595"/>
          <a:ext cx="11811002" cy="6492240"/>
        </p:xfrm>
        <a:graphic>
          <a:graphicData uri="http://schemas.openxmlformats.org/drawingml/2006/table">
            <a:tbl>
              <a:tblPr firstRow="1" bandRow="1">
                <a:tableStyleId>{5940675A-B579-460E-94D1-54222C63F5DA}</a:tableStyleId>
              </a:tblPr>
              <a:tblGrid>
                <a:gridCol w="1077357">
                  <a:extLst>
                    <a:ext uri="{9D8B030D-6E8A-4147-A177-3AD203B41FA5}">
                      <a16:colId xmlns:a16="http://schemas.microsoft.com/office/drawing/2014/main" val="1040335451"/>
                    </a:ext>
                  </a:extLst>
                </a:gridCol>
                <a:gridCol w="1370569">
                  <a:extLst>
                    <a:ext uri="{9D8B030D-6E8A-4147-A177-3AD203B41FA5}">
                      <a16:colId xmlns:a16="http://schemas.microsoft.com/office/drawing/2014/main" val="1852304719"/>
                    </a:ext>
                  </a:extLst>
                </a:gridCol>
                <a:gridCol w="4505325">
                  <a:extLst>
                    <a:ext uri="{9D8B030D-6E8A-4147-A177-3AD203B41FA5}">
                      <a16:colId xmlns:a16="http://schemas.microsoft.com/office/drawing/2014/main" val="2824554391"/>
                    </a:ext>
                  </a:extLst>
                </a:gridCol>
                <a:gridCol w="1895475">
                  <a:extLst>
                    <a:ext uri="{9D8B030D-6E8A-4147-A177-3AD203B41FA5}">
                      <a16:colId xmlns:a16="http://schemas.microsoft.com/office/drawing/2014/main" val="3204422600"/>
                    </a:ext>
                  </a:extLst>
                </a:gridCol>
                <a:gridCol w="819150">
                  <a:extLst>
                    <a:ext uri="{9D8B030D-6E8A-4147-A177-3AD203B41FA5}">
                      <a16:colId xmlns:a16="http://schemas.microsoft.com/office/drawing/2014/main" val="1350955334"/>
                    </a:ext>
                  </a:extLst>
                </a:gridCol>
                <a:gridCol w="828675">
                  <a:extLst>
                    <a:ext uri="{9D8B030D-6E8A-4147-A177-3AD203B41FA5}">
                      <a16:colId xmlns:a16="http://schemas.microsoft.com/office/drawing/2014/main" val="2877039457"/>
                    </a:ext>
                  </a:extLst>
                </a:gridCol>
                <a:gridCol w="1314451">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GO:0033692</a:t>
                      </a:r>
                    </a:p>
                  </a:txBody>
                  <a:tcPr anchor="ctr"/>
                </a:tc>
                <a:tc>
                  <a:txBody>
                    <a:bodyPr/>
                    <a:lstStyle/>
                    <a:p>
                      <a:r>
                        <a:rPr lang="en-US" dirty="0"/>
                        <a:t>Cellular polysaccharide biosynthetic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6</a:t>
                      </a:r>
                    </a:p>
                  </a:txBody>
                  <a:tcPr anchor="ctr"/>
                </a:tc>
                <a:tc>
                  <a:txBody>
                    <a:bodyPr/>
                    <a:lstStyle/>
                    <a:p>
                      <a:r>
                        <a:rPr lang="en-US" dirty="0"/>
                        <a:t>No</a:t>
                      </a:r>
                    </a:p>
                  </a:txBody>
                  <a:tcPr anchor="ctr"/>
                </a:tc>
                <a:tc>
                  <a:txBody>
                    <a:bodyPr/>
                    <a:lstStyle/>
                    <a:p>
                      <a:r>
                        <a:rPr lang="en-US" dirty="0"/>
                        <a:t>0.029</a:t>
                      </a:r>
                    </a:p>
                  </a:txBody>
                  <a:tcPr anchor="ctr"/>
                </a:tc>
                <a:extLst>
                  <a:ext uri="{0D108BD9-81ED-4DB2-BD59-A6C34878D82A}">
                    <a16:rowId xmlns:a16="http://schemas.microsoft.com/office/drawing/2014/main" val="2545824322"/>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GO:0046379</a:t>
                      </a:r>
                    </a:p>
                  </a:txBody>
                  <a:tcPr anchor="ctr"/>
                </a:tc>
                <a:tc>
                  <a:txBody>
                    <a:bodyPr/>
                    <a:lstStyle/>
                    <a:p>
                      <a:r>
                        <a:rPr lang="en-US" dirty="0"/>
                        <a:t>Extracellular polysaccharide metabolic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6</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0.028</a:t>
                      </a:r>
                    </a:p>
                  </a:txBody>
                  <a:tcPr anchor="ctr"/>
                </a:tc>
                <a:extLst>
                  <a:ext uri="{0D108BD9-81ED-4DB2-BD59-A6C34878D82A}">
                    <a16:rowId xmlns:a16="http://schemas.microsoft.com/office/drawing/2014/main" val="289170976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GO:0006753</a:t>
                      </a:r>
                    </a:p>
                  </a:txBody>
                  <a:tcPr anchor="ctr"/>
                </a:tc>
                <a:tc>
                  <a:txBody>
                    <a:bodyPr/>
                    <a:lstStyle/>
                    <a:p>
                      <a:r>
                        <a:rPr lang="en-US" dirty="0"/>
                        <a:t>Nucleoside phosphate metabolic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6</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0.008</a:t>
                      </a:r>
                    </a:p>
                  </a:txBody>
                  <a:tcPr anchor="ctr"/>
                </a:tc>
                <a:extLst>
                  <a:ext uri="{0D108BD9-81ED-4DB2-BD59-A6C34878D82A}">
                    <a16:rowId xmlns:a16="http://schemas.microsoft.com/office/drawing/2014/main" val="118718807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GO:0016070</a:t>
                      </a:r>
                    </a:p>
                  </a:txBody>
                  <a:tcPr anchor="ctr"/>
                </a:tc>
                <a:tc>
                  <a:txBody>
                    <a:bodyPr/>
                    <a:lstStyle/>
                    <a:p>
                      <a:r>
                        <a:rPr lang="en-US" dirty="0"/>
                        <a:t>RNA metabolic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6</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p>
                  </a:txBody>
                  <a:tcPr anchor="ctr"/>
                </a:tc>
                <a:extLst>
                  <a:ext uri="{0D108BD9-81ED-4DB2-BD59-A6C34878D82A}">
                    <a16:rowId xmlns:a16="http://schemas.microsoft.com/office/drawing/2014/main" val="426824596"/>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GO:0090501</a:t>
                      </a:r>
                    </a:p>
                  </a:txBody>
                  <a:tcPr anchor="ctr">
                    <a:noFill/>
                  </a:tcPr>
                </a:tc>
                <a:tc>
                  <a:txBody>
                    <a:bodyPr/>
                    <a:lstStyle/>
                    <a:p>
                      <a:r>
                        <a:rPr lang="en-US" dirty="0"/>
                        <a:t>RNA phosphodiester bond hydrolysis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7</a:t>
                      </a:r>
                    </a:p>
                  </a:txBody>
                  <a:tcPr anchor="ctr">
                    <a:noFill/>
                  </a:tcPr>
                </a:tc>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0.000</a:t>
                      </a:r>
                    </a:p>
                  </a:txBody>
                  <a:tcPr anchor="ctr">
                    <a:noFill/>
                  </a:tcPr>
                </a:tc>
                <a:extLst>
                  <a:ext uri="{0D108BD9-81ED-4DB2-BD59-A6C34878D82A}">
                    <a16:rowId xmlns:a16="http://schemas.microsoft.com/office/drawing/2014/main" val="2117005523"/>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GO:0043412</a:t>
                      </a:r>
                    </a:p>
                  </a:txBody>
                  <a:tcPr anchor="ctr">
                    <a:solidFill>
                      <a:schemeClr val="accent4">
                        <a:lumMod val="20000"/>
                        <a:lumOff val="80000"/>
                      </a:schemeClr>
                    </a:solidFill>
                  </a:tcPr>
                </a:tc>
                <a:tc>
                  <a:txBody>
                    <a:bodyPr/>
                    <a:lstStyle/>
                    <a:p>
                      <a:r>
                        <a:rPr lang="en-US" dirty="0"/>
                        <a:t>Macromolecule modification</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0.003</a:t>
                      </a:r>
                    </a:p>
                  </a:txBody>
                  <a:tcPr anchor="ctr">
                    <a:solidFill>
                      <a:schemeClr val="accent4">
                        <a:lumMod val="20000"/>
                        <a:lumOff val="80000"/>
                      </a:schemeClr>
                    </a:solidFill>
                  </a:tcPr>
                </a:tc>
                <a:extLst>
                  <a:ext uri="{0D108BD9-81ED-4DB2-BD59-A6C34878D82A}">
                    <a16:rowId xmlns:a16="http://schemas.microsoft.com/office/drawing/2014/main" val="4126064028"/>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GO:0016053</a:t>
                      </a:r>
                    </a:p>
                  </a:txBody>
                  <a:tcPr anchor="ctr">
                    <a:solidFill>
                      <a:schemeClr val="accent4">
                        <a:lumMod val="20000"/>
                        <a:lumOff val="80000"/>
                      </a:schemeClr>
                    </a:solidFill>
                  </a:tcPr>
                </a:tc>
                <a:tc>
                  <a:txBody>
                    <a:bodyPr/>
                    <a:lstStyle/>
                    <a:p>
                      <a:r>
                        <a:rPr lang="en-US" dirty="0"/>
                        <a:t>Organic acid biosynthetic process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0.046</a:t>
                      </a:r>
                    </a:p>
                  </a:txBody>
                  <a:tcPr anchor="ctr">
                    <a:solidFill>
                      <a:schemeClr val="accent4">
                        <a:lumMod val="20000"/>
                        <a:lumOff val="80000"/>
                      </a:schemeClr>
                    </a:solidFill>
                  </a:tcPr>
                </a:tc>
                <a:extLst>
                  <a:ext uri="{0D108BD9-81ED-4DB2-BD59-A6C34878D82A}">
                    <a16:rowId xmlns:a16="http://schemas.microsoft.com/office/drawing/2014/main" val="106644491"/>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GO:0019538</a:t>
                      </a:r>
                    </a:p>
                  </a:txBody>
                  <a:tcPr anchor="ctr">
                    <a:solidFill>
                      <a:schemeClr val="accent4">
                        <a:lumMod val="20000"/>
                        <a:lumOff val="80000"/>
                      </a:schemeClr>
                    </a:solidFill>
                  </a:tcPr>
                </a:tc>
                <a:tc>
                  <a:txBody>
                    <a:bodyPr/>
                    <a:lstStyle/>
                    <a:p>
                      <a:r>
                        <a:rPr lang="en-US" dirty="0"/>
                        <a:t>Protein metabolic process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0.039</a:t>
                      </a:r>
                    </a:p>
                  </a:txBody>
                  <a:tcPr anchor="ctr">
                    <a:solidFill>
                      <a:schemeClr val="accent4">
                        <a:lumMod val="20000"/>
                        <a:lumOff val="80000"/>
                      </a:schemeClr>
                    </a:solidFill>
                  </a:tcPr>
                </a:tc>
                <a:extLst>
                  <a:ext uri="{0D108BD9-81ED-4DB2-BD59-A6C34878D82A}">
                    <a16:rowId xmlns:a16="http://schemas.microsoft.com/office/drawing/2014/main" val="2454948748"/>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GO:0034654</a:t>
                      </a:r>
                    </a:p>
                  </a:txBody>
                  <a:tcPr anchor="ctr">
                    <a:solidFill>
                      <a:schemeClr val="accent4">
                        <a:lumMod val="20000"/>
                        <a:lumOff val="80000"/>
                      </a:schemeClr>
                    </a:solidFill>
                  </a:tcPr>
                </a:tc>
                <a:tc>
                  <a:txBody>
                    <a:bodyPr/>
                    <a:lstStyle/>
                    <a:p>
                      <a:r>
                        <a:rPr lang="en-US" dirty="0"/>
                        <a:t>Nucleobase-containing compound biosynthetic process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5</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0.000</a:t>
                      </a:r>
                    </a:p>
                  </a:txBody>
                  <a:tcPr anchor="ctr">
                    <a:solidFill>
                      <a:schemeClr val="accent4">
                        <a:lumMod val="20000"/>
                        <a:lumOff val="80000"/>
                      </a:schemeClr>
                    </a:solidFill>
                  </a:tcPr>
                </a:tc>
                <a:extLst>
                  <a:ext uri="{0D108BD9-81ED-4DB2-BD59-A6C34878D82A}">
                    <a16:rowId xmlns:a16="http://schemas.microsoft.com/office/drawing/2014/main" val="2626402472"/>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GO:0072528</a:t>
                      </a:r>
                    </a:p>
                  </a:txBody>
                  <a:tcPr anchor="ctr">
                    <a:solidFill>
                      <a:schemeClr val="accent4">
                        <a:lumMod val="20000"/>
                        <a:lumOff val="80000"/>
                      </a:schemeClr>
                    </a:solidFill>
                  </a:tcPr>
                </a:tc>
                <a:tc>
                  <a:txBody>
                    <a:bodyPr/>
                    <a:lstStyle/>
                    <a:p>
                      <a:r>
                        <a:rPr lang="en-US" dirty="0"/>
                        <a:t>Pyrimidine-containing compound biosynthetic process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5</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0.001</a:t>
                      </a:r>
                    </a:p>
                  </a:txBody>
                  <a:tcPr anchor="ctr">
                    <a:solidFill>
                      <a:schemeClr val="accent4">
                        <a:lumMod val="20000"/>
                        <a:lumOff val="80000"/>
                      </a:schemeClr>
                    </a:solidFill>
                  </a:tcPr>
                </a:tc>
                <a:extLst>
                  <a:ext uri="{0D108BD9-81ED-4DB2-BD59-A6C34878D82A}">
                    <a16:rowId xmlns:a16="http://schemas.microsoft.com/office/drawing/2014/main" val="3202090327"/>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GO:0046835</a:t>
                      </a:r>
                    </a:p>
                  </a:txBody>
                  <a:tcPr anchor="ctr">
                    <a:solidFill>
                      <a:schemeClr val="accent4">
                        <a:lumMod val="20000"/>
                        <a:lumOff val="80000"/>
                      </a:schemeClr>
                    </a:solidFill>
                  </a:tcPr>
                </a:tc>
                <a:tc>
                  <a:txBody>
                    <a:bodyPr/>
                    <a:lstStyle/>
                    <a:p>
                      <a:r>
                        <a:rPr lang="en-US" dirty="0"/>
                        <a:t>Carbohydrate phosphorylation</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6</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0.036</a:t>
                      </a:r>
                    </a:p>
                  </a:txBody>
                  <a:tcPr anchor="ctr">
                    <a:solidFill>
                      <a:schemeClr val="accent4">
                        <a:lumMod val="20000"/>
                        <a:lumOff val="80000"/>
                      </a:schemeClr>
                    </a:solidFill>
                  </a:tcPr>
                </a:tc>
                <a:extLst>
                  <a:ext uri="{0D108BD9-81ED-4DB2-BD59-A6C34878D82A}">
                    <a16:rowId xmlns:a16="http://schemas.microsoft.com/office/drawing/2014/main" val="2018766223"/>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GO:0006520</a:t>
                      </a:r>
                    </a:p>
                  </a:txBody>
                  <a:tcPr anchor="ctr">
                    <a:solidFill>
                      <a:schemeClr val="accent4">
                        <a:lumMod val="20000"/>
                        <a:lumOff val="80000"/>
                      </a:schemeClr>
                    </a:solidFill>
                  </a:tcPr>
                </a:tc>
                <a:tc>
                  <a:txBody>
                    <a:bodyPr/>
                    <a:lstStyle/>
                    <a:p>
                      <a:r>
                        <a:rPr lang="en-US" dirty="0"/>
                        <a:t>Cellular amino acid metabolic process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6</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0.028</a:t>
                      </a:r>
                    </a:p>
                  </a:txBody>
                  <a:tcPr anchor="ctr">
                    <a:solidFill>
                      <a:schemeClr val="accent4">
                        <a:lumMod val="20000"/>
                        <a:lumOff val="80000"/>
                      </a:schemeClr>
                    </a:solidFill>
                  </a:tcPr>
                </a:tc>
                <a:extLst>
                  <a:ext uri="{0D108BD9-81ED-4DB2-BD59-A6C34878D82A}">
                    <a16:rowId xmlns:a16="http://schemas.microsoft.com/office/drawing/2014/main" val="3986419170"/>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GO:0006310</a:t>
                      </a:r>
                    </a:p>
                  </a:txBody>
                  <a:tcPr anchor="ctr">
                    <a:solidFill>
                      <a:schemeClr val="accent4">
                        <a:lumMod val="20000"/>
                        <a:lumOff val="80000"/>
                      </a:schemeClr>
                    </a:solidFill>
                  </a:tcPr>
                </a:tc>
                <a:tc>
                  <a:txBody>
                    <a:bodyPr/>
                    <a:lstStyle/>
                    <a:p>
                      <a:r>
                        <a:rPr lang="en-US" dirty="0"/>
                        <a:t>DNA recombination</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7</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0.001</a:t>
                      </a:r>
                    </a:p>
                  </a:txBody>
                  <a:tcPr anchor="ctr">
                    <a:solidFill>
                      <a:schemeClr val="accent4">
                        <a:lumMod val="20000"/>
                        <a:lumOff val="80000"/>
                      </a:schemeClr>
                    </a:solidFill>
                  </a:tcPr>
                </a:tc>
                <a:extLst>
                  <a:ext uri="{0D108BD9-81ED-4DB2-BD59-A6C34878D82A}">
                    <a16:rowId xmlns:a16="http://schemas.microsoft.com/office/drawing/2014/main" val="992650746"/>
                  </a:ext>
                </a:extLst>
              </a:tr>
            </a:tbl>
          </a:graphicData>
        </a:graphic>
      </p:graphicFrame>
    </p:spTree>
    <p:extLst>
      <p:ext uri="{BB962C8B-B14F-4D97-AF65-F5344CB8AC3E}">
        <p14:creationId xmlns:p14="http://schemas.microsoft.com/office/powerpoint/2010/main" val="205930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363508546"/>
              </p:ext>
            </p:extLst>
          </p:nvPr>
        </p:nvGraphicFramePr>
        <p:xfrm>
          <a:off x="533400" y="274320"/>
          <a:ext cx="11277600" cy="2834640"/>
        </p:xfrm>
        <a:graphic>
          <a:graphicData uri="http://schemas.openxmlformats.org/drawingml/2006/table">
            <a:tbl>
              <a:tblPr firstRow="1" bandRow="1">
                <a:tableStyleId>{5940675A-B579-460E-94D1-54222C63F5DA}</a:tableStyleId>
              </a:tblPr>
              <a:tblGrid>
                <a:gridCol w="1028702">
                  <a:extLst>
                    <a:ext uri="{9D8B030D-6E8A-4147-A177-3AD203B41FA5}">
                      <a16:colId xmlns:a16="http://schemas.microsoft.com/office/drawing/2014/main" val="1040335451"/>
                    </a:ext>
                  </a:extLst>
                </a:gridCol>
                <a:gridCol w="1381125">
                  <a:extLst>
                    <a:ext uri="{9D8B030D-6E8A-4147-A177-3AD203B41FA5}">
                      <a16:colId xmlns:a16="http://schemas.microsoft.com/office/drawing/2014/main" val="1852304719"/>
                    </a:ext>
                  </a:extLst>
                </a:gridCol>
                <a:gridCol w="3590925">
                  <a:extLst>
                    <a:ext uri="{9D8B030D-6E8A-4147-A177-3AD203B41FA5}">
                      <a16:colId xmlns:a16="http://schemas.microsoft.com/office/drawing/2014/main" val="2824554391"/>
                    </a:ext>
                  </a:extLst>
                </a:gridCol>
                <a:gridCol w="2076450">
                  <a:extLst>
                    <a:ext uri="{9D8B030D-6E8A-4147-A177-3AD203B41FA5}">
                      <a16:colId xmlns:a16="http://schemas.microsoft.com/office/drawing/2014/main" val="3204422600"/>
                    </a:ext>
                  </a:extLst>
                </a:gridCol>
                <a:gridCol w="876300">
                  <a:extLst>
                    <a:ext uri="{9D8B030D-6E8A-4147-A177-3AD203B41FA5}">
                      <a16:colId xmlns:a16="http://schemas.microsoft.com/office/drawing/2014/main" val="1350955334"/>
                    </a:ext>
                  </a:extLst>
                </a:gridCol>
                <a:gridCol w="942975">
                  <a:extLst>
                    <a:ext uri="{9D8B030D-6E8A-4147-A177-3AD203B41FA5}">
                      <a16:colId xmlns:a16="http://schemas.microsoft.com/office/drawing/2014/main" val="2877039457"/>
                    </a:ext>
                  </a:extLst>
                </a:gridCol>
                <a:gridCol w="1381123">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GO:0045226</a:t>
                      </a:r>
                    </a:p>
                  </a:txBody>
                  <a:tcPr anchor="ctr">
                    <a:solidFill>
                      <a:schemeClr val="accent4">
                        <a:lumMod val="20000"/>
                        <a:lumOff val="80000"/>
                      </a:schemeClr>
                    </a:solidFill>
                  </a:tcPr>
                </a:tc>
                <a:tc>
                  <a:txBody>
                    <a:bodyPr/>
                    <a:lstStyle/>
                    <a:p>
                      <a:r>
                        <a:rPr lang="en-US" dirty="0"/>
                        <a:t>Extracellular polysaccharide biosynthetic process</a:t>
                      </a:r>
                    </a:p>
                  </a:txBody>
                  <a:tcPr anchor="ctr">
                    <a:solidFill>
                      <a:schemeClr val="accent4">
                        <a:lumMod val="20000"/>
                        <a:lumOff val="80000"/>
                      </a:schemeClr>
                    </a:solidFill>
                  </a:tcPr>
                </a:tc>
                <a:tc>
                  <a:txBody>
                    <a:bodyPr/>
                    <a:lstStyle/>
                    <a:p>
                      <a:r>
                        <a:rPr lang="en-US" dirty="0"/>
                        <a:t>Biological Process</a:t>
                      </a:r>
                    </a:p>
                  </a:txBody>
                  <a:tcPr anchor="ctr">
                    <a:solidFill>
                      <a:schemeClr val="accent4">
                        <a:lumMod val="20000"/>
                        <a:lumOff val="80000"/>
                      </a:schemeClr>
                    </a:solidFill>
                  </a:tcPr>
                </a:tc>
                <a:tc>
                  <a:txBody>
                    <a:bodyPr/>
                    <a:lstStyle/>
                    <a:p>
                      <a:r>
                        <a:rPr lang="en-US" dirty="0"/>
                        <a:t>7</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0.028</a:t>
                      </a:r>
                    </a:p>
                  </a:txBody>
                  <a:tcPr anchor="ctr">
                    <a:solidFill>
                      <a:schemeClr val="accent4">
                        <a:lumMod val="20000"/>
                        <a:lumOff val="80000"/>
                      </a:schemeClr>
                    </a:solidFill>
                  </a:tcPr>
                </a:tc>
                <a:extLst>
                  <a:ext uri="{0D108BD9-81ED-4DB2-BD59-A6C34878D82A}">
                    <a16:rowId xmlns:a16="http://schemas.microsoft.com/office/drawing/2014/main" val="2545824322"/>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GO:0009117</a:t>
                      </a:r>
                    </a:p>
                  </a:txBody>
                  <a:tcPr anchor="ctr">
                    <a:solidFill>
                      <a:schemeClr val="accent4">
                        <a:lumMod val="20000"/>
                        <a:lumOff val="80000"/>
                      </a:schemeClr>
                    </a:solidFill>
                  </a:tcPr>
                </a:tc>
                <a:tc>
                  <a:txBody>
                    <a:bodyPr/>
                    <a:lstStyle/>
                    <a:p>
                      <a:r>
                        <a:rPr lang="en-US" dirty="0"/>
                        <a:t>Nucleotide metabolic process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7</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0.007</a:t>
                      </a:r>
                    </a:p>
                  </a:txBody>
                  <a:tcPr anchor="ctr">
                    <a:solidFill>
                      <a:schemeClr val="accent4">
                        <a:lumMod val="20000"/>
                        <a:lumOff val="80000"/>
                      </a:schemeClr>
                    </a:solidFill>
                  </a:tcPr>
                </a:tc>
                <a:extLst>
                  <a:ext uri="{0D108BD9-81ED-4DB2-BD59-A6C34878D82A}">
                    <a16:rowId xmlns:a16="http://schemas.microsoft.com/office/drawing/2014/main" val="2891709769"/>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GO:0090503</a:t>
                      </a:r>
                    </a:p>
                  </a:txBody>
                  <a:tcPr anchor="ctr">
                    <a:solidFill>
                      <a:schemeClr val="accent4">
                        <a:lumMod val="20000"/>
                        <a:lumOff val="80000"/>
                      </a:schemeClr>
                    </a:solidFill>
                  </a:tcPr>
                </a:tc>
                <a:tc>
                  <a:txBody>
                    <a:bodyPr/>
                    <a:lstStyle/>
                    <a:p>
                      <a:r>
                        <a:rPr lang="en-US" dirty="0"/>
                        <a:t>RNA phosphodiester bond hydrolysis exonucleolytic</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8</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0.019</a:t>
                      </a:r>
                    </a:p>
                  </a:txBody>
                  <a:tcPr anchor="ctr">
                    <a:solidFill>
                      <a:schemeClr val="accent4">
                        <a:lumMod val="20000"/>
                        <a:lumOff val="80000"/>
                      </a:schemeClr>
                    </a:solidFill>
                  </a:tcPr>
                </a:tc>
                <a:extLst>
                  <a:ext uri="{0D108BD9-81ED-4DB2-BD59-A6C34878D82A}">
                    <a16:rowId xmlns:a16="http://schemas.microsoft.com/office/drawing/2014/main" val="1994613965"/>
                  </a:ext>
                </a:extLst>
              </a:tr>
            </a:tbl>
          </a:graphicData>
        </a:graphic>
      </p:graphicFrame>
    </p:spTree>
    <p:extLst>
      <p:ext uri="{BB962C8B-B14F-4D97-AF65-F5344CB8AC3E}">
        <p14:creationId xmlns:p14="http://schemas.microsoft.com/office/powerpoint/2010/main" val="3737141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406399" y="406400"/>
            <a:ext cx="3917951" cy="4462760"/>
          </a:xfrm>
          <a:prstGeom prst="rect">
            <a:avLst/>
          </a:prstGeom>
          <a:noFill/>
        </p:spPr>
        <p:txBody>
          <a:bodyPr wrap="square" rtlCol="0">
            <a:spAutoFit/>
          </a:bodyPr>
          <a:lstStyle/>
          <a:p>
            <a:r>
              <a:rPr lang="en-US" sz="2400" dirty="0"/>
              <a:t>BP1 = GO:0008152 - Metabolic process</a:t>
            </a:r>
          </a:p>
          <a:p>
            <a:endParaRPr lang="en-US" sz="2400" dirty="0"/>
          </a:p>
          <a:p>
            <a:r>
              <a:rPr lang="en-US" sz="2400" dirty="0"/>
              <a:t>BP4 = GO:0043412 - Macromolecule modification</a:t>
            </a:r>
          </a:p>
          <a:p>
            <a:endParaRPr lang="en-US" sz="2400" dirty="0"/>
          </a:p>
          <a:p>
            <a:endParaRPr lang="en-US" sz="2000" i="1" dirty="0"/>
          </a:p>
          <a:p>
            <a:r>
              <a:rPr lang="en-US" sz="2000" i="1" dirty="0"/>
              <a:t>Definition: The covalent alteration of one or more monomeric units in a polypeptide, polynucleotide, polysaccharide, or other biological macromolecule, resulting in a change in its properties.</a:t>
            </a:r>
          </a:p>
        </p:txBody>
      </p:sp>
      <p:pic>
        <p:nvPicPr>
          <p:cNvPr id="3" name="Picture 2" descr="Diagram&#10;&#10;Description automatically generated">
            <a:extLst>
              <a:ext uri="{FF2B5EF4-FFF2-40B4-BE49-F238E27FC236}">
                <a16:creationId xmlns:a16="http://schemas.microsoft.com/office/drawing/2014/main" id="{E90E8C2A-B401-47A6-A082-F470E3CFF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99558"/>
            <a:ext cx="5858693" cy="6506483"/>
          </a:xfrm>
          <a:prstGeom prst="rect">
            <a:avLst/>
          </a:prstGeom>
        </p:spPr>
      </p:pic>
    </p:spTree>
    <p:extLst>
      <p:ext uri="{BB962C8B-B14F-4D97-AF65-F5344CB8AC3E}">
        <p14:creationId xmlns:p14="http://schemas.microsoft.com/office/powerpoint/2010/main" val="287059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339725" y="215900"/>
            <a:ext cx="2613025" cy="5878532"/>
          </a:xfrm>
          <a:prstGeom prst="rect">
            <a:avLst/>
          </a:prstGeom>
          <a:noFill/>
        </p:spPr>
        <p:txBody>
          <a:bodyPr wrap="square" rtlCol="0">
            <a:spAutoFit/>
          </a:bodyPr>
          <a:lstStyle/>
          <a:p>
            <a:r>
              <a:rPr lang="en-US" sz="2400" dirty="0"/>
              <a:t>BP1 = GO:0008152 - Metabolic process</a:t>
            </a:r>
          </a:p>
          <a:p>
            <a:endParaRPr lang="en-US" sz="2400" dirty="0"/>
          </a:p>
          <a:p>
            <a:r>
              <a:rPr lang="en-US" sz="2400" dirty="0"/>
              <a:t>BP4 = GO:0016053 - Organic acid biosynthetic process</a:t>
            </a:r>
          </a:p>
          <a:p>
            <a:endParaRPr lang="en-US" sz="2400" dirty="0"/>
          </a:p>
          <a:p>
            <a:endParaRPr lang="en-US" sz="2400" dirty="0"/>
          </a:p>
          <a:p>
            <a:r>
              <a:rPr lang="en-US" sz="2000" i="1" dirty="0"/>
              <a:t>Definition: The chemical reactions and pathways resulting in the formation of organic acids, any acidic compound containing carbon in covalent linkage.</a:t>
            </a:r>
          </a:p>
        </p:txBody>
      </p:sp>
      <p:pic>
        <p:nvPicPr>
          <p:cNvPr id="3" name="Picture 2" descr="Diagram&#10;&#10;Description automatically generated">
            <a:extLst>
              <a:ext uri="{FF2B5EF4-FFF2-40B4-BE49-F238E27FC236}">
                <a16:creationId xmlns:a16="http://schemas.microsoft.com/office/drawing/2014/main" id="{979E9DE0-EC83-4E1D-8D85-834F63501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454025"/>
            <a:ext cx="8953499" cy="6010866"/>
          </a:xfrm>
          <a:prstGeom prst="rect">
            <a:avLst/>
          </a:prstGeom>
        </p:spPr>
      </p:pic>
    </p:spTree>
    <p:extLst>
      <p:ext uri="{BB962C8B-B14F-4D97-AF65-F5344CB8AC3E}">
        <p14:creationId xmlns:p14="http://schemas.microsoft.com/office/powerpoint/2010/main" val="173113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F9DA54F4-62D5-40EA-B2A1-223AE4AB0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383" y="444500"/>
            <a:ext cx="8478433" cy="6068272"/>
          </a:xfrm>
          <a:prstGeom prst="rect">
            <a:avLst/>
          </a:prstGeom>
        </p:spPr>
      </p:pic>
      <p:sp>
        <p:nvSpPr>
          <p:cNvPr id="14" name="TextBox 13">
            <a:extLst>
              <a:ext uri="{FF2B5EF4-FFF2-40B4-BE49-F238E27FC236}">
                <a16:creationId xmlns:a16="http://schemas.microsoft.com/office/drawing/2014/main" id="{1B945F83-978C-4335-A70F-F8B21FF20B71}"/>
              </a:ext>
            </a:extLst>
          </p:cNvPr>
          <p:cNvSpPr txBox="1"/>
          <p:nvPr/>
        </p:nvSpPr>
        <p:spPr>
          <a:xfrm>
            <a:off x="406400" y="406400"/>
            <a:ext cx="3527426" cy="3908762"/>
          </a:xfrm>
          <a:prstGeom prst="rect">
            <a:avLst/>
          </a:prstGeom>
          <a:noFill/>
        </p:spPr>
        <p:txBody>
          <a:bodyPr wrap="square" rtlCol="0">
            <a:spAutoFit/>
          </a:bodyPr>
          <a:lstStyle/>
          <a:p>
            <a:r>
              <a:rPr lang="en-US" sz="2400" dirty="0"/>
              <a:t>BP1 = GO:0008152 - Metabolic process</a:t>
            </a:r>
          </a:p>
          <a:p>
            <a:endParaRPr lang="en-US" sz="2400" dirty="0"/>
          </a:p>
          <a:p>
            <a:r>
              <a:rPr lang="en-US" sz="2400" dirty="0"/>
              <a:t>BP4 = GO:0019538 - Protein metabolic process</a:t>
            </a:r>
          </a:p>
          <a:p>
            <a:endParaRPr lang="en-US" sz="2400" dirty="0"/>
          </a:p>
          <a:p>
            <a:endParaRPr lang="en-US" sz="2400" dirty="0"/>
          </a:p>
          <a:p>
            <a:r>
              <a:rPr lang="en-US" sz="2000" i="1" dirty="0"/>
              <a:t>Definition: The chemical reactions and pathways involving a protein. Includes protein modification.</a:t>
            </a:r>
          </a:p>
        </p:txBody>
      </p:sp>
    </p:spTree>
    <p:extLst>
      <p:ext uri="{BB962C8B-B14F-4D97-AF65-F5344CB8AC3E}">
        <p14:creationId xmlns:p14="http://schemas.microsoft.com/office/powerpoint/2010/main" val="127984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3060599488"/>
              </p:ext>
            </p:extLst>
          </p:nvPr>
        </p:nvGraphicFramePr>
        <p:xfrm>
          <a:off x="271462" y="182880"/>
          <a:ext cx="11649075" cy="6492240"/>
        </p:xfrm>
        <a:graphic>
          <a:graphicData uri="http://schemas.openxmlformats.org/drawingml/2006/table">
            <a:tbl>
              <a:tblPr firstRow="1" bandRow="1">
                <a:tableStyleId>{5940675A-B579-460E-94D1-54222C63F5DA}</a:tableStyleId>
              </a:tblPr>
              <a:tblGrid>
                <a:gridCol w="1052805">
                  <a:extLst>
                    <a:ext uri="{9D8B030D-6E8A-4147-A177-3AD203B41FA5}">
                      <a16:colId xmlns:a16="http://schemas.microsoft.com/office/drawing/2014/main" val="1040335451"/>
                    </a:ext>
                  </a:extLst>
                </a:gridCol>
                <a:gridCol w="1361783">
                  <a:extLst>
                    <a:ext uri="{9D8B030D-6E8A-4147-A177-3AD203B41FA5}">
                      <a16:colId xmlns:a16="http://schemas.microsoft.com/office/drawing/2014/main" val="1852304719"/>
                    </a:ext>
                  </a:extLst>
                </a:gridCol>
                <a:gridCol w="4162425">
                  <a:extLst>
                    <a:ext uri="{9D8B030D-6E8A-4147-A177-3AD203B41FA5}">
                      <a16:colId xmlns:a16="http://schemas.microsoft.com/office/drawing/2014/main" val="2824554391"/>
                    </a:ext>
                  </a:extLst>
                </a:gridCol>
                <a:gridCol w="1943100">
                  <a:extLst>
                    <a:ext uri="{9D8B030D-6E8A-4147-A177-3AD203B41FA5}">
                      <a16:colId xmlns:a16="http://schemas.microsoft.com/office/drawing/2014/main" val="3204422600"/>
                    </a:ext>
                  </a:extLst>
                </a:gridCol>
                <a:gridCol w="771525">
                  <a:extLst>
                    <a:ext uri="{9D8B030D-6E8A-4147-A177-3AD203B41FA5}">
                      <a16:colId xmlns:a16="http://schemas.microsoft.com/office/drawing/2014/main" val="1350955334"/>
                    </a:ext>
                  </a:extLst>
                </a:gridCol>
                <a:gridCol w="962025">
                  <a:extLst>
                    <a:ext uri="{9D8B030D-6E8A-4147-A177-3AD203B41FA5}">
                      <a16:colId xmlns:a16="http://schemas.microsoft.com/office/drawing/2014/main" val="2877039457"/>
                    </a:ext>
                  </a:extLst>
                </a:gridCol>
                <a:gridCol w="1395412">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GO:0044419</a:t>
                      </a:r>
                    </a:p>
                  </a:txBody>
                  <a:tcPr anchor="ctr"/>
                </a:tc>
                <a:tc>
                  <a:txBody>
                    <a:bodyPr/>
                    <a:lstStyle/>
                    <a:p>
                      <a:r>
                        <a:rPr lang="en-US" dirty="0"/>
                        <a:t>Biological process involved in interspecies interaction between organisms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1</a:t>
                      </a:r>
                    </a:p>
                  </a:txBody>
                  <a:tcPr anchor="ctr"/>
                </a:tc>
                <a:tc>
                  <a:txBody>
                    <a:bodyPr/>
                    <a:lstStyle/>
                    <a:p>
                      <a:r>
                        <a:rPr lang="en-US" dirty="0"/>
                        <a:t>Yes</a:t>
                      </a:r>
                    </a:p>
                  </a:txBody>
                  <a:tcPr anchor="ctr"/>
                </a:tc>
                <a:tc>
                  <a:txBody>
                    <a:bodyPr/>
                    <a:lstStyle/>
                    <a:p>
                      <a:r>
                        <a:rPr lang="en-US" dirty="0"/>
                        <a:t>None</a:t>
                      </a:r>
                    </a:p>
                  </a:txBody>
                  <a:tcPr anchor="ctr"/>
                </a:tc>
                <a:extLst>
                  <a:ext uri="{0D108BD9-81ED-4DB2-BD59-A6C34878D82A}">
                    <a16:rowId xmlns:a16="http://schemas.microsoft.com/office/drawing/2014/main" val="2545824322"/>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GO:0035821</a:t>
                      </a:r>
                    </a:p>
                  </a:txBody>
                  <a:tcPr anchor="ctr"/>
                </a:tc>
                <a:tc>
                  <a:txBody>
                    <a:bodyPr/>
                    <a:lstStyle/>
                    <a:p>
                      <a:r>
                        <a:rPr lang="en-US" dirty="0"/>
                        <a:t>Modulation of process of other organism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2</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289170976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GO:0044403</a:t>
                      </a:r>
                    </a:p>
                  </a:txBody>
                  <a:tcPr anchor="ctr"/>
                </a:tc>
                <a:tc>
                  <a:txBody>
                    <a:bodyPr/>
                    <a:lstStyle/>
                    <a:p>
                      <a:r>
                        <a:rPr lang="en-US" dirty="0"/>
                        <a:t>Biological process involved in symbiotic interaction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2</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118718807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GO:0051701</a:t>
                      </a:r>
                    </a:p>
                  </a:txBody>
                  <a:tcPr anchor="ctr"/>
                </a:tc>
                <a:tc>
                  <a:txBody>
                    <a:bodyPr/>
                    <a:lstStyle/>
                    <a:p>
                      <a:r>
                        <a:rPr lang="en-US" dirty="0"/>
                        <a:t>Biological process involved in interaction with host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3</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426824596"/>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GO:0051817</a:t>
                      </a:r>
                    </a:p>
                  </a:txBody>
                  <a:tcPr anchor="ctr">
                    <a:noFill/>
                  </a:tcPr>
                </a:tc>
                <a:tc>
                  <a:txBody>
                    <a:bodyPr/>
                    <a:lstStyle/>
                    <a:p>
                      <a:r>
                        <a:rPr lang="en-US" dirty="0"/>
                        <a:t>Modulation of process of other organism involved in symbiotic interaction</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2117005523"/>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GO:0016032</a:t>
                      </a:r>
                    </a:p>
                  </a:txBody>
                  <a:tcPr anchor="ctr">
                    <a:noFill/>
                  </a:tcPr>
                </a:tc>
                <a:tc>
                  <a:txBody>
                    <a:bodyPr/>
                    <a:lstStyle/>
                    <a:p>
                      <a:r>
                        <a:rPr lang="en-US" dirty="0"/>
                        <a:t>Viral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4126064028"/>
                  </a:ext>
                </a:extLst>
              </a:tr>
              <a:tr h="182880">
                <a:tc>
                  <a:txBody>
                    <a:bodyPr/>
                    <a:lstStyle/>
                    <a:p>
                      <a:r>
                        <a:rPr lang="en-US" dirty="0"/>
                        <a:t>No</a:t>
                      </a:r>
                    </a:p>
                  </a:txBody>
                  <a:tcPr anchor="ctr">
                    <a:noFill/>
                  </a:tcPr>
                </a:tc>
                <a:tc>
                  <a:txBody>
                    <a:bodyPr/>
                    <a:lstStyle/>
                    <a:p>
                      <a:r>
                        <a:rPr lang="en-US" dirty="0"/>
                        <a:t>GO:0044003</a:t>
                      </a:r>
                    </a:p>
                  </a:txBody>
                  <a:tcPr anchor="ctr">
                    <a:noFill/>
                  </a:tcPr>
                </a:tc>
                <a:tc>
                  <a:txBody>
                    <a:bodyPr/>
                    <a:lstStyle/>
                    <a:p>
                      <a:r>
                        <a:rPr lang="en-US" dirty="0"/>
                        <a:t>Modulation by symbiont of host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4</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2626402472"/>
                  </a:ext>
                </a:extLst>
              </a:tr>
              <a:tr h="182880">
                <a:tc>
                  <a:txBody>
                    <a:bodyPr/>
                    <a:lstStyle/>
                    <a:p>
                      <a:r>
                        <a:rPr lang="en-US" dirty="0"/>
                        <a:t>No</a:t>
                      </a:r>
                    </a:p>
                  </a:txBody>
                  <a:tcPr anchor="ctr">
                    <a:noFill/>
                  </a:tcPr>
                </a:tc>
                <a:tc>
                  <a:txBody>
                    <a:bodyPr/>
                    <a:lstStyle/>
                    <a:p>
                      <a:r>
                        <a:rPr lang="en-US" dirty="0"/>
                        <a:t>GO:0044068</a:t>
                      </a:r>
                    </a:p>
                  </a:txBody>
                  <a:tcPr anchor="ctr">
                    <a:noFill/>
                  </a:tcPr>
                </a:tc>
                <a:tc>
                  <a:txBody>
                    <a:bodyPr/>
                    <a:lstStyle/>
                    <a:p>
                      <a:r>
                        <a:rPr lang="en-US" dirty="0"/>
                        <a:t>Modulation by symbiont of host cellular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5</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3202090327"/>
                  </a:ext>
                </a:extLst>
              </a:tr>
              <a:tr h="182880">
                <a:tc>
                  <a:txBody>
                    <a:bodyPr/>
                    <a:lstStyle/>
                    <a:p>
                      <a:r>
                        <a:rPr lang="en-US" dirty="0"/>
                        <a:t>No</a:t>
                      </a:r>
                    </a:p>
                  </a:txBody>
                  <a:tcPr anchor="ctr">
                    <a:noFill/>
                  </a:tcPr>
                </a:tc>
                <a:tc>
                  <a:txBody>
                    <a:bodyPr/>
                    <a:lstStyle/>
                    <a:p>
                      <a:r>
                        <a:rPr lang="en-US" dirty="0"/>
                        <a:t>GO:0019048</a:t>
                      </a:r>
                    </a:p>
                  </a:txBody>
                  <a:tcPr anchor="ctr">
                    <a:noFill/>
                  </a:tcPr>
                </a:tc>
                <a:tc>
                  <a:txBody>
                    <a:bodyPr/>
                    <a:lstStyle/>
                    <a:p>
                      <a:r>
                        <a:rPr lang="en-US" dirty="0"/>
                        <a:t>Modulation by virus of host process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noFill/>
                  </a:tcPr>
                </a:tc>
                <a:tc>
                  <a:txBody>
                    <a:bodyPr/>
                    <a:lstStyle/>
                    <a:p>
                      <a:r>
                        <a:rPr lang="en-US" dirty="0"/>
                        <a:t>5</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2018766223"/>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GO:0019054</a:t>
                      </a:r>
                    </a:p>
                  </a:txBody>
                  <a:tcPr anchor="ctr">
                    <a:solidFill>
                      <a:schemeClr val="accent4">
                        <a:lumMod val="20000"/>
                        <a:lumOff val="80000"/>
                      </a:schemeClr>
                    </a:solidFill>
                  </a:tcPr>
                </a:tc>
                <a:tc>
                  <a:txBody>
                    <a:bodyPr/>
                    <a:lstStyle/>
                    <a:p>
                      <a:r>
                        <a:rPr lang="en-US" dirty="0"/>
                        <a:t>Modulation by virus of host cellular process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6</a:t>
                      </a:r>
                    </a:p>
                  </a:txBody>
                  <a:tcPr anchor="ctr">
                    <a:solidFill>
                      <a:schemeClr val="accent4">
                        <a:lumMod val="20000"/>
                        <a:lumOff val="80000"/>
                      </a:schemeClr>
                    </a:solidFill>
                  </a:tcPr>
                </a:tc>
                <a:tc>
                  <a:txBody>
                    <a:bodyPr/>
                    <a:lstStyle/>
                    <a:p>
                      <a:r>
                        <a:rPr lang="en-US" dirty="0"/>
                        <a:t>Yes</a:t>
                      </a:r>
                    </a:p>
                  </a:txBody>
                  <a:tcPr anchor="ctr">
                    <a:solidFill>
                      <a:schemeClr val="accent4">
                        <a:lumMod val="20000"/>
                        <a:lumOff val="80000"/>
                      </a:schemeClr>
                    </a:solidFill>
                  </a:tcPr>
                </a:tc>
                <a:tc>
                  <a:txBody>
                    <a:bodyPr/>
                    <a:lstStyle/>
                    <a:p>
                      <a:r>
                        <a:rPr lang="en-US" dirty="0"/>
                        <a:t>None</a:t>
                      </a:r>
                    </a:p>
                  </a:txBody>
                  <a:tcPr anchor="ctr">
                    <a:solidFill>
                      <a:schemeClr val="accent4">
                        <a:lumMod val="20000"/>
                        <a:lumOff val="80000"/>
                      </a:schemeClr>
                    </a:solidFill>
                  </a:tcPr>
                </a:tc>
                <a:extLst>
                  <a:ext uri="{0D108BD9-81ED-4DB2-BD59-A6C34878D82A}">
                    <a16:rowId xmlns:a16="http://schemas.microsoft.com/office/drawing/2014/main" val="3986419170"/>
                  </a:ext>
                </a:extLst>
              </a:tr>
            </a:tbl>
          </a:graphicData>
        </a:graphic>
      </p:graphicFrame>
    </p:spTree>
    <p:extLst>
      <p:ext uri="{BB962C8B-B14F-4D97-AF65-F5344CB8AC3E}">
        <p14:creationId xmlns:p14="http://schemas.microsoft.com/office/powerpoint/2010/main" val="347317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5212BF5-52A5-4023-9820-FFAF4B132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12" y="301626"/>
            <a:ext cx="9321789" cy="5822950"/>
          </a:xfrm>
          <a:prstGeom prst="rect">
            <a:avLst/>
          </a:prstGeom>
        </p:spPr>
      </p:pic>
      <p:sp>
        <p:nvSpPr>
          <p:cNvPr id="14" name="TextBox 13">
            <a:extLst>
              <a:ext uri="{FF2B5EF4-FFF2-40B4-BE49-F238E27FC236}">
                <a16:creationId xmlns:a16="http://schemas.microsoft.com/office/drawing/2014/main" id="{1B945F83-978C-4335-A70F-F8B21FF20B71}"/>
              </a:ext>
            </a:extLst>
          </p:cNvPr>
          <p:cNvSpPr txBox="1"/>
          <p:nvPr/>
        </p:nvSpPr>
        <p:spPr>
          <a:xfrm>
            <a:off x="282573" y="301626"/>
            <a:ext cx="2889251" cy="5632311"/>
          </a:xfrm>
          <a:prstGeom prst="rect">
            <a:avLst/>
          </a:prstGeom>
          <a:noFill/>
        </p:spPr>
        <p:txBody>
          <a:bodyPr wrap="square" rtlCol="0">
            <a:spAutoFit/>
          </a:bodyPr>
          <a:lstStyle/>
          <a:p>
            <a:r>
              <a:rPr lang="en-US" sz="2400" dirty="0"/>
              <a:t>BP1 = GO:0008152 - Metabolic process</a:t>
            </a:r>
          </a:p>
          <a:p>
            <a:endParaRPr lang="en-US" sz="2400" dirty="0"/>
          </a:p>
          <a:p>
            <a:r>
              <a:rPr lang="en-US" sz="2400" dirty="0"/>
              <a:t>BP5 = GO:0034654 - Nucleobase-containing compound biosynthetic process</a:t>
            </a:r>
          </a:p>
          <a:p>
            <a:endParaRPr lang="en-US" sz="2400" dirty="0"/>
          </a:p>
          <a:p>
            <a:endParaRPr lang="en-US" sz="2400" dirty="0"/>
          </a:p>
          <a:p>
            <a:endParaRPr lang="en-US" sz="2400" dirty="0"/>
          </a:p>
          <a:p>
            <a:r>
              <a:rPr lang="en-US" sz="2000" i="1" dirty="0"/>
              <a:t>Definition: The chemical reactions and pathways resulting in the formation of nucleobases, nucleosides, nucleotides and nucleic acids.</a:t>
            </a:r>
          </a:p>
        </p:txBody>
      </p:sp>
    </p:spTree>
    <p:extLst>
      <p:ext uri="{BB962C8B-B14F-4D97-AF65-F5344CB8AC3E}">
        <p14:creationId xmlns:p14="http://schemas.microsoft.com/office/powerpoint/2010/main" val="224794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8F2DAA7-9E3B-4900-9DF6-DF5D93463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644" y="137653"/>
            <a:ext cx="9252356" cy="6129797"/>
          </a:xfrm>
          <a:prstGeom prst="rect">
            <a:avLst/>
          </a:prstGeom>
        </p:spPr>
      </p:pic>
      <p:sp>
        <p:nvSpPr>
          <p:cNvPr id="14" name="TextBox 13">
            <a:extLst>
              <a:ext uri="{FF2B5EF4-FFF2-40B4-BE49-F238E27FC236}">
                <a16:creationId xmlns:a16="http://schemas.microsoft.com/office/drawing/2014/main" id="{1B945F83-978C-4335-A70F-F8B21FF20B71}"/>
              </a:ext>
            </a:extLst>
          </p:cNvPr>
          <p:cNvSpPr txBox="1"/>
          <p:nvPr/>
        </p:nvSpPr>
        <p:spPr>
          <a:xfrm>
            <a:off x="228270" y="254000"/>
            <a:ext cx="2857830" cy="6247864"/>
          </a:xfrm>
          <a:prstGeom prst="rect">
            <a:avLst/>
          </a:prstGeom>
          <a:noFill/>
        </p:spPr>
        <p:txBody>
          <a:bodyPr wrap="square" rtlCol="0">
            <a:spAutoFit/>
          </a:bodyPr>
          <a:lstStyle/>
          <a:p>
            <a:r>
              <a:rPr lang="en-US" sz="2400" dirty="0"/>
              <a:t>BP1 = GO:0008152 - Metabolic process</a:t>
            </a:r>
          </a:p>
          <a:p>
            <a:endParaRPr lang="en-US" sz="2400" dirty="0"/>
          </a:p>
          <a:p>
            <a:r>
              <a:rPr lang="en-US" sz="2400" dirty="0"/>
              <a:t>BP5 = GO:0072528 - Pyrimidine-containing compound biosynthetic process</a:t>
            </a:r>
          </a:p>
          <a:p>
            <a:endParaRPr lang="en-US" sz="2400" dirty="0"/>
          </a:p>
          <a:p>
            <a:endParaRPr lang="en-US" sz="2400" dirty="0"/>
          </a:p>
          <a:p>
            <a:r>
              <a:rPr lang="en-US" sz="2000" i="1" dirty="0"/>
              <a:t>Definition: The chemical reactions and pathways resulting in the formation of a pyrimidine-containing compound, i.e. any compound that contains pyrimidine or a formal derivative thereof.</a:t>
            </a:r>
          </a:p>
        </p:txBody>
      </p:sp>
    </p:spTree>
    <p:extLst>
      <p:ext uri="{BB962C8B-B14F-4D97-AF65-F5344CB8AC3E}">
        <p14:creationId xmlns:p14="http://schemas.microsoft.com/office/powerpoint/2010/main" val="300680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406399" y="406400"/>
            <a:ext cx="3841751" cy="4585871"/>
          </a:xfrm>
          <a:prstGeom prst="rect">
            <a:avLst/>
          </a:prstGeom>
          <a:noFill/>
        </p:spPr>
        <p:txBody>
          <a:bodyPr wrap="square" rtlCol="0">
            <a:spAutoFit/>
          </a:bodyPr>
          <a:lstStyle/>
          <a:p>
            <a:r>
              <a:rPr lang="en-US" sz="2400" dirty="0"/>
              <a:t>BP1 = GO:0008152 - Metabolic process</a:t>
            </a:r>
          </a:p>
          <a:p>
            <a:endParaRPr lang="en-US" sz="2400" dirty="0"/>
          </a:p>
          <a:p>
            <a:r>
              <a:rPr lang="en-US" sz="2400" dirty="0"/>
              <a:t>BP6 = GO:0046835 - Carbohydrate phosphorylation</a:t>
            </a:r>
          </a:p>
          <a:p>
            <a:endParaRPr lang="en-US" sz="2400" dirty="0"/>
          </a:p>
          <a:p>
            <a:endParaRPr lang="en-US" sz="2400" dirty="0"/>
          </a:p>
          <a:p>
            <a:r>
              <a:rPr lang="en-US" sz="2000" i="1" dirty="0"/>
              <a:t>Definition: The process of introducing a phosphate group into a carbohydrate, any organic compound based on the general formula </a:t>
            </a:r>
            <a:r>
              <a:rPr lang="en-US" sz="2000" i="1" dirty="0" err="1"/>
              <a:t>Cx</a:t>
            </a:r>
            <a:r>
              <a:rPr lang="en-US" sz="2000" i="1" dirty="0"/>
              <a:t>(H2O)y.</a:t>
            </a:r>
          </a:p>
        </p:txBody>
      </p:sp>
      <p:pic>
        <p:nvPicPr>
          <p:cNvPr id="3" name="Picture 2" descr="Diagram&#10;&#10;Description automatically generated">
            <a:extLst>
              <a:ext uri="{FF2B5EF4-FFF2-40B4-BE49-F238E27FC236}">
                <a16:creationId xmlns:a16="http://schemas.microsoft.com/office/drawing/2014/main" id="{AD242812-3755-48F2-9587-C0610FDF4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5" y="113890"/>
            <a:ext cx="6791753" cy="6496460"/>
          </a:xfrm>
          <a:prstGeom prst="rect">
            <a:avLst/>
          </a:prstGeom>
        </p:spPr>
      </p:pic>
    </p:spTree>
    <p:extLst>
      <p:ext uri="{BB962C8B-B14F-4D97-AF65-F5344CB8AC3E}">
        <p14:creationId xmlns:p14="http://schemas.microsoft.com/office/powerpoint/2010/main" val="31986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406399" y="406400"/>
            <a:ext cx="3822701" cy="4585871"/>
          </a:xfrm>
          <a:prstGeom prst="rect">
            <a:avLst/>
          </a:prstGeom>
          <a:noFill/>
        </p:spPr>
        <p:txBody>
          <a:bodyPr wrap="square" rtlCol="0">
            <a:spAutoFit/>
          </a:bodyPr>
          <a:lstStyle/>
          <a:p>
            <a:r>
              <a:rPr lang="en-US" sz="2400" dirty="0"/>
              <a:t>BP1 = GO:0008152 - Metabolic process</a:t>
            </a:r>
          </a:p>
          <a:p>
            <a:endParaRPr lang="en-US" sz="2400" dirty="0"/>
          </a:p>
          <a:p>
            <a:r>
              <a:rPr lang="en-US" sz="2400" dirty="0"/>
              <a:t>BP6 = GO:0006520 - Cellular amino acid metabolic process</a:t>
            </a:r>
          </a:p>
          <a:p>
            <a:endParaRPr lang="en-US" sz="2400" dirty="0"/>
          </a:p>
          <a:p>
            <a:endParaRPr lang="en-US" sz="2400" dirty="0"/>
          </a:p>
          <a:p>
            <a:r>
              <a:rPr lang="en-US" sz="2000" i="1" dirty="0"/>
              <a:t>Definition: The chemical reactions and pathways involving amino acids, carboxylic acids containing one or more amino groups, as carried out by individual cells.</a:t>
            </a:r>
          </a:p>
        </p:txBody>
      </p:sp>
      <p:pic>
        <p:nvPicPr>
          <p:cNvPr id="3" name="Picture 2" descr="Diagram&#10;&#10;Description automatically generated">
            <a:extLst>
              <a:ext uri="{FF2B5EF4-FFF2-40B4-BE49-F238E27FC236}">
                <a16:creationId xmlns:a16="http://schemas.microsoft.com/office/drawing/2014/main" id="{4A0F67AE-7F91-4054-9EF0-98BA90F16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909" y="204337"/>
            <a:ext cx="7935432" cy="6449325"/>
          </a:xfrm>
          <a:prstGeom prst="rect">
            <a:avLst/>
          </a:prstGeom>
        </p:spPr>
      </p:pic>
    </p:spTree>
    <p:extLst>
      <p:ext uri="{BB962C8B-B14F-4D97-AF65-F5344CB8AC3E}">
        <p14:creationId xmlns:p14="http://schemas.microsoft.com/office/powerpoint/2010/main" val="240088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EDB79947-3765-4EC1-899C-E27F6E3E4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093" y="-9525"/>
            <a:ext cx="8649907" cy="6811326"/>
          </a:xfrm>
          <a:prstGeom prst="rect">
            <a:avLst/>
          </a:prstGeom>
        </p:spPr>
      </p:pic>
      <p:sp>
        <p:nvSpPr>
          <p:cNvPr id="14" name="TextBox 13">
            <a:extLst>
              <a:ext uri="{FF2B5EF4-FFF2-40B4-BE49-F238E27FC236}">
                <a16:creationId xmlns:a16="http://schemas.microsoft.com/office/drawing/2014/main" id="{1B945F83-978C-4335-A70F-F8B21FF20B71}"/>
              </a:ext>
            </a:extLst>
          </p:cNvPr>
          <p:cNvSpPr txBox="1"/>
          <p:nvPr/>
        </p:nvSpPr>
        <p:spPr>
          <a:xfrm>
            <a:off x="406399" y="425450"/>
            <a:ext cx="4870451" cy="6463308"/>
          </a:xfrm>
          <a:prstGeom prst="rect">
            <a:avLst/>
          </a:prstGeom>
          <a:noFill/>
        </p:spPr>
        <p:txBody>
          <a:bodyPr wrap="square" rtlCol="0">
            <a:spAutoFit/>
          </a:bodyPr>
          <a:lstStyle/>
          <a:p>
            <a:r>
              <a:rPr lang="en-US" sz="2400" dirty="0"/>
              <a:t>BP1 = GO:0008152 - Metabolic process</a:t>
            </a:r>
          </a:p>
          <a:p>
            <a:endParaRPr lang="en-US" sz="2400" dirty="0"/>
          </a:p>
          <a:p>
            <a:r>
              <a:rPr lang="en-US" sz="2400" dirty="0"/>
              <a:t>BP7 = GO:0006310 - DNA recombination</a:t>
            </a:r>
          </a:p>
          <a:p>
            <a:endParaRPr lang="en-US" sz="2400" dirty="0"/>
          </a:p>
          <a:p>
            <a:endParaRPr lang="en-US" sz="2400" dirty="0"/>
          </a:p>
          <a:p>
            <a:endParaRPr lang="en-US" sz="2400" dirty="0"/>
          </a:p>
          <a:p>
            <a:endParaRPr lang="en-US" sz="2400" dirty="0"/>
          </a:p>
          <a:p>
            <a:r>
              <a:rPr lang="en-US" i="1" dirty="0"/>
              <a:t>Definition: Any process in which a new genotype is formed by reassortment of genes resulting in gene combinations different from those that were present in the parents. In eukaryotes genetic recombination can occur by chromosome assortment, intrachromosomal recombination, or nonreciprocal </a:t>
            </a:r>
            <a:r>
              <a:rPr lang="en-US" i="1" dirty="0" err="1"/>
              <a:t>interchromosomal</a:t>
            </a:r>
            <a:r>
              <a:rPr lang="en-US" i="1" dirty="0"/>
              <a:t> recombination. </a:t>
            </a:r>
            <a:r>
              <a:rPr lang="en-US" i="1" dirty="0" err="1"/>
              <a:t>Interchromosomal</a:t>
            </a:r>
            <a:r>
              <a:rPr lang="en-US" i="1" dirty="0"/>
              <a:t> recombination occurs by crossing over. In bacteria it may occur by genetic transformation, conjugation, transduction, or F-duction.</a:t>
            </a:r>
          </a:p>
        </p:txBody>
      </p:sp>
    </p:spTree>
    <p:extLst>
      <p:ext uri="{BB962C8B-B14F-4D97-AF65-F5344CB8AC3E}">
        <p14:creationId xmlns:p14="http://schemas.microsoft.com/office/powerpoint/2010/main" val="280545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E5E06DB-507D-4175-9AF8-2ABDF2E46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092" y="8569"/>
            <a:ext cx="9373908" cy="6849431"/>
          </a:xfrm>
          <a:prstGeom prst="rect">
            <a:avLst/>
          </a:prstGeom>
        </p:spPr>
      </p:pic>
      <p:sp>
        <p:nvSpPr>
          <p:cNvPr id="14" name="TextBox 13">
            <a:extLst>
              <a:ext uri="{FF2B5EF4-FFF2-40B4-BE49-F238E27FC236}">
                <a16:creationId xmlns:a16="http://schemas.microsoft.com/office/drawing/2014/main" id="{1B945F83-978C-4335-A70F-F8B21FF20B71}"/>
              </a:ext>
            </a:extLst>
          </p:cNvPr>
          <p:cNvSpPr txBox="1"/>
          <p:nvPr/>
        </p:nvSpPr>
        <p:spPr>
          <a:xfrm>
            <a:off x="358774" y="254000"/>
            <a:ext cx="3070225" cy="6093976"/>
          </a:xfrm>
          <a:prstGeom prst="rect">
            <a:avLst/>
          </a:prstGeom>
          <a:noFill/>
        </p:spPr>
        <p:txBody>
          <a:bodyPr wrap="square" rtlCol="0">
            <a:spAutoFit/>
          </a:bodyPr>
          <a:lstStyle/>
          <a:p>
            <a:r>
              <a:rPr lang="en-US" sz="2400" dirty="0"/>
              <a:t>BP1 = GO:0008152- Metabolic process</a:t>
            </a:r>
          </a:p>
          <a:p>
            <a:endParaRPr lang="en-US" sz="2400" dirty="0"/>
          </a:p>
          <a:p>
            <a:r>
              <a:rPr lang="en-US" sz="2400" dirty="0"/>
              <a:t>BP7 = GO:0009117 - Nucleotide metabolic process</a:t>
            </a:r>
          </a:p>
          <a:p>
            <a:endParaRPr lang="en-US" sz="2400" dirty="0"/>
          </a:p>
          <a:p>
            <a:endParaRPr lang="en-US" sz="2400" dirty="0"/>
          </a:p>
          <a:p>
            <a:r>
              <a:rPr lang="en-US" i="1" dirty="0"/>
              <a:t>Definition: The chemical reactions and pathways involving a nucleotide, a nucleoside that is esterified with (ortho)phosphate or an </a:t>
            </a:r>
            <a:r>
              <a:rPr lang="en-US" i="1" dirty="0" err="1"/>
              <a:t>oligophosphate</a:t>
            </a:r>
            <a:r>
              <a:rPr lang="en-US" i="1" dirty="0"/>
              <a:t> at any hydroxyl group on the glycose moiety; may be mono-, di- or triphosphate; this definition includes cyclic nucleotides (nucleoside cyclic phosphates).</a:t>
            </a:r>
          </a:p>
        </p:txBody>
      </p:sp>
    </p:spTree>
    <p:extLst>
      <p:ext uri="{BB962C8B-B14F-4D97-AF65-F5344CB8AC3E}">
        <p14:creationId xmlns:p14="http://schemas.microsoft.com/office/powerpoint/2010/main" val="1707070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CD85947-D68A-4330-991B-E2D8F4C58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857" y="0"/>
            <a:ext cx="7959143" cy="6858000"/>
          </a:xfrm>
          <a:prstGeom prst="rect">
            <a:avLst/>
          </a:prstGeom>
        </p:spPr>
      </p:pic>
      <p:sp>
        <p:nvSpPr>
          <p:cNvPr id="14" name="TextBox 13">
            <a:extLst>
              <a:ext uri="{FF2B5EF4-FFF2-40B4-BE49-F238E27FC236}">
                <a16:creationId xmlns:a16="http://schemas.microsoft.com/office/drawing/2014/main" id="{1B945F83-978C-4335-A70F-F8B21FF20B71}"/>
              </a:ext>
            </a:extLst>
          </p:cNvPr>
          <p:cNvSpPr txBox="1"/>
          <p:nvPr/>
        </p:nvSpPr>
        <p:spPr>
          <a:xfrm>
            <a:off x="501650" y="415925"/>
            <a:ext cx="3536950" cy="4955203"/>
          </a:xfrm>
          <a:prstGeom prst="rect">
            <a:avLst/>
          </a:prstGeom>
          <a:noFill/>
        </p:spPr>
        <p:txBody>
          <a:bodyPr wrap="square" rtlCol="0">
            <a:spAutoFit/>
          </a:bodyPr>
          <a:lstStyle/>
          <a:p>
            <a:r>
              <a:rPr lang="en-US" sz="2400" dirty="0"/>
              <a:t>BP1 = GO:0008152 - Metabolic process</a:t>
            </a:r>
          </a:p>
          <a:p>
            <a:endParaRPr lang="en-US" sz="2400" dirty="0"/>
          </a:p>
          <a:p>
            <a:r>
              <a:rPr lang="en-US" sz="2400" dirty="0"/>
              <a:t>BP7 = GO:0045226 - Extracellular polysaccharide biosynthetic process</a:t>
            </a:r>
          </a:p>
          <a:p>
            <a:endParaRPr lang="en-US" sz="2400" dirty="0"/>
          </a:p>
          <a:p>
            <a:endParaRPr lang="en-US" sz="2400" dirty="0"/>
          </a:p>
          <a:p>
            <a:r>
              <a:rPr lang="en-US" sz="2000" i="1" dirty="0"/>
              <a:t>Definition: The chemical reactions and pathways resulting in the formation of polysaccharides used in extracellular structures.</a:t>
            </a:r>
          </a:p>
        </p:txBody>
      </p:sp>
    </p:spTree>
    <p:extLst>
      <p:ext uri="{BB962C8B-B14F-4D97-AF65-F5344CB8AC3E}">
        <p14:creationId xmlns:p14="http://schemas.microsoft.com/office/powerpoint/2010/main" val="385207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482600" y="387350"/>
            <a:ext cx="3222626" cy="2677656"/>
          </a:xfrm>
          <a:prstGeom prst="rect">
            <a:avLst/>
          </a:prstGeom>
          <a:noFill/>
        </p:spPr>
        <p:txBody>
          <a:bodyPr wrap="square" rtlCol="0">
            <a:spAutoFit/>
          </a:bodyPr>
          <a:lstStyle/>
          <a:p>
            <a:r>
              <a:rPr lang="en-US" sz="2400" dirty="0"/>
              <a:t>BP1 = GO:0008152 - Metabolic process</a:t>
            </a:r>
          </a:p>
          <a:p>
            <a:endParaRPr lang="en-US" sz="2400" dirty="0"/>
          </a:p>
          <a:p>
            <a:r>
              <a:rPr lang="en-US" sz="2400" dirty="0"/>
              <a:t>BP8 = GO:0090503 - RNA phosphodiester bond hydrolysis exonucleolytic</a:t>
            </a:r>
          </a:p>
        </p:txBody>
      </p:sp>
      <p:pic>
        <p:nvPicPr>
          <p:cNvPr id="3" name="Picture 2" descr="Diagram&#10;&#10;Description automatically generated">
            <a:extLst>
              <a:ext uri="{FF2B5EF4-FFF2-40B4-BE49-F238E27FC236}">
                <a16:creationId xmlns:a16="http://schemas.microsoft.com/office/drawing/2014/main" id="{4066F272-6975-4AD1-9EF0-8353A741B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1" y="0"/>
            <a:ext cx="7505700" cy="6858000"/>
          </a:xfrm>
          <a:prstGeom prst="rect">
            <a:avLst/>
          </a:prstGeom>
        </p:spPr>
      </p:pic>
    </p:spTree>
    <p:extLst>
      <p:ext uri="{BB962C8B-B14F-4D97-AF65-F5344CB8AC3E}">
        <p14:creationId xmlns:p14="http://schemas.microsoft.com/office/powerpoint/2010/main" val="2316157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16F-FAA6-45D4-88E8-042BBD3E5369}"/>
              </a:ext>
            </a:extLst>
          </p:cNvPr>
          <p:cNvSpPr>
            <a:spLocks noGrp="1"/>
          </p:cNvSpPr>
          <p:nvPr>
            <p:ph type="ctrTitle"/>
          </p:nvPr>
        </p:nvSpPr>
        <p:spPr>
          <a:xfrm>
            <a:off x="954156" y="-318432"/>
            <a:ext cx="8534400" cy="5735637"/>
          </a:xfrm>
        </p:spPr>
        <p:txBody>
          <a:bodyPr>
            <a:normAutofit/>
          </a:bodyPr>
          <a:lstStyle/>
          <a:p>
            <a:r>
              <a:rPr lang="en-US" dirty="0"/>
              <a:t>BP1 = GO:0009987 - Cellular process</a:t>
            </a:r>
            <a:br>
              <a:rPr lang="en-US" dirty="0"/>
            </a:br>
            <a:br>
              <a:rPr lang="en-US" dirty="0"/>
            </a:br>
            <a:r>
              <a:rPr lang="en-US" sz="3300" i="1" dirty="0"/>
              <a:t>Definition: Any process that is carried out at the cellular level, but not necessarily restricted to a single cell. For example, cell communication occurs among more than one cell, but occurs at the cellular level.</a:t>
            </a:r>
          </a:p>
        </p:txBody>
      </p:sp>
    </p:spTree>
    <p:extLst>
      <p:ext uri="{BB962C8B-B14F-4D97-AF65-F5344CB8AC3E}">
        <p14:creationId xmlns:p14="http://schemas.microsoft.com/office/powerpoint/2010/main" val="1139451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927682091"/>
              </p:ext>
            </p:extLst>
          </p:nvPr>
        </p:nvGraphicFramePr>
        <p:xfrm>
          <a:off x="533400" y="274320"/>
          <a:ext cx="11277600" cy="2560320"/>
        </p:xfrm>
        <a:graphic>
          <a:graphicData uri="http://schemas.openxmlformats.org/drawingml/2006/table">
            <a:tbl>
              <a:tblPr firstRow="1" bandRow="1">
                <a:tableStyleId>{5940675A-B579-460E-94D1-54222C63F5DA}</a:tableStyleId>
              </a:tblPr>
              <a:tblGrid>
                <a:gridCol w="1028702">
                  <a:extLst>
                    <a:ext uri="{9D8B030D-6E8A-4147-A177-3AD203B41FA5}">
                      <a16:colId xmlns:a16="http://schemas.microsoft.com/office/drawing/2014/main" val="1040335451"/>
                    </a:ext>
                  </a:extLst>
                </a:gridCol>
                <a:gridCol w="1381125">
                  <a:extLst>
                    <a:ext uri="{9D8B030D-6E8A-4147-A177-3AD203B41FA5}">
                      <a16:colId xmlns:a16="http://schemas.microsoft.com/office/drawing/2014/main" val="1852304719"/>
                    </a:ext>
                  </a:extLst>
                </a:gridCol>
                <a:gridCol w="3724273">
                  <a:extLst>
                    <a:ext uri="{9D8B030D-6E8A-4147-A177-3AD203B41FA5}">
                      <a16:colId xmlns:a16="http://schemas.microsoft.com/office/drawing/2014/main" val="2824554391"/>
                    </a:ext>
                  </a:extLst>
                </a:gridCol>
                <a:gridCol w="1943102">
                  <a:extLst>
                    <a:ext uri="{9D8B030D-6E8A-4147-A177-3AD203B41FA5}">
                      <a16:colId xmlns:a16="http://schemas.microsoft.com/office/drawing/2014/main" val="3204422600"/>
                    </a:ext>
                  </a:extLst>
                </a:gridCol>
                <a:gridCol w="876300">
                  <a:extLst>
                    <a:ext uri="{9D8B030D-6E8A-4147-A177-3AD203B41FA5}">
                      <a16:colId xmlns:a16="http://schemas.microsoft.com/office/drawing/2014/main" val="1350955334"/>
                    </a:ext>
                  </a:extLst>
                </a:gridCol>
                <a:gridCol w="942975">
                  <a:extLst>
                    <a:ext uri="{9D8B030D-6E8A-4147-A177-3AD203B41FA5}">
                      <a16:colId xmlns:a16="http://schemas.microsoft.com/office/drawing/2014/main" val="2877039457"/>
                    </a:ext>
                  </a:extLst>
                </a:gridCol>
                <a:gridCol w="1381123">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GO:0009987</a:t>
                      </a:r>
                    </a:p>
                  </a:txBody>
                  <a:tcPr anchor="ctr"/>
                </a:tc>
                <a:tc>
                  <a:txBody>
                    <a:bodyPr/>
                    <a:lstStyle/>
                    <a:p>
                      <a:r>
                        <a:rPr lang="en-US" dirty="0"/>
                        <a:t>Cellular process</a:t>
                      </a:r>
                    </a:p>
                  </a:txBody>
                  <a:tcPr anchor="ctr"/>
                </a:tc>
                <a:tc>
                  <a:txBody>
                    <a:bodyPr/>
                    <a:lstStyle/>
                    <a:p>
                      <a:r>
                        <a:rPr lang="en-US" dirty="0"/>
                        <a:t>Biological Process</a:t>
                      </a:r>
                    </a:p>
                  </a:txBody>
                  <a:tcPr anchor="ctr"/>
                </a:tc>
                <a:tc>
                  <a:txBody>
                    <a:bodyPr/>
                    <a:lstStyle/>
                    <a:p>
                      <a:r>
                        <a:rPr lang="en-US" dirty="0"/>
                        <a:t>1</a:t>
                      </a:r>
                    </a:p>
                  </a:txBody>
                  <a:tcPr anchor="ctr"/>
                </a:tc>
                <a:tc>
                  <a:txBody>
                    <a:bodyPr/>
                    <a:lstStyle/>
                    <a:p>
                      <a:r>
                        <a:rPr lang="en-US" dirty="0"/>
                        <a:t>Yes</a:t>
                      </a:r>
                    </a:p>
                  </a:txBody>
                  <a:tcPr anchor="ctr"/>
                </a:tc>
                <a:tc>
                  <a:txBody>
                    <a:bodyPr/>
                    <a:lstStyle/>
                    <a:p>
                      <a:r>
                        <a:rPr lang="en-US" dirty="0"/>
                        <a:t>None</a:t>
                      </a:r>
                    </a:p>
                  </a:txBody>
                  <a:tcPr anchor="ctr"/>
                </a:tc>
                <a:extLst>
                  <a:ext uri="{0D108BD9-81ED-4DB2-BD59-A6C34878D82A}">
                    <a16:rowId xmlns:a16="http://schemas.microsoft.com/office/drawing/2014/main" val="2545824322"/>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GO:0071840</a:t>
                      </a:r>
                    </a:p>
                  </a:txBody>
                  <a:tcPr anchor="ctr"/>
                </a:tc>
                <a:tc>
                  <a:txBody>
                    <a:bodyPr/>
                    <a:lstStyle/>
                    <a:p>
                      <a:r>
                        <a:rPr lang="en-US" dirty="0"/>
                        <a:t>Cellular component organization or biogenesis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2</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0.004</a:t>
                      </a:r>
                    </a:p>
                  </a:txBody>
                  <a:tcPr anchor="ctr"/>
                </a:tc>
                <a:extLst>
                  <a:ext uri="{0D108BD9-81ED-4DB2-BD59-A6C34878D82A}">
                    <a16:rowId xmlns:a16="http://schemas.microsoft.com/office/drawing/2014/main" val="2891709769"/>
                  </a:ext>
                </a:extLst>
              </a:tr>
              <a:tr h="253365">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GO:0016043</a:t>
                      </a:r>
                    </a:p>
                  </a:txBody>
                  <a:tcPr anchor="ctr">
                    <a:solidFill>
                      <a:schemeClr val="accent4">
                        <a:lumMod val="20000"/>
                        <a:lumOff val="80000"/>
                      </a:schemeClr>
                    </a:solidFill>
                  </a:tcPr>
                </a:tc>
                <a:tc>
                  <a:txBody>
                    <a:bodyPr/>
                    <a:lstStyle/>
                    <a:p>
                      <a:r>
                        <a:rPr lang="en-US" dirty="0"/>
                        <a:t>Cellular component organization</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3</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0.021</a:t>
                      </a:r>
                    </a:p>
                  </a:txBody>
                  <a:tcPr anchor="ctr">
                    <a:solidFill>
                      <a:schemeClr val="accent4">
                        <a:lumMod val="20000"/>
                        <a:lumOff val="80000"/>
                      </a:schemeClr>
                    </a:solidFill>
                  </a:tcPr>
                </a:tc>
                <a:extLst>
                  <a:ext uri="{0D108BD9-81ED-4DB2-BD59-A6C34878D82A}">
                    <a16:rowId xmlns:a16="http://schemas.microsoft.com/office/drawing/2014/main" val="1187188079"/>
                  </a:ext>
                </a:extLst>
              </a:tr>
            </a:tbl>
          </a:graphicData>
        </a:graphic>
      </p:graphicFrame>
    </p:spTree>
    <p:extLst>
      <p:ext uri="{BB962C8B-B14F-4D97-AF65-F5344CB8AC3E}">
        <p14:creationId xmlns:p14="http://schemas.microsoft.com/office/powerpoint/2010/main" val="304876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406399" y="406400"/>
            <a:ext cx="3260725" cy="5386090"/>
          </a:xfrm>
          <a:prstGeom prst="rect">
            <a:avLst/>
          </a:prstGeom>
          <a:noFill/>
        </p:spPr>
        <p:txBody>
          <a:bodyPr wrap="square" rtlCol="0">
            <a:spAutoFit/>
          </a:bodyPr>
          <a:lstStyle/>
          <a:p>
            <a:r>
              <a:rPr lang="en-US" sz="2400" dirty="0"/>
              <a:t>BP1 = GO:0044419 - Biological process involved in interspecies interaction between organisms</a:t>
            </a:r>
          </a:p>
          <a:p>
            <a:r>
              <a:rPr lang="en-US" sz="2400" dirty="0"/>
              <a:t> </a:t>
            </a:r>
          </a:p>
          <a:p>
            <a:r>
              <a:rPr lang="en-US" sz="2400" dirty="0"/>
              <a:t>BP6 = GO:0019054 - Modulation by virus of host cellular process</a:t>
            </a:r>
          </a:p>
          <a:p>
            <a:endParaRPr lang="en-US" sz="2400" dirty="0"/>
          </a:p>
          <a:p>
            <a:endParaRPr lang="en-US" sz="2400" dirty="0"/>
          </a:p>
          <a:p>
            <a:r>
              <a:rPr lang="en-US" sz="2000" i="1" dirty="0"/>
              <a:t>Definition: The process in which a virus effects a change in the processes and activities of its host organism.</a:t>
            </a:r>
          </a:p>
        </p:txBody>
      </p:sp>
      <p:pic>
        <p:nvPicPr>
          <p:cNvPr id="2" name="Picture 1">
            <a:extLst>
              <a:ext uri="{FF2B5EF4-FFF2-40B4-BE49-F238E27FC236}">
                <a16:creationId xmlns:a16="http://schemas.microsoft.com/office/drawing/2014/main" id="{2610B98C-7271-46E3-97DF-D249285C0C3E}"/>
              </a:ext>
            </a:extLst>
          </p:cNvPr>
          <p:cNvPicPr>
            <a:picLocks noChangeAspect="1"/>
          </p:cNvPicPr>
          <p:nvPr/>
        </p:nvPicPr>
        <p:blipFill>
          <a:blip r:embed="rId2"/>
          <a:stretch>
            <a:fillRect/>
          </a:stretch>
        </p:blipFill>
        <p:spPr>
          <a:xfrm>
            <a:off x="4263617" y="83343"/>
            <a:ext cx="7852184" cy="6691313"/>
          </a:xfrm>
          <a:prstGeom prst="rect">
            <a:avLst/>
          </a:prstGeom>
        </p:spPr>
      </p:pic>
    </p:spTree>
    <p:extLst>
      <p:ext uri="{BB962C8B-B14F-4D97-AF65-F5344CB8AC3E}">
        <p14:creationId xmlns:p14="http://schemas.microsoft.com/office/powerpoint/2010/main" val="189116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634999" y="463550"/>
            <a:ext cx="3594101" cy="2308324"/>
          </a:xfrm>
          <a:prstGeom prst="rect">
            <a:avLst/>
          </a:prstGeom>
          <a:noFill/>
        </p:spPr>
        <p:txBody>
          <a:bodyPr wrap="square" rtlCol="0">
            <a:spAutoFit/>
          </a:bodyPr>
          <a:lstStyle/>
          <a:p>
            <a:r>
              <a:rPr lang="en-US" sz="2400" dirty="0"/>
              <a:t>BP1 = GO:0009987 - Cellular process </a:t>
            </a:r>
          </a:p>
          <a:p>
            <a:endParaRPr lang="en-US" sz="2400" dirty="0"/>
          </a:p>
          <a:p>
            <a:r>
              <a:rPr lang="en-US" sz="2400" dirty="0"/>
              <a:t>BP3 = GO:0016043 - Cellular component organization </a:t>
            </a:r>
          </a:p>
        </p:txBody>
      </p:sp>
      <p:pic>
        <p:nvPicPr>
          <p:cNvPr id="4098" name="Picture 2" descr="Ancestor chart">
            <a:extLst>
              <a:ext uri="{FF2B5EF4-FFF2-40B4-BE49-F238E27FC236}">
                <a16:creationId xmlns:a16="http://schemas.microsoft.com/office/drawing/2014/main" id="{18FA7D96-94F9-4575-8EA2-8AFEDC0C6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1747838"/>
            <a:ext cx="302895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3B39C1E-0B8B-4F17-92C8-885D6FA298CC}"/>
              </a:ext>
            </a:extLst>
          </p:cNvPr>
          <p:cNvPicPr>
            <a:picLocks noChangeAspect="1"/>
          </p:cNvPicPr>
          <p:nvPr/>
        </p:nvPicPr>
        <p:blipFill>
          <a:blip r:embed="rId3"/>
          <a:stretch>
            <a:fillRect/>
          </a:stretch>
        </p:blipFill>
        <p:spPr>
          <a:xfrm>
            <a:off x="4695824" y="241178"/>
            <a:ext cx="5829301" cy="6470891"/>
          </a:xfrm>
          <a:prstGeom prst="rect">
            <a:avLst/>
          </a:prstGeom>
        </p:spPr>
      </p:pic>
    </p:spTree>
    <p:extLst>
      <p:ext uri="{BB962C8B-B14F-4D97-AF65-F5344CB8AC3E}">
        <p14:creationId xmlns:p14="http://schemas.microsoft.com/office/powerpoint/2010/main" val="4137988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16F-FAA6-45D4-88E8-042BBD3E5369}"/>
              </a:ext>
            </a:extLst>
          </p:cNvPr>
          <p:cNvSpPr>
            <a:spLocks noGrp="1"/>
          </p:cNvSpPr>
          <p:nvPr>
            <p:ph type="ctrTitle"/>
          </p:nvPr>
        </p:nvSpPr>
        <p:spPr>
          <a:xfrm>
            <a:off x="1957387" y="761206"/>
            <a:ext cx="8277225" cy="5735637"/>
          </a:xfrm>
        </p:spPr>
        <p:txBody>
          <a:bodyPr>
            <a:normAutofit fontScale="90000"/>
          </a:bodyPr>
          <a:lstStyle/>
          <a:p>
            <a:r>
              <a:rPr lang="en-US" sz="6700" dirty="0"/>
              <a:t>MF1 = GO:0003824 – Catalytic activity</a:t>
            </a:r>
            <a:br>
              <a:rPr lang="en-US" dirty="0"/>
            </a:br>
            <a:br>
              <a:rPr lang="en-US" dirty="0"/>
            </a:br>
            <a:r>
              <a:rPr lang="en-US" sz="3300" i="1" dirty="0"/>
              <a:t>Definition: Catalysis of a biochemical reaction at physiological temperatures. In biologically catalyzed reactions, the reactants are known as substrates, and the catalysts are naturally occurring macromolecular substances known as enzymes. Enzymes possess specific binding sites for substrates, and are usually composed wholly or largely of protein, but RNA that has catalytic activity (ribozyme) is often also regarded as enzymatic.</a:t>
            </a:r>
          </a:p>
        </p:txBody>
      </p:sp>
    </p:spTree>
    <p:extLst>
      <p:ext uri="{BB962C8B-B14F-4D97-AF65-F5344CB8AC3E}">
        <p14:creationId xmlns:p14="http://schemas.microsoft.com/office/powerpoint/2010/main" val="2658603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450840788"/>
              </p:ext>
            </p:extLst>
          </p:nvPr>
        </p:nvGraphicFramePr>
        <p:xfrm>
          <a:off x="233362" y="360045"/>
          <a:ext cx="11725275" cy="4663440"/>
        </p:xfrm>
        <a:graphic>
          <a:graphicData uri="http://schemas.openxmlformats.org/drawingml/2006/table">
            <a:tbl>
              <a:tblPr firstRow="1" bandRow="1">
                <a:tableStyleId>{5940675A-B579-460E-94D1-54222C63F5DA}</a:tableStyleId>
              </a:tblPr>
              <a:tblGrid>
                <a:gridCol w="1069537">
                  <a:extLst>
                    <a:ext uri="{9D8B030D-6E8A-4147-A177-3AD203B41FA5}">
                      <a16:colId xmlns:a16="http://schemas.microsoft.com/office/drawing/2014/main" val="1040335451"/>
                    </a:ext>
                  </a:extLst>
                </a:gridCol>
                <a:gridCol w="1435950">
                  <a:extLst>
                    <a:ext uri="{9D8B030D-6E8A-4147-A177-3AD203B41FA5}">
                      <a16:colId xmlns:a16="http://schemas.microsoft.com/office/drawing/2014/main" val="1852304719"/>
                    </a:ext>
                  </a:extLst>
                </a:gridCol>
                <a:gridCol w="3733470">
                  <a:extLst>
                    <a:ext uri="{9D8B030D-6E8A-4147-A177-3AD203B41FA5}">
                      <a16:colId xmlns:a16="http://schemas.microsoft.com/office/drawing/2014/main" val="2824554391"/>
                    </a:ext>
                  </a:extLst>
                </a:gridCol>
                <a:gridCol w="2158877">
                  <a:extLst>
                    <a:ext uri="{9D8B030D-6E8A-4147-A177-3AD203B41FA5}">
                      <a16:colId xmlns:a16="http://schemas.microsoft.com/office/drawing/2014/main" val="3204422600"/>
                    </a:ext>
                  </a:extLst>
                </a:gridCol>
                <a:gridCol w="911086">
                  <a:extLst>
                    <a:ext uri="{9D8B030D-6E8A-4147-A177-3AD203B41FA5}">
                      <a16:colId xmlns:a16="http://schemas.microsoft.com/office/drawing/2014/main" val="1350955334"/>
                    </a:ext>
                  </a:extLst>
                </a:gridCol>
                <a:gridCol w="980407">
                  <a:extLst>
                    <a:ext uri="{9D8B030D-6E8A-4147-A177-3AD203B41FA5}">
                      <a16:colId xmlns:a16="http://schemas.microsoft.com/office/drawing/2014/main" val="2877039457"/>
                    </a:ext>
                  </a:extLst>
                </a:gridCol>
                <a:gridCol w="1435948">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GO:0003824</a:t>
                      </a:r>
                    </a:p>
                  </a:txBody>
                  <a:tcPr anchor="ctr"/>
                </a:tc>
                <a:tc>
                  <a:txBody>
                    <a:bodyPr/>
                    <a:lstStyle/>
                    <a:p>
                      <a:r>
                        <a:rPr lang="en-US" dirty="0"/>
                        <a:t>Catalytic activity</a:t>
                      </a:r>
                    </a:p>
                  </a:txBody>
                  <a:tcPr anchor="ctr"/>
                </a:tc>
                <a:tc>
                  <a:txBody>
                    <a:bodyPr/>
                    <a:lstStyle/>
                    <a:p>
                      <a:r>
                        <a:rPr lang="en-US" dirty="0"/>
                        <a:t>Molecular Function</a:t>
                      </a:r>
                    </a:p>
                  </a:txBody>
                  <a:tcPr anchor="ctr"/>
                </a:tc>
                <a:tc>
                  <a:txBody>
                    <a:bodyPr/>
                    <a:lstStyle/>
                    <a:p>
                      <a:r>
                        <a:rPr lang="en-US" dirty="0"/>
                        <a:t>1</a:t>
                      </a:r>
                    </a:p>
                  </a:txBody>
                  <a:tcPr anchor="ctr"/>
                </a:tc>
                <a:tc>
                  <a:txBody>
                    <a:bodyPr/>
                    <a:lstStyle/>
                    <a:p>
                      <a:r>
                        <a:rPr lang="en-US" dirty="0"/>
                        <a:t>Yes</a:t>
                      </a:r>
                    </a:p>
                  </a:txBody>
                  <a:tcPr anchor="ctr"/>
                </a:tc>
                <a:tc>
                  <a:txBody>
                    <a:bodyPr/>
                    <a:lstStyle/>
                    <a:p>
                      <a:r>
                        <a:rPr lang="en-US" dirty="0"/>
                        <a:t>None</a:t>
                      </a:r>
                    </a:p>
                  </a:txBody>
                  <a:tcPr anchor="ctr"/>
                </a:tc>
                <a:extLst>
                  <a:ext uri="{0D108BD9-81ED-4DB2-BD59-A6C34878D82A}">
                    <a16:rowId xmlns:a16="http://schemas.microsoft.com/office/drawing/2014/main" val="2545824322"/>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GO:0140098</a:t>
                      </a:r>
                    </a:p>
                  </a:txBody>
                  <a:tcPr anchor="ctr"/>
                </a:tc>
                <a:tc>
                  <a:txBody>
                    <a:bodyPr/>
                    <a:lstStyle/>
                    <a:p>
                      <a:r>
                        <a:rPr lang="en-US" dirty="0"/>
                        <a:t>Catalytic activity acting on RNA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tc>
                <a:tc>
                  <a:txBody>
                    <a:bodyPr/>
                    <a:lstStyle/>
                    <a:p>
                      <a:r>
                        <a:rPr lang="en-US" dirty="0"/>
                        <a:t>2</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0.002</a:t>
                      </a:r>
                    </a:p>
                  </a:txBody>
                  <a:tcPr anchor="ctr"/>
                </a:tc>
                <a:extLst>
                  <a:ext uri="{0D108BD9-81ED-4DB2-BD59-A6C34878D82A}">
                    <a16:rowId xmlns:a16="http://schemas.microsoft.com/office/drawing/2014/main" val="289170976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GO:0016787</a:t>
                      </a:r>
                    </a:p>
                  </a:txBody>
                  <a:tcPr anchor="ctr"/>
                </a:tc>
                <a:tc>
                  <a:txBody>
                    <a:bodyPr/>
                    <a:lstStyle/>
                    <a:p>
                      <a:r>
                        <a:rPr lang="en-US" dirty="0"/>
                        <a:t>Hydrolase activity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tc>
                <a:tc>
                  <a:txBody>
                    <a:bodyPr/>
                    <a:lstStyle/>
                    <a:p>
                      <a:r>
                        <a:rPr lang="en-US" dirty="0"/>
                        <a:t>2</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1187188079"/>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GO:0016740</a:t>
                      </a:r>
                    </a:p>
                  </a:txBody>
                  <a:tcPr anchor="ctr">
                    <a:noFill/>
                  </a:tcPr>
                </a:tc>
                <a:tc>
                  <a:txBody>
                    <a:bodyPr/>
                    <a:lstStyle/>
                    <a:p>
                      <a:r>
                        <a:rPr lang="en-US" dirty="0"/>
                        <a:t>Transferase activity</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2</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4126064028"/>
                  </a:ext>
                </a:extLst>
              </a:tr>
              <a:tr h="182880">
                <a:tc>
                  <a:txBody>
                    <a:bodyPr/>
                    <a:lstStyle/>
                    <a:p>
                      <a:r>
                        <a:rPr lang="en-US" dirty="0"/>
                        <a:t>No</a:t>
                      </a:r>
                    </a:p>
                  </a:txBody>
                  <a:tcPr anchor="ctr">
                    <a:noFill/>
                  </a:tcPr>
                </a:tc>
                <a:tc>
                  <a:txBody>
                    <a:bodyPr/>
                    <a:lstStyle/>
                    <a:p>
                      <a:r>
                        <a:rPr lang="en-US" dirty="0"/>
                        <a:t>GO:0016817</a:t>
                      </a:r>
                    </a:p>
                  </a:txBody>
                  <a:tcPr anchor="ctr">
                    <a:noFill/>
                  </a:tcPr>
                </a:tc>
                <a:tc>
                  <a:txBody>
                    <a:bodyPr/>
                    <a:lstStyle/>
                    <a:p>
                      <a:r>
                        <a:rPr lang="en-US" dirty="0"/>
                        <a:t>Hydrolase activity acting on acid anhydrides</a:t>
                      </a:r>
                    </a:p>
                  </a:txBody>
                  <a:tcPr anchor="ctr">
                    <a:noFill/>
                  </a:tcPr>
                </a:tc>
                <a:tc>
                  <a:txBody>
                    <a:bodyPr/>
                    <a:lstStyle/>
                    <a:p>
                      <a:r>
                        <a:rPr lang="en-US" dirty="0"/>
                        <a:t>Molecular Function</a:t>
                      </a:r>
                    </a:p>
                  </a:txBody>
                  <a:tcPr anchor="ctr">
                    <a:noFill/>
                  </a:tcPr>
                </a:tc>
                <a:tc>
                  <a:txBody>
                    <a:bodyPr/>
                    <a:lstStyle/>
                    <a:p>
                      <a:r>
                        <a:rPr lang="en-US" dirty="0"/>
                        <a:t>3</a:t>
                      </a:r>
                    </a:p>
                  </a:txBody>
                  <a:tcPr anchor="ctr">
                    <a:noFill/>
                  </a:tcPr>
                </a:tc>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0.003</a:t>
                      </a:r>
                    </a:p>
                  </a:txBody>
                  <a:tcPr anchor="ctr">
                    <a:noFill/>
                  </a:tcPr>
                </a:tc>
                <a:extLst>
                  <a:ext uri="{0D108BD9-81ED-4DB2-BD59-A6C34878D82A}">
                    <a16:rowId xmlns:a16="http://schemas.microsoft.com/office/drawing/2014/main" val="106644491"/>
                  </a:ext>
                </a:extLst>
              </a:tr>
              <a:tr h="182880">
                <a:tc>
                  <a:txBody>
                    <a:bodyPr/>
                    <a:lstStyle/>
                    <a:p>
                      <a:r>
                        <a:rPr lang="en-US" dirty="0"/>
                        <a:t>No</a:t>
                      </a:r>
                    </a:p>
                  </a:txBody>
                  <a:tcPr anchor="ctr">
                    <a:noFill/>
                  </a:tcPr>
                </a:tc>
                <a:tc>
                  <a:txBody>
                    <a:bodyPr/>
                    <a:lstStyle/>
                    <a:p>
                      <a:r>
                        <a:rPr lang="en-US" dirty="0"/>
                        <a:t>GO:0016772</a:t>
                      </a:r>
                    </a:p>
                  </a:txBody>
                  <a:tcPr anchor="ctr">
                    <a:noFill/>
                  </a:tcPr>
                </a:tc>
                <a:tc>
                  <a:txBody>
                    <a:bodyPr/>
                    <a:lstStyle/>
                    <a:p>
                      <a:r>
                        <a:rPr lang="en-US" dirty="0"/>
                        <a:t>Transferase activity transferring phosphorus containing groups</a:t>
                      </a:r>
                    </a:p>
                  </a:txBody>
                  <a:tcPr anchor="ctr">
                    <a:noFill/>
                  </a:tcPr>
                </a:tc>
                <a:tc>
                  <a:txBody>
                    <a:bodyPr/>
                    <a:lstStyle/>
                    <a:p>
                      <a:r>
                        <a:rPr lang="en-US" dirty="0"/>
                        <a:t>Molecular Function</a:t>
                      </a:r>
                    </a:p>
                  </a:txBody>
                  <a:tcPr anchor="ctr">
                    <a:noFill/>
                  </a:tcPr>
                </a:tc>
                <a:tc>
                  <a:txBody>
                    <a:bodyPr/>
                    <a:lstStyle/>
                    <a:p>
                      <a:r>
                        <a:rPr lang="en-US" dirty="0"/>
                        <a:t>3</a:t>
                      </a:r>
                    </a:p>
                  </a:txBody>
                  <a:tcPr anchor="ctr">
                    <a:noFill/>
                  </a:tcPr>
                </a:tc>
                <a:tc>
                  <a:txBody>
                    <a:bodyPr/>
                    <a:lstStyle/>
                    <a:p>
                      <a:r>
                        <a:rPr lang="en-US" dirty="0"/>
                        <a:t>Yes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noFill/>
                  </a:tcPr>
                </a:tc>
                <a:extLst>
                  <a:ext uri="{0D108BD9-81ED-4DB2-BD59-A6C34878D82A}">
                    <a16:rowId xmlns:a16="http://schemas.microsoft.com/office/drawing/2014/main" val="2454948748"/>
                  </a:ext>
                </a:extLst>
              </a:tr>
              <a:tr h="182880">
                <a:tc>
                  <a:txBody>
                    <a:bodyPr/>
                    <a:lstStyle/>
                    <a:p>
                      <a:r>
                        <a:rPr lang="en-US" dirty="0"/>
                        <a:t>No</a:t>
                      </a:r>
                    </a:p>
                  </a:txBody>
                  <a:tcPr anchor="ctr">
                    <a:noFill/>
                  </a:tcPr>
                </a:tc>
                <a:tc>
                  <a:txBody>
                    <a:bodyPr/>
                    <a:lstStyle/>
                    <a:p>
                      <a:r>
                        <a:rPr lang="en-US" dirty="0"/>
                        <a:t>GO:0016779</a:t>
                      </a:r>
                    </a:p>
                  </a:txBody>
                  <a:tcPr anchor="ctr">
                    <a:noFill/>
                  </a:tcPr>
                </a:tc>
                <a:tc>
                  <a:txBody>
                    <a:bodyPr/>
                    <a:lstStyle/>
                    <a:p>
                      <a:r>
                        <a:rPr lang="en-US" dirty="0" err="1"/>
                        <a:t>Nucleotidyltransferase</a:t>
                      </a:r>
                      <a:r>
                        <a:rPr lang="en-US" dirty="0"/>
                        <a:t> activity</a:t>
                      </a:r>
                    </a:p>
                  </a:txBody>
                  <a:tcPr anchor="ctr">
                    <a:noFill/>
                  </a:tcPr>
                </a:tc>
                <a:tc>
                  <a:txBody>
                    <a:bodyPr/>
                    <a:lstStyle/>
                    <a:p>
                      <a:r>
                        <a:rPr lang="en-US" dirty="0"/>
                        <a:t>Molecular Function</a:t>
                      </a:r>
                    </a:p>
                  </a:txBody>
                  <a:tcPr anchor="ctr">
                    <a:noFill/>
                  </a:tcPr>
                </a:tc>
                <a:tc>
                  <a:txBody>
                    <a:bodyPr/>
                    <a:lstStyle/>
                    <a:p>
                      <a:r>
                        <a:rPr lang="en-US" dirty="0"/>
                        <a:t>4</a:t>
                      </a:r>
                    </a:p>
                  </a:txBody>
                  <a:tcPr anchor="ctr">
                    <a:noFill/>
                  </a:tcPr>
                </a:tc>
                <a:tc>
                  <a:txBody>
                    <a:bodyPr/>
                    <a:lstStyle/>
                    <a:p>
                      <a:r>
                        <a:rPr lang="en-US" dirty="0"/>
                        <a:t>Yes</a:t>
                      </a:r>
                    </a:p>
                  </a:txBody>
                  <a:tcPr anchor="ctr">
                    <a:noFill/>
                  </a:tcPr>
                </a:tc>
                <a:tc>
                  <a:txBody>
                    <a:bodyPr/>
                    <a:lstStyle/>
                    <a:p>
                      <a:r>
                        <a:rPr lang="en-US" dirty="0"/>
                        <a:t>None</a:t>
                      </a:r>
                    </a:p>
                  </a:txBody>
                  <a:tcPr anchor="ctr">
                    <a:noFill/>
                  </a:tcPr>
                </a:tc>
                <a:extLst>
                  <a:ext uri="{0D108BD9-81ED-4DB2-BD59-A6C34878D82A}">
                    <a16:rowId xmlns:a16="http://schemas.microsoft.com/office/drawing/2014/main" val="3986419170"/>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GO:0016462</a:t>
                      </a:r>
                    </a:p>
                  </a:txBody>
                  <a:tcPr anchor="ctr">
                    <a:noFill/>
                  </a:tcPr>
                </a:tc>
                <a:tc>
                  <a:txBody>
                    <a:bodyPr/>
                    <a:lstStyle/>
                    <a:p>
                      <a:r>
                        <a:rPr lang="en-US" dirty="0"/>
                        <a:t>Pyrophosphatase activity</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5</a:t>
                      </a:r>
                    </a:p>
                  </a:txBody>
                  <a:tcPr anchor="ctr">
                    <a:noFill/>
                  </a:tcPr>
                </a:tc>
                <a:tc>
                  <a:txBody>
                    <a:bodyPr/>
                    <a:lstStyle/>
                    <a:p>
                      <a:r>
                        <a:rPr lang="en-US" dirty="0"/>
                        <a:t>No</a:t>
                      </a:r>
                    </a:p>
                  </a:txBody>
                  <a:tcPr anchor="ctr">
                    <a:noFill/>
                  </a:tcPr>
                </a:tc>
                <a:tc>
                  <a:txBody>
                    <a:bodyPr/>
                    <a:lstStyle/>
                    <a:p>
                      <a:r>
                        <a:rPr lang="en-US" dirty="0"/>
                        <a:t>0.002</a:t>
                      </a:r>
                    </a:p>
                  </a:txBody>
                  <a:tcPr anchor="ctr">
                    <a:noFill/>
                  </a:tcPr>
                </a:tc>
                <a:extLst>
                  <a:ext uri="{0D108BD9-81ED-4DB2-BD59-A6C34878D82A}">
                    <a16:rowId xmlns:a16="http://schemas.microsoft.com/office/drawing/2014/main" val="992650746"/>
                  </a:ext>
                </a:extLst>
              </a:tr>
            </a:tbl>
          </a:graphicData>
        </a:graphic>
      </p:graphicFrame>
    </p:spTree>
    <p:extLst>
      <p:ext uri="{BB962C8B-B14F-4D97-AF65-F5344CB8AC3E}">
        <p14:creationId xmlns:p14="http://schemas.microsoft.com/office/powerpoint/2010/main" val="3055527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3710127158"/>
              </p:ext>
            </p:extLst>
          </p:nvPr>
        </p:nvGraphicFramePr>
        <p:xfrm>
          <a:off x="533400" y="274320"/>
          <a:ext cx="11277600" cy="5029200"/>
        </p:xfrm>
        <a:graphic>
          <a:graphicData uri="http://schemas.openxmlformats.org/drawingml/2006/table">
            <a:tbl>
              <a:tblPr firstRow="1" bandRow="1">
                <a:tableStyleId>{5940675A-B579-460E-94D1-54222C63F5DA}</a:tableStyleId>
              </a:tblPr>
              <a:tblGrid>
                <a:gridCol w="1028702">
                  <a:extLst>
                    <a:ext uri="{9D8B030D-6E8A-4147-A177-3AD203B41FA5}">
                      <a16:colId xmlns:a16="http://schemas.microsoft.com/office/drawing/2014/main" val="1040335451"/>
                    </a:ext>
                  </a:extLst>
                </a:gridCol>
                <a:gridCol w="1381125">
                  <a:extLst>
                    <a:ext uri="{9D8B030D-6E8A-4147-A177-3AD203B41FA5}">
                      <a16:colId xmlns:a16="http://schemas.microsoft.com/office/drawing/2014/main" val="1852304719"/>
                    </a:ext>
                  </a:extLst>
                </a:gridCol>
                <a:gridCol w="3590925">
                  <a:extLst>
                    <a:ext uri="{9D8B030D-6E8A-4147-A177-3AD203B41FA5}">
                      <a16:colId xmlns:a16="http://schemas.microsoft.com/office/drawing/2014/main" val="2824554391"/>
                    </a:ext>
                  </a:extLst>
                </a:gridCol>
                <a:gridCol w="2076450">
                  <a:extLst>
                    <a:ext uri="{9D8B030D-6E8A-4147-A177-3AD203B41FA5}">
                      <a16:colId xmlns:a16="http://schemas.microsoft.com/office/drawing/2014/main" val="3204422600"/>
                    </a:ext>
                  </a:extLst>
                </a:gridCol>
                <a:gridCol w="876300">
                  <a:extLst>
                    <a:ext uri="{9D8B030D-6E8A-4147-A177-3AD203B41FA5}">
                      <a16:colId xmlns:a16="http://schemas.microsoft.com/office/drawing/2014/main" val="1350955334"/>
                    </a:ext>
                  </a:extLst>
                </a:gridCol>
                <a:gridCol w="942975">
                  <a:extLst>
                    <a:ext uri="{9D8B030D-6E8A-4147-A177-3AD203B41FA5}">
                      <a16:colId xmlns:a16="http://schemas.microsoft.com/office/drawing/2014/main" val="2877039457"/>
                    </a:ext>
                  </a:extLst>
                </a:gridCol>
                <a:gridCol w="1381123">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2192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GO:0016853</a:t>
                      </a:r>
                    </a:p>
                  </a:txBody>
                  <a:tcPr anchor="ctr">
                    <a:solidFill>
                      <a:schemeClr val="accent4">
                        <a:lumMod val="20000"/>
                        <a:lumOff val="80000"/>
                      </a:schemeClr>
                    </a:solidFill>
                  </a:tcPr>
                </a:tc>
                <a:tc>
                  <a:txBody>
                    <a:bodyPr/>
                    <a:lstStyle/>
                    <a:p>
                      <a:r>
                        <a:rPr lang="en-US" dirty="0"/>
                        <a:t>Isomerase activity</a:t>
                      </a:r>
                    </a:p>
                  </a:txBody>
                  <a:tcPr anchor="ctr">
                    <a:solidFill>
                      <a:schemeClr val="accent4">
                        <a:lumMod val="20000"/>
                        <a:lumOff val="80000"/>
                      </a:schemeClr>
                    </a:solidFill>
                  </a:tcPr>
                </a:tc>
                <a:tc>
                  <a:txBody>
                    <a:bodyPr/>
                    <a:lstStyle/>
                    <a:p>
                      <a:r>
                        <a:rPr lang="en-US" dirty="0"/>
                        <a:t>Molecular Function</a:t>
                      </a:r>
                    </a:p>
                  </a:txBody>
                  <a:tcPr anchor="ctr">
                    <a:solidFill>
                      <a:schemeClr val="accent4">
                        <a:lumMod val="20000"/>
                        <a:lumOff val="80000"/>
                      </a:schemeClr>
                    </a:solidFill>
                  </a:tcPr>
                </a:tc>
                <a:tc>
                  <a:txBody>
                    <a:bodyPr/>
                    <a:lstStyle/>
                    <a:p>
                      <a:r>
                        <a:rPr lang="en-US" dirty="0"/>
                        <a:t>2</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0.020</a:t>
                      </a:r>
                    </a:p>
                  </a:txBody>
                  <a:tcPr anchor="ctr">
                    <a:solidFill>
                      <a:schemeClr val="accent4">
                        <a:lumMod val="20000"/>
                        <a:lumOff val="80000"/>
                      </a:schemeClr>
                    </a:solidFill>
                  </a:tcPr>
                </a:tc>
                <a:extLst>
                  <a:ext uri="{0D108BD9-81ED-4DB2-BD59-A6C34878D82A}">
                    <a16:rowId xmlns:a16="http://schemas.microsoft.com/office/drawing/2014/main" val="3261252732"/>
                  </a:ext>
                </a:extLst>
              </a:tr>
              <a:tr h="24384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GO:0016491</a:t>
                      </a:r>
                    </a:p>
                  </a:txBody>
                  <a:tcPr anchor="ctr">
                    <a:solidFill>
                      <a:schemeClr val="accent4">
                        <a:lumMod val="20000"/>
                        <a:lumOff val="80000"/>
                      </a:schemeClr>
                    </a:solidFill>
                  </a:tcPr>
                </a:tc>
                <a:tc>
                  <a:txBody>
                    <a:bodyPr/>
                    <a:lstStyle/>
                    <a:p>
                      <a:r>
                        <a:rPr lang="en-US" dirty="0"/>
                        <a:t>Oxidoreductase activity</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2</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0.002</a:t>
                      </a:r>
                    </a:p>
                  </a:txBody>
                  <a:tcPr anchor="ctr">
                    <a:solidFill>
                      <a:schemeClr val="accent4">
                        <a:lumMod val="20000"/>
                        <a:lumOff val="80000"/>
                      </a:schemeClr>
                    </a:solidFill>
                  </a:tcPr>
                </a:tc>
                <a:extLst>
                  <a:ext uri="{0D108BD9-81ED-4DB2-BD59-A6C34878D82A}">
                    <a16:rowId xmlns:a16="http://schemas.microsoft.com/office/drawing/2014/main" val="415760280"/>
                  </a:ext>
                </a:extLst>
              </a:tr>
              <a:tr h="121920">
                <a:tc>
                  <a:txBody>
                    <a:bodyPr/>
                    <a:lstStyle/>
                    <a:p>
                      <a:r>
                        <a:rPr lang="en-US" dirty="0"/>
                        <a:t>Yes</a:t>
                      </a:r>
                    </a:p>
                  </a:txBody>
                  <a:tcPr anchor="ctr">
                    <a:solidFill>
                      <a:schemeClr val="accent4">
                        <a:lumMod val="20000"/>
                        <a:lumOff val="80000"/>
                      </a:schemeClr>
                    </a:solidFill>
                  </a:tcPr>
                </a:tc>
                <a:tc>
                  <a:txBody>
                    <a:bodyPr/>
                    <a:lstStyle/>
                    <a:p>
                      <a:r>
                        <a:rPr lang="en-US" dirty="0"/>
                        <a:t>GO:0004175</a:t>
                      </a:r>
                    </a:p>
                  </a:txBody>
                  <a:tcPr anchor="ctr">
                    <a:solidFill>
                      <a:schemeClr val="accent4">
                        <a:lumMod val="20000"/>
                        <a:lumOff val="80000"/>
                      </a:schemeClr>
                    </a:solidFill>
                  </a:tcPr>
                </a:tc>
                <a:tc>
                  <a:txBody>
                    <a:bodyPr/>
                    <a:lstStyle/>
                    <a:p>
                      <a:r>
                        <a:rPr lang="en-US" dirty="0"/>
                        <a:t>Endopeptidase activity</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0.001</a:t>
                      </a:r>
                    </a:p>
                  </a:txBody>
                  <a:tcPr anchor="ctr">
                    <a:solidFill>
                      <a:schemeClr val="accent4">
                        <a:lumMod val="20000"/>
                        <a:lumOff val="80000"/>
                      </a:schemeClr>
                    </a:solidFill>
                  </a:tcPr>
                </a:tc>
                <a:extLst>
                  <a:ext uri="{0D108BD9-81ED-4DB2-BD59-A6C34878D82A}">
                    <a16:rowId xmlns:a16="http://schemas.microsoft.com/office/drawing/2014/main" val="822685396"/>
                  </a:ext>
                </a:extLst>
              </a:tr>
              <a:tr h="182880">
                <a:tc>
                  <a:txBody>
                    <a:bodyPr/>
                    <a:lstStyle/>
                    <a:p>
                      <a:r>
                        <a:rPr lang="en-US" dirty="0"/>
                        <a:t>Yes</a:t>
                      </a:r>
                    </a:p>
                  </a:txBody>
                  <a:tcPr anchor="ctr">
                    <a:solidFill>
                      <a:schemeClr val="accent4">
                        <a:lumMod val="20000"/>
                        <a:lumOff val="80000"/>
                      </a:schemeClr>
                    </a:solidFill>
                  </a:tcPr>
                </a:tc>
                <a:tc>
                  <a:txBody>
                    <a:bodyPr/>
                    <a:lstStyle/>
                    <a:p>
                      <a:r>
                        <a:rPr lang="en-US" dirty="0"/>
                        <a:t>GO:0016773</a:t>
                      </a:r>
                    </a:p>
                  </a:txBody>
                  <a:tcPr anchor="ctr">
                    <a:solidFill>
                      <a:schemeClr val="accent4">
                        <a:lumMod val="20000"/>
                        <a:lumOff val="80000"/>
                      </a:schemeClr>
                    </a:solidFill>
                  </a:tcPr>
                </a:tc>
                <a:tc>
                  <a:txBody>
                    <a:bodyPr/>
                    <a:lstStyle/>
                    <a:p>
                      <a:r>
                        <a:rPr lang="en-US" dirty="0"/>
                        <a:t>Phosphotransferase activity alcohol group as acceptor</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0.010</a:t>
                      </a:r>
                    </a:p>
                  </a:txBody>
                  <a:tcPr anchor="ctr">
                    <a:solidFill>
                      <a:schemeClr val="accent4">
                        <a:lumMod val="20000"/>
                        <a:lumOff val="80000"/>
                      </a:schemeClr>
                    </a:solidFill>
                  </a:tcPr>
                </a:tc>
                <a:extLst>
                  <a:ext uri="{0D108BD9-81ED-4DB2-BD59-A6C34878D82A}">
                    <a16:rowId xmlns:a16="http://schemas.microsoft.com/office/drawing/2014/main" val="1953760849"/>
                  </a:ext>
                </a:extLst>
              </a:tr>
              <a:tr h="320040">
                <a:tc>
                  <a:txBody>
                    <a:bodyPr/>
                    <a:lstStyle/>
                    <a:p>
                      <a:r>
                        <a:rPr lang="en-US" dirty="0"/>
                        <a:t>Yes</a:t>
                      </a:r>
                    </a:p>
                  </a:txBody>
                  <a:tcPr anchor="ctr">
                    <a:solidFill>
                      <a:schemeClr val="accent4">
                        <a:lumMod val="20000"/>
                        <a:lumOff val="80000"/>
                      </a:schemeClr>
                    </a:solidFill>
                  </a:tcPr>
                </a:tc>
                <a:tc>
                  <a:txBody>
                    <a:bodyPr/>
                    <a:lstStyle/>
                    <a:p>
                      <a:r>
                        <a:rPr lang="en-US" dirty="0"/>
                        <a:t>GO:0019200</a:t>
                      </a:r>
                    </a:p>
                  </a:txBody>
                  <a:tcPr anchor="ctr">
                    <a:solidFill>
                      <a:schemeClr val="accent4">
                        <a:lumMod val="20000"/>
                        <a:lumOff val="80000"/>
                      </a:schemeClr>
                    </a:solidFill>
                  </a:tcPr>
                </a:tc>
                <a:tc>
                  <a:txBody>
                    <a:bodyPr/>
                    <a:lstStyle/>
                    <a:p>
                      <a:r>
                        <a:rPr lang="en-US" dirty="0"/>
                        <a:t>Carbohydrate kinase activity</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5</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0.035</a:t>
                      </a:r>
                    </a:p>
                  </a:txBody>
                  <a:tcPr anchor="ctr">
                    <a:solidFill>
                      <a:schemeClr val="accent4">
                        <a:lumMod val="20000"/>
                        <a:lumOff val="80000"/>
                      </a:schemeClr>
                    </a:solidFill>
                  </a:tcPr>
                </a:tc>
                <a:extLst>
                  <a:ext uri="{0D108BD9-81ED-4DB2-BD59-A6C34878D82A}">
                    <a16:rowId xmlns:a16="http://schemas.microsoft.com/office/drawing/2014/main" val="2891709769"/>
                  </a:ext>
                </a:extLst>
              </a:tr>
              <a:tr h="32004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GO:0008879</a:t>
                      </a:r>
                    </a:p>
                  </a:txBody>
                  <a:tcPr anchor="ctr">
                    <a:solidFill>
                      <a:schemeClr val="accent4">
                        <a:lumMod val="20000"/>
                        <a:lumOff val="80000"/>
                      </a:schemeClr>
                    </a:solidFill>
                  </a:tcPr>
                </a:tc>
                <a:tc>
                  <a:txBody>
                    <a:bodyPr/>
                    <a:lstStyle/>
                    <a:p>
                      <a:r>
                        <a:rPr lang="en-US" dirty="0"/>
                        <a:t>Glucose-1-phosphate </a:t>
                      </a:r>
                      <a:r>
                        <a:rPr lang="en-US" dirty="0" err="1"/>
                        <a:t>thymidylyltransferase</a:t>
                      </a:r>
                      <a:r>
                        <a:rPr lang="en-US" dirty="0"/>
                        <a:t> activity</a:t>
                      </a:r>
                    </a:p>
                  </a:txBody>
                  <a:tcPr anchor="ctr">
                    <a:solidFill>
                      <a:schemeClr val="accent4">
                        <a:lumMod val="20000"/>
                        <a:lumOff val="80000"/>
                      </a:schemeClr>
                    </a:solidFill>
                  </a:tcPr>
                </a:tc>
                <a:tc>
                  <a:txBody>
                    <a:bodyPr/>
                    <a:lstStyle/>
                    <a:p>
                      <a:r>
                        <a:rPr lang="en-US" dirty="0"/>
                        <a:t>Molecular Function</a:t>
                      </a:r>
                    </a:p>
                  </a:txBody>
                  <a:tcPr anchor="ctr">
                    <a:solidFill>
                      <a:schemeClr val="accent4">
                        <a:lumMod val="20000"/>
                        <a:lumOff val="80000"/>
                      </a:schemeClr>
                    </a:solidFill>
                  </a:tcPr>
                </a:tc>
                <a:tc>
                  <a:txBody>
                    <a:bodyPr/>
                    <a:lstStyle/>
                    <a:p>
                      <a:r>
                        <a:rPr lang="en-US" dirty="0"/>
                        <a:t>5</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0.027</a:t>
                      </a:r>
                    </a:p>
                  </a:txBody>
                  <a:tcPr anchor="ctr">
                    <a:solidFill>
                      <a:schemeClr val="accent4">
                        <a:lumMod val="20000"/>
                        <a:lumOff val="80000"/>
                      </a:schemeClr>
                    </a:solidFill>
                  </a:tcPr>
                </a:tc>
                <a:extLst>
                  <a:ext uri="{0D108BD9-81ED-4DB2-BD59-A6C34878D82A}">
                    <a16:rowId xmlns:a16="http://schemas.microsoft.com/office/drawing/2014/main" val="714389975"/>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GO:0004540</a:t>
                      </a:r>
                    </a:p>
                  </a:txBody>
                  <a:tcPr anchor="ctr">
                    <a:solidFill>
                      <a:schemeClr val="accent4">
                        <a:lumMod val="20000"/>
                        <a:lumOff val="80000"/>
                      </a:schemeClr>
                    </a:solidFill>
                  </a:tcPr>
                </a:tc>
                <a:tc>
                  <a:txBody>
                    <a:bodyPr/>
                    <a:lstStyle/>
                    <a:p>
                      <a:r>
                        <a:rPr lang="en-US" dirty="0"/>
                        <a:t>Ribonuclease activity</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5</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0.017</a:t>
                      </a:r>
                    </a:p>
                  </a:txBody>
                  <a:tcPr anchor="ctr">
                    <a:solidFill>
                      <a:schemeClr val="accent4">
                        <a:lumMod val="20000"/>
                        <a:lumOff val="80000"/>
                      </a:schemeClr>
                    </a:solidFill>
                  </a:tcPr>
                </a:tc>
                <a:extLst>
                  <a:ext uri="{0D108BD9-81ED-4DB2-BD59-A6C34878D82A}">
                    <a16:rowId xmlns:a16="http://schemas.microsoft.com/office/drawing/2014/main" val="1187188079"/>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GO:0017111</a:t>
                      </a:r>
                    </a:p>
                  </a:txBody>
                  <a:tcPr anchor="ctr">
                    <a:solidFill>
                      <a:schemeClr val="accent4">
                        <a:lumMod val="20000"/>
                        <a:lumOff val="80000"/>
                      </a:schemeClr>
                    </a:solidFill>
                  </a:tcPr>
                </a:tc>
                <a:tc>
                  <a:txBody>
                    <a:bodyPr/>
                    <a:lstStyle/>
                    <a:p>
                      <a:r>
                        <a:rPr lang="en-US" dirty="0"/>
                        <a:t>Nucleoside-triphosphatase activity</a:t>
                      </a:r>
                    </a:p>
                  </a:txBody>
                  <a:tcPr anchor="ctr">
                    <a:solidFill>
                      <a:schemeClr val="accent4">
                        <a:lumMod val="20000"/>
                        <a:lumOff val="80000"/>
                      </a:schemeClr>
                    </a:solidFill>
                  </a:tcPr>
                </a:tc>
                <a:tc>
                  <a:txBody>
                    <a:bodyPr/>
                    <a:lstStyle/>
                    <a:p>
                      <a:r>
                        <a:rPr lang="en-US" dirty="0"/>
                        <a:t>Molecular Function</a:t>
                      </a:r>
                    </a:p>
                  </a:txBody>
                  <a:tcPr anchor="ctr">
                    <a:solidFill>
                      <a:schemeClr val="accent4">
                        <a:lumMod val="20000"/>
                        <a:lumOff val="80000"/>
                      </a:schemeClr>
                    </a:solidFill>
                  </a:tcPr>
                </a:tc>
                <a:tc>
                  <a:txBody>
                    <a:bodyPr/>
                    <a:lstStyle/>
                    <a:p>
                      <a:r>
                        <a:rPr lang="en-US" dirty="0"/>
                        <a:t>6</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0.009</a:t>
                      </a:r>
                    </a:p>
                  </a:txBody>
                  <a:tcPr anchor="ctr">
                    <a:solidFill>
                      <a:schemeClr val="accent4">
                        <a:lumMod val="20000"/>
                        <a:lumOff val="80000"/>
                      </a:schemeClr>
                    </a:solidFill>
                  </a:tcPr>
                </a:tc>
                <a:extLst>
                  <a:ext uri="{0D108BD9-81ED-4DB2-BD59-A6C34878D82A}">
                    <a16:rowId xmlns:a16="http://schemas.microsoft.com/office/drawing/2014/main" val="426824596"/>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GO:0004747</a:t>
                      </a:r>
                    </a:p>
                  </a:txBody>
                  <a:tcPr anchor="ctr">
                    <a:solidFill>
                      <a:schemeClr val="accent4">
                        <a:lumMod val="20000"/>
                        <a:lumOff val="80000"/>
                      </a:schemeClr>
                    </a:solidFill>
                  </a:tcPr>
                </a:tc>
                <a:tc>
                  <a:txBody>
                    <a:bodyPr/>
                    <a:lstStyle/>
                    <a:p>
                      <a:r>
                        <a:rPr lang="en-US" dirty="0" err="1"/>
                        <a:t>Ribokinase</a:t>
                      </a:r>
                      <a:r>
                        <a:rPr lang="en-US" dirty="0"/>
                        <a:t> activity</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6</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0.036</a:t>
                      </a:r>
                    </a:p>
                  </a:txBody>
                  <a:tcPr anchor="ctr">
                    <a:solidFill>
                      <a:schemeClr val="accent4">
                        <a:lumMod val="20000"/>
                        <a:lumOff val="80000"/>
                      </a:schemeClr>
                    </a:solidFill>
                  </a:tcPr>
                </a:tc>
                <a:extLst>
                  <a:ext uri="{0D108BD9-81ED-4DB2-BD59-A6C34878D82A}">
                    <a16:rowId xmlns:a16="http://schemas.microsoft.com/office/drawing/2014/main" val="2117005523"/>
                  </a:ext>
                </a:extLst>
              </a:tr>
            </a:tbl>
          </a:graphicData>
        </a:graphic>
      </p:graphicFrame>
    </p:spTree>
    <p:extLst>
      <p:ext uri="{BB962C8B-B14F-4D97-AF65-F5344CB8AC3E}">
        <p14:creationId xmlns:p14="http://schemas.microsoft.com/office/powerpoint/2010/main" val="3667279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635000" y="454025"/>
            <a:ext cx="3470276" cy="4955203"/>
          </a:xfrm>
          <a:prstGeom prst="rect">
            <a:avLst/>
          </a:prstGeom>
          <a:noFill/>
        </p:spPr>
        <p:txBody>
          <a:bodyPr wrap="square" rtlCol="0">
            <a:spAutoFit/>
          </a:bodyPr>
          <a:lstStyle/>
          <a:p>
            <a:r>
              <a:rPr lang="en-US" sz="2400" dirty="0"/>
              <a:t>MF1 = GO:0003824 - Catalytic activity</a:t>
            </a:r>
          </a:p>
          <a:p>
            <a:r>
              <a:rPr lang="en-US" sz="2400" dirty="0"/>
              <a:t> </a:t>
            </a:r>
          </a:p>
          <a:p>
            <a:r>
              <a:rPr lang="en-US" sz="2400" dirty="0"/>
              <a:t>MF6 = GO:0017111 - Nucleoside-triphosphatase activity</a:t>
            </a:r>
          </a:p>
          <a:p>
            <a:endParaRPr lang="en-US" sz="2400" dirty="0"/>
          </a:p>
          <a:p>
            <a:endParaRPr lang="en-US" sz="2400" dirty="0"/>
          </a:p>
          <a:p>
            <a:r>
              <a:rPr lang="en-US" sz="2000" i="1" dirty="0"/>
              <a:t>Definition: Catalysis of the reaction: a nucleoside triphosphate + H2O = nucleoside diphosphate + phosphate.</a:t>
            </a:r>
          </a:p>
          <a:p>
            <a:endParaRPr lang="en-US" sz="2400" dirty="0"/>
          </a:p>
        </p:txBody>
      </p:sp>
      <p:pic>
        <p:nvPicPr>
          <p:cNvPr id="2" name="Picture 1">
            <a:extLst>
              <a:ext uri="{FF2B5EF4-FFF2-40B4-BE49-F238E27FC236}">
                <a16:creationId xmlns:a16="http://schemas.microsoft.com/office/drawing/2014/main" id="{7609292A-9FBB-48A3-B4B9-130F7B83356A}"/>
              </a:ext>
            </a:extLst>
          </p:cNvPr>
          <p:cNvPicPr>
            <a:picLocks noChangeAspect="1"/>
          </p:cNvPicPr>
          <p:nvPr/>
        </p:nvPicPr>
        <p:blipFill>
          <a:blip r:embed="rId2"/>
          <a:stretch>
            <a:fillRect/>
          </a:stretch>
        </p:blipFill>
        <p:spPr>
          <a:xfrm>
            <a:off x="5497511" y="57090"/>
            <a:ext cx="4505325" cy="6743820"/>
          </a:xfrm>
          <a:prstGeom prst="rect">
            <a:avLst/>
          </a:prstGeom>
        </p:spPr>
      </p:pic>
    </p:spTree>
    <p:extLst>
      <p:ext uri="{BB962C8B-B14F-4D97-AF65-F5344CB8AC3E}">
        <p14:creationId xmlns:p14="http://schemas.microsoft.com/office/powerpoint/2010/main" val="194382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682625" y="501650"/>
            <a:ext cx="3432176" cy="5016758"/>
          </a:xfrm>
          <a:prstGeom prst="rect">
            <a:avLst/>
          </a:prstGeom>
          <a:noFill/>
        </p:spPr>
        <p:txBody>
          <a:bodyPr wrap="square" rtlCol="0">
            <a:spAutoFit/>
          </a:bodyPr>
          <a:lstStyle/>
          <a:p>
            <a:r>
              <a:rPr lang="en-US" sz="2400" dirty="0"/>
              <a:t>MF1 = GO:0003824 - Catalytic activity</a:t>
            </a:r>
          </a:p>
          <a:p>
            <a:r>
              <a:rPr lang="en-US" sz="2400" dirty="0"/>
              <a:t> </a:t>
            </a:r>
          </a:p>
          <a:p>
            <a:r>
              <a:rPr lang="en-US" sz="2400" dirty="0"/>
              <a:t>MF5 = GO:0008879 - Glucose-1-phosphate </a:t>
            </a:r>
            <a:r>
              <a:rPr lang="en-US" sz="2400" dirty="0" err="1"/>
              <a:t>thymidylyltransferase</a:t>
            </a:r>
            <a:r>
              <a:rPr lang="en-US" sz="2400" dirty="0"/>
              <a:t> activity</a:t>
            </a:r>
          </a:p>
          <a:p>
            <a:endParaRPr lang="en-US" sz="2400" dirty="0"/>
          </a:p>
          <a:p>
            <a:endParaRPr lang="en-US" sz="2400" dirty="0"/>
          </a:p>
          <a:p>
            <a:r>
              <a:rPr lang="en-US" sz="2000" i="1" dirty="0"/>
              <a:t>Definition: Catalysis of the reaction: alpha-D-glucose 1-phosphate + dTTP = diphosphate + </a:t>
            </a:r>
            <a:r>
              <a:rPr lang="en-US" sz="2000" i="1" dirty="0" err="1"/>
              <a:t>dTDP</a:t>
            </a:r>
            <a:r>
              <a:rPr lang="en-US" sz="2000" i="1" dirty="0"/>
              <a:t>-glucose.</a:t>
            </a:r>
          </a:p>
          <a:p>
            <a:endParaRPr lang="en-US" sz="2400" dirty="0"/>
          </a:p>
        </p:txBody>
      </p:sp>
      <p:pic>
        <p:nvPicPr>
          <p:cNvPr id="3" name="Picture 2">
            <a:extLst>
              <a:ext uri="{FF2B5EF4-FFF2-40B4-BE49-F238E27FC236}">
                <a16:creationId xmlns:a16="http://schemas.microsoft.com/office/drawing/2014/main" id="{FFD23014-3641-4686-859B-8C2B795544B3}"/>
              </a:ext>
            </a:extLst>
          </p:cNvPr>
          <p:cNvPicPr>
            <a:picLocks noChangeAspect="1"/>
          </p:cNvPicPr>
          <p:nvPr/>
        </p:nvPicPr>
        <p:blipFill>
          <a:blip r:embed="rId2"/>
          <a:stretch>
            <a:fillRect/>
          </a:stretch>
        </p:blipFill>
        <p:spPr>
          <a:xfrm>
            <a:off x="5610225" y="118492"/>
            <a:ext cx="5124450" cy="6606995"/>
          </a:xfrm>
          <a:prstGeom prst="rect">
            <a:avLst/>
          </a:prstGeom>
        </p:spPr>
      </p:pic>
    </p:spTree>
    <p:extLst>
      <p:ext uri="{BB962C8B-B14F-4D97-AF65-F5344CB8AC3E}">
        <p14:creationId xmlns:p14="http://schemas.microsoft.com/office/powerpoint/2010/main" val="1425822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301624" y="282575"/>
            <a:ext cx="3708401" cy="3970318"/>
          </a:xfrm>
          <a:prstGeom prst="rect">
            <a:avLst/>
          </a:prstGeom>
          <a:noFill/>
        </p:spPr>
        <p:txBody>
          <a:bodyPr wrap="square" rtlCol="0">
            <a:spAutoFit/>
          </a:bodyPr>
          <a:lstStyle/>
          <a:p>
            <a:r>
              <a:rPr lang="en-US" sz="2400" dirty="0"/>
              <a:t>MF1 = GO:0003824 - Catalytic activity</a:t>
            </a:r>
          </a:p>
          <a:p>
            <a:r>
              <a:rPr lang="en-US" sz="2400" dirty="0"/>
              <a:t> </a:t>
            </a:r>
          </a:p>
          <a:p>
            <a:r>
              <a:rPr lang="en-US" sz="2400" dirty="0"/>
              <a:t>MF5 = GO:0004540 - Ribonuclease activity</a:t>
            </a:r>
          </a:p>
          <a:p>
            <a:endParaRPr lang="en-US" sz="2400" dirty="0"/>
          </a:p>
          <a:p>
            <a:endParaRPr lang="en-US" sz="2400" dirty="0"/>
          </a:p>
          <a:p>
            <a:r>
              <a:rPr lang="en-US" sz="2000" i="1" dirty="0"/>
              <a:t>Definition: Catalysis of the hydrolysis of phosphodiester bonds in chains of RNA.</a:t>
            </a:r>
          </a:p>
          <a:p>
            <a:endParaRPr lang="en-US" sz="2400" dirty="0"/>
          </a:p>
        </p:txBody>
      </p:sp>
      <p:pic>
        <p:nvPicPr>
          <p:cNvPr id="2" name="Picture 1">
            <a:extLst>
              <a:ext uri="{FF2B5EF4-FFF2-40B4-BE49-F238E27FC236}">
                <a16:creationId xmlns:a16="http://schemas.microsoft.com/office/drawing/2014/main" id="{8CCE77BE-34E2-4E64-A19C-AB54C2F14153}"/>
              </a:ext>
            </a:extLst>
          </p:cNvPr>
          <p:cNvPicPr>
            <a:picLocks noChangeAspect="1"/>
          </p:cNvPicPr>
          <p:nvPr/>
        </p:nvPicPr>
        <p:blipFill>
          <a:blip r:embed="rId2"/>
          <a:stretch>
            <a:fillRect/>
          </a:stretch>
        </p:blipFill>
        <p:spPr>
          <a:xfrm>
            <a:off x="3505200" y="0"/>
            <a:ext cx="8686800" cy="6858000"/>
          </a:xfrm>
          <a:prstGeom prst="rect">
            <a:avLst/>
          </a:prstGeom>
        </p:spPr>
      </p:pic>
    </p:spTree>
    <p:extLst>
      <p:ext uri="{BB962C8B-B14F-4D97-AF65-F5344CB8AC3E}">
        <p14:creationId xmlns:p14="http://schemas.microsoft.com/office/powerpoint/2010/main" val="1150478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720725" y="349250"/>
            <a:ext cx="3165476" cy="3970318"/>
          </a:xfrm>
          <a:prstGeom prst="rect">
            <a:avLst/>
          </a:prstGeom>
          <a:noFill/>
        </p:spPr>
        <p:txBody>
          <a:bodyPr wrap="square" rtlCol="0">
            <a:spAutoFit/>
          </a:bodyPr>
          <a:lstStyle/>
          <a:p>
            <a:r>
              <a:rPr lang="en-US" sz="2400" dirty="0"/>
              <a:t>MF1 = GO:0003824 - Catalytic activity</a:t>
            </a:r>
          </a:p>
          <a:p>
            <a:r>
              <a:rPr lang="en-US" sz="2400" dirty="0"/>
              <a:t> </a:t>
            </a:r>
          </a:p>
          <a:p>
            <a:r>
              <a:rPr lang="en-US" sz="2400" dirty="0"/>
              <a:t>MF6 = GO:0004747 - </a:t>
            </a:r>
            <a:r>
              <a:rPr lang="en-US" sz="2400" dirty="0" err="1"/>
              <a:t>Ribokinase</a:t>
            </a:r>
            <a:r>
              <a:rPr lang="en-US" sz="2400" dirty="0"/>
              <a:t> activity</a:t>
            </a:r>
          </a:p>
          <a:p>
            <a:endParaRPr lang="en-US" sz="2400" dirty="0"/>
          </a:p>
          <a:p>
            <a:endParaRPr lang="en-US" sz="2400" dirty="0"/>
          </a:p>
          <a:p>
            <a:r>
              <a:rPr lang="en-US" sz="2000" i="1" dirty="0"/>
              <a:t>Definition: Catalysis of the reaction: ATP + D-ribose = ADP + D-ribose 5-phosphate.</a:t>
            </a:r>
          </a:p>
          <a:p>
            <a:endParaRPr lang="en-US" sz="2400" dirty="0"/>
          </a:p>
        </p:txBody>
      </p:sp>
      <p:pic>
        <p:nvPicPr>
          <p:cNvPr id="2" name="Picture 1">
            <a:extLst>
              <a:ext uri="{FF2B5EF4-FFF2-40B4-BE49-F238E27FC236}">
                <a16:creationId xmlns:a16="http://schemas.microsoft.com/office/drawing/2014/main" id="{8B111B58-0E5C-4151-8A6F-5C1F50A0E263}"/>
              </a:ext>
            </a:extLst>
          </p:cNvPr>
          <p:cNvPicPr>
            <a:picLocks noChangeAspect="1"/>
          </p:cNvPicPr>
          <p:nvPr/>
        </p:nvPicPr>
        <p:blipFill>
          <a:blip r:embed="rId2"/>
          <a:stretch>
            <a:fillRect/>
          </a:stretch>
        </p:blipFill>
        <p:spPr>
          <a:xfrm>
            <a:off x="4734963" y="38100"/>
            <a:ext cx="6944824" cy="6781800"/>
          </a:xfrm>
          <a:prstGeom prst="rect">
            <a:avLst/>
          </a:prstGeom>
        </p:spPr>
      </p:pic>
    </p:spTree>
    <p:extLst>
      <p:ext uri="{BB962C8B-B14F-4D97-AF65-F5344CB8AC3E}">
        <p14:creationId xmlns:p14="http://schemas.microsoft.com/office/powerpoint/2010/main" val="419327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406400" y="406400"/>
            <a:ext cx="2908300" cy="4955203"/>
          </a:xfrm>
          <a:prstGeom prst="rect">
            <a:avLst/>
          </a:prstGeom>
          <a:noFill/>
        </p:spPr>
        <p:txBody>
          <a:bodyPr wrap="square" rtlCol="0">
            <a:spAutoFit/>
          </a:bodyPr>
          <a:lstStyle/>
          <a:p>
            <a:r>
              <a:rPr lang="en-US" sz="2400" dirty="0"/>
              <a:t>MF1 = GO:0003824 - Catalytic activity</a:t>
            </a:r>
          </a:p>
          <a:p>
            <a:r>
              <a:rPr lang="en-US" sz="2400" dirty="0"/>
              <a:t> </a:t>
            </a:r>
          </a:p>
          <a:p>
            <a:r>
              <a:rPr lang="en-US" sz="2400" dirty="0"/>
              <a:t>MF5 = GO:0019200 - Carbohydrate kinase activity</a:t>
            </a:r>
          </a:p>
          <a:p>
            <a:endParaRPr lang="en-US" sz="2400" dirty="0"/>
          </a:p>
          <a:p>
            <a:endParaRPr lang="en-US" sz="2400" dirty="0"/>
          </a:p>
          <a:p>
            <a:r>
              <a:rPr lang="en-US" sz="2000" i="1" dirty="0"/>
              <a:t>Definition: Catalysis of the transfer of a phosphate group, usually from ATP, to a carbohydrate substrate molecule</a:t>
            </a:r>
          </a:p>
          <a:p>
            <a:endParaRPr lang="en-US" sz="2400" dirty="0"/>
          </a:p>
        </p:txBody>
      </p:sp>
      <p:pic>
        <p:nvPicPr>
          <p:cNvPr id="2" name="Picture 1">
            <a:extLst>
              <a:ext uri="{FF2B5EF4-FFF2-40B4-BE49-F238E27FC236}">
                <a16:creationId xmlns:a16="http://schemas.microsoft.com/office/drawing/2014/main" id="{BEF6E2EE-DBEB-49EB-91E1-40252320FAB4}"/>
              </a:ext>
            </a:extLst>
          </p:cNvPr>
          <p:cNvPicPr>
            <a:picLocks noChangeAspect="1"/>
          </p:cNvPicPr>
          <p:nvPr/>
        </p:nvPicPr>
        <p:blipFill>
          <a:blip r:embed="rId2"/>
          <a:stretch>
            <a:fillRect/>
          </a:stretch>
        </p:blipFill>
        <p:spPr>
          <a:xfrm>
            <a:off x="3981451" y="122703"/>
            <a:ext cx="7305674" cy="6735297"/>
          </a:xfrm>
          <a:prstGeom prst="rect">
            <a:avLst/>
          </a:prstGeom>
        </p:spPr>
      </p:pic>
    </p:spTree>
    <p:extLst>
      <p:ext uri="{BB962C8B-B14F-4D97-AF65-F5344CB8AC3E}">
        <p14:creationId xmlns:p14="http://schemas.microsoft.com/office/powerpoint/2010/main" val="3692305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3FA6A1-5FC1-4106-AA79-2F7CAD86E43F}"/>
              </a:ext>
            </a:extLst>
          </p:cNvPr>
          <p:cNvPicPr>
            <a:picLocks noChangeAspect="1"/>
          </p:cNvPicPr>
          <p:nvPr/>
        </p:nvPicPr>
        <p:blipFill>
          <a:blip r:embed="rId2"/>
          <a:stretch>
            <a:fillRect/>
          </a:stretch>
        </p:blipFill>
        <p:spPr>
          <a:xfrm>
            <a:off x="6096000" y="547687"/>
            <a:ext cx="5058261" cy="5614988"/>
          </a:xfrm>
          <a:prstGeom prst="rect">
            <a:avLst/>
          </a:prstGeom>
        </p:spPr>
      </p:pic>
      <p:sp>
        <p:nvSpPr>
          <p:cNvPr id="6" name="TextBox 5">
            <a:extLst>
              <a:ext uri="{FF2B5EF4-FFF2-40B4-BE49-F238E27FC236}">
                <a16:creationId xmlns:a16="http://schemas.microsoft.com/office/drawing/2014/main" id="{A8D565CF-2D53-4553-9E58-EAC64999C38F}"/>
              </a:ext>
            </a:extLst>
          </p:cNvPr>
          <p:cNvSpPr txBox="1"/>
          <p:nvPr/>
        </p:nvSpPr>
        <p:spPr>
          <a:xfrm>
            <a:off x="482599" y="385762"/>
            <a:ext cx="3108325" cy="4955203"/>
          </a:xfrm>
          <a:prstGeom prst="rect">
            <a:avLst/>
          </a:prstGeom>
          <a:noFill/>
        </p:spPr>
        <p:txBody>
          <a:bodyPr wrap="square" rtlCol="0">
            <a:spAutoFit/>
          </a:bodyPr>
          <a:lstStyle/>
          <a:p>
            <a:r>
              <a:rPr lang="en-US" sz="2400" dirty="0"/>
              <a:t>MF1 = GO:0003824 - Catalytic activity</a:t>
            </a:r>
          </a:p>
          <a:p>
            <a:r>
              <a:rPr lang="en-US" sz="2400" dirty="0"/>
              <a:t> </a:t>
            </a:r>
          </a:p>
          <a:p>
            <a:r>
              <a:rPr lang="en-US" sz="2400" dirty="0"/>
              <a:t>MF4 = GO:0016773 - Phosphotransferase activity alcohol group as acceptor</a:t>
            </a:r>
          </a:p>
          <a:p>
            <a:endParaRPr lang="en-US" sz="2400" dirty="0"/>
          </a:p>
          <a:p>
            <a:endParaRPr lang="en-US" sz="2400" dirty="0"/>
          </a:p>
          <a:p>
            <a:r>
              <a:rPr lang="en-US" sz="2000" i="1" dirty="0"/>
              <a:t>Definition: Catalysis of the transfer of a phosphorus-containing group from one compound (donor) to an alcohol group (acceptor).</a:t>
            </a:r>
            <a:endParaRPr lang="en-US" sz="2400" dirty="0"/>
          </a:p>
        </p:txBody>
      </p:sp>
    </p:spTree>
    <p:extLst>
      <p:ext uri="{BB962C8B-B14F-4D97-AF65-F5344CB8AC3E}">
        <p14:creationId xmlns:p14="http://schemas.microsoft.com/office/powerpoint/2010/main" val="332871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16F-FAA6-45D4-88E8-042BBD3E5369}"/>
              </a:ext>
            </a:extLst>
          </p:cNvPr>
          <p:cNvSpPr>
            <a:spLocks noGrp="1"/>
          </p:cNvSpPr>
          <p:nvPr>
            <p:ph type="ctrTitle"/>
          </p:nvPr>
        </p:nvSpPr>
        <p:spPr>
          <a:xfrm>
            <a:off x="1428750" y="914400"/>
            <a:ext cx="9029700" cy="4076700"/>
          </a:xfrm>
        </p:spPr>
        <p:txBody>
          <a:bodyPr>
            <a:normAutofit/>
          </a:bodyPr>
          <a:lstStyle/>
          <a:p>
            <a:r>
              <a:rPr lang="en-US" dirty="0"/>
              <a:t>MF1 = GO:0005215 - Transporter activity</a:t>
            </a:r>
            <a:br>
              <a:rPr lang="en-US" dirty="0"/>
            </a:br>
            <a:br>
              <a:rPr lang="en-US" i="1" dirty="0"/>
            </a:br>
            <a:r>
              <a:rPr lang="en-US" sz="3000" i="1" dirty="0"/>
              <a:t>Definition: Enables the directed movement of substances (such as macromolecules, small molecules, ions) into, out of or within a cell, or between cells.</a:t>
            </a:r>
          </a:p>
        </p:txBody>
      </p:sp>
    </p:spTree>
    <p:extLst>
      <p:ext uri="{BB962C8B-B14F-4D97-AF65-F5344CB8AC3E}">
        <p14:creationId xmlns:p14="http://schemas.microsoft.com/office/powerpoint/2010/main" val="1397976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B57BDF-ED70-45E7-81ED-E5115D40FBF6}"/>
              </a:ext>
            </a:extLst>
          </p:cNvPr>
          <p:cNvSpPr txBox="1"/>
          <p:nvPr/>
        </p:nvSpPr>
        <p:spPr>
          <a:xfrm>
            <a:off x="466725" y="396875"/>
            <a:ext cx="2908300" cy="4647426"/>
          </a:xfrm>
          <a:prstGeom prst="rect">
            <a:avLst/>
          </a:prstGeom>
          <a:noFill/>
        </p:spPr>
        <p:txBody>
          <a:bodyPr wrap="square" rtlCol="0">
            <a:spAutoFit/>
          </a:bodyPr>
          <a:lstStyle/>
          <a:p>
            <a:r>
              <a:rPr lang="en-US" sz="2400" dirty="0"/>
              <a:t>MF1 = GO:0003824 - Catalytic activity</a:t>
            </a:r>
          </a:p>
          <a:p>
            <a:r>
              <a:rPr lang="en-US" sz="2400" dirty="0"/>
              <a:t> </a:t>
            </a:r>
          </a:p>
          <a:p>
            <a:r>
              <a:rPr lang="en-US" sz="2400" dirty="0"/>
              <a:t>MF4 = GO:0004175 - Endopeptidase activity</a:t>
            </a:r>
          </a:p>
          <a:p>
            <a:endParaRPr lang="en-US" sz="2400" dirty="0"/>
          </a:p>
          <a:p>
            <a:endParaRPr lang="en-US" sz="2400" dirty="0"/>
          </a:p>
          <a:p>
            <a:r>
              <a:rPr lang="en-US" sz="2000" i="1" dirty="0"/>
              <a:t>Definition: Catalysis of the hydrolysis of internal, alpha-peptide bonds in a polypeptide chain.</a:t>
            </a:r>
          </a:p>
          <a:p>
            <a:endParaRPr lang="en-US" sz="2400" dirty="0"/>
          </a:p>
        </p:txBody>
      </p:sp>
      <p:pic>
        <p:nvPicPr>
          <p:cNvPr id="5" name="Picture 4">
            <a:extLst>
              <a:ext uri="{FF2B5EF4-FFF2-40B4-BE49-F238E27FC236}">
                <a16:creationId xmlns:a16="http://schemas.microsoft.com/office/drawing/2014/main" id="{4D434F47-569A-4766-9D8B-FA3250945706}"/>
              </a:ext>
            </a:extLst>
          </p:cNvPr>
          <p:cNvPicPr>
            <a:picLocks noChangeAspect="1"/>
          </p:cNvPicPr>
          <p:nvPr/>
        </p:nvPicPr>
        <p:blipFill>
          <a:blip r:embed="rId2"/>
          <a:stretch>
            <a:fillRect/>
          </a:stretch>
        </p:blipFill>
        <p:spPr>
          <a:xfrm>
            <a:off x="4863249" y="123507"/>
            <a:ext cx="7210641" cy="6592253"/>
          </a:xfrm>
          <a:prstGeom prst="rect">
            <a:avLst/>
          </a:prstGeom>
        </p:spPr>
      </p:pic>
    </p:spTree>
    <p:extLst>
      <p:ext uri="{BB962C8B-B14F-4D97-AF65-F5344CB8AC3E}">
        <p14:creationId xmlns:p14="http://schemas.microsoft.com/office/powerpoint/2010/main" val="3956204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B57BDF-ED70-45E7-81ED-E5115D40FBF6}"/>
              </a:ext>
            </a:extLst>
          </p:cNvPr>
          <p:cNvSpPr txBox="1"/>
          <p:nvPr/>
        </p:nvSpPr>
        <p:spPr>
          <a:xfrm>
            <a:off x="466725" y="396875"/>
            <a:ext cx="2908300" cy="4524315"/>
          </a:xfrm>
          <a:prstGeom prst="rect">
            <a:avLst/>
          </a:prstGeom>
          <a:noFill/>
        </p:spPr>
        <p:txBody>
          <a:bodyPr wrap="square" rtlCol="0">
            <a:spAutoFit/>
          </a:bodyPr>
          <a:lstStyle/>
          <a:p>
            <a:r>
              <a:rPr lang="en-US" sz="2400" dirty="0"/>
              <a:t>MF1 = GO:0003824 - Catalytic activity</a:t>
            </a:r>
          </a:p>
          <a:p>
            <a:r>
              <a:rPr lang="en-US" sz="2400" dirty="0"/>
              <a:t> </a:t>
            </a:r>
          </a:p>
          <a:p>
            <a:pPr>
              <a:defRPr/>
            </a:pPr>
            <a:r>
              <a:rPr lang="en-US" sz="2400" dirty="0"/>
              <a:t>MF2 = GO:0016853 - Isomerase activity</a:t>
            </a:r>
          </a:p>
          <a:p>
            <a:endParaRPr lang="en-US" sz="2400" dirty="0"/>
          </a:p>
          <a:p>
            <a:endParaRPr lang="en-US" sz="2400" dirty="0"/>
          </a:p>
          <a:p>
            <a:r>
              <a:rPr lang="en-US" sz="2000" i="1" dirty="0"/>
              <a:t>Definition: Catalysis of the geometric or structural changes within one molecule. Isomerase is the systematic name for any enzyme of EC class 5.</a:t>
            </a:r>
            <a:endParaRPr lang="en-US" sz="2400" dirty="0"/>
          </a:p>
        </p:txBody>
      </p:sp>
      <p:pic>
        <p:nvPicPr>
          <p:cNvPr id="2" name="Picture 1">
            <a:extLst>
              <a:ext uri="{FF2B5EF4-FFF2-40B4-BE49-F238E27FC236}">
                <a16:creationId xmlns:a16="http://schemas.microsoft.com/office/drawing/2014/main" id="{9F3E8A93-655B-4DBC-ADC6-22365BEE4A40}"/>
              </a:ext>
            </a:extLst>
          </p:cNvPr>
          <p:cNvPicPr>
            <a:picLocks noChangeAspect="1"/>
          </p:cNvPicPr>
          <p:nvPr/>
        </p:nvPicPr>
        <p:blipFill>
          <a:blip r:embed="rId2"/>
          <a:stretch>
            <a:fillRect/>
          </a:stretch>
        </p:blipFill>
        <p:spPr>
          <a:xfrm>
            <a:off x="5781675" y="438090"/>
            <a:ext cx="5410200" cy="6005662"/>
          </a:xfrm>
          <a:prstGeom prst="rect">
            <a:avLst/>
          </a:prstGeom>
        </p:spPr>
      </p:pic>
    </p:spTree>
    <p:extLst>
      <p:ext uri="{BB962C8B-B14F-4D97-AF65-F5344CB8AC3E}">
        <p14:creationId xmlns:p14="http://schemas.microsoft.com/office/powerpoint/2010/main" val="1733356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B57BDF-ED70-45E7-81ED-E5115D40FBF6}"/>
              </a:ext>
            </a:extLst>
          </p:cNvPr>
          <p:cNvSpPr txBox="1"/>
          <p:nvPr/>
        </p:nvSpPr>
        <p:spPr>
          <a:xfrm>
            <a:off x="466724" y="396875"/>
            <a:ext cx="3905251" cy="5755422"/>
          </a:xfrm>
          <a:prstGeom prst="rect">
            <a:avLst/>
          </a:prstGeom>
          <a:noFill/>
        </p:spPr>
        <p:txBody>
          <a:bodyPr wrap="square" rtlCol="0">
            <a:spAutoFit/>
          </a:bodyPr>
          <a:lstStyle/>
          <a:p>
            <a:r>
              <a:rPr lang="en-US" sz="2400" dirty="0"/>
              <a:t>MF1 = GO:0003824 - Catalytic activity</a:t>
            </a:r>
          </a:p>
          <a:p>
            <a:r>
              <a:rPr lang="en-US" sz="2400" dirty="0"/>
              <a:t> </a:t>
            </a:r>
          </a:p>
          <a:p>
            <a:pPr>
              <a:defRPr/>
            </a:pPr>
            <a:r>
              <a:rPr lang="en-US" sz="2400" dirty="0"/>
              <a:t>MF2 = GO:0016491 - Oxidoreductase activity</a:t>
            </a:r>
          </a:p>
          <a:p>
            <a:endParaRPr lang="en-US" sz="2400" dirty="0"/>
          </a:p>
          <a:p>
            <a:endParaRPr lang="en-US" sz="2400" dirty="0"/>
          </a:p>
          <a:p>
            <a:r>
              <a:rPr lang="en-US" sz="2000" i="1" dirty="0"/>
              <a:t>Definition: Catalysis of an oxidation-reduction (redox) reaction, a reversible chemical reaction in which the oxidation state of an atom or atoms within a molecule is altered. One substrate acts as a hydrogen or electron donor and becomes oxidized, while the other acts as hydrogen or electron acceptor and becomes reduced.</a:t>
            </a:r>
            <a:endParaRPr lang="en-US" sz="2400" dirty="0"/>
          </a:p>
        </p:txBody>
      </p:sp>
      <p:pic>
        <p:nvPicPr>
          <p:cNvPr id="2" name="Picture 1">
            <a:extLst>
              <a:ext uri="{FF2B5EF4-FFF2-40B4-BE49-F238E27FC236}">
                <a16:creationId xmlns:a16="http://schemas.microsoft.com/office/drawing/2014/main" id="{B5927298-00D0-492B-89D8-831E473EC298}"/>
              </a:ext>
            </a:extLst>
          </p:cNvPr>
          <p:cNvPicPr>
            <a:picLocks noChangeAspect="1"/>
          </p:cNvPicPr>
          <p:nvPr/>
        </p:nvPicPr>
        <p:blipFill>
          <a:blip r:embed="rId2"/>
          <a:stretch>
            <a:fillRect/>
          </a:stretch>
        </p:blipFill>
        <p:spPr>
          <a:xfrm>
            <a:off x="5838825" y="568909"/>
            <a:ext cx="5153025" cy="5720181"/>
          </a:xfrm>
          <a:prstGeom prst="rect">
            <a:avLst/>
          </a:prstGeom>
        </p:spPr>
      </p:pic>
    </p:spTree>
    <p:extLst>
      <p:ext uri="{BB962C8B-B14F-4D97-AF65-F5344CB8AC3E}">
        <p14:creationId xmlns:p14="http://schemas.microsoft.com/office/powerpoint/2010/main" val="1796343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16F-FAA6-45D4-88E8-042BBD3E5369}"/>
              </a:ext>
            </a:extLst>
          </p:cNvPr>
          <p:cNvSpPr>
            <a:spLocks noGrp="1"/>
          </p:cNvSpPr>
          <p:nvPr>
            <p:ph type="ctrTitle"/>
          </p:nvPr>
        </p:nvSpPr>
        <p:spPr>
          <a:xfrm>
            <a:off x="1957387" y="1085851"/>
            <a:ext cx="8277225" cy="4219574"/>
          </a:xfrm>
        </p:spPr>
        <p:txBody>
          <a:bodyPr>
            <a:normAutofit/>
          </a:bodyPr>
          <a:lstStyle/>
          <a:p>
            <a:r>
              <a:rPr lang="en-US" dirty="0"/>
              <a:t>BP1 = GO:0065007 – Biological regulation</a:t>
            </a:r>
            <a:br>
              <a:rPr lang="en-US" dirty="0"/>
            </a:br>
            <a:br>
              <a:rPr lang="en-US" dirty="0"/>
            </a:br>
            <a:r>
              <a:rPr lang="en-US" sz="3300" i="1" dirty="0"/>
              <a:t>Definition: Any process that modulates a measurable attribute of any biological process, quality or function.</a:t>
            </a:r>
          </a:p>
        </p:txBody>
      </p:sp>
    </p:spTree>
    <p:extLst>
      <p:ext uri="{BB962C8B-B14F-4D97-AF65-F5344CB8AC3E}">
        <p14:creationId xmlns:p14="http://schemas.microsoft.com/office/powerpoint/2010/main" val="3543671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3520805417"/>
              </p:ext>
            </p:extLst>
          </p:nvPr>
        </p:nvGraphicFramePr>
        <p:xfrm>
          <a:off x="533400" y="274320"/>
          <a:ext cx="11277600" cy="2286000"/>
        </p:xfrm>
        <a:graphic>
          <a:graphicData uri="http://schemas.openxmlformats.org/drawingml/2006/table">
            <a:tbl>
              <a:tblPr firstRow="1" bandRow="1">
                <a:tableStyleId>{5940675A-B579-460E-94D1-54222C63F5DA}</a:tableStyleId>
              </a:tblPr>
              <a:tblGrid>
                <a:gridCol w="1028702">
                  <a:extLst>
                    <a:ext uri="{9D8B030D-6E8A-4147-A177-3AD203B41FA5}">
                      <a16:colId xmlns:a16="http://schemas.microsoft.com/office/drawing/2014/main" val="1040335451"/>
                    </a:ext>
                  </a:extLst>
                </a:gridCol>
                <a:gridCol w="1381125">
                  <a:extLst>
                    <a:ext uri="{9D8B030D-6E8A-4147-A177-3AD203B41FA5}">
                      <a16:colId xmlns:a16="http://schemas.microsoft.com/office/drawing/2014/main" val="1852304719"/>
                    </a:ext>
                  </a:extLst>
                </a:gridCol>
                <a:gridCol w="3590925">
                  <a:extLst>
                    <a:ext uri="{9D8B030D-6E8A-4147-A177-3AD203B41FA5}">
                      <a16:colId xmlns:a16="http://schemas.microsoft.com/office/drawing/2014/main" val="2824554391"/>
                    </a:ext>
                  </a:extLst>
                </a:gridCol>
                <a:gridCol w="2076450">
                  <a:extLst>
                    <a:ext uri="{9D8B030D-6E8A-4147-A177-3AD203B41FA5}">
                      <a16:colId xmlns:a16="http://schemas.microsoft.com/office/drawing/2014/main" val="3204422600"/>
                    </a:ext>
                  </a:extLst>
                </a:gridCol>
                <a:gridCol w="876300">
                  <a:extLst>
                    <a:ext uri="{9D8B030D-6E8A-4147-A177-3AD203B41FA5}">
                      <a16:colId xmlns:a16="http://schemas.microsoft.com/office/drawing/2014/main" val="1350955334"/>
                    </a:ext>
                  </a:extLst>
                </a:gridCol>
                <a:gridCol w="942975">
                  <a:extLst>
                    <a:ext uri="{9D8B030D-6E8A-4147-A177-3AD203B41FA5}">
                      <a16:colId xmlns:a16="http://schemas.microsoft.com/office/drawing/2014/main" val="2877039457"/>
                    </a:ext>
                  </a:extLst>
                </a:gridCol>
                <a:gridCol w="1381123">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GO:0065007</a:t>
                      </a:r>
                    </a:p>
                  </a:txBody>
                  <a:tcPr anchor="ctr"/>
                </a:tc>
                <a:tc>
                  <a:txBody>
                    <a:bodyPr/>
                    <a:lstStyle/>
                    <a:p>
                      <a:r>
                        <a:rPr lang="en-US" dirty="0"/>
                        <a:t>Biological regulation</a:t>
                      </a:r>
                    </a:p>
                  </a:txBody>
                  <a:tcPr anchor="ctr"/>
                </a:tc>
                <a:tc>
                  <a:txBody>
                    <a:bodyPr/>
                    <a:lstStyle/>
                    <a:p>
                      <a:r>
                        <a:rPr lang="en-US" dirty="0"/>
                        <a:t>Biological Process</a:t>
                      </a:r>
                    </a:p>
                  </a:txBody>
                  <a:tcPr anchor="ctr"/>
                </a:tc>
                <a:tc>
                  <a:txBody>
                    <a:bodyPr/>
                    <a:lstStyle/>
                    <a:p>
                      <a:r>
                        <a:rPr lang="en-US" dirty="0"/>
                        <a:t>1</a:t>
                      </a:r>
                    </a:p>
                  </a:txBody>
                  <a:tcPr anchor="ctr"/>
                </a:tc>
                <a:tc>
                  <a:txBody>
                    <a:bodyPr/>
                    <a:lstStyle/>
                    <a:p>
                      <a:r>
                        <a:rPr lang="en-US" dirty="0"/>
                        <a:t>Yes</a:t>
                      </a:r>
                    </a:p>
                  </a:txBody>
                  <a:tcPr anchor="ctr"/>
                </a:tc>
                <a:tc>
                  <a:txBody>
                    <a:bodyPr/>
                    <a:lstStyle/>
                    <a:p>
                      <a:r>
                        <a:rPr lang="en-US" dirty="0"/>
                        <a:t>None</a:t>
                      </a:r>
                    </a:p>
                  </a:txBody>
                  <a:tcPr anchor="ctr"/>
                </a:tc>
                <a:extLst>
                  <a:ext uri="{0D108BD9-81ED-4DB2-BD59-A6C34878D82A}">
                    <a16:rowId xmlns:a16="http://schemas.microsoft.com/office/drawing/2014/main" val="2545824322"/>
                  </a:ext>
                </a:extLst>
              </a:tr>
              <a:tr h="29337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GO:0050789</a:t>
                      </a:r>
                    </a:p>
                  </a:txBody>
                  <a:tcPr anchor="ctr"/>
                </a:tc>
                <a:tc>
                  <a:txBody>
                    <a:bodyPr/>
                    <a:lstStyle/>
                    <a:p>
                      <a:r>
                        <a:rPr lang="en-US" dirty="0"/>
                        <a:t>Regulation of biological process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2</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2891709769"/>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GO:0050794</a:t>
                      </a:r>
                    </a:p>
                  </a:txBody>
                  <a:tcPr anchor="ctr">
                    <a:solidFill>
                      <a:schemeClr val="accent4">
                        <a:lumMod val="20000"/>
                        <a:lumOff val="80000"/>
                      </a:schemeClr>
                    </a:solidFill>
                  </a:tcPr>
                </a:tc>
                <a:tc>
                  <a:txBody>
                    <a:bodyPr/>
                    <a:lstStyle/>
                    <a:p>
                      <a:r>
                        <a:rPr lang="en-US" dirty="0"/>
                        <a:t>Regulation of cellular process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3</a:t>
                      </a:r>
                    </a:p>
                  </a:txBody>
                  <a:tcPr anchor="ctr">
                    <a:solidFill>
                      <a:schemeClr val="accent4">
                        <a:lumMod val="20000"/>
                        <a:lumOff val="80000"/>
                      </a:schemeClr>
                    </a:solidFill>
                  </a:tcPr>
                </a:tc>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solidFill>
                      <a:schemeClr val="accent4">
                        <a:lumMod val="20000"/>
                        <a:lumOff val="80000"/>
                      </a:schemeClr>
                    </a:solidFill>
                  </a:tcPr>
                </a:tc>
                <a:extLst>
                  <a:ext uri="{0D108BD9-81ED-4DB2-BD59-A6C34878D82A}">
                    <a16:rowId xmlns:a16="http://schemas.microsoft.com/office/drawing/2014/main" val="1187188079"/>
                  </a:ext>
                </a:extLst>
              </a:tr>
            </a:tbl>
          </a:graphicData>
        </a:graphic>
      </p:graphicFrame>
    </p:spTree>
    <p:extLst>
      <p:ext uri="{BB962C8B-B14F-4D97-AF65-F5344CB8AC3E}">
        <p14:creationId xmlns:p14="http://schemas.microsoft.com/office/powerpoint/2010/main" val="3425875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530224" y="406400"/>
            <a:ext cx="3917951" cy="6186309"/>
          </a:xfrm>
          <a:prstGeom prst="rect">
            <a:avLst/>
          </a:prstGeom>
          <a:noFill/>
        </p:spPr>
        <p:txBody>
          <a:bodyPr wrap="square" rtlCol="0">
            <a:spAutoFit/>
          </a:bodyPr>
          <a:lstStyle/>
          <a:p>
            <a:r>
              <a:rPr lang="en-US" sz="2400" dirty="0"/>
              <a:t>BP1 = GO:0065007 - Regulation of cellular process </a:t>
            </a:r>
          </a:p>
          <a:p>
            <a:endParaRPr lang="en-US" sz="2400" dirty="0"/>
          </a:p>
          <a:p>
            <a:r>
              <a:rPr lang="en-US" sz="2400" dirty="0"/>
              <a:t>BP3 = GO:0050794 - Regulation of cellular process</a:t>
            </a:r>
          </a:p>
          <a:p>
            <a:endParaRPr lang="en-US" sz="2400" dirty="0"/>
          </a:p>
          <a:p>
            <a:endParaRPr lang="en-US" sz="2400" dirty="0"/>
          </a:p>
          <a:p>
            <a:r>
              <a:rPr lang="en-US" sz="2000" i="1" dirty="0"/>
              <a:t>Definition: Any process that modulates the frequency, rate or extent of a cellular process, any of those that are carried out at the cellular level, but are not necessarily restricted to a single cell. For example, cell communication occurs among more than one cell, but occurs at the cellular level.</a:t>
            </a:r>
          </a:p>
          <a:p>
            <a:endParaRPr lang="en-US" sz="2400" dirty="0"/>
          </a:p>
          <a:p>
            <a:endParaRPr lang="en-US" sz="2400" dirty="0"/>
          </a:p>
        </p:txBody>
      </p:sp>
      <p:pic>
        <p:nvPicPr>
          <p:cNvPr id="2" name="Picture 1">
            <a:extLst>
              <a:ext uri="{FF2B5EF4-FFF2-40B4-BE49-F238E27FC236}">
                <a16:creationId xmlns:a16="http://schemas.microsoft.com/office/drawing/2014/main" id="{0F722036-8DAB-4930-B62C-18ACE5C396E0}"/>
              </a:ext>
            </a:extLst>
          </p:cNvPr>
          <p:cNvPicPr>
            <a:picLocks noChangeAspect="1"/>
          </p:cNvPicPr>
          <p:nvPr/>
        </p:nvPicPr>
        <p:blipFill>
          <a:blip r:embed="rId2"/>
          <a:stretch>
            <a:fillRect/>
          </a:stretch>
        </p:blipFill>
        <p:spPr>
          <a:xfrm>
            <a:off x="4891809" y="585256"/>
            <a:ext cx="7185891" cy="5687487"/>
          </a:xfrm>
          <a:prstGeom prst="rect">
            <a:avLst/>
          </a:prstGeom>
        </p:spPr>
      </p:pic>
    </p:spTree>
    <p:extLst>
      <p:ext uri="{BB962C8B-B14F-4D97-AF65-F5344CB8AC3E}">
        <p14:creationId xmlns:p14="http://schemas.microsoft.com/office/powerpoint/2010/main" val="2616985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16F-FAA6-45D4-88E8-042BBD3E5369}"/>
              </a:ext>
            </a:extLst>
          </p:cNvPr>
          <p:cNvSpPr>
            <a:spLocks noGrp="1"/>
          </p:cNvSpPr>
          <p:nvPr>
            <p:ph type="ctrTitle"/>
          </p:nvPr>
        </p:nvSpPr>
        <p:spPr>
          <a:xfrm>
            <a:off x="2993231" y="2380456"/>
            <a:ext cx="6205538" cy="3077369"/>
          </a:xfrm>
        </p:spPr>
        <p:txBody>
          <a:bodyPr>
            <a:normAutofit fontScale="90000"/>
          </a:bodyPr>
          <a:lstStyle/>
          <a:p>
            <a:r>
              <a:rPr lang="en-US" dirty="0"/>
              <a:t>MF1 = GO:0005488 – Binding</a:t>
            </a:r>
            <a:br>
              <a:rPr lang="en-US" dirty="0"/>
            </a:br>
            <a:br>
              <a:rPr lang="en-US" dirty="0"/>
            </a:br>
            <a:r>
              <a:rPr lang="en-US" sz="3300" i="1" dirty="0"/>
              <a:t>Definition: The selective, non-covalent, often stoichiometric, interaction of a molecule with one or more specific sites on another molecule.</a:t>
            </a:r>
          </a:p>
        </p:txBody>
      </p:sp>
    </p:spTree>
    <p:extLst>
      <p:ext uri="{BB962C8B-B14F-4D97-AF65-F5344CB8AC3E}">
        <p14:creationId xmlns:p14="http://schemas.microsoft.com/office/powerpoint/2010/main" val="3472040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3313415506"/>
              </p:ext>
            </p:extLst>
          </p:nvPr>
        </p:nvGraphicFramePr>
        <p:xfrm>
          <a:off x="457200" y="415290"/>
          <a:ext cx="11277600" cy="5852160"/>
        </p:xfrm>
        <a:graphic>
          <a:graphicData uri="http://schemas.openxmlformats.org/drawingml/2006/table">
            <a:tbl>
              <a:tblPr firstRow="1" bandRow="1">
                <a:tableStyleId>{5940675A-B579-460E-94D1-54222C63F5DA}</a:tableStyleId>
              </a:tblPr>
              <a:tblGrid>
                <a:gridCol w="1028702">
                  <a:extLst>
                    <a:ext uri="{9D8B030D-6E8A-4147-A177-3AD203B41FA5}">
                      <a16:colId xmlns:a16="http://schemas.microsoft.com/office/drawing/2014/main" val="1040335451"/>
                    </a:ext>
                  </a:extLst>
                </a:gridCol>
                <a:gridCol w="1381125">
                  <a:extLst>
                    <a:ext uri="{9D8B030D-6E8A-4147-A177-3AD203B41FA5}">
                      <a16:colId xmlns:a16="http://schemas.microsoft.com/office/drawing/2014/main" val="1852304719"/>
                    </a:ext>
                  </a:extLst>
                </a:gridCol>
                <a:gridCol w="3590925">
                  <a:extLst>
                    <a:ext uri="{9D8B030D-6E8A-4147-A177-3AD203B41FA5}">
                      <a16:colId xmlns:a16="http://schemas.microsoft.com/office/drawing/2014/main" val="2824554391"/>
                    </a:ext>
                  </a:extLst>
                </a:gridCol>
                <a:gridCol w="2076450">
                  <a:extLst>
                    <a:ext uri="{9D8B030D-6E8A-4147-A177-3AD203B41FA5}">
                      <a16:colId xmlns:a16="http://schemas.microsoft.com/office/drawing/2014/main" val="3204422600"/>
                    </a:ext>
                  </a:extLst>
                </a:gridCol>
                <a:gridCol w="876300">
                  <a:extLst>
                    <a:ext uri="{9D8B030D-6E8A-4147-A177-3AD203B41FA5}">
                      <a16:colId xmlns:a16="http://schemas.microsoft.com/office/drawing/2014/main" val="1350955334"/>
                    </a:ext>
                  </a:extLst>
                </a:gridCol>
                <a:gridCol w="942975">
                  <a:extLst>
                    <a:ext uri="{9D8B030D-6E8A-4147-A177-3AD203B41FA5}">
                      <a16:colId xmlns:a16="http://schemas.microsoft.com/office/drawing/2014/main" val="2877039457"/>
                    </a:ext>
                  </a:extLst>
                </a:gridCol>
                <a:gridCol w="1381123">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GO:0005488</a:t>
                      </a:r>
                    </a:p>
                  </a:txBody>
                  <a:tcPr anchor="ctr"/>
                </a:tc>
                <a:tc>
                  <a:txBody>
                    <a:bodyPr/>
                    <a:lstStyle/>
                    <a:p>
                      <a:r>
                        <a:rPr lang="en-US" dirty="0"/>
                        <a:t>Binding</a:t>
                      </a:r>
                    </a:p>
                  </a:txBody>
                  <a:tcPr anchor="ctr"/>
                </a:tc>
                <a:tc>
                  <a:txBody>
                    <a:bodyPr/>
                    <a:lstStyle/>
                    <a:p>
                      <a:r>
                        <a:rPr lang="en-US" dirty="0"/>
                        <a:t>Molecular Function</a:t>
                      </a:r>
                    </a:p>
                  </a:txBody>
                  <a:tcPr anchor="ctr"/>
                </a:tc>
                <a:tc>
                  <a:txBody>
                    <a:bodyPr/>
                    <a:lstStyle/>
                    <a:p>
                      <a:r>
                        <a:rPr lang="en-US" dirty="0"/>
                        <a:t>1</a:t>
                      </a:r>
                    </a:p>
                  </a:txBody>
                  <a:tcPr anchor="ctr"/>
                </a:tc>
                <a:tc>
                  <a:txBody>
                    <a:bodyPr/>
                    <a:lstStyle/>
                    <a:p>
                      <a:r>
                        <a:rPr lang="en-US" dirty="0"/>
                        <a:t>Yes</a:t>
                      </a:r>
                    </a:p>
                  </a:txBody>
                  <a:tcPr anchor="ctr"/>
                </a:tc>
                <a:tc>
                  <a:txBody>
                    <a:bodyPr/>
                    <a:lstStyle/>
                    <a:p>
                      <a:r>
                        <a:rPr lang="en-US" dirty="0"/>
                        <a:t>None</a:t>
                      </a:r>
                    </a:p>
                  </a:txBody>
                  <a:tcPr anchor="ctr"/>
                </a:tc>
                <a:extLst>
                  <a:ext uri="{0D108BD9-81ED-4DB2-BD59-A6C34878D82A}">
                    <a16:rowId xmlns:a16="http://schemas.microsoft.com/office/drawing/2014/main" val="2545824322"/>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GO:0043167</a:t>
                      </a:r>
                    </a:p>
                  </a:txBody>
                  <a:tcPr anchor="ctr"/>
                </a:tc>
                <a:tc>
                  <a:txBody>
                    <a:bodyPr/>
                    <a:lstStyle/>
                    <a:p>
                      <a:r>
                        <a:rPr lang="en-US" dirty="0"/>
                        <a:t>Ion binding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tc>
                <a:tc>
                  <a:txBody>
                    <a:bodyPr/>
                    <a:lstStyle/>
                    <a:p>
                      <a:r>
                        <a:rPr lang="en-US" dirty="0"/>
                        <a:t>2</a:t>
                      </a:r>
                    </a:p>
                  </a:txBody>
                  <a:tcPr anchor="ctr"/>
                </a:tc>
                <a:tc>
                  <a:txBody>
                    <a:bodyPr/>
                    <a:lstStyle/>
                    <a:p>
                      <a:r>
                        <a:rPr lang="en-US" dirty="0"/>
                        <a:t>Yes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p>
                  </a:txBody>
                  <a:tcPr anchor="ctr"/>
                </a:tc>
                <a:extLst>
                  <a:ext uri="{0D108BD9-81ED-4DB2-BD59-A6C34878D82A}">
                    <a16:rowId xmlns:a16="http://schemas.microsoft.com/office/drawing/2014/main" val="289170976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GO:0097159</a:t>
                      </a:r>
                    </a:p>
                  </a:txBody>
                  <a:tcPr anchor="ctr"/>
                </a:tc>
                <a:tc>
                  <a:txBody>
                    <a:bodyPr/>
                    <a:lstStyle/>
                    <a:p>
                      <a:r>
                        <a:rPr lang="en-US" dirty="0"/>
                        <a:t>Organic cyclic compound binding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tc>
                <a:tc>
                  <a:txBody>
                    <a:bodyPr/>
                    <a:lstStyle/>
                    <a:p>
                      <a:r>
                        <a:rPr lang="en-US" dirty="0"/>
                        <a:t>2</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0.002</a:t>
                      </a:r>
                    </a:p>
                  </a:txBody>
                  <a:tcPr anchor="ctr"/>
                </a:tc>
                <a:extLst>
                  <a:ext uri="{0D108BD9-81ED-4DB2-BD59-A6C34878D82A}">
                    <a16:rowId xmlns:a16="http://schemas.microsoft.com/office/drawing/2014/main" val="118718807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GO:0036094</a:t>
                      </a:r>
                    </a:p>
                  </a:txBody>
                  <a:tcPr anchor="ctr"/>
                </a:tc>
                <a:tc>
                  <a:txBody>
                    <a:bodyPr/>
                    <a:lstStyle/>
                    <a:p>
                      <a:r>
                        <a:rPr lang="en-US" dirty="0"/>
                        <a:t>Small molecule binding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tc>
                <a:tc>
                  <a:txBody>
                    <a:bodyPr/>
                    <a:lstStyle/>
                    <a:p>
                      <a:r>
                        <a:rPr lang="en-US" dirty="0"/>
                        <a:t>2</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0.006</a:t>
                      </a:r>
                    </a:p>
                  </a:txBody>
                  <a:tcPr anchor="ctr"/>
                </a:tc>
                <a:extLst>
                  <a:ext uri="{0D108BD9-81ED-4DB2-BD59-A6C34878D82A}">
                    <a16:rowId xmlns:a16="http://schemas.microsoft.com/office/drawing/2014/main" val="426824596"/>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GO:0003676</a:t>
                      </a:r>
                    </a:p>
                  </a:txBody>
                  <a:tcPr anchor="ctr">
                    <a:noFill/>
                  </a:tcPr>
                </a:tc>
                <a:tc>
                  <a:txBody>
                    <a:bodyPr/>
                    <a:lstStyle/>
                    <a:p>
                      <a:r>
                        <a:rPr lang="en-US" dirty="0"/>
                        <a:t>Nucleic acid binding</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3</a:t>
                      </a:r>
                    </a:p>
                  </a:txBody>
                  <a:tcPr anchor="ctr">
                    <a:noFill/>
                  </a:tcPr>
                </a:tc>
                <a:tc>
                  <a:txBody>
                    <a:bodyPr/>
                    <a:lstStyle/>
                    <a:p>
                      <a:r>
                        <a:rPr lang="en-US" dirty="0"/>
                        <a:t>No</a:t>
                      </a:r>
                    </a:p>
                  </a:txBody>
                  <a:tcPr anchor="ctr">
                    <a:noFill/>
                  </a:tcPr>
                </a:tc>
                <a:tc>
                  <a:txBody>
                    <a:bodyPr/>
                    <a:lstStyle/>
                    <a:p>
                      <a:r>
                        <a:rPr lang="en-US" dirty="0"/>
                        <a:t>0.011</a:t>
                      </a:r>
                    </a:p>
                  </a:txBody>
                  <a:tcPr anchor="ctr">
                    <a:noFill/>
                  </a:tcPr>
                </a:tc>
                <a:extLst>
                  <a:ext uri="{0D108BD9-81ED-4DB2-BD59-A6C34878D82A}">
                    <a16:rowId xmlns:a16="http://schemas.microsoft.com/office/drawing/2014/main" val="2117005523"/>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GO:1901265</a:t>
                      </a:r>
                    </a:p>
                  </a:txBody>
                  <a:tcPr anchor="ctr">
                    <a:noFill/>
                  </a:tcPr>
                </a:tc>
                <a:tc>
                  <a:txBody>
                    <a:bodyPr/>
                    <a:lstStyle/>
                    <a:p>
                      <a:r>
                        <a:rPr lang="en-US" dirty="0"/>
                        <a:t>Nucleoside phosphate binding</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3</a:t>
                      </a:r>
                    </a:p>
                  </a:txBody>
                  <a:tcPr anchor="ctr">
                    <a:noFill/>
                  </a:tcPr>
                </a:tc>
                <a:tc>
                  <a:txBody>
                    <a:bodyPr/>
                    <a:lstStyle/>
                    <a:p>
                      <a:r>
                        <a:rPr lang="en-US" dirty="0"/>
                        <a:t>No</a:t>
                      </a:r>
                    </a:p>
                  </a:txBody>
                  <a:tcPr anchor="ctr">
                    <a:noFill/>
                  </a:tcPr>
                </a:tc>
                <a:tc>
                  <a:txBody>
                    <a:bodyPr/>
                    <a:lstStyle/>
                    <a:p>
                      <a:r>
                        <a:rPr lang="en-US" dirty="0"/>
                        <a:t>0.007</a:t>
                      </a:r>
                    </a:p>
                  </a:txBody>
                  <a:tcPr anchor="ctr">
                    <a:noFill/>
                  </a:tcPr>
                </a:tc>
                <a:extLst>
                  <a:ext uri="{0D108BD9-81ED-4DB2-BD59-A6C34878D82A}">
                    <a16:rowId xmlns:a16="http://schemas.microsoft.com/office/drawing/2014/main" val="4126064028"/>
                  </a:ext>
                </a:extLst>
              </a:tr>
              <a:tr h="182880">
                <a:tc>
                  <a:txBody>
                    <a:bodyPr/>
                    <a:lstStyle/>
                    <a:p>
                      <a:r>
                        <a:rPr lang="en-US" dirty="0"/>
                        <a:t>No</a:t>
                      </a:r>
                    </a:p>
                  </a:txBody>
                  <a:tcPr anchor="ctr">
                    <a:noFill/>
                  </a:tcPr>
                </a:tc>
                <a:tc>
                  <a:txBody>
                    <a:bodyPr/>
                    <a:lstStyle/>
                    <a:p>
                      <a:r>
                        <a:rPr lang="en-US" dirty="0"/>
                        <a:t>GO:0000166</a:t>
                      </a:r>
                    </a:p>
                  </a:txBody>
                  <a:tcPr anchor="ctr">
                    <a:noFill/>
                  </a:tcPr>
                </a:tc>
                <a:tc>
                  <a:txBody>
                    <a:bodyPr/>
                    <a:lstStyle/>
                    <a:p>
                      <a:r>
                        <a:rPr lang="en-US" dirty="0"/>
                        <a:t>Nucleotide binding</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4</a:t>
                      </a:r>
                    </a:p>
                  </a:txBody>
                  <a:tcPr anchor="ctr">
                    <a:noFill/>
                  </a:tcPr>
                </a:tc>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0.007</a:t>
                      </a:r>
                    </a:p>
                  </a:txBody>
                  <a:tcPr anchor="ctr">
                    <a:noFill/>
                  </a:tcPr>
                </a:tc>
                <a:extLst>
                  <a:ext uri="{0D108BD9-81ED-4DB2-BD59-A6C34878D82A}">
                    <a16:rowId xmlns:a16="http://schemas.microsoft.com/office/drawing/2014/main" val="2454948748"/>
                  </a:ext>
                </a:extLst>
              </a:tr>
              <a:tr h="182880">
                <a:tc>
                  <a:txBody>
                    <a:bodyPr/>
                    <a:lstStyle/>
                    <a:p>
                      <a:r>
                        <a:rPr lang="en-US" dirty="0"/>
                        <a:t>No</a:t>
                      </a:r>
                    </a:p>
                  </a:txBody>
                  <a:tcPr anchor="ctr">
                    <a:noFill/>
                  </a:tcPr>
                </a:tc>
                <a:tc>
                  <a:txBody>
                    <a:bodyPr/>
                    <a:lstStyle/>
                    <a:p>
                      <a:r>
                        <a:rPr lang="en-US" dirty="0"/>
                        <a:t>GO:0035639</a:t>
                      </a:r>
                    </a:p>
                  </a:txBody>
                  <a:tcPr anchor="ctr">
                    <a:noFill/>
                  </a:tcPr>
                </a:tc>
                <a:tc>
                  <a:txBody>
                    <a:bodyPr/>
                    <a:lstStyle/>
                    <a:p>
                      <a:r>
                        <a:rPr lang="en-US" dirty="0"/>
                        <a:t>Purine ribonucleoside triphosphate binding</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4</a:t>
                      </a:r>
                    </a:p>
                  </a:txBody>
                  <a:tcPr anchor="ctr">
                    <a:noFill/>
                  </a:tcPr>
                </a:tc>
                <a:tc>
                  <a:txBody>
                    <a:bodyPr/>
                    <a:lstStyle/>
                    <a:p>
                      <a:r>
                        <a:rPr lang="en-US" dirty="0"/>
                        <a:t>No</a:t>
                      </a:r>
                    </a:p>
                  </a:txBody>
                  <a:tcPr anchor="ctr">
                    <a:noFill/>
                  </a:tcPr>
                </a:tc>
                <a:tc>
                  <a:txBody>
                    <a:bodyPr/>
                    <a:lstStyle/>
                    <a:p>
                      <a:r>
                        <a:rPr lang="en-US" dirty="0"/>
                        <a:t>0.010</a:t>
                      </a:r>
                    </a:p>
                  </a:txBody>
                  <a:tcPr anchor="ctr">
                    <a:noFill/>
                  </a:tcPr>
                </a:tc>
                <a:extLst>
                  <a:ext uri="{0D108BD9-81ED-4DB2-BD59-A6C34878D82A}">
                    <a16:rowId xmlns:a16="http://schemas.microsoft.com/office/drawing/2014/main" val="2626402472"/>
                  </a:ext>
                </a:extLst>
              </a:tr>
              <a:tr h="182880">
                <a:tc>
                  <a:txBody>
                    <a:bodyPr/>
                    <a:lstStyle/>
                    <a:p>
                      <a:r>
                        <a:rPr lang="en-US" dirty="0"/>
                        <a:t>No</a:t>
                      </a:r>
                    </a:p>
                  </a:txBody>
                  <a:tcPr anchor="ctr">
                    <a:noFill/>
                  </a:tcPr>
                </a:tc>
                <a:tc>
                  <a:txBody>
                    <a:bodyPr/>
                    <a:lstStyle/>
                    <a:p>
                      <a:r>
                        <a:rPr lang="en-US" dirty="0"/>
                        <a:t>GO:0017076</a:t>
                      </a:r>
                    </a:p>
                  </a:txBody>
                  <a:tcPr anchor="ctr">
                    <a:noFill/>
                  </a:tcPr>
                </a:tc>
                <a:tc>
                  <a:txBody>
                    <a:bodyPr/>
                    <a:lstStyle/>
                    <a:p>
                      <a:r>
                        <a:rPr lang="en-US" dirty="0"/>
                        <a:t>Purine nucleotide binding</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5</a:t>
                      </a:r>
                    </a:p>
                  </a:txBody>
                  <a:tcPr anchor="ctr">
                    <a:noFill/>
                  </a:tcPr>
                </a:tc>
                <a:tc>
                  <a:txBody>
                    <a:bodyPr/>
                    <a:lstStyle/>
                    <a:p>
                      <a:r>
                        <a:rPr lang="en-US" dirty="0"/>
                        <a:t>No</a:t>
                      </a:r>
                    </a:p>
                  </a:txBody>
                  <a:tcPr anchor="ctr">
                    <a:noFill/>
                  </a:tcPr>
                </a:tc>
                <a:tc>
                  <a:txBody>
                    <a:bodyPr/>
                    <a:lstStyle/>
                    <a:p>
                      <a:r>
                        <a:rPr lang="en-US" dirty="0"/>
                        <a:t>0.009</a:t>
                      </a:r>
                    </a:p>
                  </a:txBody>
                  <a:tcPr anchor="ctr">
                    <a:noFill/>
                  </a:tcPr>
                </a:tc>
                <a:extLst>
                  <a:ext uri="{0D108BD9-81ED-4DB2-BD59-A6C34878D82A}">
                    <a16:rowId xmlns:a16="http://schemas.microsoft.com/office/drawing/2014/main" val="3202090327"/>
                  </a:ext>
                </a:extLst>
              </a:tr>
              <a:tr h="182880">
                <a:tc>
                  <a:txBody>
                    <a:bodyPr/>
                    <a:lstStyle/>
                    <a:p>
                      <a:r>
                        <a:rPr lang="en-US" dirty="0"/>
                        <a:t>No</a:t>
                      </a:r>
                    </a:p>
                  </a:txBody>
                  <a:tcPr anchor="ctr">
                    <a:noFill/>
                  </a:tcPr>
                </a:tc>
                <a:tc>
                  <a:txBody>
                    <a:bodyPr/>
                    <a:lstStyle/>
                    <a:p>
                      <a:r>
                        <a:rPr lang="en-US" dirty="0"/>
                        <a:t>GO:0046914</a:t>
                      </a:r>
                    </a:p>
                  </a:txBody>
                  <a:tcPr anchor="ctr">
                    <a:noFill/>
                  </a:tcPr>
                </a:tc>
                <a:tc>
                  <a:txBody>
                    <a:bodyPr/>
                    <a:lstStyle/>
                    <a:p>
                      <a:r>
                        <a:rPr lang="en-US" dirty="0"/>
                        <a:t>Transition metal ion binding</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5</a:t>
                      </a:r>
                    </a:p>
                  </a:txBody>
                  <a:tcPr anchor="ctr">
                    <a:noFill/>
                  </a:tcPr>
                </a:tc>
                <a:tc>
                  <a:txBody>
                    <a:bodyPr/>
                    <a:lstStyle/>
                    <a:p>
                      <a:r>
                        <a:rPr lang="en-US" dirty="0"/>
                        <a:t>No</a:t>
                      </a:r>
                    </a:p>
                  </a:txBody>
                  <a:tcPr anchor="ctr">
                    <a:noFill/>
                  </a:tcPr>
                </a:tc>
                <a:tc>
                  <a:txBody>
                    <a:bodyPr/>
                    <a:lstStyle/>
                    <a:p>
                      <a:r>
                        <a:rPr lang="en-US" dirty="0"/>
                        <a:t>0.000</a:t>
                      </a:r>
                    </a:p>
                  </a:txBody>
                  <a:tcPr anchor="ctr">
                    <a:noFill/>
                  </a:tcPr>
                </a:tc>
                <a:extLst>
                  <a:ext uri="{0D108BD9-81ED-4DB2-BD59-A6C34878D82A}">
                    <a16:rowId xmlns:a16="http://schemas.microsoft.com/office/drawing/2014/main" val="2018766223"/>
                  </a:ext>
                </a:extLst>
              </a:tr>
              <a:tr h="182880">
                <a:tc>
                  <a:txBody>
                    <a:bodyPr/>
                    <a:lstStyle/>
                    <a:p>
                      <a:r>
                        <a:rPr lang="en-US" dirty="0"/>
                        <a:t>No</a:t>
                      </a:r>
                    </a:p>
                  </a:txBody>
                  <a:tcPr anchor="ctr">
                    <a:noFill/>
                  </a:tcPr>
                </a:tc>
                <a:tc>
                  <a:txBody>
                    <a:bodyPr/>
                    <a:lstStyle/>
                    <a:p>
                      <a:r>
                        <a:rPr lang="en-US" dirty="0"/>
                        <a:t>GO:0030554</a:t>
                      </a:r>
                    </a:p>
                  </a:txBody>
                  <a:tcPr anchor="ctr">
                    <a:noFill/>
                  </a:tcPr>
                </a:tc>
                <a:tc>
                  <a:txBody>
                    <a:bodyPr/>
                    <a:lstStyle/>
                    <a:p>
                      <a:r>
                        <a:rPr lang="en-US" dirty="0"/>
                        <a:t>Adenyl nucleotide binding</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6</a:t>
                      </a:r>
                    </a:p>
                  </a:txBody>
                  <a:tcPr anchor="ctr">
                    <a:noFill/>
                  </a:tcPr>
                </a:tc>
                <a:tc>
                  <a:txBody>
                    <a:bodyPr/>
                    <a:lstStyle/>
                    <a:p>
                      <a:r>
                        <a:rPr lang="en-US" dirty="0"/>
                        <a:t>No</a:t>
                      </a:r>
                    </a:p>
                  </a:txBody>
                  <a:tcPr anchor="ctr">
                    <a:noFill/>
                  </a:tcPr>
                </a:tc>
                <a:tc>
                  <a:txBody>
                    <a:bodyPr/>
                    <a:lstStyle/>
                    <a:p>
                      <a:r>
                        <a:rPr lang="en-US" dirty="0"/>
                        <a:t>0.029</a:t>
                      </a:r>
                    </a:p>
                  </a:txBody>
                  <a:tcPr anchor="ctr">
                    <a:noFill/>
                  </a:tcPr>
                </a:tc>
                <a:extLst>
                  <a:ext uri="{0D108BD9-81ED-4DB2-BD59-A6C34878D82A}">
                    <a16:rowId xmlns:a16="http://schemas.microsoft.com/office/drawing/2014/main" val="3986419170"/>
                  </a:ext>
                </a:extLst>
              </a:tr>
              <a:tr h="182880">
                <a:tc>
                  <a:txBody>
                    <a:bodyPr/>
                    <a:lstStyle/>
                    <a:p>
                      <a:r>
                        <a:rPr lang="en-US" dirty="0"/>
                        <a:t>No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GO:0032555</a:t>
                      </a:r>
                    </a:p>
                  </a:txBody>
                  <a:tcPr anchor="ctr">
                    <a:noFill/>
                  </a:tcPr>
                </a:tc>
                <a:tc>
                  <a:txBody>
                    <a:bodyPr/>
                    <a:lstStyle/>
                    <a:p>
                      <a:r>
                        <a:rPr lang="en-US" dirty="0"/>
                        <a:t>Purine ribonucleotide binding</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noFill/>
                  </a:tcPr>
                </a:tc>
                <a:tc>
                  <a:txBody>
                    <a:bodyPr/>
                    <a:lstStyle/>
                    <a:p>
                      <a:r>
                        <a:rPr lang="en-US" dirty="0"/>
                        <a:t>6</a:t>
                      </a:r>
                    </a:p>
                  </a:txBody>
                  <a:tcPr anchor="ctr">
                    <a:noFill/>
                  </a:tcPr>
                </a:tc>
                <a:tc>
                  <a:txBody>
                    <a:bodyPr/>
                    <a:lstStyle/>
                    <a:p>
                      <a:r>
                        <a:rPr lang="en-US" dirty="0"/>
                        <a:t>No</a:t>
                      </a:r>
                    </a:p>
                  </a:txBody>
                  <a:tcPr anchor="ctr">
                    <a:noFill/>
                  </a:tcPr>
                </a:tc>
                <a:tc>
                  <a:txBody>
                    <a:bodyPr/>
                    <a:lstStyle/>
                    <a:p>
                      <a:r>
                        <a:rPr lang="en-US" dirty="0"/>
                        <a:t>0.004</a:t>
                      </a:r>
                    </a:p>
                  </a:txBody>
                  <a:tcPr anchor="ctr">
                    <a:noFill/>
                  </a:tcPr>
                </a:tc>
                <a:extLst>
                  <a:ext uri="{0D108BD9-81ED-4DB2-BD59-A6C34878D82A}">
                    <a16:rowId xmlns:a16="http://schemas.microsoft.com/office/drawing/2014/main" val="992650746"/>
                  </a:ext>
                </a:extLst>
              </a:tr>
            </a:tbl>
          </a:graphicData>
        </a:graphic>
      </p:graphicFrame>
    </p:spTree>
    <p:extLst>
      <p:ext uri="{BB962C8B-B14F-4D97-AF65-F5344CB8AC3E}">
        <p14:creationId xmlns:p14="http://schemas.microsoft.com/office/powerpoint/2010/main" val="3225383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3808360991"/>
              </p:ext>
            </p:extLst>
          </p:nvPr>
        </p:nvGraphicFramePr>
        <p:xfrm>
          <a:off x="457200" y="411480"/>
          <a:ext cx="11277600" cy="3017520"/>
        </p:xfrm>
        <a:graphic>
          <a:graphicData uri="http://schemas.openxmlformats.org/drawingml/2006/table">
            <a:tbl>
              <a:tblPr firstRow="1" bandRow="1">
                <a:tableStyleId>{5940675A-B579-460E-94D1-54222C63F5DA}</a:tableStyleId>
              </a:tblPr>
              <a:tblGrid>
                <a:gridCol w="1028702">
                  <a:extLst>
                    <a:ext uri="{9D8B030D-6E8A-4147-A177-3AD203B41FA5}">
                      <a16:colId xmlns:a16="http://schemas.microsoft.com/office/drawing/2014/main" val="1040335451"/>
                    </a:ext>
                  </a:extLst>
                </a:gridCol>
                <a:gridCol w="1381125">
                  <a:extLst>
                    <a:ext uri="{9D8B030D-6E8A-4147-A177-3AD203B41FA5}">
                      <a16:colId xmlns:a16="http://schemas.microsoft.com/office/drawing/2014/main" val="1852304719"/>
                    </a:ext>
                  </a:extLst>
                </a:gridCol>
                <a:gridCol w="3590925">
                  <a:extLst>
                    <a:ext uri="{9D8B030D-6E8A-4147-A177-3AD203B41FA5}">
                      <a16:colId xmlns:a16="http://schemas.microsoft.com/office/drawing/2014/main" val="2824554391"/>
                    </a:ext>
                  </a:extLst>
                </a:gridCol>
                <a:gridCol w="2076450">
                  <a:extLst>
                    <a:ext uri="{9D8B030D-6E8A-4147-A177-3AD203B41FA5}">
                      <a16:colId xmlns:a16="http://schemas.microsoft.com/office/drawing/2014/main" val="3204422600"/>
                    </a:ext>
                  </a:extLst>
                </a:gridCol>
                <a:gridCol w="876300">
                  <a:extLst>
                    <a:ext uri="{9D8B030D-6E8A-4147-A177-3AD203B41FA5}">
                      <a16:colId xmlns:a16="http://schemas.microsoft.com/office/drawing/2014/main" val="1350955334"/>
                    </a:ext>
                  </a:extLst>
                </a:gridCol>
                <a:gridCol w="942975">
                  <a:extLst>
                    <a:ext uri="{9D8B030D-6E8A-4147-A177-3AD203B41FA5}">
                      <a16:colId xmlns:a16="http://schemas.microsoft.com/office/drawing/2014/main" val="2877039457"/>
                    </a:ext>
                  </a:extLst>
                </a:gridCol>
                <a:gridCol w="1381123">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21920">
                <a:tc>
                  <a:txBody>
                    <a:bodyPr/>
                    <a:lstStyle/>
                    <a:p>
                      <a:r>
                        <a:rPr lang="en-US" dirty="0"/>
                        <a:t>Yes</a:t>
                      </a:r>
                    </a:p>
                  </a:txBody>
                  <a:tcPr anchor="ctr">
                    <a:solidFill>
                      <a:schemeClr val="accent4">
                        <a:lumMod val="20000"/>
                        <a:lumOff val="80000"/>
                      </a:schemeClr>
                    </a:solidFill>
                  </a:tcPr>
                </a:tc>
                <a:tc>
                  <a:txBody>
                    <a:bodyPr/>
                    <a:lstStyle/>
                    <a:p>
                      <a:r>
                        <a:rPr lang="en-US" dirty="0"/>
                        <a:t>GO:0003677</a:t>
                      </a:r>
                    </a:p>
                  </a:txBody>
                  <a:tcPr anchor="ctr">
                    <a:solidFill>
                      <a:schemeClr val="accent4">
                        <a:lumMod val="20000"/>
                        <a:lumOff val="80000"/>
                      </a:schemeClr>
                    </a:solidFill>
                  </a:tcPr>
                </a:tc>
                <a:tc>
                  <a:txBody>
                    <a:bodyPr/>
                    <a:lstStyle/>
                    <a:p>
                      <a:r>
                        <a:rPr lang="en-US" dirty="0"/>
                        <a:t>DNA binding</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0.035</a:t>
                      </a:r>
                    </a:p>
                  </a:txBody>
                  <a:tcPr anchor="ctr">
                    <a:solidFill>
                      <a:schemeClr val="accent4">
                        <a:lumMod val="20000"/>
                        <a:lumOff val="80000"/>
                      </a:schemeClr>
                    </a:solidFill>
                  </a:tcPr>
                </a:tc>
                <a:extLst>
                  <a:ext uri="{0D108BD9-81ED-4DB2-BD59-A6C34878D82A}">
                    <a16:rowId xmlns:a16="http://schemas.microsoft.com/office/drawing/2014/main" val="2545824322"/>
                  </a:ext>
                </a:extLst>
              </a:tr>
              <a:tr h="243840">
                <a:tc>
                  <a:txBody>
                    <a:bodyPr/>
                    <a:lstStyle/>
                    <a:p>
                      <a:r>
                        <a:rPr lang="en-US" dirty="0"/>
                        <a:t>Yes</a:t>
                      </a:r>
                    </a:p>
                  </a:txBody>
                  <a:tcPr anchor="ctr">
                    <a:solidFill>
                      <a:schemeClr val="accent4">
                        <a:lumMod val="20000"/>
                        <a:lumOff val="80000"/>
                      </a:schemeClr>
                    </a:solidFill>
                  </a:tcPr>
                </a:tc>
                <a:tc>
                  <a:txBody>
                    <a:bodyPr/>
                    <a:lstStyle/>
                    <a:p>
                      <a:r>
                        <a:rPr lang="en-US" dirty="0"/>
                        <a:t>GO:0003723</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RNA binding</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0.001</a:t>
                      </a:r>
                    </a:p>
                  </a:txBody>
                  <a:tcPr anchor="ctr">
                    <a:solidFill>
                      <a:schemeClr val="accent4">
                        <a:lumMod val="20000"/>
                        <a:lumOff val="80000"/>
                      </a:schemeClr>
                    </a:solidFill>
                  </a:tcPr>
                </a:tc>
                <a:extLst>
                  <a:ext uri="{0D108BD9-81ED-4DB2-BD59-A6C34878D82A}">
                    <a16:rowId xmlns:a16="http://schemas.microsoft.com/office/drawing/2014/main" val="3699562084"/>
                  </a:ext>
                </a:extLst>
              </a:tr>
              <a:tr h="121920">
                <a:tc>
                  <a:txBody>
                    <a:bodyPr/>
                    <a:lstStyle/>
                    <a:p>
                      <a:r>
                        <a:rPr lang="en-US" dirty="0"/>
                        <a:t>Yes</a:t>
                      </a:r>
                    </a:p>
                  </a:txBody>
                  <a:tcPr anchor="ctr">
                    <a:solidFill>
                      <a:schemeClr val="accent4">
                        <a:lumMod val="20000"/>
                        <a:lumOff val="80000"/>
                      </a:schemeClr>
                    </a:solidFill>
                  </a:tcPr>
                </a:tc>
                <a:tc>
                  <a:txBody>
                    <a:bodyPr/>
                    <a:lstStyle/>
                    <a:p>
                      <a:r>
                        <a:rPr lang="en-US" dirty="0"/>
                        <a:t>GO:0000287</a:t>
                      </a:r>
                    </a:p>
                  </a:txBody>
                  <a:tcPr anchor="ctr">
                    <a:solidFill>
                      <a:schemeClr val="accent4">
                        <a:lumMod val="20000"/>
                        <a:lumOff val="80000"/>
                      </a:schemeClr>
                    </a:solidFill>
                  </a:tcPr>
                </a:tc>
                <a:tc>
                  <a:txBody>
                    <a:bodyPr/>
                    <a:lstStyle/>
                    <a:p>
                      <a:r>
                        <a:rPr lang="en-US" dirty="0"/>
                        <a:t>Magnesium ion binding</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5</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0.001</a:t>
                      </a:r>
                    </a:p>
                  </a:txBody>
                  <a:tcPr anchor="ctr">
                    <a:solidFill>
                      <a:schemeClr val="accent4">
                        <a:lumMod val="20000"/>
                        <a:lumOff val="80000"/>
                      </a:schemeClr>
                    </a:solidFill>
                  </a:tcPr>
                </a:tc>
                <a:extLst>
                  <a:ext uri="{0D108BD9-81ED-4DB2-BD59-A6C34878D82A}">
                    <a16:rowId xmlns:a16="http://schemas.microsoft.com/office/drawing/2014/main" val="2830190411"/>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GO:0008270</a:t>
                      </a:r>
                    </a:p>
                  </a:txBody>
                  <a:tcPr anchor="ctr">
                    <a:solidFill>
                      <a:schemeClr val="accent4">
                        <a:lumMod val="20000"/>
                        <a:lumOff val="80000"/>
                      </a:schemeClr>
                    </a:solidFill>
                  </a:tcPr>
                </a:tc>
                <a:tc>
                  <a:txBody>
                    <a:bodyPr/>
                    <a:lstStyle/>
                    <a:p>
                      <a:r>
                        <a:rPr lang="en-US" dirty="0"/>
                        <a:t>Zinc ion binding</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6</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0.001</a:t>
                      </a:r>
                    </a:p>
                  </a:txBody>
                  <a:tcPr anchor="ctr">
                    <a:solidFill>
                      <a:schemeClr val="accent4">
                        <a:lumMod val="20000"/>
                        <a:lumOff val="80000"/>
                      </a:schemeClr>
                    </a:solidFill>
                  </a:tcPr>
                </a:tc>
                <a:extLst>
                  <a:ext uri="{0D108BD9-81ED-4DB2-BD59-A6C34878D82A}">
                    <a16:rowId xmlns:a16="http://schemas.microsoft.com/office/drawing/2014/main" val="2891709769"/>
                  </a:ext>
                </a:extLst>
              </a:tr>
              <a:tr h="182880">
                <a:tc>
                  <a:txBody>
                    <a:bodyPr/>
                    <a:lstStyle/>
                    <a:p>
                      <a:r>
                        <a:rPr lang="en-US" dirty="0"/>
                        <a:t>Yes</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GO:0005524</a:t>
                      </a:r>
                    </a:p>
                  </a:txBody>
                  <a:tcPr anchor="ctr">
                    <a:solidFill>
                      <a:schemeClr val="accent4">
                        <a:lumMod val="20000"/>
                        <a:lumOff val="80000"/>
                      </a:schemeClr>
                    </a:solidFill>
                  </a:tcPr>
                </a:tc>
                <a:tc>
                  <a:txBody>
                    <a:bodyPr/>
                    <a:lstStyle/>
                    <a:p>
                      <a:r>
                        <a:rPr lang="en-US" dirty="0"/>
                        <a:t>ATP binding</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8</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0.014</a:t>
                      </a:r>
                    </a:p>
                  </a:txBody>
                  <a:tcPr anchor="ctr">
                    <a:solidFill>
                      <a:schemeClr val="accent4">
                        <a:lumMod val="20000"/>
                        <a:lumOff val="80000"/>
                      </a:schemeClr>
                    </a:solidFill>
                  </a:tcPr>
                </a:tc>
                <a:extLst>
                  <a:ext uri="{0D108BD9-81ED-4DB2-BD59-A6C34878D82A}">
                    <a16:rowId xmlns:a16="http://schemas.microsoft.com/office/drawing/2014/main" val="1187188079"/>
                  </a:ext>
                </a:extLst>
              </a:tr>
            </a:tbl>
          </a:graphicData>
        </a:graphic>
      </p:graphicFrame>
    </p:spTree>
    <p:extLst>
      <p:ext uri="{BB962C8B-B14F-4D97-AF65-F5344CB8AC3E}">
        <p14:creationId xmlns:p14="http://schemas.microsoft.com/office/powerpoint/2010/main" val="120856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2C4B5-E9BB-4E12-A83B-5EB7C44A0542}"/>
              </a:ext>
            </a:extLst>
          </p:cNvPr>
          <p:cNvPicPr>
            <a:picLocks noChangeAspect="1"/>
          </p:cNvPicPr>
          <p:nvPr/>
        </p:nvPicPr>
        <p:blipFill>
          <a:blip r:embed="rId2"/>
          <a:stretch>
            <a:fillRect/>
          </a:stretch>
        </p:blipFill>
        <p:spPr>
          <a:xfrm>
            <a:off x="5058746" y="469106"/>
            <a:ext cx="6942754" cy="5919788"/>
          </a:xfrm>
          <a:prstGeom prst="rect">
            <a:avLst/>
          </a:prstGeom>
        </p:spPr>
      </p:pic>
      <p:sp>
        <p:nvSpPr>
          <p:cNvPr id="6" name="TextBox 5">
            <a:extLst>
              <a:ext uri="{FF2B5EF4-FFF2-40B4-BE49-F238E27FC236}">
                <a16:creationId xmlns:a16="http://schemas.microsoft.com/office/drawing/2014/main" id="{2242BF74-9FC6-4FDD-BEC8-7454C9A05EAF}"/>
              </a:ext>
            </a:extLst>
          </p:cNvPr>
          <p:cNvSpPr txBox="1"/>
          <p:nvPr/>
        </p:nvSpPr>
        <p:spPr>
          <a:xfrm>
            <a:off x="520699" y="358775"/>
            <a:ext cx="3241676" cy="4216539"/>
          </a:xfrm>
          <a:prstGeom prst="rect">
            <a:avLst/>
          </a:prstGeom>
          <a:noFill/>
        </p:spPr>
        <p:txBody>
          <a:bodyPr wrap="square" rtlCol="0">
            <a:spAutoFit/>
          </a:bodyPr>
          <a:lstStyle/>
          <a:p>
            <a:r>
              <a:rPr lang="en-US" sz="2400" dirty="0"/>
              <a:t>MF1 = GO:0005488 – Binding</a:t>
            </a:r>
          </a:p>
          <a:p>
            <a:endParaRPr lang="en-US" sz="2400" dirty="0"/>
          </a:p>
          <a:p>
            <a:r>
              <a:rPr lang="en-US" sz="2400" dirty="0"/>
              <a:t>MF4 = GO:0003677 – DNA binding</a:t>
            </a:r>
          </a:p>
          <a:p>
            <a:endParaRPr lang="en-US" sz="2400" dirty="0"/>
          </a:p>
          <a:p>
            <a:endParaRPr lang="en-US" sz="2400" dirty="0"/>
          </a:p>
          <a:p>
            <a:r>
              <a:rPr lang="en-US" sz="2000" i="1" dirty="0"/>
              <a:t>Definition: Any molecular function by which a gene product interacts selectively and non-covalently with DNA (deoxyribonucleic acid).</a:t>
            </a:r>
          </a:p>
        </p:txBody>
      </p:sp>
    </p:spTree>
    <p:extLst>
      <p:ext uri="{BB962C8B-B14F-4D97-AF65-F5344CB8AC3E}">
        <p14:creationId xmlns:p14="http://schemas.microsoft.com/office/powerpoint/2010/main" val="65083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3968083733"/>
              </p:ext>
            </p:extLst>
          </p:nvPr>
        </p:nvGraphicFramePr>
        <p:xfrm>
          <a:off x="457200" y="633941"/>
          <a:ext cx="11277600" cy="1930400"/>
        </p:xfrm>
        <a:graphic>
          <a:graphicData uri="http://schemas.openxmlformats.org/drawingml/2006/table">
            <a:tbl>
              <a:tblPr firstRow="1" bandRow="1">
                <a:tableStyleId>{5940675A-B579-460E-94D1-54222C63F5DA}</a:tableStyleId>
              </a:tblPr>
              <a:tblGrid>
                <a:gridCol w="1028702">
                  <a:extLst>
                    <a:ext uri="{9D8B030D-6E8A-4147-A177-3AD203B41FA5}">
                      <a16:colId xmlns:a16="http://schemas.microsoft.com/office/drawing/2014/main" val="1040335451"/>
                    </a:ext>
                  </a:extLst>
                </a:gridCol>
                <a:gridCol w="1381125">
                  <a:extLst>
                    <a:ext uri="{9D8B030D-6E8A-4147-A177-3AD203B41FA5}">
                      <a16:colId xmlns:a16="http://schemas.microsoft.com/office/drawing/2014/main" val="1852304719"/>
                    </a:ext>
                  </a:extLst>
                </a:gridCol>
                <a:gridCol w="3590925">
                  <a:extLst>
                    <a:ext uri="{9D8B030D-6E8A-4147-A177-3AD203B41FA5}">
                      <a16:colId xmlns:a16="http://schemas.microsoft.com/office/drawing/2014/main" val="2824554391"/>
                    </a:ext>
                  </a:extLst>
                </a:gridCol>
                <a:gridCol w="2076450">
                  <a:extLst>
                    <a:ext uri="{9D8B030D-6E8A-4147-A177-3AD203B41FA5}">
                      <a16:colId xmlns:a16="http://schemas.microsoft.com/office/drawing/2014/main" val="3204422600"/>
                    </a:ext>
                  </a:extLst>
                </a:gridCol>
                <a:gridCol w="876300">
                  <a:extLst>
                    <a:ext uri="{9D8B030D-6E8A-4147-A177-3AD203B41FA5}">
                      <a16:colId xmlns:a16="http://schemas.microsoft.com/office/drawing/2014/main" val="1350955334"/>
                    </a:ext>
                  </a:extLst>
                </a:gridCol>
                <a:gridCol w="942975">
                  <a:extLst>
                    <a:ext uri="{9D8B030D-6E8A-4147-A177-3AD203B41FA5}">
                      <a16:colId xmlns:a16="http://schemas.microsoft.com/office/drawing/2014/main" val="2877039457"/>
                    </a:ext>
                  </a:extLst>
                </a:gridCol>
                <a:gridCol w="1381123">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37084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GO:0005215</a:t>
                      </a:r>
                    </a:p>
                  </a:txBody>
                  <a:tcPr anchor="ctr"/>
                </a:tc>
                <a:tc>
                  <a:txBody>
                    <a:bodyPr/>
                    <a:lstStyle/>
                    <a:p>
                      <a:r>
                        <a:rPr lang="en-US" dirty="0"/>
                        <a:t>Transporter activity</a:t>
                      </a:r>
                    </a:p>
                  </a:txBody>
                  <a:tcPr anchor="ctr"/>
                </a:tc>
                <a:tc>
                  <a:txBody>
                    <a:bodyPr/>
                    <a:lstStyle/>
                    <a:p>
                      <a:r>
                        <a:rPr lang="en-US" dirty="0"/>
                        <a:t>Molecular Function</a:t>
                      </a:r>
                    </a:p>
                  </a:txBody>
                  <a:tcPr anchor="ctr"/>
                </a:tc>
                <a:tc>
                  <a:txBody>
                    <a:bodyPr/>
                    <a:lstStyle/>
                    <a:p>
                      <a:r>
                        <a:rPr lang="en-US" dirty="0"/>
                        <a:t>1</a:t>
                      </a:r>
                    </a:p>
                  </a:txBody>
                  <a:tcPr anchor="ctr"/>
                </a:tc>
                <a:tc>
                  <a:txBody>
                    <a:bodyPr/>
                    <a:lstStyle/>
                    <a:p>
                      <a:r>
                        <a:rPr lang="en-US" dirty="0"/>
                        <a:t>No</a:t>
                      </a:r>
                    </a:p>
                  </a:txBody>
                  <a:tcPr anchor="ctr"/>
                </a:tc>
                <a:tc>
                  <a:txBody>
                    <a:bodyPr/>
                    <a:lstStyle/>
                    <a:p>
                      <a:r>
                        <a:rPr lang="en-US" dirty="0"/>
                        <a:t>0.021</a:t>
                      </a:r>
                    </a:p>
                  </a:txBody>
                  <a:tcPr anchor="ctr"/>
                </a:tc>
                <a:extLst>
                  <a:ext uri="{0D108BD9-81ED-4DB2-BD59-A6C34878D82A}">
                    <a16:rowId xmlns:a16="http://schemas.microsoft.com/office/drawing/2014/main" val="2545824322"/>
                  </a:ext>
                </a:extLst>
              </a:tr>
              <a:tr h="370840">
                <a:tc>
                  <a:txBody>
                    <a:bodyPr/>
                    <a:lstStyle/>
                    <a:p>
                      <a:r>
                        <a:rPr lang="en-US" dirty="0"/>
                        <a:t>Yes</a:t>
                      </a:r>
                    </a:p>
                  </a:txBody>
                  <a:tcPr anchor="ctr">
                    <a:solidFill>
                      <a:schemeClr val="accent4">
                        <a:lumMod val="20000"/>
                        <a:lumOff val="80000"/>
                      </a:schemeClr>
                    </a:solidFill>
                  </a:tcPr>
                </a:tc>
                <a:tc>
                  <a:txBody>
                    <a:bodyPr/>
                    <a:lstStyle/>
                    <a:p>
                      <a:r>
                        <a:rPr lang="en-US" dirty="0"/>
                        <a:t>GO:0022857</a:t>
                      </a:r>
                    </a:p>
                  </a:txBody>
                  <a:tcPr anchor="ctr">
                    <a:solidFill>
                      <a:schemeClr val="accent4">
                        <a:lumMod val="20000"/>
                        <a:lumOff val="80000"/>
                      </a:schemeClr>
                    </a:solidFill>
                  </a:tcPr>
                </a:tc>
                <a:tc>
                  <a:txBody>
                    <a:bodyPr/>
                    <a:lstStyle/>
                    <a:p>
                      <a:r>
                        <a:rPr lang="en-US" dirty="0"/>
                        <a:t>Transmembrane transporter activity</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Molecular Function</a:t>
                      </a:r>
                    </a:p>
                  </a:txBody>
                  <a:tcPr anchor="ctr">
                    <a:solidFill>
                      <a:schemeClr val="accent4">
                        <a:lumMod val="20000"/>
                        <a:lumOff val="80000"/>
                      </a:schemeClr>
                    </a:solidFill>
                  </a:tcPr>
                </a:tc>
                <a:tc>
                  <a:txBody>
                    <a:bodyPr/>
                    <a:lstStyle/>
                    <a:p>
                      <a:r>
                        <a:rPr lang="en-US" dirty="0"/>
                        <a:t>2</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0.021</a:t>
                      </a:r>
                    </a:p>
                  </a:txBody>
                  <a:tcPr anchor="ctr">
                    <a:solidFill>
                      <a:schemeClr val="accent4">
                        <a:lumMod val="20000"/>
                        <a:lumOff val="80000"/>
                      </a:schemeClr>
                    </a:solidFill>
                  </a:tcPr>
                </a:tc>
                <a:extLst>
                  <a:ext uri="{0D108BD9-81ED-4DB2-BD59-A6C34878D82A}">
                    <a16:rowId xmlns:a16="http://schemas.microsoft.com/office/drawing/2014/main" val="106644491"/>
                  </a:ext>
                </a:extLst>
              </a:tr>
            </a:tbl>
          </a:graphicData>
        </a:graphic>
      </p:graphicFrame>
    </p:spTree>
    <p:extLst>
      <p:ext uri="{BB962C8B-B14F-4D97-AF65-F5344CB8AC3E}">
        <p14:creationId xmlns:p14="http://schemas.microsoft.com/office/powerpoint/2010/main" val="2987340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520699" y="358775"/>
            <a:ext cx="3241676" cy="4216539"/>
          </a:xfrm>
          <a:prstGeom prst="rect">
            <a:avLst/>
          </a:prstGeom>
          <a:noFill/>
        </p:spPr>
        <p:txBody>
          <a:bodyPr wrap="square" rtlCol="0">
            <a:spAutoFit/>
          </a:bodyPr>
          <a:lstStyle/>
          <a:p>
            <a:r>
              <a:rPr lang="en-US" sz="2400" dirty="0"/>
              <a:t>MF1 = GO:0005488 – Binding</a:t>
            </a:r>
          </a:p>
          <a:p>
            <a:endParaRPr lang="en-US" sz="2400" dirty="0"/>
          </a:p>
          <a:p>
            <a:r>
              <a:rPr lang="en-US" sz="2400" dirty="0"/>
              <a:t>MF4 = GO:0003723 – RNA binding</a:t>
            </a:r>
          </a:p>
          <a:p>
            <a:endParaRPr lang="en-US" sz="2400" dirty="0"/>
          </a:p>
          <a:p>
            <a:endParaRPr lang="en-US" sz="2400" dirty="0"/>
          </a:p>
          <a:p>
            <a:r>
              <a:rPr lang="en-US" sz="2000" i="1" dirty="0"/>
              <a:t>Definition: Interacting selectively and non-covalently with an RNA molecule or a portion thereof.</a:t>
            </a:r>
          </a:p>
        </p:txBody>
      </p:sp>
      <p:pic>
        <p:nvPicPr>
          <p:cNvPr id="2" name="Picture 1">
            <a:extLst>
              <a:ext uri="{FF2B5EF4-FFF2-40B4-BE49-F238E27FC236}">
                <a16:creationId xmlns:a16="http://schemas.microsoft.com/office/drawing/2014/main" id="{1FC0F1B6-1D77-4050-A6B9-D7B1A4F15BA0}"/>
              </a:ext>
            </a:extLst>
          </p:cNvPr>
          <p:cNvPicPr>
            <a:picLocks noChangeAspect="1"/>
          </p:cNvPicPr>
          <p:nvPr/>
        </p:nvPicPr>
        <p:blipFill>
          <a:blip r:embed="rId2"/>
          <a:stretch>
            <a:fillRect/>
          </a:stretch>
        </p:blipFill>
        <p:spPr>
          <a:xfrm>
            <a:off x="4972050" y="637891"/>
            <a:ext cx="6546851" cy="5582218"/>
          </a:xfrm>
          <a:prstGeom prst="rect">
            <a:avLst/>
          </a:prstGeom>
        </p:spPr>
      </p:pic>
    </p:spTree>
    <p:extLst>
      <p:ext uri="{BB962C8B-B14F-4D97-AF65-F5344CB8AC3E}">
        <p14:creationId xmlns:p14="http://schemas.microsoft.com/office/powerpoint/2010/main" val="961788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520699" y="425450"/>
            <a:ext cx="3241676" cy="3908762"/>
          </a:xfrm>
          <a:prstGeom prst="rect">
            <a:avLst/>
          </a:prstGeom>
          <a:noFill/>
        </p:spPr>
        <p:txBody>
          <a:bodyPr wrap="square" rtlCol="0">
            <a:spAutoFit/>
          </a:bodyPr>
          <a:lstStyle/>
          <a:p>
            <a:r>
              <a:rPr lang="en-US" sz="2400" dirty="0"/>
              <a:t>MF1 = GO:0005488 – Binding</a:t>
            </a:r>
          </a:p>
          <a:p>
            <a:endParaRPr lang="en-US" sz="2400" dirty="0"/>
          </a:p>
          <a:p>
            <a:r>
              <a:rPr lang="en-US" sz="2400" dirty="0"/>
              <a:t>MF5 = GO:0000287 – Magnesium ion binding</a:t>
            </a:r>
          </a:p>
          <a:p>
            <a:endParaRPr lang="en-US" sz="2400" dirty="0"/>
          </a:p>
          <a:p>
            <a:endParaRPr lang="en-US" sz="2400" dirty="0"/>
          </a:p>
          <a:p>
            <a:r>
              <a:rPr lang="en-US" sz="2000" i="1" dirty="0"/>
              <a:t>Definition: Interacting selectively and non-covalently with magnesium (Mg) ions.</a:t>
            </a:r>
          </a:p>
        </p:txBody>
      </p:sp>
      <p:pic>
        <p:nvPicPr>
          <p:cNvPr id="2" name="Picture 1">
            <a:extLst>
              <a:ext uri="{FF2B5EF4-FFF2-40B4-BE49-F238E27FC236}">
                <a16:creationId xmlns:a16="http://schemas.microsoft.com/office/drawing/2014/main" id="{D03CE72B-A425-4057-B654-9793D7986497}"/>
              </a:ext>
            </a:extLst>
          </p:cNvPr>
          <p:cNvPicPr>
            <a:picLocks noChangeAspect="1"/>
          </p:cNvPicPr>
          <p:nvPr/>
        </p:nvPicPr>
        <p:blipFill>
          <a:blip r:embed="rId2"/>
          <a:stretch>
            <a:fillRect/>
          </a:stretch>
        </p:blipFill>
        <p:spPr>
          <a:xfrm>
            <a:off x="6489701" y="211467"/>
            <a:ext cx="4991100" cy="6435066"/>
          </a:xfrm>
          <a:prstGeom prst="rect">
            <a:avLst/>
          </a:prstGeom>
        </p:spPr>
      </p:pic>
    </p:spTree>
    <p:extLst>
      <p:ext uri="{BB962C8B-B14F-4D97-AF65-F5344CB8AC3E}">
        <p14:creationId xmlns:p14="http://schemas.microsoft.com/office/powerpoint/2010/main" val="1456084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520699" y="358775"/>
            <a:ext cx="3241676" cy="3600986"/>
          </a:xfrm>
          <a:prstGeom prst="rect">
            <a:avLst/>
          </a:prstGeom>
          <a:noFill/>
        </p:spPr>
        <p:txBody>
          <a:bodyPr wrap="square" rtlCol="0">
            <a:spAutoFit/>
          </a:bodyPr>
          <a:lstStyle/>
          <a:p>
            <a:r>
              <a:rPr lang="en-US" sz="2400" dirty="0"/>
              <a:t>MF1 = GO:0005488 – Binding</a:t>
            </a:r>
          </a:p>
          <a:p>
            <a:endParaRPr lang="en-US" sz="2400" dirty="0"/>
          </a:p>
          <a:p>
            <a:r>
              <a:rPr lang="en-US" sz="2400" dirty="0"/>
              <a:t>MF6 = GO:0008270 – Zinc ion binding</a:t>
            </a:r>
          </a:p>
          <a:p>
            <a:endParaRPr lang="en-US" sz="2400" dirty="0"/>
          </a:p>
          <a:p>
            <a:endParaRPr lang="en-US" sz="2400" dirty="0"/>
          </a:p>
          <a:p>
            <a:r>
              <a:rPr lang="en-US" sz="2000" i="1" dirty="0"/>
              <a:t>Definition: Interacting selectively and non-covalently with zinc (Zn) ions.</a:t>
            </a:r>
          </a:p>
        </p:txBody>
      </p:sp>
      <p:pic>
        <p:nvPicPr>
          <p:cNvPr id="3" name="Picture 2">
            <a:extLst>
              <a:ext uri="{FF2B5EF4-FFF2-40B4-BE49-F238E27FC236}">
                <a16:creationId xmlns:a16="http://schemas.microsoft.com/office/drawing/2014/main" id="{67EF2421-D8DB-4609-8FB1-4B0C5AA36A35}"/>
              </a:ext>
            </a:extLst>
          </p:cNvPr>
          <p:cNvPicPr>
            <a:picLocks noChangeAspect="1"/>
          </p:cNvPicPr>
          <p:nvPr/>
        </p:nvPicPr>
        <p:blipFill>
          <a:blip r:embed="rId2"/>
          <a:stretch>
            <a:fillRect/>
          </a:stretch>
        </p:blipFill>
        <p:spPr>
          <a:xfrm>
            <a:off x="6003925" y="142875"/>
            <a:ext cx="4292599" cy="6425400"/>
          </a:xfrm>
          <a:prstGeom prst="rect">
            <a:avLst/>
          </a:prstGeom>
        </p:spPr>
      </p:pic>
    </p:spTree>
    <p:extLst>
      <p:ext uri="{BB962C8B-B14F-4D97-AF65-F5344CB8AC3E}">
        <p14:creationId xmlns:p14="http://schemas.microsoft.com/office/powerpoint/2010/main" val="827763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520699" y="358775"/>
            <a:ext cx="3060701" cy="4832092"/>
          </a:xfrm>
          <a:prstGeom prst="rect">
            <a:avLst/>
          </a:prstGeom>
          <a:noFill/>
        </p:spPr>
        <p:txBody>
          <a:bodyPr wrap="square" rtlCol="0">
            <a:spAutoFit/>
          </a:bodyPr>
          <a:lstStyle/>
          <a:p>
            <a:r>
              <a:rPr lang="en-US" sz="2400" dirty="0"/>
              <a:t>MF1 = GO:0005488 – Binding</a:t>
            </a:r>
          </a:p>
          <a:p>
            <a:endParaRPr lang="en-US" sz="2400" dirty="0"/>
          </a:p>
          <a:p>
            <a:r>
              <a:rPr lang="en-US" sz="2400" dirty="0"/>
              <a:t>MF8 = GO:0005524 – ATP binding</a:t>
            </a:r>
          </a:p>
          <a:p>
            <a:endParaRPr lang="en-US" sz="2400" dirty="0"/>
          </a:p>
          <a:p>
            <a:endParaRPr lang="en-US" sz="2400" dirty="0"/>
          </a:p>
          <a:p>
            <a:r>
              <a:rPr lang="en-US" sz="2000" i="1" dirty="0"/>
              <a:t>Definition: Interacting selectively and non-covalently with ATP, adenosine 5'-triphosphate, a universally important coenzyme and enzyme regulator.</a:t>
            </a:r>
          </a:p>
        </p:txBody>
      </p:sp>
      <p:pic>
        <p:nvPicPr>
          <p:cNvPr id="2" name="Picture 1">
            <a:extLst>
              <a:ext uri="{FF2B5EF4-FFF2-40B4-BE49-F238E27FC236}">
                <a16:creationId xmlns:a16="http://schemas.microsoft.com/office/drawing/2014/main" id="{E599072E-5853-4B8B-A809-64C2F9EE77B6}"/>
              </a:ext>
            </a:extLst>
          </p:cNvPr>
          <p:cNvPicPr>
            <a:picLocks noChangeAspect="1"/>
          </p:cNvPicPr>
          <p:nvPr/>
        </p:nvPicPr>
        <p:blipFill>
          <a:blip r:embed="rId2"/>
          <a:stretch>
            <a:fillRect/>
          </a:stretch>
        </p:blipFill>
        <p:spPr>
          <a:xfrm>
            <a:off x="5286375" y="33486"/>
            <a:ext cx="6686550" cy="6791027"/>
          </a:xfrm>
          <a:prstGeom prst="rect">
            <a:avLst/>
          </a:prstGeom>
        </p:spPr>
      </p:pic>
    </p:spTree>
    <p:extLst>
      <p:ext uri="{BB962C8B-B14F-4D97-AF65-F5344CB8AC3E}">
        <p14:creationId xmlns:p14="http://schemas.microsoft.com/office/powerpoint/2010/main" val="31873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10;&#10;Description automatically generated">
            <a:extLst>
              <a:ext uri="{FF2B5EF4-FFF2-40B4-BE49-F238E27FC236}">
                <a16:creationId xmlns:a16="http://schemas.microsoft.com/office/drawing/2014/main" id="{07F37952-9066-4797-9B4D-C60460E43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937" y="101457"/>
            <a:ext cx="7730063" cy="6655085"/>
          </a:xfrm>
          <a:prstGeom prst="rect">
            <a:avLst/>
          </a:prstGeom>
        </p:spPr>
      </p:pic>
      <p:sp>
        <p:nvSpPr>
          <p:cNvPr id="14" name="TextBox 13">
            <a:extLst>
              <a:ext uri="{FF2B5EF4-FFF2-40B4-BE49-F238E27FC236}">
                <a16:creationId xmlns:a16="http://schemas.microsoft.com/office/drawing/2014/main" id="{1B945F83-978C-4335-A70F-F8B21FF20B71}"/>
              </a:ext>
            </a:extLst>
          </p:cNvPr>
          <p:cNvSpPr txBox="1"/>
          <p:nvPr/>
        </p:nvSpPr>
        <p:spPr>
          <a:xfrm>
            <a:off x="558799" y="434975"/>
            <a:ext cx="2889251" cy="5201424"/>
          </a:xfrm>
          <a:prstGeom prst="rect">
            <a:avLst/>
          </a:prstGeom>
          <a:noFill/>
        </p:spPr>
        <p:txBody>
          <a:bodyPr wrap="square" rtlCol="0">
            <a:spAutoFit/>
          </a:bodyPr>
          <a:lstStyle/>
          <a:p>
            <a:r>
              <a:rPr lang="en-US" sz="2400" dirty="0"/>
              <a:t>MF1 = GO:0005215 - Transporter activity</a:t>
            </a:r>
          </a:p>
          <a:p>
            <a:endParaRPr lang="en-US" sz="2400" dirty="0"/>
          </a:p>
          <a:p>
            <a:r>
              <a:rPr lang="en-US" sz="2400" dirty="0"/>
              <a:t>MF2 = GO:0022857 - Transmembrane transporter activity</a:t>
            </a:r>
          </a:p>
          <a:p>
            <a:endParaRPr lang="en-US" sz="2400" dirty="0"/>
          </a:p>
          <a:p>
            <a:endParaRPr lang="en-US" sz="2400" dirty="0"/>
          </a:p>
          <a:p>
            <a:r>
              <a:rPr lang="en-US" sz="2000" i="1" dirty="0"/>
              <a:t>Definition: Enables the transfer of a substance, usually a specific substance or a group of related substances, from one side of a membrane to the other.</a:t>
            </a:r>
          </a:p>
        </p:txBody>
      </p:sp>
    </p:spTree>
    <p:extLst>
      <p:ext uri="{BB962C8B-B14F-4D97-AF65-F5344CB8AC3E}">
        <p14:creationId xmlns:p14="http://schemas.microsoft.com/office/powerpoint/2010/main" val="201720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116F-FAA6-45D4-88E8-042BBD3E5369}"/>
              </a:ext>
            </a:extLst>
          </p:cNvPr>
          <p:cNvSpPr>
            <a:spLocks noGrp="1"/>
          </p:cNvSpPr>
          <p:nvPr>
            <p:ph type="ctrTitle"/>
          </p:nvPr>
        </p:nvSpPr>
        <p:spPr>
          <a:xfrm>
            <a:off x="1581150" y="827087"/>
            <a:ext cx="9029700" cy="5468937"/>
          </a:xfrm>
        </p:spPr>
        <p:txBody>
          <a:bodyPr>
            <a:normAutofit/>
          </a:bodyPr>
          <a:lstStyle/>
          <a:p>
            <a:r>
              <a:rPr lang="en-US" dirty="0"/>
              <a:t>BP1 = GO:0051179 - Localization</a:t>
            </a:r>
            <a:br>
              <a:rPr lang="en-US" dirty="0"/>
            </a:br>
            <a:br>
              <a:rPr lang="en-US" dirty="0"/>
            </a:br>
            <a:r>
              <a:rPr lang="en-US" sz="3300" i="1" dirty="0"/>
              <a:t>Definition: Any process in which a cell, a substance, or a cellular entity, such as a protein complex or organelle, is transported, tethered to or otherwise maintained in a specific location. In the case of substances, localization may also be achieved via selective degradation.</a:t>
            </a:r>
          </a:p>
        </p:txBody>
      </p:sp>
    </p:spTree>
    <p:extLst>
      <p:ext uri="{BB962C8B-B14F-4D97-AF65-F5344CB8AC3E}">
        <p14:creationId xmlns:p14="http://schemas.microsoft.com/office/powerpoint/2010/main" val="39916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0D6A6A-7530-4683-AD97-9BA2A84345E8}"/>
              </a:ext>
            </a:extLst>
          </p:cNvPr>
          <p:cNvGraphicFramePr>
            <a:graphicFrameLocks noGrp="1"/>
          </p:cNvGraphicFramePr>
          <p:nvPr>
            <p:extLst>
              <p:ext uri="{D42A27DB-BD31-4B8C-83A1-F6EECF244321}">
                <p14:modId xmlns:p14="http://schemas.microsoft.com/office/powerpoint/2010/main" val="222559104"/>
              </p:ext>
            </p:extLst>
          </p:nvPr>
        </p:nvGraphicFramePr>
        <p:xfrm>
          <a:off x="457200" y="633941"/>
          <a:ext cx="11277600" cy="3749040"/>
        </p:xfrm>
        <a:graphic>
          <a:graphicData uri="http://schemas.openxmlformats.org/drawingml/2006/table">
            <a:tbl>
              <a:tblPr firstRow="1" bandRow="1">
                <a:tableStyleId>{5940675A-B579-460E-94D1-54222C63F5DA}</a:tableStyleId>
              </a:tblPr>
              <a:tblGrid>
                <a:gridCol w="1028702">
                  <a:extLst>
                    <a:ext uri="{9D8B030D-6E8A-4147-A177-3AD203B41FA5}">
                      <a16:colId xmlns:a16="http://schemas.microsoft.com/office/drawing/2014/main" val="1040335451"/>
                    </a:ext>
                  </a:extLst>
                </a:gridCol>
                <a:gridCol w="1381125">
                  <a:extLst>
                    <a:ext uri="{9D8B030D-6E8A-4147-A177-3AD203B41FA5}">
                      <a16:colId xmlns:a16="http://schemas.microsoft.com/office/drawing/2014/main" val="1852304719"/>
                    </a:ext>
                  </a:extLst>
                </a:gridCol>
                <a:gridCol w="3590925">
                  <a:extLst>
                    <a:ext uri="{9D8B030D-6E8A-4147-A177-3AD203B41FA5}">
                      <a16:colId xmlns:a16="http://schemas.microsoft.com/office/drawing/2014/main" val="2824554391"/>
                    </a:ext>
                  </a:extLst>
                </a:gridCol>
                <a:gridCol w="2076450">
                  <a:extLst>
                    <a:ext uri="{9D8B030D-6E8A-4147-A177-3AD203B41FA5}">
                      <a16:colId xmlns:a16="http://schemas.microsoft.com/office/drawing/2014/main" val="3204422600"/>
                    </a:ext>
                  </a:extLst>
                </a:gridCol>
                <a:gridCol w="876300">
                  <a:extLst>
                    <a:ext uri="{9D8B030D-6E8A-4147-A177-3AD203B41FA5}">
                      <a16:colId xmlns:a16="http://schemas.microsoft.com/office/drawing/2014/main" val="1350955334"/>
                    </a:ext>
                  </a:extLst>
                </a:gridCol>
                <a:gridCol w="942975">
                  <a:extLst>
                    <a:ext uri="{9D8B030D-6E8A-4147-A177-3AD203B41FA5}">
                      <a16:colId xmlns:a16="http://schemas.microsoft.com/office/drawing/2014/main" val="2877039457"/>
                    </a:ext>
                  </a:extLst>
                </a:gridCol>
                <a:gridCol w="1381123">
                  <a:extLst>
                    <a:ext uri="{9D8B030D-6E8A-4147-A177-3AD203B41FA5}">
                      <a16:colId xmlns:a16="http://schemas.microsoft.com/office/drawing/2014/main" val="3441588739"/>
                    </a:ext>
                  </a:extLst>
                </a:gridCol>
              </a:tblGrid>
              <a:tr h="370840">
                <a:tc>
                  <a:txBody>
                    <a:bodyPr/>
                    <a:lstStyle/>
                    <a:p>
                      <a:r>
                        <a:rPr lang="en-US" b="1" dirty="0"/>
                        <a:t>Terminal Term in Results?</a:t>
                      </a: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GO Term Number</a:t>
                      </a:r>
                    </a:p>
                  </a:txBody>
                  <a:tcPr anchor="ctr">
                    <a:solidFill>
                      <a:schemeClr val="bg1">
                        <a:lumMod val="85000"/>
                      </a:schemeClr>
                    </a:solidFill>
                  </a:tcPr>
                </a:tc>
                <a:tc>
                  <a:txBody>
                    <a:bodyPr/>
                    <a:lstStyle/>
                    <a:p>
                      <a:r>
                        <a:rPr lang="en-US" b="1" dirty="0"/>
                        <a:t>GO Term Name</a:t>
                      </a:r>
                    </a:p>
                  </a:txBody>
                  <a:tcPr anchor="ctr">
                    <a:solidFill>
                      <a:schemeClr val="bg1">
                        <a:lumMod val="85000"/>
                      </a:schemeClr>
                    </a:solidFill>
                  </a:tcPr>
                </a:tc>
                <a:tc>
                  <a:txBody>
                    <a:bodyPr/>
                    <a:lstStyle/>
                    <a:p>
                      <a:r>
                        <a:rPr lang="en-US" b="1" dirty="0"/>
                        <a:t>Ontology</a:t>
                      </a:r>
                    </a:p>
                  </a:txBody>
                  <a:tcPr anchor="ctr">
                    <a:solidFill>
                      <a:schemeClr val="bg1">
                        <a:lumMod val="85000"/>
                      </a:schemeClr>
                    </a:solidFill>
                  </a:tcPr>
                </a:tc>
                <a:tc>
                  <a:txBody>
                    <a:bodyPr/>
                    <a:lstStyle/>
                    <a:p>
                      <a:r>
                        <a:rPr lang="en-US" b="1" dirty="0"/>
                        <a:t>Depth</a:t>
                      </a:r>
                    </a:p>
                  </a:txBody>
                  <a:tcPr anchor="ctr">
                    <a:solidFill>
                      <a:schemeClr val="bg1">
                        <a:lumMod val="85000"/>
                      </a:schemeClr>
                    </a:solidFill>
                  </a:tcPr>
                </a:tc>
                <a:tc>
                  <a:txBody>
                    <a:bodyPr/>
                    <a:lstStyle/>
                    <a:p>
                      <a:r>
                        <a:rPr lang="en-US" b="1" dirty="0"/>
                        <a:t>COVID vs. Other </a:t>
                      </a:r>
                    </a:p>
                  </a:txBody>
                  <a:tcPr anchor="ctr">
                    <a:solidFill>
                      <a:schemeClr val="bg1">
                        <a:lumMod val="85000"/>
                      </a:schemeClr>
                    </a:solidFill>
                  </a:tcPr>
                </a:tc>
                <a:tc>
                  <a:txBody>
                    <a:bodyPr/>
                    <a:lstStyle/>
                    <a:p>
                      <a:r>
                        <a:rPr lang="en-US" b="1" dirty="0"/>
                        <a:t>COVID Survived vs. Deceased </a:t>
                      </a:r>
                    </a:p>
                    <a:p>
                      <a:r>
                        <a:rPr lang="en-US" b="1" dirty="0"/>
                        <a:t>P-Value</a:t>
                      </a:r>
                    </a:p>
                  </a:txBody>
                  <a:tcPr anchor="ctr">
                    <a:solidFill>
                      <a:schemeClr val="bg1">
                        <a:lumMod val="85000"/>
                      </a:schemeClr>
                    </a:solidFill>
                  </a:tcPr>
                </a:tc>
                <a:extLst>
                  <a:ext uri="{0D108BD9-81ED-4DB2-BD59-A6C34878D82A}">
                    <a16:rowId xmlns:a16="http://schemas.microsoft.com/office/drawing/2014/main" val="780975465"/>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GO:0051179</a:t>
                      </a:r>
                      <a:endParaRPr lang="en-US" dirty="0"/>
                    </a:p>
                  </a:txBody>
                  <a:tcPr anchor="ctr"/>
                </a:tc>
                <a:tc>
                  <a:txBody>
                    <a:bodyPr/>
                    <a:lstStyle/>
                    <a:p>
                      <a:r>
                        <a:rPr lang="en-US" dirty="0"/>
                        <a:t>Localization</a:t>
                      </a:r>
                    </a:p>
                  </a:txBody>
                  <a:tcPr anchor="ctr"/>
                </a:tc>
                <a:tc>
                  <a:txBody>
                    <a:bodyPr/>
                    <a:lstStyle/>
                    <a:p>
                      <a:r>
                        <a:rPr lang="en-US" dirty="0"/>
                        <a:t>Biological Process</a:t>
                      </a:r>
                    </a:p>
                  </a:txBody>
                  <a:tcPr anchor="ctr"/>
                </a:tc>
                <a:tc>
                  <a:txBody>
                    <a:bodyPr/>
                    <a:lstStyle/>
                    <a:p>
                      <a:r>
                        <a:rPr lang="en-US" dirty="0"/>
                        <a:t>1</a:t>
                      </a:r>
                    </a:p>
                  </a:txBody>
                  <a:tcPr anchor="ctr"/>
                </a:tc>
                <a:tc>
                  <a:txBody>
                    <a:bodyPr/>
                    <a:lstStyle/>
                    <a:p>
                      <a:r>
                        <a:rPr lang="en-US" dirty="0"/>
                        <a:t>No</a:t>
                      </a:r>
                    </a:p>
                  </a:txBody>
                  <a:tcPr anchor="ctr"/>
                </a:tc>
                <a:tc>
                  <a:txBody>
                    <a:bodyPr/>
                    <a:lstStyle/>
                    <a:p>
                      <a:r>
                        <a:rPr lang="en-US" dirty="0"/>
                        <a:t>0.006</a:t>
                      </a:r>
                    </a:p>
                  </a:txBody>
                  <a:tcPr anchor="ctr"/>
                </a:tc>
                <a:extLst>
                  <a:ext uri="{0D108BD9-81ED-4DB2-BD59-A6C34878D82A}">
                    <a16:rowId xmlns:a16="http://schemas.microsoft.com/office/drawing/2014/main" val="2545824322"/>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GO:0051234</a:t>
                      </a:r>
                    </a:p>
                  </a:txBody>
                  <a:tcPr anchor="ctr"/>
                </a:tc>
                <a:tc>
                  <a:txBody>
                    <a:bodyPr/>
                    <a:lstStyle/>
                    <a:p>
                      <a:r>
                        <a:rPr lang="en-US" dirty="0"/>
                        <a:t>Establishment of Localization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0.006</a:t>
                      </a:r>
                    </a:p>
                  </a:txBody>
                  <a:tcPr anchor="ctr"/>
                </a:tc>
                <a:extLst>
                  <a:ext uri="{0D108BD9-81ED-4DB2-BD59-A6C34878D82A}">
                    <a16:rowId xmlns:a16="http://schemas.microsoft.com/office/drawing/2014/main" val="289170976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GO:0006810</a:t>
                      </a:r>
                    </a:p>
                  </a:txBody>
                  <a:tcPr anchor="ctr"/>
                </a:tc>
                <a:tc>
                  <a:txBody>
                    <a:bodyPr/>
                    <a:lstStyle/>
                    <a:p>
                      <a:r>
                        <a:rPr lang="en-US" dirty="0"/>
                        <a:t>Transport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3</a:t>
                      </a:r>
                    </a:p>
                  </a:txBody>
                  <a:tcPr anchor="ctr"/>
                </a:tc>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0.006</a:t>
                      </a:r>
                    </a:p>
                  </a:txBody>
                  <a:tcPr anchor="ctr"/>
                </a:tc>
                <a:extLst>
                  <a:ext uri="{0D108BD9-81ED-4DB2-BD59-A6C34878D82A}">
                    <a16:rowId xmlns:a16="http://schemas.microsoft.com/office/drawing/2014/main" val="1187188079"/>
                  </a:ext>
                </a:extLst>
              </a:tr>
              <a:tr h="182880">
                <a:tc>
                  <a:txBody>
                    <a:bodyPr/>
                    <a:lstStyle/>
                    <a:p>
                      <a:r>
                        <a:rPr lang="en-US" dirty="0"/>
                        <a:t>No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GO:0006811</a:t>
                      </a:r>
                    </a:p>
                  </a:txBody>
                  <a:tcPr anchor="ctr"/>
                </a:tc>
                <a:tc>
                  <a:txBody>
                    <a:bodyPr/>
                    <a:lstStyle/>
                    <a:p>
                      <a:r>
                        <a:rPr lang="en-US" dirty="0"/>
                        <a:t>Ion Transport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tc>
                <a:tc>
                  <a:txBody>
                    <a:bodyPr/>
                    <a:lstStyle/>
                    <a:p>
                      <a:r>
                        <a:rPr lang="en-US" dirty="0"/>
                        <a:t>4</a:t>
                      </a:r>
                    </a:p>
                  </a:txBody>
                  <a:tcPr anchor="ctr"/>
                </a:tc>
                <a:tc>
                  <a:txBody>
                    <a:bodyPr/>
                    <a:lstStyle/>
                    <a:p>
                      <a:r>
                        <a:rPr lang="en-US" dirty="0"/>
                        <a:t>No</a:t>
                      </a:r>
                    </a:p>
                  </a:txBody>
                  <a:tcPr anchor="ctr"/>
                </a:tc>
                <a:tc>
                  <a:txBody>
                    <a:bodyPr/>
                    <a:lstStyle/>
                    <a:p>
                      <a:r>
                        <a:rPr lang="en-US" dirty="0"/>
                        <a:t>0.034</a:t>
                      </a:r>
                    </a:p>
                  </a:txBody>
                  <a:tcPr anchor="ctr"/>
                </a:tc>
                <a:extLst>
                  <a:ext uri="{0D108BD9-81ED-4DB2-BD59-A6C34878D82A}">
                    <a16:rowId xmlns:a16="http://schemas.microsoft.com/office/drawing/2014/main" val="2117005523"/>
                  </a:ext>
                </a:extLst>
              </a:tr>
              <a:tr h="185420">
                <a:tc>
                  <a:txBody>
                    <a:bodyPr/>
                    <a:lstStyle/>
                    <a:p>
                      <a:r>
                        <a:rPr lang="en-US" dirty="0"/>
                        <a:t>Yes</a:t>
                      </a:r>
                    </a:p>
                  </a:txBody>
                  <a:tcPr anchor="ctr">
                    <a:solidFill>
                      <a:schemeClr val="accent4">
                        <a:lumMod val="20000"/>
                        <a:lumOff val="80000"/>
                      </a:schemeClr>
                    </a:solidFill>
                  </a:tcPr>
                </a:tc>
                <a:tc>
                  <a:txBody>
                    <a:bodyPr/>
                    <a:lstStyle/>
                    <a:p>
                      <a:r>
                        <a:rPr lang="en-US" sz="1800" dirty="0"/>
                        <a:t>GO:0071705</a:t>
                      </a:r>
                      <a:endParaRPr lang="en-US" dirty="0"/>
                    </a:p>
                  </a:txBody>
                  <a:tcPr anchor="ctr">
                    <a:solidFill>
                      <a:schemeClr val="accent4">
                        <a:lumMod val="20000"/>
                        <a:lumOff val="80000"/>
                      </a:schemeClr>
                    </a:solidFill>
                  </a:tcPr>
                </a:tc>
                <a:tc>
                  <a:txBody>
                    <a:bodyPr/>
                    <a:lstStyle/>
                    <a:p>
                      <a:r>
                        <a:rPr lang="en-US" dirty="0"/>
                        <a:t>Nitrogen Compound Transport</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0.006</a:t>
                      </a:r>
                    </a:p>
                  </a:txBody>
                  <a:tcPr anchor="ctr">
                    <a:solidFill>
                      <a:schemeClr val="accent4">
                        <a:lumMod val="20000"/>
                        <a:lumOff val="80000"/>
                      </a:schemeClr>
                    </a:solidFill>
                  </a:tcPr>
                </a:tc>
                <a:extLst>
                  <a:ext uri="{0D108BD9-81ED-4DB2-BD59-A6C34878D82A}">
                    <a16:rowId xmlns:a16="http://schemas.microsoft.com/office/drawing/2014/main" val="106644491"/>
                  </a:ext>
                </a:extLst>
              </a:tr>
              <a:tr h="182880">
                <a:tc>
                  <a:txBody>
                    <a:bodyPr/>
                    <a:lstStyle/>
                    <a:p>
                      <a:r>
                        <a:rPr lang="en-US" dirty="0"/>
                        <a:t>Yes</a:t>
                      </a:r>
                    </a:p>
                  </a:txBody>
                  <a:tcPr anchor="ctr">
                    <a:solidFill>
                      <a:schemeClr val="accent4">
                        <a:lumMod val="20000"/>
                        <a:lumOff val="80000"/>
                      </a:schemeClr>
                    </a:solidFill>
                  </a:tcPr>
                </a:tc>
                <a:tc>
                  <a:txBody>
                    <a:bodyPr/>
                    <a:lstStyle/>
                    <a:p>
                      <a:r>
                        <a:rPr lang="en-US" sz="1800" dirty="0"/>
                        <a:t>GO:0055085</a:t>
                      </a:r>
                      <a:endParaRPr lang="en-US" dirty="0"/>
                    </a:p>
                  </a:txBody>
                  <a:tcPr anchor="ctr">
                    <a:solidFill>
                      <a:schemeClr val="accent4">
                        <a:lumMod val="20000"/>
                        <a:lumOff val="80000"/>
                      </a:schemeClr>
                    </a:solidFill>
                  </a:tcPr>
                </a:tc>
                <a:tc>
                  <a:txBody>
                    <a:bodyPr/>
                    <a:lstStyle/>
                    <a:p>
                      <a:r>
                        <a:rPr lang="en-US" dirty="0"/>
                        <a:t>Transmembrane Transport</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4</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0.011</a:t>
                      </a:r>
                    </a:p>
                  </a:txBody>
                  <a:tcPr anchor="ctr">
                    <a:solidFill>
                      <a:schemeClr val="accent4">
                        <a:lumMod val="20000"/>
                        <a:lumOff val="80000"/>
                      </a:schemeClr>
                    </a:solidFill>
                  </a:tcPr>
                </a:tc>
                <a:extLst>
                  <a:ext uri="{0D108BD9-81ED-4DB2-BD59-A6C34878D82A}">
                    <a16:rowId xmlns:a16="http://schemas.microsoft.com/office/drawing/2014/main" val="2626402472"/>
                  </a:ext>
                </a:extLst>
              </a:tr>
              <a:tr h="182880">
                <a:tc>
                  <a:txBody>
                    <a:bodyPr/>
                    <a:lstStyle/>
                    <a:p>
                      <a:r>
                        <a:rPr lang="en-US" dirty="0"/>
                        <a:t>Yes</a:t>
                      </a:r>
                    </a:p>
                  </a:txBody>
                  <a:tcPr anchor="ctr">
                    <a:solidFill>
                      <a:schemeClr val="accent4">
                        <a:lumMod val="20000"/>
                        <a:lumOff val="80000"/>
                      </a:schemeClr>
                    </a:solidFill>
                  </a:tcPr>
                </a:tc>
                <a:tc>
                  <a:txBody>
                    <a:bodyPr/>
                    <a:lstStyle/>
                    <a:p>
                      <a:r>
                        <a:rPr lang="en-US" sz="1800" dirty="0"/>
                        <a:t>GO:0071702</a:t>
                      </a:r>
                      <a:endParaRPr lang="en-US" dirty="0"/>
                    </a:p>
                  </a:txBody>
                  <a:tcPr anchor="ctr">
                    <a:solidFill>
                      <a:schemeClr val="accent4">
                        <a:lumMod val="20000"/>
                        <a:lumOff val="80000"/>
                      </a:schemeClr>
                    </a:solidFill>
                  </a:tcPr>
                </a:tc>
                <a:tc>
                  <a:txBody>
                    <a:bodyPr/>
                    <a:lstStyle/>
                    <a:p>
                      <a:r>
                        <a:rPr lang="en-US" dirty="0"/>
                        <a:t>Organic Substance Transport</a:t>
                      </a: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Biological Process</a:t>
                      </a:r>
                    </a:p>
                  </a:txBody>
                  <a:tcPr anchor="ctr">
                    <a:solidFill>
                      <a:schemeClr val="accent4">
                        <a:lumMod val="20000"/>
                        <a:lumOff val="80000"/>
                      </a:schemeClr>
                    </a:solidFill>
                  </a:tcPr>
                </a:tc>
                <a:tc>
                  <a:txBody>
                    <a:bodyPr/>
                    <a:lstStyle/>
                    <a:p>
                      <a:r>
                        <a:rPr lang="en-US" dirty="0"/>
                        <a:t>6</a:t>
                      </a:r>
                    </a:p>
                  </a:txBody>
                  <a:tcPr anchor="ctr">
                    <a:solidFill>
                      <a:schemeClr val="accent4">
                        <a:lumMod val="20000"/>
                        <a:lumOff val="80000"/>
                      </a:schemeClr>
                    </a:solidFill>
                  </a:tcPr>
                </a:tc>
                <a:tc>
                  <a:txBody>
                    <a:bodyPr/>
                    <a:lstStyle/>
                    <a:p>
                      <a:r>
                        <a:rPr lang="en-US" dirty="0"/>
                        <a:t>No</a:t>
                      </a:r>
                    </a:p>
                  </a:txBody>
                  <a:tcPr anchor="ctr">
                    <a:solidFill>
                      <a:schemeClr val="accent4">
                        <a:lumMod val="20000"/>
                        <a:lumOff val="80000"/>
                      </a:schemeClr>
                    </a:solidFill>
                  </a:tcPr>
                </a:tc>
                <a:tc>
                  <a:txBody>
                    <a:bodyPr/>
                    <a:lstStyle/>
                    <a:p>
                      <a:r>
                        <a:rPr lang="en-US" dirty="0"/>
                        <a:t>0.030</a:t>
                      </a:r>
                    </a:p>
                  </a:txBody>
                  <a:tcPr anchor="ctr">
                    <a:solidFill>
                      <a:schemeClr val="accent4">
                        <a:lumMod val="20000"/>
                        <a:lumOff val="80000"/>
                      </a:schemeClr>
                    </a:solidFill>
                  </a:tcPr>
                </a:tc>
                <a:extLst>
                  <a:ext uri="{0D108BD9-81ED-4DB2-BD59-A6C34878D82A}">
                    <a16:rowId xmlns:a16="http://schemas.microsoft.com/office/drawing/2014/main" val="2018766223"/>
                  </a:ext>
                </a:extLst>
              </a:tr>
            </a:tbl>
          </a:graphicData>
        </a:graphic>
      </p:graphicFrame>
    </p:spTree>
    <p:extLst>
      <p:ext uri="{BB962C8B-B14F-4D97-AF65-F5344CB8AC3E}">
        <p14:creationId xmlns:p14="http://schemas.microsoft.com/office/powerpoint/2010/main" val="418542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B945F83-978C-4335-A70F-F8B21FF20B71}"/>
              </a:ext>
            </a:extLst>
          </p:cNvPr>
          <p:cNvSpPr txBox="1"/>
          <p:nvPr/>
        </p:nvSpPr>
        <p:spPr>
          <a:xfrm>
            <a:off x="587375" y="425450"/>
            <a:ext cx="3317876" cy="5201424"/>
          </a:xfrm>
          <a:prstGeom prst="rect">
            <a:avLst/>
          </a:prstGeom>
          <a:noFill/>
        </p:spPr>
        <p:txBody>
          <a:bodyPr wrap="square" rtlCol="0">
            <a:spAutoFit/>
          </a:bodyPr>
          <a:lstStyle/>
          <a:p>
            <a:r>
              <a:rPr lang="en-US" sz="2400" dirty="0"/>
              <a:t>BP1 = GO:0051179 - Localization</a:t>
            </a:r>
          </a:p>
          <a:p>
            <a:endParaRPr lang="en-US" sz="2400" dirty="0"/>
          </a:p>
          <a:p>
            <a:r>
              <a:rPr lang="en-US" sz="2400" dirty="0"/>
              <a:t>BP4 = GO:0071705 - Nitrogen compound transport</a:t>
            </a:r>
          </a:p>
          <a:p>
            <a:endParaRPr lang="en-US" sz="2400" dirty="0"/>
          </a:p>
          <a:p>
            <a:endParaRPr lang="en-US" sz="2400" dirty="0"/>
          </a:p>
          <a:p>
            <a:r>
              <a:rPr lang="en-US" sz="2000" i="1" dirty="0"/>
              <a:t>Definition: The directed movement of nitrogen-containing compounds into, out of or within a cell, or between cells, by means of some agent such as a transporter or pore.</a:t>
            </a:r>
          </a:p>
        </p:txBody>
      </p:sp>
      <p:pic>
        <p:nvPicPr>
          <p:cNvPr id="2" name="Picture 1">
            <a:extLst>
              <a:ext uri="{FF2B5EF4-FFF2-40B4-BE49-F238E27FC236}">
                <a16:creationId xmlns:a16="http://schemas.microsoft.com/office/drawing/2014/main" id="{4580CF54-3C9B-410E-85FD-662B7634F5E8}"/>
              </a:ext>
            </a:extLst>
          </p:cNvPr>
          <p:cNvPicPr>
            <a:picLocks noChangeAspect="1"/>
          </p:cNvPicPr>
          <p:nvPr/>
        </p:nvPicPr>
        <p:blipFill>
          <a:blip r:embed="rId2"/>
          <a:stretch>
            <a:fillRect/>
          </a:stretch>
        </p:blipFill>
        <p:spPr>
          <a:xfrm>
            <a:off x="5333999" y="104775"/>
            <a:ext cx="5989255" cy="6648450"/>
          </a:xfrm>
          <a:prstGeom prst="rect">
            <a:avLst/>
          </a:prstGeom>
        </p:spPr>
      </p:pic>
    </p:spTree>
    <p:extLst>
      <p:ext uri="{BB962C8B-B14F-4D97-AF65-F5344CB8AC3E}">
        <p14:creationId xmlns:p14="http://schemas.microsoft.com/office/powerpoint/2010/main" val="236354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3340</Words>
  <Application>Microsoft Office PowerPoint</Application>
  <PresentationFormat>Widescreen</PresentationFormat>
  <Paragraphs>1022</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BP1 = GO:0044419 – Biological process involved in interspecies interaction between organisms  Definition: Any process evolved to enable an interaction with an organism of a different species.</vt:lpstr>
      <vt:lpstr>PowerPoint Presentation</vt:lpstr>
      <vt:lpstr>PowerPoint Presentation</vt:lpstr>
      <vt:lpstr>MF1 = GO:0005215 - Transporter activity  Definition: Enables the directed movement of substances (such as macromolecules, small molecules, ions) into, out of or within a cell, or between cells.</vt:lpstr>
      <vt:lpstr>PowerPoint Presentation</vt:lpstr>
      <vt:lpstr>PowerPoint Presentation</vt:lpstr>
      <vt:lpstr>BP1 = GO:0051179 - Localization  Definition: Any process in which a cell, a substance, or a cellular entity, such as a protein complex or organelle, is transported, tethered to or otherwise maintained in a specific location. In the case of substances, localization may also be achieved via selective degradation.</vt:lpstr>
      <vt:lpstr>PowerPoint Presentation</vt:lpstr>
      <vt:lpstr>PowerPoint Presentation</vt:lpstr>
      <vt:lpstr>PowerPoint Presentation</vt:lpstr>
      <vt:lpstr>PowerPoint Presentation</vt:lpstr>
      <vt:lpstr>BP1 = GO:0008152 - Metabolic process  Definition: The chemical reactions and pathways, including anabolism and catabolism, by which living organisms transform chemical substances. Metabolic processes typically transform small molecules, but also include macromolecular processes such as DNA repair and replication, and protein synthesis and degradation.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BP1 = GO:0009987 - Cellular process  Definition: Any process that is carried out at the cellular level, but not necessarily restricted to a single cell. For example, cell communication occurs among more than one cell, but occurs at the cellular level.</vt:lpstr>
      <vt:lpstr>PowerPoint Presentation</vt:lpstr>
      <vt:lpstr>PowerPoint Presentation</vt:lpstr>
      <vt:lpstr>MF1 = GO:0003824 – Catalytic activity  Definition: Catalysis of a biochemical reaction at physiological temperatures. In biologically catalyzed reactions, the reactants are known as substrates, and the catalysts are naturally occurring macromolecular substances known as enzymes. Enzymes possess specific binding sites for substrates, and are usually composed wholly or largely of protein, but RNA that has catalytic activity (ribozyme) is often also regarded as enzymatic.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BP1 = GO:0065007 – Biological regulation  Definition: Any process that modulates a measurable attribute of any biological process, quality or function.</vt:lpstr>
      <vt:lpstr>PowerPoint Presentation</vt:lpstr>
      <vt:lpstr>PowerPoint Presentation</vt:lpstr>
      <vt:lpstr>MF1 = GO:0005488 – Binding  Definition: The selective, non-covalent, often stoichiometric, interaction of a molecule with one or more specific sites on another molecule.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Krista Ternus</dc:creator>
  <cp:lastModifiedBy>Jochum, Michael D.</cp:lastModifiedBy>
  <cp:revision>288</cp:revision>
  <dcterms:created xsi:type="dcterms:W3CDTF">2021-05-15T21:05:14Z</dcterms:created>
  <dcterms:modified xsi:type="dcterms:W3CDTF">2021-06-08T19:23:31Z</dcterms:modified>
</cp:coreProperties>
</file>