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02" r:id="rId3"/>
  </p:sldMasterIdLst>
  <p:notesMasterIdLst>
    <p:notesMasterId r:id="rId35"/>
  </p:notesMasterIdLst>
  <p:sldIdLst>
    <p:sldId id="466" r:id="rId4"/>
    <p:sldId id="522" r:id="rId5"/>
    <p:sldId id="471" r:id="rId6"/>
    <p:sldId id="470" r:id="rId7"/>
    <p:sldId id="476" r:id="rId8"/>
    <p:sldId id="489" r:id="rId9"/>
    <p:sldId id="485" r:id="rId10"/>
    <p:sldId id="502" r:id="rId11"/>
    <p:sldId id="521" r:id="rId12"/>
    <p:sldId id="519" r:id="rId13"/>
    <p:sldId id="491" r:id="rId14"/>
    <p:sldId id="495" r:id="rId15"/>
    <p:sldId id="484" r:id="rId16"/>
    <p:sldId id="494" r:id="rId17"/>
    <p:sldId id="493" r:id="rId18"/>
    <p:sldId id="482" r:id="rId19"/>
    <p:sldId id="511" r:id="rId20"/>
    <p:sldId id="510" r:id="rId21"/>
    <p:sldId id="514" r:id="rId22"/>
    <p:sldId id="499" r:id="rId23"/>
    <p:sldId id="507" r:id="rId24"/>
    <p:sldId id="506" r:id="rId25"/>
    <p:sldId id="517" r:id="rId26"/>
    <p:sldId id="500" r:id="rId27"/>
    <p:sldId id="488" r:id="rId28"/>
    <p:sldId id="501" r:id="rId29"/>
    <p:sldId id="483" r:id="rId30"/>
    <p:sldId id="257" r:id="rId31"/>
    <p:sldId id="273" r:id="rId32"/>
    <p:sldId id="478" r:id="rId33"/>
    <p:sldId id="4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25"/>
    <a:srgbClr val="2E3E46"/>
    <a:srgbClr val="B22222"/>
    <a:srgbClr val="228B22"/>
    <a:srgbClr val="FF7F00"/>
    <a:srgbClr val="B24745"/>
    <a:srgbClr val="4472C4"/>
    <a:srgbClr val="3B4992"/>
    <a:srgbClr val="008B45"/>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60000" autoAdjust="0"/>
  </p:normalViewPr>
  <p:slideViewPr>
    <p:cSldViewPr snapToGrid="0">
      <p:cViewPr varScale="1">
        <p:scale>
          <a:sx n="78" d="100"/>
          <a:sy n="78" d="100"/>
        </p:scale>
        <p:origin x="1326" y="9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3/22/2022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a:t>
            </a: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We then conducted a stratified Maaslin2 analysis amongst COVID19 samples with known survival outcomes revealing notable functional profiles associated with Phosphate / phosphorylation, Metal ion binding (</a:t>
            </a:r>
            <a:r>
              <a:rPr lang="en-US" sz="1800" dirty="0" err="1">
                <a:effectLst/>
                <a:latin typeface="Calibri" panose="020F0502020204030204" pitchFamily="34" charset="0"/>
                <a:ea typeface="Calibri" panose="020F0502020204030204" pitchFamily="34" charset="0"/>
                <a:cs typeface="Calibri" panose="020F0502020204030204" pitchFamily="34" charset="0"/>
              </a:rPr>
              <a:t>mg,zn,etc</a:t>
            </a:r>
            <a:r>
              <a:rPr lang="en-US" sz="1800" dirty="0">
                <a:effectLst/>
                <a:latin typeface="Calibri" panose="020F0502020204030204" pitchFamily="34" charset="0"/>
                <a:ea typeface="Calibri" panose="020F0502020204030204" pitchFamily="34" charset="0"/>
                <a:cs typeface="Calibri" panose="020F0502020204030204" pitchFamily="34" charset="0"/>
              </a:rPr>
              <a:t>)  Nucleotide terms like DNA recombination and RNA phosphodiester bond hydrolyses, and Lytic activity (hydrolase, </a:t>
            </a:r>
            <a:r>
              <a:rPr lang="en-US" sz="1800" dirty="0" err="1">
                <a:effectLst/>
                <a:latin typeface="Calibri" panose="020F0502020204030204" pitchFamily="34" charset="0"/>
                <a:ea typeface="Calibri" panose="020F0502020204030204" pitchFamily="34" charset="0"/>
                <a:cs typeface="Calibri" panose="020F0502020204030204" pitchFamily="34" charset="0"/>
              </a:rPr>
              <a:t>endopeptidase,etc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1528642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216411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Results from the Taxonomic comparison of the deceased to the survive cohort revealed a ***statistically significant increase in log2 median ratio of the family </a:t>
            </a:r>
            <a:r>
              <a:rPr lang="en-US" sz="1800" dirty="0" err="1">
                <a:effectLst/>
                <a:latin typeface="Calibri" panose="020F0502020204030204" pitchFamily="34" charset="0"/>
                <a:ea typeface="Calibri" panose="020F0502020204030204" pitchFamily="34" charset="0"/>
                <a:cs typeface="Calibri" panose="020F0502020204030204" pitchFamily="34" charset="0"/>
              </a:rPr>
              <a:t>Comanomonadacea</a:t>
            </a:r>
            <a:r>
              <a:rPr lang="en-US" sz="1800" dirty="0">
                <a:effectLst/>
                <a:latin typeface="Calibri" panose="020F0502020204030204" pitchFamily="34" charset="0"/>
                <a:ea typeface="Calibri" panose="020F0502020204030204" pitchFamily="34" charset="0"/>
                <a:cs typeface="Calibri" panose="020F0502020204030204" pitchFamily="34" charset="0"/>
              </a:rPr>
              <a:t>, belonging to the genus </a:t>
            </a:r>
            <a:r>
              <a:rPr lang="en-US" sz="1800" i="1" dirty="0" err="1">
                <a:effectLst/>
                <a:latin typeface="Calibri" panose="020F0502020204030204" pitchFamily="34" charset="0"/>
                <a:ea typeface="Calibri" panose="020F0502020204030204" pitchFamily="34" charset="0"/>
                <a:cs typeface="Calibri" panose="020F0502020204030204" pitchFamily="34" charset="0"/>
              </a:rPr>
              <a:t>Variovorax</a:t>
            </a:r>
            <a:r>
              <a:rPr lang="en-US" sz="1800" dirty="0">
                <a:effectLst/>
                <a:latin typeface="Calibri" panose="020F0502020204030204" pitchFamily="34" charset="0"/>
                <a:ea typeface="Calibri" panose="020F0502020204030204" pitchFamily="34" charset="0"/>
                <a:cs typeface="Calibri" panose="020F0502020204030204" pitchFamily="34" charset="0"/>
              </a:rPr>
              <a:t> ***and decreases in the family </a:t>
            </a:r>
            <a:r>
              <a:rPr lang="en-US" sz="1800" dirty="0" err="1">
                <a:effectLst/>
                <a:latin typeface="Calibri" panose="020F0502020204030204" pitchFamily="34" charset="0"/>
                <a:ea typeface="Calibri" panose="020F0502020204030204" pitchFamily="34" charset="0"/>
                <a:cs typeface="Calibri" panose="020F0502020204030204" pitchFamily="34" charset="0"/>
              </a:rPr>
              <a:t>Bacteriodales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a:lnSpc>
                <a:spcPct val="107000"/>
              </a:lnSpc>
              <a:spcBef>
                <a:spcPts val="0"/>
              </a:spcBef>
              <a:spcAft>
                <a:spcPts val="800"/>
              </a:spcAft>
              <a:buFont typeface="Symbol" panose="05050102010706020507" pitchFamily="18" charset="2"/>
              <a:buNone/>
            </a:pP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12</a:t>
            </a:fld>
            <a:endParaRPr lang="en-US"/>
          </a:p>
        </p:txBody>
      </p:sp>
    </p:spTree>
    <p:extLst>
      <p:ext uri="{BB962C8B-B14F-4D97-AF65-F5344CB8AC3E}">
        <p14:creationId xmlns:p14="http://schemas.microsoft.com/office/powerpoint/2010/main" val="2256367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conclusion,***  we observed unique taxonomic and functional discriminant features in the BALF metatranscriptomes distinctive of COVID19 moderate to serve disease or its treatment, and predictors of COVID19 mortality using </a:t>
            </a:r>
            <a:r>
              <a:rPr lang="en-US" sz="1800" dirty="0" err="1">
                <a:effectLst/>
                <a:latin typeface="Calibri" panose="020F0502020204030204" pitchFamily="34" charset="0"/>
                <a:ea typeface="Calibri" panose="020F0502020204030204" pitchFamily="34" charset="0"/>
                <a:cs typeface="Calibri" panose="020F0502020204030204" pitchFamily="34" charset="0"/>
              </a:rPr>
              <a:t>dmm</a:t>
            </a:r>
            <a:r>
              <a:rPr lang="en-US" sz="1800" dirty="0">
                <a:effectLst/>
                <a:latin typeface="Calibri" panose="020F0502020204030204" pitchFamily="34" charset="0"/>
                <a:ea typeface="Calibri" panose="020F0502020204030204" pitchFamily="34" charset="0"/>
                <a:cs typeface="Calibri" panose="020F0502020204030204" pitchFamily="34" charset="0"/>
              </a:rPr>
              <a:t> clustering.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Functionally annotated Gene ontologies of interest included associations with Phosphate / phosphorylation, metal ion binding (</a:t>
            </a:r>
            <a:r>
              <a:rPr lang="en-US" sz="1800" dirty="0" err="1">
                <a:effectLst/>
                <a:latin typeface="Calibri" panose="020F0502020204030204" pitchFamily="34" charset="0"/>
                <a:ea typeface="Calibri" panose="020F0502020204030204" pitchFamily="34" charset="0"/>
                <a:cs typeface="Calibri" panose="020F0502020204030204" pitchFamily="34" charset="0"/>
              </a:rPr>
              <a:t>mg,zn,etc</a:t>
            </a:r>
            <a:r>
              <a:rPr lang="en-US" sz="1800" dirty="0">
                <a:effectLst/>
                <a:latin typeface="Calibri" panose="020F0502020204030204" pitchFamily="34" charset="0"/>
                <a:ea typeface="Calibri" panose="020F0502020204030204" pitchFamily="34" charset="0"/>
                <a:cs typeface="Calibri" panose="020F0502020204030204" pitchFamily="34" charset="0"/>
              </a:rPr>
              <a:t>), nucleotide terms, and  Lytic activity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Distinct Taxonomic features of COVID19 disease and mortality include increases in log2 median ratios of </a:t>
            </a:r>
            <a:r>
              <a:rPr lang="en-US" sz="1800" dirty="0" err="1">
                <a:effectLst/>
                <a:latin typeface="Calibri" panose="020F0502020204030204" pitchFamily="34" charset="0"/>
                <a:ea typeface="Calibri" panose="020F0502020204030204" pitchFamily="34" charset="0"/>
                <a:cs typeface="Calibri" panose="020F0502020204030204" pitchFamily="34" charset="0"/>
              </a:rPr>
              <a:t>Sphingomonas</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dirty="0" err="1">
                <a:effectLst/>
                <a:latin typeface="Calibri" panose="020F0502020204030204" pitchFamily="34" charset="0"/>
                <a:ea typeface="Calibri" panose="020F0502020204030204" pitchFamily="34" charset="0"/>
                <a:cs typeface="Calibri" panose="020F0502020204030204" pitchFamily="34" charset="0"/>
              </a:rPr>
              <a:t>Variovorax</a:t>
            </a:r>
            <a:r>
              <a:rPr lang="en-US" sz="1800" dirty="0">
                <a:effectLst/>
                <a:latin typeface="Calibri" panose="020F0502020204030204" pitchFamily="34" charset="0"/>
                <a:ea typeface="Calibri" panose="020F0502020204030204" pitchFamily="34" charset="0"/>
                <a:cs typeface="Calibri" panose="020F0502020204030204" pitchFamily="34" charset="0"/>
              </a:rPr>
              <a:t>, and decreases in </a:t>
            </a:r>
            <a:r>
              <a:rPr lang="en-US" sz="1800" dirty="0" err="1">
                <a:effectLst/>
                <a:latin typeface="Calibri" panose="020F0502020204030204" pitchFamily="34" charset="0"/>
                <a:ea typeface="Calibri" panose="020F0502020204030204" pitchFamily="34" charset="0"/>
                <a:cs typeface="Calibri" panose="020F0502020204030204" pitchFamily="34" charset="0"/>
              </a:rPr>
              <a:t>Bacteroidia</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dirty="0" err="1">
                <a:effectLst/>
                <a:latin typeface="Calibri" panose="020F0502020204030204" pitchFamily="34" charset="0"/>
                <a:ea typeface="Calibri" panose="020F0502020204030204" pitchFamily="34" charset="0"/>
                <a:cs typeface="Calibri" panose="020F0502020204030204" pitchFamily="34" charset="0"/>
              </a:rPr>
              <a:t>Bacteroidiales</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4572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Collectively, while this data does cannot speak to causality or directionality of the association, it does demonstrate a significant relationship between the human microbiome and severity of COVID-19, rendering further testable hypotheses that warrant further investigation.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With that I would like to thank the COVIRT microbial subgroup team members and give special acknowledgment to John Fonner and the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Texas Advanced Computing Center (TACC) at The University of Texas at Austin for providing HPC resources that have contributed to the research results reported. I would also like to thank </a:t>
            </a:r>
            <a:r>
              <a:rPr lang="en-US" sz="1800" dirty="0">
                <a:effectLst/>
                <a:latin typeface="Calibri" panose="020F0502020204030204" pitchFamily="34" charset="0"/>
                <a:ea typeface="Calibri" panose="020F0502020204030204" pitchFamily="34" charset="0"/>
                <a:cs typeface="Calibri" panose="020F0502020204030204" pitchFamily="34" charset="0"/>
              </a:rPr>
              <a:t>my PI Dr. Kjersti Aagaard,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Mike Lee at NASA,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viktoria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zakas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the University of Chicago, Kristen Curry and Dr. Todd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Trainjen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the entirety of the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Trainjen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lab at Rice, and finally the COVIRT microbial subgroup leader Dr. Krista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Ternus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Signature science.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3369212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with that I would like to thank you for listening and am happy to take any questions.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Features of particular interest associated with morbidity in the Depth 1 parent *** Metabolic and cellular processes include decreases in *** carbohydrate metabolic processes, Increases in *** RNA metabolic processes and RNA phosphodiester bond hydrolysis, *** decreases in phosphorylation,  and increases in nucleobase containing compound biosynthetic processes.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17</a:t>
            </a:fld>
            <a:endParaRPr lang="en-US"/>
          </a:p>
        </p:txBody>
      </p:sp>
    </p:spTree>
    <p:extLst>
      <p:ext uri="{BB962C8B-B14F-4D97-AF65-F5344CB8AC3E}">
        <p14:creationId xmlns:p14="http://schemas.microsoft.com/office/powerpoint/2010/main" val="3903159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comparisons amongst those who died to those who survived Under the Depth 1 parent Catalytic activity defined reported *** decreases in </a:t>
            </a:r>
            <a:r>
              <a:rPr lang="en-US" sz="1800" dirty="0" err="1">
                <a:effectLst/>
                <a:latin typeface="Calibri" panose="020F0502020204030204" pitchFamily="34" charset="0"/>
                <a:ea typeface="Calibri" panose="020F0502020204030204" pitchFamily="34" charset="0"/>
                <a:cs typeface="Calibri" panose="020F0502020204030204" pitchFamily="34" charset="0"/>
              </a:rPr>
              <a:t>oxoreductase</a:t>
            </a:r>
            <a:r>
              <a:rPr lang="en-US" sz="1800" dirty="0">
                <a:effectLst/>
                <a:latin typeface="Calibri" panose="020F0502020204030204" pitchFamily="34" charset="0"/>
                <a:ea typeface="Calibri" panose="020F0502020204030204" pitchFamily="34" charset="0"/>
                <a:cs typeface="Calibri" panose="020F0502020204030204" pitchFamily="34" charset="0"/>
              </a:rPr>
              <a:t> activity, *** increases in catalytic activity acting on RNA***, and endopeptidase activity.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18</a:t>
            </a:fld>
            <a:endParaRPr lang="en-US"/>
          </a:p>
        </p:txBody>
      </p:sp>
    </p:spTree>
    <p:extLst>
      <p:ext uri="{BB962C8B-B14F-4D97-AF65-F5344CB8AC3E}">
        <p14:creationId xmlns:p14="http://schemas.microsoft.com/office/powerpoint/2010/main" val="2838957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 with respect to the Go Terms belonging to the Depth 1 parent of binding, we observed *** decreases in organic cyclic compound binding and *** increases in RNA binding *** transition metal ion binding, ***magnesium ion binding,*** and  zinc ion binding amongst those who died compared to those who survived. [NEXT SLIDE]</a:t>
            </a:r>
          </a:p>
        </p:txBody>
      </p:sp>
      <p:sp>
        <p:nvSpPr>
          <p:cNvPr id="4" name="Slide Number Placeholder 3"/>
          <p:cNvSpPr>
            <a:spLocks noGrp="1"/>
          </p:cNvSpPr>
          <p:nvPr>
            <p:ph type="sldNum" sz="quarter" idx="5"/>
          </p:nvPr>
        </p:nvSpPr>
        <p:spPr/>
        <p:txBody>
          <a:bodyPr/>
          <a:lstStyle/>
          <a:p>
            <a:fld id="{AE174C89-39AB-4440-A7D3-F7D27E1F3377}" type="slidenum">
              <a:rPr lang="en-US" smtClean="0"/>
              <a:t>19</a:t>
            </a:fld>
            <a:endParaRPr lang="en-US"/>
          </a:p>
        </p:txBody>
      </p:sp>
    </p:spTree>
    <p:extLst>
      <p:ext uri="{BB962C8B-B14F-4D97-AF65-F5344CB8AC3E}">
        <p14:creationId xmlns:p14="http://schemas.microsoft.com/office/powerpoint/2010/main" val="223027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3638915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Results from the Analysis of Variance *** using outcome and clusters derived from the unsupervised machine learning Dirichlet mixture modeling analysis *** revealed a statistically significant association between </a:t>
            </a:r>
            <a:r>
              <a:rPr lang="en-US" dirty="0" err="1"/>
              <a:t>dmm_cluster</a:t>
            </a:r>
            <a:r>
              <a:rPr lang="en-US" dirty="0"/>
              <a:t> and outcome with a p value of &lt;0.001.  *** A </a:t>
            </a:r>
            <a:r>
              <a:rPr lang="en-US" dirty="0" err="1"/>
              <a:t>posthoc</a:t>
            </a:r>
            <a:r>
              <a:rPr lang="en-US" dirty="0"/>
              <a:t> Tukey-Kramer multiple comparison of means test with 95% confidence intervals showed statistical significance when comparing the deceased to the survived cohort with an adjusted p value of 0.001.</a:t>
            </a:r>
          </a:p>
        </p:txBody>
      </p:sp>
      <p:sp>
        <p:nvSpPr>
          <p:cNvPr id="4" name="Slide Number Placeholder 3"/>
          <p:cNvSpPr>
            <a:spLocks noGrp="1"/>
          </p:cNvSpPr>
          <p:nvPr>
            <p:ph type="sldNum" sz="quarter" idx="5"/>
          </p:nvPr>
        </p:nvSpPr>
        <p:spPr/>
        <p:txBody>
          <a:bodyPr/>
          <a:lstStyle/>
          <a:p>
            <a:fld id="{AE174C89-39AB-4440-A7D3-F7D27E1F3377}" type="slidenum">
              <a:rPr lang="en-US" smtClean="0"/>
              <a:t>21</a:t>
            </a:fld>
            <a:endParaRPr lang="en-US"/>
          </a:p>
        </p:txBody>
      </p:sp>
    </p:spTree>
    <p:extLst>
      <p:ext uri="{BB962C8B-B14F-4D97-AF65-F5344CB8AC3E}">
        <p14:creationId xmlns:p14="http://schemas.microsoft.com/office/powerpoint/2010/main" val="1350892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22</a:t>
            </a:fld>
            <a:endParaRPr lang="en-US"/>
          </a:p>
        </p:txBody>
      </p:sp>
    </p:spTree>
    <p:extLst>
      <p:ext uri="{BB962C8B-B14F-4D97-AF65-F5344CB8AC3E}">
        <p14:creationId xmlns:p14="http://schemas.microsoft.com/office/powerpoint/2010/main" val="399948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23</a:t>
            </a:fld>
            <a:endParaRPr lang="en-US"/>
          </a:p>
        </p:txBody>
      </p:sp>
    </p:spTree>
    <p:extLst>
      <p:ext uri="{BB962C8B-B14F-4D97-AF65-F5344CB8AC3E}">
        <p14:creationId xmlns:p14="http://schemas.microsoft.com/office/powerpoint/2010/main" val="795380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25</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Survivors of COVID19 moderate to severe disease had a significantly unique BALF </a:t>
            </a:r>
            <a:r>
              <a:rPr lang="en-US" dirty="0" err="1"/>
              <a:t>metatransciptome</a:t>
            </a:r>
            <a:r>
              <a:rPr lang="en-US" dirty="0"/>
              <a:t> profile with notable GO Terms </a:t>
            </a:r>
          </a:p>
          <a:p>
            <a:endParaRPr lang="en-US" dirty="0"/>
          </a:p>
          <a:p>
            <a:endParaRPr lang="en-US" dirty="0"/>
          </a:p>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endParaRPr lang="en-US" dirty="0"/>
          </a:p>
          <a:p>
            <a:r>
              <a:rPr lang="en-US" dirty="0"/>
              <a:t>https://www.nature.com/articles/s42003-021-01796-w</a:t>
            </a:r>
          </a:p>
          <a:p>
            <a:endParaRPr lang="en-US" dirty="0"/>
          </a:p>
          <a:p>
            <a:r>
              <a:rPr lang="en-US" dirty="0"/>
              <a:t>Staphylococcus </a:t>
            </a:r>
            <a:r>
              <a:rPr lang="en-US" dirty="0" err="1"/>
              <a:t>simulans</a:t>
            </a:r>
            <a:r>
              <a:rPr lang="en-US" dirty="0"/>
              <a:t> had high abundances in three healthy controls (H21, H22 and H23)</a:t>
            </a:r>
          </a:p>
          <a:p>
            <a:endParaRPr lang="en-US" dirty="0"/>
          </a:p>
          <a:p>
            <a:endParaRPr lang="en-US" dirty="0"/>
          </a:p>
          <a:p>
            <a:endParaRPr lang="en-US" dirty="0"/>
          </a:p>
          <a:p>
            <a:r>
              <a:rPr lang="en-US" dirty="0"/>
              <a:t>https://www.cell.com/cell-reports/pdfExtended/S2211-1247(21)00447-2</a:t>
            </a:r>
          </a:p>
          <a:p>
            <a:endParaRPr lang="en-US" dirty="0"/>
          </a:p>
          <a:p>
            <a:endParaRPr lang="en-US" dirty="0"/>
          </a:p>
          <a:p>
            <a:r>
              <a:rPr lang="en-US" dirty="0"/>
              <a:t>Stimulator of interferon genes (STING) regulates immune responses to bacteria and viruses by responding to cyclic dinucleotides (CDNs), including the endogenous STING ligand 20 30 -cyclic GMP-AMP (</a:t>
            </a:r>
            <a:r>
              <a:rPr lang="en-US" dirty="0" err="1"/>
              <a:t>cGAMP</a:t>
            </a:r>
            <a:r>
              <a:rPr lang="en-US" dirty="0"/>
              <a:t>) that is produced by cyclic GMP-AMP synthase (</a:t>
            </a:r>
            <a:r>
              <a:rPr lang="en-US" dirty="0" err="1"/>
              <a:t>cGAS</a:t>
            </a:r>
            <a:r>
              <a:rPr lang="en-US" dirty="0"/>
              <a:t>) (Sun et al., 2013). Bacteria also produce STING-activating CDNs, including c-di-GMP, c-di-AMP, and 30 30 -</a:t>
            </a:r>
            <a:r>
              <a:rPr lang="en-US" dirty="0" err="1"/>
              <a:t>cGAMP</a:t>
            </a:r>
            <a:r>
              <a:rPr lang="en-US" dirty="0"/>
              <a:t> (Davies et al., 2012). Humans and mice with gain-of-function mutations in STING develop spontaneous inflammation in the lungs, </a:t>
            </a:r>
            <a:r>
              <a:rPr lang="en-US" dirty="0" err="1"/>
              <a:t>hypercytokinemia</a:t>
            </a:r>
            <a:r>
              <a:rPr lang="en-US" dirty="0"/>
              <a:t>, and T cell cytopenia (Liu et al., 2014; Warner et al., 2017). </a:t>
            </a:r>
            <a:r>
              <a:rPr lang="en-US"/>
              <a:t>Because STING gain-of-function mutants may exhibit enhanced ligand sensitivity (Liu et al., 2014), we reasoned that CDNs produced by commensal bacteria might regulate autoimmune lung disease pathogenesis in a mouse model of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26</a:t>
            </a:fld>
            <a:endParaRPr lang="en-US"/>
          </a:p>
        </p:txBody>
      </p:sp>
    </p:spTree>
    <p:extLst>
      <p:ext uri="{BB962C8B-B14F-4D97-AF65-F5344CB8AC3E}">
        <p14:creationId xmlns:p14="http://schemas.microsoft.com/office/powerpoint/2010/main" val="426596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27</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28</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30</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31</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This study began early in the SARS-CoV-2 outbreak, *** when scientists began openly publishing </a:t>
            </a:r>
            <a:r>
              <a:rPr lang="en-US" sz="1200" dirty="0" err="1">
                <a:effectLst/>
                <a:latin typeface="Calibri" panose="020F0502020204030204" pitchFamily="34" charset="0"/>
                <a:ea typeface="Calibri" panose="020F0502020204030204" pitchFamily="34" charset="0"/>
                <a:cs typeface="Calibri" panose="020F0502020204030204" pitchFamily="34" charset="0"/>
              </a:rPr>
              <a:t>metatranscriptome</a:t>
            </a:r>
            <a:r>
              <a:rPr lang="en-US" sz="1200" dirty="0">
                <a:effectLst/>
                <a:latin typeface="Calibri" panose="020F0502020204030204" pitchFamily="34" charset="0"/>
                <a:ea typeface="Calibri" panose="020F0502020204030204" pitchFamily="34" charset="0"/>
                <a:cs typeface="Calibri" panose="020F0502020204030204" pitchFamily="34" charset="0"/>
              </a:rPr>
              <a:t> sequences derived from human bronchoalveolar lavage fluid (BALF) from patients with COVID-19, prompting us to investigate the potential relationship between </a:t>
            </a:r>
            <a:r>
              <a:rPr lang="en-US" sz="1200" b="1" dirty="0">
                <a:effectLst/>
                <a:latin typeface="Calibri" panose="020F0502020204030204" pitchFamily="34" charset="0"/>
                <a:ea typeface="Calibri" panose="020F0502020204030204" pitchFamily="34" charset="0"/>
                <a:cs typeface="Calibri" panose="020F0502020204030204" pitchFamily="34" charset="0"/>
              </a:rPr>
              <a:t>microbially derived transcriptome changes surrounding COVID-19 </a:t>
            </a:r>
            <a:r>
              <a:rPr lang="en-US" sz="1200" dirty="0">
                <a:effectLst/>
                <a:latin typeface="Calibri" panose="020F0502020204030204" pitchFamily="34" charset="0"/>
                <a:ea typeface="Calibri" panose="020F0502020204030204" pitchFamily="34" charset="0"/>
                <a:cs typeface="Calibri" panose="020F0502020204030204" pitchFamily="34" charset="0"/>
              </a:rPr>
              <a:t>from a </a:t>
            </a:r>
            <a:r>
              <a:rPr lang="en-US" sz="1200" dirty="0" err="1">
                <a:effectLst/>
                <a:latin typeface="Calibri" panose="020F0502020204030204" pitchFamily="34" charset="0"/>
                <a:ea typeface="Calibri" panose="020F0502020204030204" pitchFamily="34" charset="0"/>
                <a:cs typeface="Calibri" panose="020F0502020204030204" pitchFamily="34" charset="0"/>
              </a:rPr>
              <a:t>hologenome</a:t>
            </a:r>
            <a:r>
              <a:rPr lang="en-US" sz="1200" dirty="0">
                <a:effectLst/>
                <a:latin typeface="Calibri" panose="020F0502020204030204" pitchFamily="34" charset="0"/>
                <a:ea typeface="Calibri" panose="020F0502020204030204" pitchFamily="34" charset="0"/>
                <a:cs typeface="Calibri" panose="020F0502020204030204" pitchFamily="34" charset="0"/>
              </a:rPr>
              <a:t> standpoint. Samples consisted of metatranscriptomes sourced from 8 different publications *** </a:t>
            </a:r>
            <a:r>
              <a:rPr lang="en-US" sz="1200" b="0" i="0" dirty="0">
                <a:solidFill>
                  <a:srgbClr val="333333"/>
                </a:solidFill>
                <a:effectLst/>
                <a:latin typeface="Open Sans"/>
              </a:rPr>
              <a:t>comprising 3 main cohorts categorized by case type,</a:t>
            </a:r>
            <a:r>
              <a:rPr lang="en-US" sz="1800" dirty="0">
                <a:solidFill>
                  <a:srgbClr val="201F1E"/>
                </a:solidFill>
                <a:effectLst/>
                <a:latin typeface="Calibri" panose="020F0502020204030204" pitchFamily="34" charset="0"/>
                <a:ea typeface="Calibri" panose="020F0502020204030204" pitchFamily="34" charset="0"/>
              </a:rPr>
              <a:t>*** with and additional stratified comparison based of disease severity in the COVID-19 cohort broken down by survival outcome. </a:t>
            </a:r>
            <a:r>
              <a:rPr lang="en-US" sz="1800" dirty="0">
                <a:effectLst/>
                <a:latin typeface="Calibri" panose="020F0502020204030204" pitchFamily="34" charset="0"/>
                <a:ea typeface="Calibri" panose="020F0502020204030204" pitchFamily="34" charset="0"/>
                <a:cs typeface="Calibri" panose="020F0502020204030204" pitchFamily="34" charset="0"/>
              </a:rPr>
              <a:t>*** The objectives of the study were to compare the BALF metatranscriptomes in the </a:t>
            </a:r>
            <a:r>
              <a:rPr lang="en-US" sz="1800" b="1" dirty="0">
                <a:effectLst/>
                <a:latin typeface="Calibri" panose="020F0502020204030204" pitchFamily="34" charset="0"/>
                <a:ea typeface="Calibri" panose="020F0502020204030204" pitchFamily="34" charset="0"/>
                <a:cs typeface="Calibri" panose="020F0502020204030204" pitchFamily="34" charset="0"/>
              </a:rPr>
              <a:t>COVID19 cohort </a:t>
            </a:r>
            <a:r>
              <a:rPr lang="en-US" sz="1800" dirty="0">
                <a:effectLst/>
                <a:latin typeface="Calibri" panose="020F0502020204030204" pitchFamily="34" charset="0"/>
                <a:ea typeface="Calibri" panose="020F0502020204030204" pitchFamily="34" charset="0"/>
                <a:cs typeface="Calibri" panose="020F0502020204030204" pitchFamily="34" charset="0"/>
              </a:rPr>
              <a:t>amongst </a:t>
            </a:r>
            <a:r>
              <a:rPr lang="en-US" sz="1800" b="1" dirty="0">
                <a:effectLst/>
                <a:latin typeface="Calibri" panose="020F0502020204030204" pitchFamily="34" charset="0"/>
                <a:ea typeface="Calibri" panose="020F0502020204030204" pitchFamily="34" charset="0"/>
                <a:cs typeface="Calibri" panose="020F0502020204030204" pitchFamily="34" charset="0"/>
              </a:rPr>
              <a:t>uninfected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b="1" dirty="0">
                <a:effectLst/>
                <a:latin typeface="Calibri" panose="020F0502020204030204" pitchFamily="34" charset="0"/>
                <a:ea typeface="Calibri" panose="020F0502020204030204" pitchFamily="34" charset="0"/>
                <a:cs typeface="Calibri" panose="020F0502020204030204" pitchFamily="34" charset="0"/>
              </a:rPr>
              <a:t> CAP </a:t>
            </a:r>
            <a:r>
              <a:rPr lang="en-US" sz="1800" dirty="0">
                <a:effectLst/>
                <a:latin typeface="Calibri" panose="020F0502020204030204" pitchFamily="34" charset="0"/>
                <a:ea typeface="Calibri" panose="020F0502020204030204" pitchFamily="34" charset="0"/>
                <a:cs typeface="Calibri" panose="020F0502020204030204" pitchFamily="34" charset="0"/>
              </a:rPr>
              <a:t>patient cohorts and identify *** taxonomic changes in </a:t>
            </a:r>
            <a:r>
              <a:rPr lang="en-US" sz="1800" b="1" dirty="0">
                <a:effectLst/>
                <a:latin typeface="Calibri" panose="020F0502020204030204" pitchFamily="34" charset="0"/>
                <a:ea typeface="Calibri" panose="020F0502020204030204" pitchFamily="34" charset="0"/>
                <a:cs typeface="Calibri" panose="020F0502020204030204" pitchFamily="34" charset="0"/>
              </a:rPr>
              <a:t>microbial </a:t>
            </a:r>
            <a:r>
              <a:rPr lang="en-US" sz="1800" dirty="0">
                <a:effectLst/>
                <a:latin typeface="Calibri" panose="020F0502020204030204" pitchFamily="34" charset="0"/>
                <a:ea typeface="Calibri" panose="020F0502020204030204" pitchFamily="34" charset="0"/>
                <a:cs typeface="Calibri" panose="020F0502020204030204" pitchFamily="34" charset="0"/>
              </a:rPr>
              <a:t>derived </a:t>
            </a:r>
            <a:r>
              <a:rPr lang="en-US" sz="1800" b="1" dirty="0">
                <a:effectLst/>
                <a:latin typeface="Calibri" panose="020F0502020204030204" pitchFamily="34" charset="0"/>
                <a:ea typeface="Calibri" panose="020F0502020204030204" pitchFamily="34" charset="0"/>
                <a:cs typeface="Calibri" panose="020F0502020204030204" pitchFamily="34" charset="0"/>
              </a:rPr>
              <a:t>community dynamics</a:t>
            </a:r>
            <a:r>
              <a:rPr lang="en-US" sz="1800" dirty="0">
                <a:effectLst/>
                <a:latin typeface="Calibri" panose="020F0502020204030204" pitchFamily="34" charset="0"/>
                <a:ea typeface="Calibri" panose="020F0502020204030204" pitchFamily="34" charset="0"/>
                <a:cs typeface="Calibri" panose="020F0502020204030204" pitchFamily="34" charset="0"/>
              </a:rPr>
              <a:t> and functional changes derived from </a:t>
            </a:r>
            <a:r>
              <a:rPr lang="en-US" sz="1800" b="1" dirty="0">
                <a:effectLst/>
                <a:latin typeface="Calibri" panose="020F0502020204030204" pitchFamily="34" charset="0"/>
                <a:ea typeface="Calibri" panose="020F0502020204030204" pitchFamily="34" charset="0"/>
                <a:cs typeface="Calibri" panose="020F0502020204030204" pitchFamily="34" charset="0"/>
              </a:rPr>
              <a:t>gene ontologies </a:t>
            </a:r>
            <a:r>
              <a:rPr lang="en-US" sz="1800" dirty="0">
                <a:effectLst/>
                <a:latin typeface="Calibri" panose="020F0502020204030204" pitchFamily="34" charset="0"/>
                <a:ea typeface="Calibri" panose="020F0502020204030204" pitchFamily="34" charset="0"/>
                <a:cs typeface="Calibri" panose="020F0502020204030204" pitchFamily="34" charset="0"/>
              </a:rPr>
              <a:t>associated with </a:t>
            </a:r>
            <a:r>
              <a:rPr lang="en-US" sz="1800" b="1" dirty="0">
                <a:effectLst/>
                <a:latin typeface="Calibri" panose="020F0502020204030204" pitchFamily="34" charset="0"/>
                <a:ea typeface="Calibri" panose="020F0502020204030204" pitchFamily="34" charset="0"/>
                <a:cs typeface="Calibri" panose="020F0502020204030204" pitchFamily="34" charset="0"/>
              </a:rPr>
              <a:t>COVID19 *** as well as identify predictors of disease outcome</a:t>
            </a:r>
            <a:r>
              <a:rPr lang="en-US" sz="1800" dirty="0">
                <a:effectLst/>
                <a:latin typeface="Calibri" panose="020F0502020204030204" pitchFamily="34" charset="0"/>
                <a:ea typeface="Calibri" panose="020F0502020204030204" pitchFamily="34" charset="0"/>
                <a:cs typeface="Calibri" panose="020F0502020204030204" pitchFamily="34" charset="0"/>
              </a:rPr>
              <a:t>, *** With the overarching hypothesis that there is a potential informative relationship between the BALF microbiome and the severity of COVID-19 disease onset, progression, and outcome.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333333"/>
              </a:solidFill>
              <a:effectLst/>
              <a:latin typeface="Open Sans"/>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bioinformatic pipeline began by *** importing Raw reads from SRA or CRA followed by preprocessing and filtering of human and low complexity reads, *** taxonomic classification via Kraken2 *** and functional annotation using </a:t>
            </a:r>
            <a:r>
              <a:rPr lang="en-US" sz="1800" dirty="0" err="1">
                <a:effectLst/>
                <a:latin typeface="Calibri" panose="020F0502020204030204" pitchFamily="34" charset="0"/>
                <a:ea typeface="Calibri" panose="020F0502020204030204" pitchFamily="34" charset="0"/>
                <a:cs typeface="Calibri" panose="020F0502020204030204" pitchFamily="34" charset="0"/>
              </a:rPr>
              <a:t>Seqscreen</a:t>
            </a:r>
            <a:r>
              <a:rPr lang="en-US" sz="1800" dirty="0">
                <a:effectLst/>
                <a:latin typeface="Calibri" panose="020F0502020204030204" pitchFamily="34" charset="0"/>
                <a:ea typeface="Calibri" panose="020F0502020204030204" pitchFamily="34" charset="0"/>
                <a:cs typeface="Calibri" panose="020F0502020204030204" pitchFamily="34" charset="0"/>
              </a:rPr>
              <a:t>. *** Taxonomic classifications were decontaminated against negative controls when applicable and analyzed. ***Functionally </a:t>
            </a:r>
            <a:r>
              <a:rPr lang="en-US" sz="1800" dirty="0" err="1">
                <a:effectLst/>
                <a:latin typeface="Calibri" panose="020F0502020204030204" pitchFamily="34" charset="0"/>
                <a:ea typeface="Calibri" panose="020F0502020204030204" pitchFamily="34" charset="0"/>
                <a:cs typeface="Calibri" panose="020F0502020204030204" pitchFamily="34" charset="0"/>
              </a:rPr>
              <a:t>annotationed</a:t>
            </a:r>
            <a:r>
              <a:rPr lang="en-US" sz="1800" dirty="0">
                <a:effectLst/>
                <a:latin typeface="Calibri" panose="020F0502020204030204" pitchFamily="34" charset="0"/>
                <a:ea typeface="Calibri" panose="020F0502020204030204" pitchFamily="34" charset="0"/>
                <a:cs typeface="Calibri" panose="020F0502020204030204" pitchFamily="34" charset="0"/>
              </a:rPr>
              <a:t> gene ontologies counts were parent propagated *** and subjected to unsupervised Dirichlet mixture modeling (or </a:t>
            </a:r>
            <a:r>
              <a:rPr lang="en-US" sz="1800" dirty="0" err="1">
                <a:effectLst/>
                <a:latin typeface="Calibri" panose="020F0502020204030204" pitchFamily="34" charset="0"/>
                <a:ea typeface="Calibri" panose="020F0502020204030204" pitchFamily="34" charset="0"/>
                <a:cs typeface="Calibri" panose="020F0502020204030204" pitchFamily="34" charset="0"/>
              </a:rPr>
              <a:t>Dmm</a:t>
            </a:r>
            <a:r>
              <a:rPr lang="en-US" sz="1800" dirty="0">
                <a:effectLst/>
                <a:latin typeface="Calibri" panose="020F0502020204030204" pitchFamily="34" charset="0"/>
                <a:ea typeface="Calibri" panose="020F0502020204030204" pitchFamily="34" charset="0"/>
                <a:cs typeface="Calibri" panose="020F0502020204030204" pitchFamily="34" charset="0"/>
              </a:rPr>
              <a:t> clustering) and *** comparative analysis using multivariable associations with linear models or “Maaslin2”.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After read filtering and batch effect sample removal, sample cohorts consisted of 29 Uninfected samples, 25 CAP samples, and 32 COVID19 samples, bringing the total n to 86.  ***  Amongst the COVID19 cohort with known survival outcomes, 10 were deceased and 15 were survived.</a:t>
            </a:r>
            <a:r>
              <a:rPr lang="en-US" sz="1800" b="1" dirty="0">
                <a:effectLst/>
                <a:latin typeface="Calibri" panose="020F0502020204030204" pitchFamily="34" charset="0"/>
                <a:ea typeface="Calibri" panose="020F0502020204030204" pitchFamily="34" charset="0"/>
                <a:cs typeface="Calibri" panose="020F0502020204030204" pitchFamily="34" charset="0"/>
              </a:rPr>
              <a:t> [NEXT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gn="l" rtl="0" eaLnBrk="1" fontAlgn="ctr" latinLnBrk="0" hangingPunct="1">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Results from the Maaslin2 comparison by case type revealed 35 out of 13,000 Significant GO Term controlling for random effects of publication and patient and controlling multiple test correction. Significant GO Terms of interest were comprised of *** 6 Depth 1 Parents involving:*** catalytic activity,  ***Ion binding, *** metabolic and cellular processes, biological regulation, ***and interspecies interaction between organisms.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just">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Of notable interest, GO Terms associated with the depth 1 parent catalytic activity *** include hydrolase activity, transferase activity, transferase activity transferring phosphorus, and </a:t>
            </a:r>
            <a:r>
              <a:rPr lang="en-US" sz="1800" dirty="0" err="1">
                <a:effectLst/>
                <a:latin typeface="Calibri" panose="020F0502020204030204" pitchFamily="34" charset="0"/>
                <a:ea typeface="Calibri" panose="020F0502020204030204" pitchFamily="34" charset="0"/>
                <a:cs typeface="Calibri" panose="020F0502020204030204" pitchFamily="34" charset="0"/>
              </a:rPr>
              <a:t>nucleotidyltransferase</a:t>
            </a:r>
            <a:r>
              <a:rPr lang="en-US" sz="1800" dirty="0">
                <a:effectLst/>
                <a:latin typeface="Calibri" panose="020F0502020204030204" pitchFamily="34" charset="0"/>
                <a:ea typeface="Calibri" panose="020F0502020204030204" pitchFamily="34" charset="0"/>
                <a:cs typeface="Calibri" panose="020F0502020204030204" pitchFamily="34" charset="0"/>
              </a:rPr>
              <a:t> activity. Other Significant Terms of interest included *** Ion binding, *** nitrogen /organonitrogen compound metabolic processes,*** and the viral modulation of host cellular processes interactions.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just">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Additionally, Results from the Dirichlet Multinomial Mixtures clustering analysis using all 13,534 Gene ontologies counts resulted [*** ***] in a best model fit of 3 distinct </a:t>
            </a:r>
            <a:r>
              <a:rPr lang="en-US" sz="1800" dirty="0" err="1">
                <a:effectLst/>
                <a:latin typeface="Calibri" panose="020F0502020204030204" pitchFamily="34" charset="0"/>
                <a:ea typeface="Calibri" panose="020F0502020204030204" pitchFamily="34" charset="0"/>
                <a:cs typeface="Calibri" panose="020F0502020204030204" pitchFamily="34" charset="0"/>
              </a:rPr>
              <a:t>dmm</a:t>
            </a:r>
            <a:r>
              <a:rPr lang="en-US" sz="1800" dirty="0">
                <a:effectLst/>
                <a:latin typeface="Calibri" panose="020F0502020204030204" pitchFamily="34" charset="0"/>
                <a:ea typeface="Calibri" panose="020F0502020204030204" pitchFamily="34" charset="0"/>
                <a:cs typeface="Calibri" panose="020F0502020204030204" pitchFamily="34" charset="0"/>
              </a:rPr>
              <a:t> clusters that were significantly associated [*** ***] with case type and disease outcome with a p value of &lt;0.0001. </a:t>
            </a:r>
            <a:r>
              <a:rPr lang="en-US" sz="1800" b="1" dirty="0">
                <a:effectLst/>
                <a:latin typeface="Calibri" panose="020F0502020204030204" pitchFamily="34" charset="0"/>
                <a:ea typeface="Calibri" panose="020F0502020204030204" pitchFamily="34" charset="0"/>
                <a:cs typeface="Calibri" panose="020F0502020204030204" pitchFamily="34" charset="0"/>
              </a:rPr>
              <a:t>[NEXT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248869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Taxonomic comparative analysis of the kraken2 derived taxonomy counts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Calibri" panose="020F0502020204030204" pitchFamily="34" charset="0"/>
              </a:rPr>
              <a:t>Sphingomonas</a:t>
            </a:r>
            <a:r>
              <a:rPr lang="en-US" sz="1800" dirty="0">
                <a:effectLst/>
                <a:latin typeface="Calibri" panose="020F0502020204030204" pitchFamily="34" charset="0"/>
                <a:ea typeface="Calibri" panose="020F0502020204030204" pitchFamily="34" charset="0"/>
                <a:cs typeface="Calibri" panose="020F0502020204030204" pitchFamily="34" charset="0"/>
              </a:rPr>
              <a:t> when compared to both the uninfected (p&lt;0.0001, q &lt;0.001)  and Community acquired pneumonia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Calibri" panose="020F0502020204030204" pitchFamily="34" charset="0"/>
              </a:rPr>
              <a:t>Sphingomonas</a:t>
            </a:r>
            <a:r>
              <a:rPr lang="en-US" sz="1800" dirty="0">
                <a:effectLst/>
                <a:latin typeface="Calibri" panose="020F0502020204030204" pitchFamily="34" charset="0"/>
                <a:ea typeface="Calibri" panose="020F0502020204030204" pitchFamily="34" charset="0"/>
                <a:cs typeface="Calibri" panose="020F0502020204030204" pitchFamily="34" charset="0"/>
              </a:rPr>
              <a:t>, which is commonly known as an opportunistic pathogen found in healthcare-associated pneumonia. Sig. GO Terms derived from </a:t>
            </a:r>
            <a:r>
              <a:rPr lang="en-US" sz="1800" i="1" dirty="0" err="1">
                <a:effectLst/>
                <a:latin typeface="Calibri" panose="020F0502020204030204" pitchFamily="34" charset="0"/>
                <a:ea typeface="Calibri" panose="020F0502020204030204" pitchFamily="34" charset="0"/>
                <a:cs typeface="Calibri" panose="020F0502020204030204" pitchFamily="34" charset="0"/>
              </a:rPr>
              <a:t>Sphingomonas</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proteins in the COVID19 samples were hydrogen peroxide catabolic process, response to oxidative stress, catalase activity, heme binding and metal ion binding.</a:t>
            </a:r>
            <a:r>
              <a:rPr lang="en-US" sz="1800" b="1" dirty="0">
                <a:effectLst/>
                <a:latin typeface="Calibri" panose="020F0502020204030204" pitchFamily="34" charset="0"/>
                <a:ea typeface="Calibri" panose="020F0502020204030204" pitchFamily="34" charset="0"/>
                <a:cs typeface="Calibri" panose="020F0502020204030204" pitchFamily="34" charset="0"/>
              </a:rPr>
              <a:t> [NEXT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0" i="0" dirty="0">
              <a:solidFill>
                <a:srgbClr val="D1D2D3"/>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2634883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3"/>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80"/>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6"/>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419723" y="365129"/>
            <a:ext cx="11332564"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19726" y="1681163"/>
            <a:ext cx="5577852"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726" y="2505075"/>
            <a:ext cx="5577852"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5800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580087"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181" y="435186"/>
            <a:ext cx="109728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10750955" y="3713464"/>
            <a:ext cx="829028"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609600" y="1791811"/>
            <a:ext cx="10970381"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607181" y="2343750"/>
            <a:ext cx="109728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607181" y="2756671"/>
            <a:ext cx="109728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41148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9448800" y="6557378"/>
            <a:ext cx="27432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3/22/2022</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7"/>
            <a:ext cx="12192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3"/>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99183"/>
            <a:ext cx="2170176" cy="1627632"/>
          </a:xfrm>
          <a:prstGeom prst="rect">
            <a:avLst/>
          </a:prstGeom>
        </p:spPr>
      </p:pic>
      <p:sp>
        <p:nvSpPr>
          <p:cNvPr id="13" name="Text Placeholder 12"/>
          <p:cNvSpPr>
            <a:spLocks noGrp="1"/>
          </p:cNvSpPr>
          <p:nvPr>
            <p:ph type="body" sz="quarter" idx="11" hasCustomPrompt="1"/>
          </p:nvPr>
        </p:nvSpPr>
        <p:spPr>
          <a:xfrm>
            <a:off x="3085767"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3085767" y="1198201"/>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2" y="2190142"/>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830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61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59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32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920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40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8"/>
            <a:ext cx="12192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9227428" y="5209423"/>
            <a:ext cx="2151773" cy="1101847"/>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37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729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940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1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78557" y="1793861"/>
            <a:ext cx="3234886" cy="3270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6222" y="156350"/>
            <a:ext cx="1878758" cy="1289217"/>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8082" y="6036600"/>
            <a:ext cx="1679252" cy="6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03" y="330215"/>
            <a:ext cx="1288535" cy="1288535"/>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287101" y="313802"/>
            <a:ext cx="7541247"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2287101" y="1617924"/>
            <a:ext cx="7541247"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10448481" y="313802"/>
            <a:ext cx="1473016" cy="101079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739"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313606" y="0"/>
            <a:ext cx="7531103"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313604" y="1198199"/>
            <a:ext cx="7531101"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10263624" y="500458"/>
            <a:ext cx="1785712"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10872185" y="5816183"/>
            <a:ext cx="1117784"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9289771" y="5124836"/>
            <a:ext cx="2482140"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6"/>
            <a:ext cx="12192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1198201"/>
            <a:ext cx="12191997"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2" y="2100201"/>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8332166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24.png"/><Relationship Id="rId5" Type="http://schemas.openxmlformats.org/officeDocument/2006/relationships/image" Target="../media/image8.png"/><Relationship Id="rId10" Type="http://schemas.openxmlformats.org/officeDocument/2006/relationships/image" Target="../media/image23.jpeg"/><Relationship Id="rId4" Type="http://schemas.openxmlformats.org/officeDocument/2006/relationships/image" Target="../media/image19.jpeg"/><Relationship Id="rId9"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4.xml"/><Relationship Id="rId5" Type="http://schemas.openxmlformats.org/officeDocument/2006/relationships/image" Target="../media/image2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4.xml"/><Relationship Id="rId5" Type="http://schemas.openxmlformats.org/officeDocument/2006/relationships/image" Target="../media/image2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A4E9D5A-A654-46CB-BDC7-237FE063805A}"/>
              </a:ext>
            </a:extLst>
          </p:cNvPr>
          <p:cNvPicPr>
            <a:picLocks noChangeAspect="1"/>
          </p:cNvPicPr>
          <p:nvPr/>
        </p:nvPicPr>
        <p:blipFill rotWithShape="1">
          <a:blip r:embed="rId3">
            <a:alphaModFix/>
          </a:blip>
          <a:srcRect t="2917" r="59978"/>
          <a:stretch/>
        </p:blipFill>
        <p:spPr>
          <a:xfrm>
            <a:off x="2161447" y="970061"/>
            <a:ext cx="5100357" cy="5840797"/>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69864" y="3255394"/>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TextBox 28">
            <a:extLst>
              <a:ext uri="{FF2B5EF4-FFF2-40B4-BE49-F238E27FC236}">
                <a16:creationId xmlns:a16="http://schemas.microsoft.com/office/drawing/2014/main" id="{582AB31D-165B-47AC-AB6B-A26ADA78AB8C}"/>
              </a:ext>
            </a:extLst>
          </p:cNvPr>
          <p:cNvSpPr txBox="1"/>
          <p:nvPr/>
        </p:nvSpPr>
        <p:spPr>
          <a:xfrm>
            <a:off x="0" y="117572"/>
            <a:ext cx="12192000" cy="523220"/>
          </a:xfrm>
          <a:prstGeom prst="rect">
            <a:avLst/>
          </a:prstGeom>
          <a:noFill/>
        </p:spPr>
        <p:txBody>
          <a:bodyPr wrap="square">
            <a:spAutoFit/>
          </a:bodyPr>
          <a:lstStyle/>
          <a:p>
            <a:pPr algn="ctr"/>
            <a:r>
              <a:rPr lang="en-US" sz="2800" dirty="0">
                <a:solidFill>
                  <a:schemeClr val="tx2"/>
                </a:solidFill>
              </a:rPr>
              <a:t>Notable Gene Ontologies </a:t>
            </a:r>
            <a:r>
              <a:rPr lang="en-US" sz="2800" dirty="0">
                <a:solidFill>
                  <a:srgbClr val="B22222"/>
                </a:solidFill>
              </a:rPr>
              <a:t>COVID19</a:t>
            </a:r>
            <a:r>
              <a:rPr lang="en-US" sz="2800" dirty="0">
                <a:solidFill>
                  <a:schemeClr val="tx2"/>
                </a:solidFill>
              </a:rPr>
              <a:t> : </a:t>
            </a:r>
            <a:r>
              <a:rPr lang="en-US" sz="2800" dirty="0"/>
              <a:t>Deceased</a:t>
            </a:r>
            <a:r>
              <a:rPr lang="en-US" sz="2800" dirty="0">
                <a:solidFill>
                  <a:schemeClr val="tx2"/>
                </a:solidFill>
              </a:rPr>
              <a:t> vs </a:t>
            </a:r>
            <a:r>
              <a:rPr lang="en-US" sz="2800" dirty="0">
                <a:solidFill>
                  <a:srgbClr val="FFC125"/>
                </a:solidFill>
              </a:rPr>
              <a:t>Survived</a:t>
            </a:r>
          </a:p>
        </p:txBody>
      </p:sp>
    </p:spTree>
    <p:extLst>
      <p:ext uri="{BB962C8B-B14F-4D97-AF65-F5344CB8AC3E}">
        <p14:creationId xmlns:p14="http://schemas.microsoft.com/office/powerpoint/2010/main" val="365435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7291204"/>
              </p:ext>
            </p:extLst>
          </p:nvPr>
        </p:nvGraphicFramePr>
        <p:xfrm>
          <a:off x="1737711" y="1976690"/>
          <a:ext cx="8653664" cy="307824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53692">
                <a:tc>
                  <a:txBody>
                    <a:bodyPr/>
                    <a:lstStyle/>
                    <a:p>
                      <a:pPr algn="l" fontAlgn="b"/>
                      <a:r>
                        <a:rPr lang="en-US" sz="12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err="1">
                          <a:solidFill>
                            <a:srgbClr val="000000"/>
                          </a:solidFill>
                          <a:effectLst/>
                          <a:latin typeface="Calibri" panose="020F0502020204030204" pitchFamily="34" charset="0"/>
                        </a:rPr>
                        <a:t>coef</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pval</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err="1">
                          <a:solidFill>
                            <a:srgbClr val="000000"/>
                          </a:solidFill>
                          <a:effectLst/>
                          <a:latin typeface="Calibri" panose="020F0502020204030204" pitchFamily="34" charset="0"/>
                        </a:rPr>
                        <a:t>qval</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53692">
                <a:tc rowSpan="9">
                  <a:txBody>
                    <a:bodyPr/>
                    <a:lstStyle/>
                    <a:p>
                      <a:pPr algn="ctr" fontAlgn="ctr"/>
                      <a:r>
                        <a:rPr lang="en-US" sz="1200" b="1" i="0" u="none" strike="noStrike" dirty="0">
                          <a:solidFill>
                            <a:srgbClr val="000000"/>
                          </a:solidFill>
                          <a:effectLst/>
                          <a:latin typeface="Calibri" panose="020F0502020204030204" pitchFamily="34" charset="0"/>
                        </a:rPr>
                        <a:t>Biological </a:t>
                      </a:r>
                    </a:p>
                    <a:p>
                      <a:pPr algn="ctr" fontAlgn="ctr"/>
                      <a:r>
                        <a:rPr lang="en-US" sz="12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dirty="0">
                          <a:solidFill>
                            <a:srgbClr val="7030A0"/>
                          </a:solidFill>
                        </a:rPr>
                        <a:t>phosphorylation</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nucleobase-containing</a:t>
                      </a:r>
                      <a:r>
                        <a:rPr lang="en-US" sz="12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a:t>
                      </a:r>
                      <a:r>
                        <a:rPr lang="en-US" sz="1200" b="1" dirty="0">
                          <a:solidFill>
                            <a:srgbClr val="7030A0"/>
                          </a:solidFill>
                        </a:rPr>
                        <a:t>phosphodiester</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228B22"/>
                          </a:solidFill>
                          <a:effectLst/>
                          <a:latin typeface="Calibri" panose="020F0502020204030204" pitchFamily="34" charset="0"/>
                        </a:rPr>
                        <a:t>bond</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53692">
                <a:tc vMerge="1">
                  <a:txBody>
                    <a:bodyPr/>
                    <a:lstStyle/>
                    <a:p>
                      <a:endParaRPr lang="en-US"/>
                    </a:p>
                  </a:txBody>
                  <a:tcPr/>
                </a:tc>
                <a:tc>
                  <a:txBody>
                    <a:bodyPr/>
                    <a:lstStyle/>
                    <a:p>
                      <a:pPr algn="r" fontAlgn="b"/>
                      <a:r>
                        <a:rPr lang="en-US" sz="1200" b="1" dirty="0">
                          <a:solidFill>
                            <a:srgbClr val="4472C4"/>
                          </a:solidFill>
                        </a:rPr>
                        <a:t>endopeptidase</a:t>
                      </a:r>
                      <a:r>
                        <a:rPr lang="en-US" sz="12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53692">
                <a:tc rowSpan="6">
                  <a:txBody>
                    <a:bodyPr/>
                    <a:lstStyle/>
                    <a:p>
                      <a:pPr algn="ctr" fontAlgn="ctr"/>
                      <a:r>
                        <a:rPr lang="en-US" sz="1200" b="1" i="0" u="none" strike="noStrike" dirty="0">
                          <a:solidFill>
                            <a:srgbClr val="000000"/>
                          </a:solidFill>
                          <a:effectLst/>
                          <a:latin typeface="Calibri" panose="020F0502020204030204" pitchFamily="34" charset="0"/>
                        </a:rPr>
                        <a:t>Molecular </a:t>
                      </a:r>
                    </a:p>
                    <a:p>
                      <a:pPr algn="ctr" fontAlgn="ctr"/>
                      <a:r>
                        <a:rPr lang="en-US" sz="12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1" i="0" u="none" strike="noStrike" dirty="0">
                          <a:solidFill>
                            <a:srgbClr val="FFC000"/>
                          </a:solidFill>
                          <a:effectLst/>
                          <a:latin typeface="Calibri" panose="020F0502020204030204" pitchFamily="34" charset="0"/>
                        </a:rPr>
                        <a:t>DNA</a:t>
                      </a:r>
                      <a:r>
                        <a:rPr lang="en-US" sz="12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53692">
                <a:tc vMerge="1">
                  <a:txBody>
                    <a:bodyPr/>
                    <a:lstStyle/>
                    <a:p>
                      <a:endParaRPr lang="en-US"/>
                    </a:p>
                  </a:txBody>
                  <a:tcPr/>
                </a:tc>
                <a:tc>
                  <a:txBody>
                    <a:bodyPr/>
                    <a:lstStyle/>
                    <a:p>
                      <a:pPr algn="r" fontAlgn="b"/>
                      <a:r>
                        <a:rPr lang="en-US" sz="1200" b="1" dirty="0">
                          <a:solidFill>
                            <a:srgbClr val="7030A0"/>
                          </a:solidFill>
                        </a:rPr>
                        <a:t>pyrophosphat</a:t>
                      </a:r>
                      <a:r>
                        <a:rPr lang="en-US" sz="1200" b="1" dirty="0">
                          <a:solidFill>
                            <a:srgbClr val="4472C4"/>
                          </a:solidFill>
                        </a:rPr>
                        <a:t>ase activity</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53692">
                <a:tc vMerge="1">
                  <a:txBody>
                    <a:bodyPr/>
                    <a:lstStyle/>
                    <a:p>
                      <a:endParaRPr lang="en-US"/>
                    </a:p>
                  </a:txBody>
                  <a:tcPr/>
                </a:tc>
                <a:tc>
                  <a:txBody>
                    <a:bodyPr/>
                    <a:lstStyle/>
                    <a:p>
                      <a:pPr algn="r" fontAlgn="b"/>
                      <a:r>
                        <a:rPr lang="en-US" sz="1200" b="1" dirty="0">
                          <a:solidFill>
                            <a:srgbClr val="4472C4"/>
                          </a:solidFill>
                        </a:rPr>
                        <a:t>oxidoreductase activity</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53692">
                <a:tc vMerge="1">
                  <a:txBody>
                    <a:bodyPr/>
                    <a:lstStyle/>
                    <a:p>
                      <a:endParaRPr lang="en-US"/>
                    </a:p>
                  </a:txBody>
                  <a:tcPr/>
                </a:tc>
                <a:tc>
                  <a:txBody>
                    <a:bodyPr/>
                    <a:lstStyle/>
                    <a:p>
                      <a:pPr algn="r" fontAlgn="b"/>
                      <a:r>
                        <a:rPr lang="en-US" sz="1200" b="1" dirty="0">
                          <a:solidFill>
                            <a:srgbClr val="4472C4"/>
                          </a:solidFill>
                        </a:rPr>
                        <a:t>hydrolase activity</a:t>
                      </a:r>
                      <a:r>
                        <a:rPr lang="en-US" sz="12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0.003</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53692">
                <a:tc vMerge="1">
                  <a:txBody>
                    <a:bodyPr/>
                    <a:lstStyle/>
                    <a:p>
                      <a:endParaRPr lang="en-US"/>
                    </a:p>
                  </a:txBody>
                  <a:tcPr/>
                </a:tc>
                <a:tc>
                  <a:txBody>
                    <a:bodyPr/>
                    <a:lstStyle/>
                    <a:p>
                      <a:pPr algn="r" fontAlgn="b"/>
                      <a:r>
                        <a:rPr lang="en-US" sz="1200" b="1" dirty="0">
                          <a:solidFill>
                            <a:srgbClr val="4472C4"/>
                          </a:solidFill>
                        </a:rPr>
                        <a:t>catalytic activity</a:t>
                      </a:r>
                      <a:r>
                        <a:rPr lang="en-US" sz="1200" b="0" i="0" u="none" strike="noStrike" dirty="0">
                          <a:solidFill>
                            <a:srgbClr val="000000"/>
                          </a:solidFill>
                          <a:effectLst/>
                          <a:latin typeface="Calibri" panose="020F0502020204030204" pitchFamily="34" charset="0"/>
                        </a:rPr>
                        <a:t>, acting on </a:t>
                      </a:r>
                      <a:r>
                        <a:rPr lang="en-US" sz="12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organonitrogen</a:t>
                      </a:r>
                      <a:r>
                        <a:rPr lang="en-US" sz="12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24001"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a:t>
            </a:r>
            <a:r>
              <a:rPr lang="en-US" sz="2800" dirty="0">
                <a:solidFill>
                  <a:schemeClr val="bg1"/>
                </a:solidFill>
                <a:highlight>
                  <a:srgbClr val="000000"/>
                </a:highlight>
              </a:rPr>
              <a:t>Deceased</a:t>
            </a:r>
            <a:r>
              <a:rPr lang="en-US" sz="2800" dirty="0">
                <a:solidFill>
                  <a:srgbClr val="083F65"/>
                </a:solidFill>
              </a:rPr>
              <a:t>/</a:t>
            </a:r>
            <a:r>
              <a:rPr lang="en-US" sz="2800" dirty="0">
                <a:highlight>
                  <a:srgbClr val="FFC125"/>
                </a:highlight>
              </a:rPr>
              <a:t>Survived</a:t>
            </a:r>
            <a:r>
              <a:rPr lang="en-US" sz="2800" dirty="0">
                <a:solidFill>
                  <a:srgbClr val="083F65"/>
                </a:solidFill>
              </a:rPr>
              <a:t>)</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1937091"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1591237"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2110812" y="110444"/>
            <a:ext cx="7810856" cy="707886"/>
          </a:xfrm>
          <a:prstGeom prst="rect">
            <a:avLst/>
          </a:prstGeom>
          <a:noFill/>
        </p:spPr>
        <p:txBody>
          <a:bodyPr wrap="square">
            <a:spAutoFit/>
          </a:bodyPr>
          <a:lstStyle/>
          <a:p>
            <a:pPr algn="ctr"/>
            <a:r>
              <a:rPr lang="en-US" sz="4000" dirty="0">
                <a:solidFill>
                  <a:schemeClr val="tx2"/>
                </a:solidFill>
              </a:rPr>
              <a:t>Summary of GO terms:</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4D053E-749C-4285-8756-3EC2CC467754}"/>
              </a:ext>
            </a:extLst>
          </p:cNvPr>
          <p:cNvSpPr/>
          <p:nvPr/>
        </p:nvSpPr>
        <p:spPr>
          <a:xfrm>
            <a:off x="7796770" y="5145473"/>
            <a:ext cx="4395230" cy="338554"/>
          </a:xfrm>
          <a:prstGeom prst="rect">
            <a:avLst/>
          </a:prstGeom>
        </p:spPr>
        <p:txBody>
          <a:bodyPr wrap="square" lIns="0" tIns="0" rIns="0" bIns="0">
            <a:spAutoFit/>
          </a:bodyPr>
          <a:lstStyle/>
          <a:p>
            <a:pPr fontAlgn="b"/>
            <a:r>
              <a:rPr lang="en-US" sz="1100" dirty="0">
                <a:solidFill>
                  <a:srgbClr val="000000"/>
                </a:solidFill>
                <a:latin typeface="Calibri" panose="020F0502020204030204" pitchFamily="34" charset="0"/>
              </a:rPr>
              <a:t>Comparisons were conducted using Wilcoxon rank sum test and adjusted for multiple test comparisons using the  </a:t>
            </a:r>
            <a:r>
              <a:rPr lang="en-US" sz="1100" dirty="0" err="1">
                <a:solidFill>
                  <a:srgbClr val="000000"/>
                </a:solidFill>
                <a:latin typeface="Calibri" panose="020F0502020204030204" pitchFamily="34" charset="0"/>
              </a:rPr>
              <a:t>benajmini</a:t>
            </a:r>
            <a:r>
              <a:rPr lang="en-US" sz="1100" dirty="0">
                <a:solidFill>
                  <a:srgbClr val="000000"/>
                </a:solidFill>
                <a:latin typeface="Calibri" panose="020F0502020204030204" pitchFamily="34" charset="0"/>
              </a:rPr>
              <a:t> </a:t>
            </a:r>
            <a:r>
              <a:rPr lang="en-US" sz="1100" dirty="0" err="1">
                <a:solidFill>
                  <a:srgbClr val="000000"/>
                </a:solidFill>
                <a:latin typeface="Calibri" panose="020F0502020204030204" pitchFamily="34" charset="0"/>
              </a:rPr>
              <a:t>hochberg</a:t>
            </a:r>
            <a:r>
              <a:rPr lang="en-US" sz="1100" dirty="0">
                <a:solidFill>
                  <a:srgbClr val="000000"/>
                </a:solidFill>
                <a:latin typeface="Calibri" panose="020F0502020204030204" pitchFamily="34" charset="0"/>
              </a:rPr>
              <a:t> correction method</a:t>
            </a:r>
          </a:p>
        </p:txBody>
      </p:sp>
      <p:sp>
        <p:nvSpPr>
          <p:cNvPr id="11" name="Rectangle 10">
            <a:extLst>
              <a:ext uri="{FF2B5EF4-FFF2-40B4-BE49-F238E27FC236}">
                <a16:creationId xmlns:a16="http://schemas.microsoft.com/office/drawing/2014/main" id="{B68CB2EE-C8C6-4A81-BA72-4F22B4022E70}"/>
              </a:ext>
            </a:extLst>
          </p:cNvPr>
          <p:cNvSpPr/>
          <p:nvPr/>
        </p:nvSpPr>
        <p:spPr>
          <a:xfrm>
            <a:off x="7697516" y="1556162"/>
            <a:ext cx="4487412" cy="338554"/>
          </a:xfrm>
          <a:prstGeom prst="rect">
            <a:avLst/>
          </a:prstGeom>
        </p:spPr>
        <p:txBody>
          <a:bodyPr wrap="square">
            <a:spAutoFit/>
          </a:bodyPr>
          <a:lstStyle/>
          <a:p>
            <a:pPr algn="ctr"/>
            <a:r>
              <a:rPr lang="en-US" sz="1600" b="1" dirty="0">
                <a:solidFill>
                  <a:srgbClr val="083F65"/>
                </a:solidFill>
                <a:latin typeface="Calibri" panose="020F0502020204030204" pitchFamily="34" charset="0"/>
              </a:rPr>
              <a:t>Taxonomic comparisons  (Deceased vs Survived)</a:t>
            </a:r>
          </a:p>
        </p:txBody>
      </p:sp>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grpSp>
        <p:nvGrpSpPr>
          <p:cNvPr id="19" name="Group 18">
            <a:extLst>
              <a:ext uri="{FF2B5EF4-FFF2-40B4-BE49-F238E27FC236}">
                <a16:creationId xmlns:a16="http://schemas.microsoft.com/office/drawing/2014/main" id="{4C009A7D-6541-4BC0-B7F0-E00D764A46A9}"/>
              </a:ext>
            </a:extLst>
          </p:cNvPr>
          <p:cNvGrpSpPr/>
          <p:nvPr/>
        </p:nvGrpSpPr>
        <p:grpSpPr>
          <a:xfrm>
            <a:off x="2271154" y="690043"/>
            <a:ext cx="5525616" cy="5639754"/>
            <a:chOff x="2750306" y="793812"/>
            <a:chExt cx="5525616" cy="5639754"/>
          </a:xfrm>
        </p:grpSpPr>
        <p:pic>
          <p:nvPicPr>
            <p:cNvPr id="8" name="Picture 7" descr="A picture containing diagram&#10;&#10;Description automatically generated">
              <a:extLst>
                <a:ext uri="{FF2B5EF4-FFF2-40B4-BE49-F238E27FC236}">
                  <a16:creationId xmlns:a16="http://schemas.microsoft.com/office/drawing/2014/main" id="{B906914E-90BA-4854-A9E6-BFC86048DDA9}"/>
                </a:ext>
              </a:extLst>
            </p:cNvPr>
            <p:cNvPicPr>
              <a:picLocks noChangeAspect="1"/>
            </p:cNvPicPr>
            <p:nvPr/>
          </p:nvPicPr>
          <p:blipFill rotWithShape="1">
            <a:blip r:embed="rId3">
              <a:extLst>
                <a:ext uri="{28A0092B-C50C-407E-A947-70E740481C1C}">
                  <a14:useLocalDpi xmlns:a14="http://schemas.microsoft.com/office/drawing/2010/main" val="0"/>
                </a:ext>
              </a:extLst>
            </a:blip>
            <a:srcRect l="16293" t="7037" r="32500" b="6506"/>
            <a:stretch/>
          </p:blipFill>
          <p:spPr>
            <a:xfrm>
              <a:off x="2750306" y="793812"/>
              <a:ext cx="5469346" cy="5639754"/>
            </a:xfrm>
            <a:prstGeom prst="rect">
              <a:avLst/>
            </a:prstGeom>
          </p:spPr>
        </p:pic>
        <p:grpSp>
          <p:nvGrpSpPr>
            <p:cNvPr id="14" name="Group 13">
              <a:extLst>
                <a:ext uri="{FF2B5EF4-FFF2-40B4-BE49-F238E27FC236}">
                  <a16:creationId xmlns:a16="http://schemas.microsoft.com/office/drawing/2014/main" id="{0D21B341-A415-40A3-9B08-9F98AB04FF5E}"/>
                </a:ext>
              </a:extLst>
            </p:cNvPr>
            <p:cNvGrpSpPr/>
            <p:nvPr/>
          </p:nvGrpSpPr>
          <p:grpSpPr>
            <a:xfrm>
              <a:off x="8041814" y="4408892"/>
              <a:ext cx="234108" cy="2024674"/>
              <a:chOff x="10130010" y="4398483"/>
              <a:chExt cx="234108" cy="2024674"/>
            </a:xfrm>
          </p:grpSpPr>
          <p:sp>
            <p:nvSpPr>
              <p:cNvPr id="7" name="Rectangle 6">
                <a:extLst>
                  <a:ext uri="{FF2B5EF4-FFF2-40B4-BE49-F238E27FC236}">
                    <a16:creationId xmlns:a16="http://schemas.microsoft.com/office/drawing/2014/main" id="{D8A28D10-1655-49D7-AEB8-06F0989DD164}"/>
                  </a:ext>
                </a:extLst>
              </p:cNvPr>
              <p:cNvSpPr/>
              <p:nvPr/>
            </p:nvSpPr>
            <p:spPr>
              <a:xfrm>
                <a:off x="10130010" y="4541704"/>
                <a:ext cx="234108" cy="1881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B1952C6-860D-453F-A9CD-7F94A3DC1D28}"/>
                  </a:ext>
                </a:extLst>
              </p:cNvPr>
              <p:cNvSpPr/>
              <p:nvPr/>
            </p:nvSpPr>
            <p:spPr>
              <a:xfrm>
                <a:off x="10156260" y="4398483"/>
                <a:ext cx="152981" cy="143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60E6EBDA-926D-4DCB-BF53-931E9197500B}"/>
              </a:ext>
            </a:extLst>
          </p:cNvPr>
          <p:cNvGrpSpPr/>
          <p:nvPr/>
        </p:nvGrpSpPr>
        <p:grpSpPr>
          <a:xfrm>
            <a:off x="0" y="2341585"/>
            <a:ext cx="2363336" cy="2174830"/>
            <a:chOff x="9828664" y="4743361"/>
            <a:chExt cx="2363336" cy="2174830"/>
          </a:xfrm>
        </p:grpSpPr>
        <p:pic>
          <p:nvPicPr>
            <p:cNvPr id="9" name="Picture 8" descr="A picture containing diagram&#10;&#10;Description automatically generated">
              <a:extLst>
                <a:ext uri="{FF2B5EF4-FFF2-40B4-BE49-F238E27FC236}">
                  <a16:creationId xmlns:a16="http://schemas.microsoft.com/office/drawing/2014/main" id="{AA269F26-6A39-47CD-AB23-E3A089489A0D}"/>
                </a:ext>
              </a:extLst>
            </p:cNvPr>
            <p:cNvPicPr>
              <a:picLocks noChangeAspect="1"/>
            </p:cNvPicPr>
            <p:nvPr/>
          </p:nvPicPr>
          <p:blipFill rotWithShape="1">
            <a:blip r:embed="rId3">
              <a:extLst>
                <a:ext uri="{28A0092B-C50C-407E-A947-70E740481C1C}">
                  <a14:useLocalDpi xmlns:a14="http://schemas.microsoft.com/office/drawing/2010/main" val="0"/>
                </a:ext>
              </a:extLst>
            </a:blip>
            <a:srcRect l="67694" t="63673" r="17917" b="5561"/>
            <a:stretch/>
          </p:blipFill>
          <p:spPr>
            <a:xfrm>
              <a:off x="10364118" y="4827364"/>
              <a:ext cx="1536937" cy="2006824"/>
            </a:xfrm>
            <a:prstGeom prst="rect">
              <a:avLst/>
            </a:prstGeom>
          </p:spPr>
        </p:pic>
        <p:sp>
          <p:nvSpPr>
            <p:cNvPr id="15" name="Rectangle 14">
              <a:extLst>
                <a:ext uri="{FF2B5EF4-FFF2-40B4-BE49-F238E27FC236}">
                  <a16:creationId xmlns:a16="http://schemas.microsoft.com/office/drawing/2014/main" id="{F7C5549C-9342-44D8-979D-8D029AD35737}"/>
                </a:ext>
              </a:extLst>
            </p:cNvPr>
            <p:cNvSpPr/>
            <p:nvPr/>
          </p:nvSpPr>
          <p:spPr>
            <a:xfrm rot="16200000">
              <a:off x="9064415" y="5507611"/>
              <a:ext cx="2174829" cy="646331"/>
            </a:xfrm>
            <a:prstGeom prst="rect">
              <a:avLst/>
            </a:prstGeom>
          </p:spPr>
          <p:txBody>
            <a:bodyPr wrap="square">
              <a:spAutoFit/>
            </a:bodyPr>
            <a:lstStyle/>
            <a:p>
              <a:pPr algn="ctr"/>
              <a:r>
                <a:rPr lang="en-US" b="1" dirty="0">
                  <a:solidFill>
                    <a:schemeClr val="tx2"/>
                  </a:solidFill>
                </a:rPr>
                <a:t>Log2 ratio of median proportions</a:t>
              </a:r>
              <a:endParaRPr lang="en-US" b="1" dirty="0"/>
            </a:p>
          </p:txBody>
        </p:sp>
        <p:sp>
          <p:nvSpPr>
            <p:cNvPr id="16" name="Rectangle 15">
              <a:extLst>
                <a:ext uri="{FF2B5EF4-FFF2-40B4-BE49-F238E27FC236}">
                  <a16:creationId xmlns:a16="http://schemas.microsoft.com/office/drawing/2014/main" id="{E2675F95-F4CE-48A4-B86E-87DD2A7E393F}"/>
                </a:ext>
              </a:extLst>
            </p:cNvPr>
            <p:cNvSpPr/>
            <p:nvPr/>
          </p:nvSpPr>
          <p:spPr>
            <a:xfrm rot="5400000">
              <a:off x="10919919" y="5646110"/>
              <a:ext cx="2174829" cy="369332"/>
            </a:xfrm>
            <a:prstGeom prst="rect">
              <a:avLst/>
            </a:prstGeom>
          </p:spPr>
          <p:txBody>
            <a:bodyPr wrap="square">
              <a:spAutoFit/>
            </a:bodyPr>
            <a:lstStyle/>
            <a:p>
              <a:pPr algn="ctr"/>
              <a:r>
                <a:rPr lang="en-US" b="1" dirty="0">
                  <a:solidFill>
                    <a:schemeClr val="tx2"/>
                  </a:solidFill>
                </a:rPr>
                <a:t>Read Count</a:t>
              </a:r>
              <a:endParaRPr lang="en-US" b="1" dirty="0"/>
            </a:p>
          </p:txBody>
        </p:sp>
      </p:grpSp>
      <p:pic>
        <p:nvPicPr>
          <p:cNvPr id="20" name="Picture 19">
            <a:extLst>
              <a:ext uri="{FF2B5EF4-FFF2-40B4-BE49-F238E27FC236}">
                <a16:creationId xmlns:a16="http://schemas.microsoft.com/office/drawing/2014/main" id="{E31F94F5-CEC4-47AA-8965-59EAAE660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graphicFrame>
        <p:nvGraphicFramePr>
          <p:cNvPr id="4" name="Table 3">
            <a:extLst>
              <a:ext uri="{FF2B5EF4-FFF2-40B4-BE49-F238E27FC236}">
                <a16:creationId xmlns:a16="http://schemas.microsoft.com/office/drawing/2014/main" id="{14EC7475-C4C6-4D40-817D-159ECFF48FE8}"/>
              </a:ext>
            </a:extLst>
          </p:cNvPr>
          <p:cNvGraphicFramePr>
            <a:graphicFrameLocks noGrp="1"/>
          </p:cNvGraphicFramePr>
          <p:nvPr>
            <p:extLst>
              <p:ext uri="{D42A27DB-BD31-4B8C-83A1-F6EECF244321}">
                <p14:modId xmlns:p14="http://schemas.microsoft.com/office/powerpoint/2010/main" val="2008415490"/>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Median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chemeClr val="tx1"/>
                          </a:solidFill>
                          <a:effectLst/>
                          <a:latin typeface="Calibri" panose="020F0502020204030204" pitchFamily="34" charset="0"/>
                        </a:rPr>
                        <a:t>Comamonadaceae</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a:solidFill>
                            <a:schemeClr val="tx1"/>
                          </a:solidFill>
                          <a:effectLst/>
                          <a:latin typeface="Calibri" panose="020F0502020204030204" pitchFamily="34" charset="0"/>
                        </a:rPr>
                        <a:t>Variovorax</a:t>
                      </a: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chemeClr val="tx1"/>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chemeClr val="tx1"/>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chemeClr val="tx1"/>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chemeClr val="tx1"/>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Alteromonadales</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chemeClr val="tx1"/>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chemeClr val="tx1"/>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Streptococcaceae</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tx1"/>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chemeClr val="tx1"/>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1" name="Table 20">
            <a:extLst>
              <a:ext uri="{FF2B5EF4-FFF2-40B4-BE49-F238E27FC236}">
                <a16:creationId xmlns:a16="http://schemas.microsoft.com/office/drawing/2014/main" id="{F66D8603-4CCB-4343-B18A-C0A16CA0F10A}"/>
              </a:ext>
            </a:extLst>
          </p:cNvPr>
          <p:cNvGraphicFramePr>
            <a:graphicFrameLocks noGrp="1"/>
          </p:cNvGraphicFramePr>
          <p:nvPr>
            <p:extLst>
              <p:ext uri="{D42A27DB-BD31-4B8C-83A1-F6EECF244321}">
                <p14:modId xmlns:p14="http://schemas.microsoft.com/office/powerpoint/2010/main" val="4043969224"/>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Mean</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3" name="Table 22">
            <a:extLst>
              <a:ext uri="{FF2B5EF4-FFF2-40B4-BE49-F238E27FC236}">
                <a16:creationId xmlns:a16="http://schemas.microsoft.com/office/drawing/2014/main" id="{FB760C0F-83AD-4A70-868F-AB5331A8160F}"/>
              </a:ext>
            </a:extLst>
          </p:cNvPr>
          <p:cNvGraphicFramePr>
            <a:graphicFrameLocks noGrp="1"/>
          </p:cNvGraphicFramePr>
          <p:nvPr>
            <p:extLst>
              <p:ext uri="{D42A27DB-BD31-4B8C-83A1-F6EECF244321}">
                <p14:modId xmlns:p14="http://schemas.microsoft.com/office/powerpoint/2010/main" val="1627163636"/>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q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dirty="0">
                          <a:solidFill>
                            <a:srgbClr val="00A1D5"/>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rgbClr val="00A1D5"/>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rgbClr val="00A1D5"/>
                          </a:solidFill>
                          <a:effectLst/>
                          <a:latin typeface="Calibri" panose="020F0502020204030204" pitchFamily="34" charset="0"/>
                        </a:rPr>
                        <a:t>Bacteroidales</a:t>
                      </a:r>
                      <a:endParaRPr lang="en-US" sz="1200" b="1" i="1" u="none" strike="noStrike" dirty="0">
                        <a:solidFill>
                          <a:srgbClr val="00A1D5"/>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cxnSp>
        <p:nvCxnSpPr>
          <p:cNvPr id="25" name="Straight Arrow Connector 24">
            <a:extLst>
              <a:ext uri="{FF2B5EF4-FFF2-40B4-BE49-F238E27FC236}">
                <a16:creationId xmlns:a16="http://schemas.microsoft.com/office/drawing/2014/main" id="{D8C457E1-F83F-4712-AE6F-CB7965784C03}"/>
              </a:ext>
            </a:extLst>
          </p:cNvPr>
          <p:cNvCxnSpPr>
            <a:cxnSpLocks/>
          </p:cNvCxnSpPr>
          <p:nvPr/>
        </p:nvCxnSpPr>
        <p:spPr>
          <a:xfrm flipH="1">
            <a:off x="7355661" y="2552877"/>
            <a:ext cx="550258" cy="1630705"/>
          </a:xfrm>
          <a:prstGeom prst="straightConnector1">
            <a:avLst/>
          </a:prstGeom>
          <a:ln w="38100">
            <a:solidFill>
              <a:srgbClr val="B2474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1F0617-44E3-4A83-AE32-E46A384A4EB9}"/>
              </a:ext>
            </a:extLst>
          </p:cNvPr>
          <p:cNvCxnSpPr>
            <a:cxnSpLocks/>
          </p:cNvCxnSpPr>
          <p:nvPr/>
        </p:nvCxnSpPr>
        <p:spPr>
          <a:xfrm flipH="1" flipV="1">
            <a:off x="4669105" y="2552878"/>
            <a:ext cx="3236814" cy="2326619"/>
          </a:xfrm>
          <a:prstGeom prst="straightConnector1">
            <a:avLst/>
          </a:prstGeom>
          <a:ln w="38100">
            <a:solidFill>
              <a:srgbClr val="00A1D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44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54631" y="141693"/>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1969616" y="995227"/>
            <a:ext cx="7381875" cy="5324535"/>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2E3E46"/>
                </a:solidFill>
                <a:latin typeface="Calibri" panose="020F0502020204030204" pitchFamily="34" charset="0"/>
                <a:ea typeface="Times New Roman" panose="02020603050405020304" pitchFamily="18" charset="0"/>
                <a:cs typeface="Calibri" panose="020F0502020204030204" pitchFamily="34" charset="0"/>
              </a:rPr>
              <a:t>of</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p>
          <a:p>
            <a:pPr marL="742950" lvl="1" indent="-285750">
              <a:buFont typeface="Arial" panose="020B0604020202020204" pitchFamily="34" charset="0"/>
              <a:buChar char="•"/>
            </a:pP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Metal ion binding (</a:t>
            </a:r>
            <a:r>
              <a:rPr lang="en-US" sz="2000" b="1" dirty="0" err="1">
                <a:solidFill>
                  <a:srgbClr val="228B22"/>
                </a:solidFill>
                <a:latin typeface="Calibri" panose="020F0502020204030204" pitchFamily="34" charset="0"/>
              </a:rPr>
              <a:t>mg,zn,etc</a:t>
            </a:r>
            <a:r>
              <a:rPr lang="en-US" sz="2000" b="1" dirty="0">
                <a:solidFill>
                  <a:srgbClr val="228B22"/>
                </a:solidFill>
                <a:latin typeface="Calibri" panose="020F0502020204030204" pitchFamily="34" charset="0"/>
              </a:rPr>
              <a:t>)</a:t>
            </a:r>
          </a:p>
          <a:p>
            <a:pPr marL="1200150" lvl="2" indent="-285750">
              <a:buFont typeface="Arial" panose="020B0604020202020204" pitchFamily="34" charset="0"/>
              <a:buChar char="•"/>
            </a:pPr>
            <a:r>
              <a:rPr lang="en-US" sz="2000" b="1" dirty="0">
                <a:solidFill>
                  <a:srgbClr val="FFC000"/>
                </a:solidFill>
                <a:latin typeface="Calibri" panose="020F0502020204030204" pitchFamily="34" charset="0"/>
              </a:rPr>
              <a:t>Nucleotide terms (DNA/RNA)</a:t>
            </a:r>
          </a:p>
          <a:p>
            <a:pPr marL="1200150" lvl="2" indent="-285750">
              <a:buFont typeface="Arial" panose="020B0604020202020204" pitchFamily="34" charset="0"/>
              <a:buChar char="•"/>
            </a:pPr>
            <a:r>
              <a:rPr lang="en-US" sz="2000" b="1" dirty="0">
                <a:solidFill>
                  <a:srgbClr val="4472C4"/>
                </a:solidFill>
                <a:latin typeface="Calibri" panose="020F0502020204030204" pitchFamily="34" charset="0"/>
              </a:rPr>
              <a:t>Lytic activity (hydrolase, </a:t>
            </a:r>
            <a:r>
              <a:rPr lang="en-US" sz="2000" b="1" dirty="0" err="1">
                <a:solidFill>
                  <a:srgbClr val="4472C4"/>
                </a:solidFill>
                <a:latin typeface="Calibri" panose="020F0502020204030204" pitchFamily="34" charset="0"/>
              </a:rPr>
              <a:t>endopeptidase,etc</a:t>
            </a:r>
            <a:r>
              <a:rPr lang="en-US" sz="2000" b="1" dirty="0">
                <a:solidFill>
                  <a:srgbClr val="4472C4"/>
                </a:solidFill>
                <a:latin typeface="Calibri" panose="020F0502020204030204" pitchFamily="34" charset="0"/>
              </a:rPr>
              <a:t>)</a:t>
            </a:r>
            <a:br>
              <a:rPr lang="en-US" sz="2000" b="1" dirty="0">
                <a:solidFill>
                  <a:srgbClr val="4472C4"/>
                </a:solidFill>
                <a:latin typeface="Calibri" panose="020F0502020204030204" pitchFamily="34" charset="0"/>
              </a:rPr>
            </a:br>
            <a:endParaRPr lang="en-US" sz="2000" b="1" dirty="0">
              <a:solidFill>
                <a:srgbClr val="4472C4"/>
              </a:solidFill>
              <a:latin typeface="Calibri" panose="020F0502020204030204" pitchFamily="34" charset="0"/>
            </a:endParaRPr>
          </a:p>
          <a:p>
            <a:pPr marL="742950" lvl="1" indent="-285750">
              <a:buFont typeface="Arial" panose="020B0604020202020204" pitchFamily="34" charset="0"/>
              <a:buChar char="•"/>
            </a:pPr>
            <a:r>
              <a:rPr lang="en-US" sz="2000" b="1" dirty="0">
                <a:solidFill>
                  <a:srgbClr val="2E3E46"/>
                </a:solidFill>
                <a:latin typeface="Calibri" panose="020F0502020204030204" pitchFamily="34" charset="0"/>
              </a:rPr>
              <a:t>Taxonomic features of interest:</a:t>
            </a:r>
          </a:p>
          <a:p>
            <a:pPr marL="1200150" lvl="2" indent="-285750">
              <a:buFont typeface="Arial" panose="020B0604020202020204" pitchFamily="34" charset="0"/>
              <a:buChar char="•"/>
            </a:pPr>
            <a:r>
              <a:rPr lang="en-US" sz="2000" b="1" i="1" dirty="0" err="1">
                <a:solidFill>
                  <a:srgbClr val="B22222"/>
                </a:solidFill>
                <a:latin typeface="Calibri" panose="020F0502020204030204" pitchFamily="34" charset="0"/>
              </a:rPr>
              <a:t>Sphingomonadacea</a:t>
            </a:r>
            <a:r>
              <a:rPr lang="en-US" sz="2000" b="1" i="1" dirty="0">
                <a:solidFill>
                  <a:srgbClr val="B22222"/>
                </a:solidFill>
                <a:latin typeface="Calibri" panose="020F0502020204030204" pitchFamily="34" charset="0"/>
              </a:rPr>
              <a:t> </a:t>
            </a:r>
          </a:p>
          <a:p>
            <a:pPr marL="1657350" lvl="3" indent="-285750">
              <a:buFont typeface="Arial" panose="020B0604020202020204" pitchFamily="34" charset="0"/>
              <a:buChar char="•"/>
            </a:pPr>
            <a:r>
              <a:rPr lang="en-US" sz="2000" b="1" i="1" dirty="0" err="1">
                <a:solidFill>
                  <a:srgbClr val="B22222"/>
                </a:solidFill>
                <a:latin typeface="Calibri" panose="020F0502020204030204" pitchFamily="34" charset="0"/>
              </a:rPr>
              <a:t>Sphingomonas</a:t>
            </a:r>
            <a:endParaRPr lang="en-US" sz="2000" b="1" i="1" dirty="0">
              <a:solidFill>
                <a:srgbClr val="B22222"/>
              </a:solidFill>
              <a:latin typeface="Calibri" panose="020F0502020204030204" pitchFamily="34" charset="0"/>
            </a:endParaRPr>
          </a:p>
          <a:p>
            <a:pPr marL="1200150" lvl="2" indent="-285750">
              <a:buFont typeface="Arial" panose="020B0604020202020204" pitchFamily="34" charset="0"/>
              <a:buChar char="•"/>
            </a:pPr>
            <a:r>
              <a:rPr lang="en-US" sz="2000" b="1" i="1" dirty="0" err="1">
                <a:solidFill>
                  <a:srgbClr val="B22222"/>
                </a:solidFill>
                <a:latin typeface="Calibri" panose="020F0502020204030204" pitchFamily="34" charset="0"/>
              </a:rPr>
              <a:t>Comamonadaceae</a:t>
            </a:r>
            <a:r>
              <a:rPr lang="en-US" sz="2000" b="1" i="1" dirty="0">
                <a:solidFill>
                  <a:srgbClr val="B22222"/>
                </a:solidFill>
                <a:latin typeface="Calibri" panose="020F0502020204030204" pitchFamily="34" charset="0"/>
              </a:rPr>
              <a:t> </a:t>
            </a:r>
          </a:p>
          <a:p>
            <a:pPr marL="1657350" lvl="3" indent="-285750">
              <a:buFont typeface="Arial" panose="020B0604020202020204" pitchFamily="34" charset="0"/>
              <a:buChar char="•"/>
            </a:pPr>
            <a:r>
              <a:rPr lang="en-US" sz="2000" b="1" i="1" dirty="0" err="1">
                <a:solidFill>
                  <a:srgbClr val="B22222"/>
                </a:solidFill>
                <a:latin typeface="Calibri" panose="020F0502020204030204" pitchFamily="34" charset="0"/>
              </a:rPr>
              <a:t>Variovorax</a:t>
            </a:r>
            <a:endParaRPr lang="en-US" sz="2000" b="1" i="1" dirty="0">
              <a:solidFill>
                <a:srgbClr val="B22222"/>
              </a:solidFill>
              <a:latin typeface="Calibri" panose="020F0502020204030204" pitchFamily="34" charset="0"/>
            </a:endParaRPr>
          </a:p>
          <a:p>
            <a:pPr marL="1200150" lvl="2" indent="-285750">
              <a:buFont typeface="Arial" panose="020B0604020202020204" pitchFamily="34" charset="0"/>
              <a:buChar char="•"/>
            </a:pPr>
            <a:r>
              <a:rPr lang="en-US" sz="2000" b="1" i="1" u="none" strike="noStrike" dirty="0" err="1">
                <a:solidFill>
                  <a:srgbClr val="00A1D5"/>
                </a:solidFill>
                <a:effectLst/>
                <a:latin typeface="Calibri" panose="020F0502020204030204" pitchFamily="34" charset="0"/>
              </a:rPr>
              <a:t>Bacteroidia</a:t>
            </a:r>
            <a:endParaRPr lang="en-US" sz="2000" b="1" i="1" u="none" strike="noStrike" dirty="0">
              <a:solidFill>
                <a:srgbClr val="00A1D5"/>
              </a:solidFill>
              <a:effectLst/>
              <a:latin typeface="Calibri" panose="020F0502020204030204" pitchFamily="34" charset="0"/>
            </a:endParaRPr>
          </a:p>
          <a:p>
            <a:pPr marL="1657350" lvl="3" indent="-285750">
              <a:buFont typeface="Arial" panose="020B0604020202020204" pitchFamily="34" charset="0"/>
              <a:buChar char="•"/>
            </a:pPr>
            <a:r>
              <a:rPr lang="en-US" sz="2000" b="1" i="1" u="none" strike="noStrike" dirty="0" err="1">
                <a:solidFill>
                  <a:srgbClr val="00A1D5"/>
                </a:solidFill>
                <a:effectLst/>
                <a:latin typeface="Calibri" panose="020F0502020204030204" pitchFamily="34" charset="0"/>
              </a:rPr>
              <a:t>Bacteroidales</a:t>
            </a:r>
            <a:endParaRPr lang="en-US" sz="2000" b="1" i="1" u="none" strike="noStrike" dirty="0">
              <a:solidFill>
                <a:srgbClr val="00A1D5"/>
              </a:solidFill>
              <a:effectLst/>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fade">
                                      <p:cBhvr>
                                        <p:cTn id="47" dur="500"/>
                                        <p:tgtEl>
                                          <p:spTgt spid="5">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fade">
                                      <p:cBhvr>
                                        <p:cTn id="50" dur="500"/>
                                        <p:tgtEl>
                                          <p:spTgt spid="5">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fade">
                                      <p:cBhvr>
                                        <p:cTn id="5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2446663" y="293024"/>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2964455" y="1886774"/>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6930529" y="1886774"/>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3177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797"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2343481"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259" y="156342"/>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8717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1978501" y="3123676"/>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5401936" y="1480317"/>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70" y="1814351"/>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000" y="4311315"/>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665"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1760"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7890" y="5712302"/>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271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58C731D7-A8D5-4394-AA17-0223915C203D}"/>
              </a:ext>
            </a:extLst>
          </p:cNvPr>
          <p:cNvPicPr>
            <a:picLocks noChangeAspect="1"/>
          </p:cNvPicPr>
          <p:nvPr/>
        </p:nvPicPr>
        <p:blipFill rotWithShape="1">
          <a:blip r:embed="rId3">
            <a:alphaModFix/>
          </a:blip>
          <a:srcRect t="2452" r="59978"/>
          <a:stretch/>
        </p:blipFill>
        <p:spPr>
          <a:xfrm>
            <a:off x="2164547" y="941425"/>
            <a:ext cx="5094570" cy="5862075"/>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Chart, diagram, box and whisker chart&#10;&#10;Description automatically generated">
            <a:extLst>
              <a:ext uri="{FF2B5EF4-FFF2-40B4-BE49-F238E27FC236}">
                <a16:creationId xmlns:a16="http://schemas.microsoft.com/office/drawing/2014/main" id="{1591CB56-2A64-421B-87D7-8734A52F16AC}"/>
              </a:ext>
            </a:extLst>
          </p:cNvPr>
          <p:cNvPicPr>
            <a:picLocks noChangeAspect="1"/>
          </p:cNvPicPr>
          <p:nvPr/>
        </p:nvPicPr>
        <p:blipFill rotWithShape="1">
          <a:blip r:embed="rId5">
            <a:extLst>
              <a:ext uri="{28A0092B-C50C-407E-A947-70E740481C1C}">
                <a14:useLocalDpi xmlns:a14="http://schemas.microsoft.com/office/drawing/2010/main" val="0"/>
              </a:ext>
            </a:extLst>
          </a:blip>
          <a:srcRect l="2028" t="14228" r="81817"/>
          <a:stretch/>
        </p:blipFill>
        <p:spPr>
          <a:xfrm>
            <a:off x="2407606" y="4232423"/>
            <a:ext cx="1216376" cy="2330129"/>
          </a:xfrm>
          <a:prstGeom prst="rect">
            <a:avLst/>
          </a:prstGeom>
        </p:spPr>
      </p:pic>
      <p:sp>
        <p:nvSpPr>
          <p:cNvPr id="63" name="Rectangle 62">
            <a:extLst>
              <a:ext uri="{FF2B5EF4-FFF2-40B4-BE49-F238E27FC236}">
                <a16:creationId xmlns:a16="http://schemas.microsoft.com/office/drawing/2014/main" id="{4C34E2AD-0ECA-4948-B59F-1E9C4BE1199B}"/>
              </a:ext>
            </a:extLst>
          </p:cNvPr>
          <p:cNvSpPr/>
          <p:nvPr/>
        </p:nvSpPr>
        <p:spPr>
          <a:xfrm>
            <a:off x="139217" y="5199250"/>
            <a:ext cx="1888568" cy="3770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Chart, diagram, box and whisker chart&#10;&#10;Description automatically generated">
            <a:extLst>
              <a:ext uri="{FF2B5EF4-FFF2-40B4-BE49-F238E27FC236}">
                <a16:creationId xmlns:a16="http://schemas.microsoft.com/office/drawing/2014/main" id="{340B6726-6A1F-44A8-B417-926DED6308A3}"/>
              </a:ext>
            </a:extLst>
          </p:cNvPr>
          <p:cNvPicPr>
            <a:picLocks noChangeAspect="1"/>
          </p:cNvPicPr>
          <p:nvPr/>
        </p:nvPicPr>
        <p:blipFill rotWithShape="1">
          <a:blip r:embed="rId5">
            <a:extLst>
              <a:ext uri="{28A0092B-C50C-407E-A947-70E740481C1C}">
                <a14:useLocalDpi xmlns:a14="http://schemas.microsoft.com/office/drawing/2010/main" val="0"/>
              </a:ext>
            </a:extLst>
          </a:blip>
          <a:srcRect l="83489" t="14228" b="4812"/>
          <a:stretch/>
        </p:blipFill>
        <p:spPr>
          <a:xfrm>
            <a:off x="7247535" y="4232423"/>
            <a:ext cx="1243169" cy="2199407"/>
          </a:xfrm>
          <a:prstGeom prst="rect">
            <a:avLst/>
          </a:prstGeom>
        </p:spPr>
      </p:pic>
      <p:pic>
        <p:nvPicPr>
          <p:cNvPr id="70" name="Picture 69" descr="Chart, diagram, box and whisker chart&#10;&#10;Description automatically generated">
            <a:extLst>
              <a:ext uri="{FF2B5EF4-FFF2-40B4-BE49-F238E27FC236}">
                <a16:creationId xmlns:a16="http://schemas.microsoft.com/office/drawing/2014/main" id="{D4FCC324-BE34-4392-9733-0B00F6F5EC6D}"/>
              </a:ext>
            </a:extLst>
          </p:cNvPr>
          <p:cNvPicPr>
            <a:picLocks noChangeAspect="1"/>
          </p:cNvPicPr>
          <p:nvPr/>
        </p:nvPicPr>
        <p:blipFill rotWithShape="1">
          <a:blip r:embed="rId5">
            <a:extLst>
              <a:ext uri="{28A0092B-C50C-407E-A947-70E740481C1C}">
                <a14:useLocalDpi xmlns:a14="http://schemas.microsoft.com/office/drawing/2010/main" val="0"/>
              </a:ext>
            </a:extLst>
          </a:blip>
          <a:srcRect l="18013" t="14228" r="65832"/>
          <a:stretch/>
        </p:blipFill>
        <p:spPr>
          <a:xfrm>
            <a:off x="3612400" y="4232423"/>
            <a:ext cx="1216376" cy="2330129"/>
          </a:xfrm>
          <a:prstGeom prst="rect">
            <a:avLst/>
          </a:prstGeom>
        </p:spPr>
      </p:pic>
      <p:pic>
        <p:nvPicPr>
          <p:cNvPr id="71" name="Picture 70" descr="Chart, diagram, box and whisker chart&#10;&#10;Description automatically generated">
            <a:extLst>
              <a:ext uri="{FF2B5EF4-FFF2-40B4-BE49-F238E27FC236}">
                <a16:creationId xmlns:a16="http://schemas.microsoft.com/office/drawing/2014/main" id="{DFB33601-838D-4F28-9C64-535393886794}"/>
              </a:ext>
            </a:extLst>
          </p:cNvPr>
          <p:cNvPicPr>
            <a:picLocks noChangeAspect="1"/>
          </p:cNvPicPr>
          <p:nvPr/>
        </p:nvPicPr>
        <p:blipFill rotWithShape="1">
          <a:blip r:embed="rId5">
            <a:extLst>
              <a:ext uri="{28A0092B-C50C-407E-A947-70E740481C1C}">
                <a14:useLocalDpi xmlns:a14="http://schemas.microsoft.com/office/drawing/2010/main" val="0"/>
              </a:ext>
            </a:extLst>
          </a:blip>
          <a:srcRect l="50739" t="14228" r="33106" b="4812"/>
          <a:stretch/>
        </p:blipFill>
        <p:spPr>
          <a:xfrm>
            <a:off x="4817194" y="4232423"/>
            <a:ext cx="1216376" cy="2199407"/>
          </a:xfrm>
          <a:prstGeom prst="rect">
            <a:avLst/>
          </a:prstGeom>
        </p:spPr>
      </p:pic>
      <p:pic>
        <p:nvPicPr>
          <p:cNvPr id="72" name="Picture 71" descr="Chart, diagram, box and whisker chart&#10;&#10;Description automatically generated">
            <a:extLst>
              <a:ext uri="{FF2B5EF4-FFF2-40B4-BE49-F238E27FC236}">
                <a16:creationId xmlns:a16="http://schemas.microsoft.com/office/drawing/2014/main" id="{DC8FDC2D-157E-4506-956C-718AAF1CD195}"/>
              </a:ext>
            </a:extLst>
          </p:cNvPr>
          <p:cNvPicPr>
            <a:picLocks noChangeAspect="1"/>
          </p:cNvPicPr>
          <p:nvPr/>
        </p:nvPicPr>
        <p:blipFill rotWithShape="1">
          <a:blip r:embed="rId5">
            <a:extLst>
              <a:ext uri="{28A0092B-C50C-407E-A947-70E740481C1C}">
                <a14:useLocalDpi xmlns:a14="http://schemas.microsoft.com/office/drawing/2010/main" val="0"/>
              </a:ext>
            </a:extLst>
          </a:blip>
          <a:srcRect l="34050" t="14228" r="49520" b="4812"/>
          <a:stretch/>
        </p:blipFill>
        <p:spPr>
          <a:xfrm>
            <a:off x="6021988" y="4232423"/>
            <a:ext cx="1237129" cy="2199407"/>
          </a:xfrm>
          <a:prstGeom prst="rect">
            <a:avLst/>
          </a:prstGeom>
        </p:spPr>
      </p:pic>
    </p:spTree>
    <p:extLst>
      <p:ext uri="{BB962C8B-B14F-4D97-AF65-F5344CB8AC3E}">
        <p14:creationId xmlns:p14="http://schemas.microsoft.com/office/powerpoint/2010/main" val="20794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xit" presetSubtype="0" fill="hold" grpId="0"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xit" presetSubtype="0" fill="hold" grpId="0" nodeType="with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38" grpId="0" animBg="1"/>
      <p:bldP spid="40" grpId="0" animBg="1"/>
      <p:bldP spid="41" grpId="0" animBg="1"/>
      <p:bldP spid="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0875468-F211-47CD-A09C-13BC45484A9D}"/>
              </a:ext>
            </a:extLst>
          </p:cNvPr>
          <p:cNvPicPr>
            <a:picLocks noChangeAspect="1"/>
          </p:cNvPicPr>
          <p:nvPr/>
        </p:nvPicPr>
        <p:blipFill rotWithShape="1">
          <a:blip r:embed="rId3">
            <a:alphaModFix/>
          </a:blip>
          <a:srcRect t="2716" r="60175"/>
          <a:stretch/>
        </p:blipFill>
        <p:spPr>
          <a:xfrm>
            <a:off x="2158465" y="958051"/>
            <a:ext cx="5082707" cy="5861410"/>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scatter chart, box and whisker chart&#10;&#10;Description automatically generated">
            <a:extLst>
              <a:ext uri="{FF2B5EF4-FFF2-40B4-BE49-F238E27FC236}">
                <a16:creationId xmlns:a16="http://schemas.microsoft.com/office/drawing/2014/main" id="{71A640A5-BA2A-415D-BEA5-4FAC85133D92}"/>
              </a:ext>
            </a:extLst>
          </p:cNvPr>
          <p:cNvPicPr>
            <a:picLocks noChangeAspect="1"/>
          </p:cNvPicPr>
          <p:nvPr/>
        </p:nvPicPr>
        <p:blipFill rotWithShape="1">
          <a:blip r:embed="rId5">
            <a:extLst>
              <a:ext uri="{28A0092B-C50C-407E-A947-70E740481C1C}">
                <a14:useLocalDpi xmlns:a14="http://schemas.microsoft.com/office/drawing/2010/main" val="0"/>
              </a:ext>
            </a:extLst>
          </a:blip>
          <a:srcRect l="66999" t="14979" b="5928"/>
          <a:stretch/>
        </p:blipFill>
        <p:spPr>
          <a:xfrm>
            <a:off x="5701342" y="2145086"/>
            <a:ext cx="1546141" cy="2084416"/>
          </a:xfrm>
          <a:prstGeom prst="rect">
            <a:avLst/>
          </a:prstGeom>
        </p:spPr>
      </p:pic>
      <p:pic>
        <p:nvPicPr>
          <p:cNvPr id="57" name="Picture 56" descr="Chart, scatter chart, box and whisker chart&#10;&#10;Description automatically generated">
            <a:extLst>
              <a:ext uri="{FF2B5EF4-FFF2-40B4-BE49-F238E27FC236}">
                <a16:creationId xmlns:a16="http://schemas.microsoft.com/office/drawing/2014/main" id="{46092A8B-11A6-42F2-B478-6C6B91D7D4F3}"/>
              </a:ext>
            </a:extLst>
          </p:cNvPr>
          <p:cNvPicPr>
            <a:picLocks noChangeAspect="1"/>
          </p:cNvPicPr>
          <p:nvPr/>
        </p:nvPicPr>
        <p:blipFill rotWithShape="1">
          <a:blip r:embed="rId5">
            <a:extLst>
              <a:ext uri="{28A0092B-C50C-407E-A947-70E740481C1C}">
                <a14:useLocalDpi xmlns:a14="http://schemas.microsoft.com/office/drawing/2010/main" val="0"/>
              </a:ext>
            </a:extLst>
          </a:blip>
          <a:srcRect l="3184" t="14979" r="63815" b="5928"/>
          <a:stretch/>
        </p:blipFill>
        <p:spPr>
          <a:xfrm>
            <a:off x="4147202" y="2145086"/>
            <a:ext cx="1546141" cy="2084416"/>
          </a:xfrm>
          <a:prstGeom prst="rect">
            <a:avLst/>
          </a:prstGeom>
        </p:spPr>
      </p:pic>
      <p:pic>
        <p:nvPicPr>
          <p:cNvPr id="58" name="Picture 57" descr="Chart, scatter chart, box and whisker chart&#10;&#10;Description automatically generated">
            <a:extLst>
              <a:ext uri="{FF2B5EF4-FFF2-40B4-BE49-F238E27FC236}">
                <a16:creationId xmlns:a16="http://schemas.microsoft.com/office/drawing/2014/main" id="{93DE9142-CB14-47B8-A27C-543F708B8D5D}"/>
              </a:ext>
            </a:extLst>
          </p:cNvPr>
          <p:cNvPicPr>
            <a:picLocks noChangeAspect="1"/>
          </p:cNvPicPr>
          <p:nvPr/>
        </p:nvPicPr>
        <p:blipFill rotWithShape="1">
          <a:blip r:embed="rId5">
            <a:extLst>
              <a:ext uri="{28A0092B-C50C-407E-A947-70E740481C1C}">
                <a14:useLocalDpi xmlns:a14="http://schemas.microsoft.com/office/drawing/2010/main" val="0"/>
              </a:ext>
            </a:extLst>
          </a:blip>
          <a:srcRect l="36469" t="14979" r="32531" b="5928"/>
          <a:stretch/>
        </p:blipFill>
        <p:spPr>
          <a:xfrm>
            <a:off x="2686835" y="2145086"/>
            <a:ext cx="1452369" cy="2084416"/>
          </a:xfrm>
          <a:prstGeom prst="rect">
            <a:avLst/>
          </a:prstGeom>
        </p:spPr>
      </p:pic>
      <p:sp>
        <p:nvSpPr>
          <p:cNvPr id="69" name="Rectangle 68">
            <a:extLst>
              <a:ext uri="{FF2B5EF4-FFF2-40B4-BE49-F238E27FC236}">
                <a16:creationId xmlns:a16="http://schemas.microsoft.com/office/drawing/2014/main" id="{58738A2F-31D4-4ECE-977E-F25A150581C9}"/>
              </a:ext>
            </a:extLst>
          </p:cNvPr>
          <p:cNvSpPr/>
          <p:nvPr/>
        </p:nvSpPr>
        <p:spPr>
          <a:xfrm>
            <a:off x="149961" y="5392861"/>
            <a:ext cx="2011728" cy="76476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7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3"/>
                                        </p:tgtEl>
                                      </p:cBhvr>
                                    </p:animEffect>
                                    <p:set>
                                      <p:cBhvr>
                                        <p:cTn id="12" dur="1" fill="hold">
                                          <p:stCondLst>
                                            <p:cond delay="499"/>
                                          </p:stCondLst>
                                        </p:cTn>
                                        <p:tgtEl>
                                          <p:spTgt spid="4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B92ED29C-BAB8-4BC4-8440-6BF8E308E603}"/>
              </a:ext>
            </a:extLst>
          </p:cNvPr>
          <p:cNvPicPr>
            <a:picLocks noChangeAspect="1"/>
          </p:cNvPicPr>
          <p:nvPr/>
        </p:nvPicPr>
        <p:blipFill rotWithShape="1">
          <a:blip r:embed="rId3">
            <a:alphaModFix/>
          </a:blip>
          <a:srcRect r="59978"/>
          <a:stretch/>
        </p:blipFill>
        <p:spPr>
          <a:xfrm>
            <a:off x="2161689" y="794771"/>
            <a:ext cx="5087054" cy="6000559"/>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8738A2F-31D4-4ECE-977E-F25A150581C9}"/>
              </a:ext>
            </a:extLst>
          </p:cNvPr>
          <p:cNvSpPr/>
          <p:nvPr/>
        </p:nvSpPr>
        <p:spPr>
          <a:xfrm>
            <a:off x="149961" y="5569737"/>
            <a:ext cx="2011728" cy="58788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1DE63F2-B949-4AE6-8100-47C863823E5D}"/>
              </a:ext>
            </a:extLst>
          </p:cNvPr>
          <p:cNvSpPr/>
          <p:nvPr/>
        </p:nvSpPr>
        <p:spPr>
          <a:xfrm>
            <a:off x="162249" y="5215250"/>
            <a:ext cx="2011728" cy="18005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ox and whisker chart&#10;&#10;Description automatically generated">
            <a:extLst>
              <a:ext uri="{FF2B5EF4-FFF2-40B4-BE49-F238E27FC236}">
                <a16:creationId xmlns:a16="http://schemas.microsoft.com/office/drawing/2014/main" id="{56AFE380-B295-4756-AB71-D22C83BE13FC}"/>
              </a:ext>
            </a:extLst>
          </p:cNvPr>
          <p:cNvPicPr>
            <a:picLocks noChangeAspect="1"/>
          </p:cNvPicPr>
          <p:nvPr/>
        </p:nvPicPr>
        <p:blipFill rotWithShape="1">
          <a:blip r:embed="rId5">
            <a:extLst>
              <a:ext uri="{28A0092B-C50C-407E-A947-70E740481C1C}">
                <a14:useLocalDpi xmlns:a14="http://schemas.microsoft.com/office/drawing/2010/main" val="0"/>
              </a:ext>
            </a:extLst>
          </a:blip>
          <a:srcRect l="40800" t="15581" r="38963" b="5557"/>
          <a:stretch/>
        </p:blipFill>
        <p:spPr>
          <a:xfrm>
            <a:off x="8053303" y="2994765"/>
            <a:ext cx="1366252" cy="1996508"/>
          </a:xfrm>
          <a:prstGeom prst="rect">
            <a:avLst/>
          </a:prstGeom>
        </p:spPr>
      </p:pic>
      <p:pic>
        <p:nvPicPr>
          <p:cNvPr id="56" name="Picture 55" descr="Chart, box and whisker chart&#10;&#10;Description automatically generated">
            <a:extLst>
              <a:ext uri="{FF2B5EF4-FFF2-40B4-BE49-F238E27FC236}">
                <a16:creationId xmlns:a16="http://schemas.microsoft.com/office/drawing/2014/main" id="{1E90CCAF-0A23-4F60-A1A8-91CC0EB15EC1}"/>
              </a:ext>
            </a:extLst>
          </p:cNvPr>
          <p:cNvPicPr>
            <a:picLocks noChangeAspect="1"/>
          </p:cNvPicPr>
          <p:nvPr/>
        </p:nvPicPr>
        <p:blipFill rotWithShape="1">
          <a:blip r:embed="rId5">
            <a:extLst>
              <a:ext uri="{28A0092B-C50C-407E-A947-70E740481C1C}">
                <a14:useLocalDpi xmlns:a14="http://schemas.microsoft.com/office/drawing/2010/main" val="0"/>
              </a:ext>
            </a:extLst>
          </a:blip>
          <a:srcRect l="79573" t="15581" b="5557"/>
          <a:stretch/>
        </p:blipFill>
        <p:spPr>
          <a:xfrm>
            <a:off x="2723891" y="2994765"/>
            <a:ext cx="1379062" cy="1996508"/>
          </a:xfrm>
          <a:prstGeom prst="rect">
            <a:avLst/>
          </a:prstGeom>
        </p:spPr>
      </p:pic>
      <p:pic>
        <p:nvPicPr>
          <p:cNvPr id="59" name="Picture 58" descr="Chart, box and whisker chart&#10;&#10;Description automatically generated">
            <a:extLst>
              <a:ext uri="{FF2B5EF4-FFF2-40B4-BE49-F238E27FC236}">
                <a16:creationId xmlns:a16="http://schemas.microsoft.com/office/drawing/2014/main" id="{3D0DB1EE-FA71-4205-9F62-B75A8386D11C}"/>
              </a:ext>
            </a:extLst>
          </p:cNvPr>
          <p:cNvPicPr>
            <a:picLocks noChangeAspect="1"/>
          </p:cNvPicPr>
          <p:nvPr/>
        </p:nvPicPr>
        <p:blipFill rotWithShape="1">
          <a:blip r:embed="rId5">
            <a:extLst>
              <a:ext uri="{28A0092B-C50C-407E-A947-70E740481C1C}">
                <a14:useLocalDpi xmlns:a14="http://schemas.microsoft.com/office/drawing/2010/main" val="0"/>
              </a:ext>
            </a:extLst>
          </a:blip>
          <a:srcRect l="21278" t="15581" r="58761" b="5557"/>
          <a:stretch/>
        </p:blipFill>
        <p:spPr>
          <a:xfrm>
            <a:off x="4085149" y="2994765"/>
            <a:ext cx="1347543" cy="1996508"/>
          </a:xfrm>
          <a:prstGeom prst="rect">
            <a:avLst/>
          </a:prstGeom>
        </p:spPr>
      </p:pic>
      <p:pic>
        <p:nvPicPr>
          <p:cNvPr id="60" name="Picture 59" descr="Chart, box and whisker chart&#10;&#10;Description automatically generated">
            <a:extLst>
              <a:ext uri="{FF2B5EF4-FFF2-40B4-BE49-F238E27FC236}">
                <a16:creationId xmlns:a16="http://schemas.microsoft.com/office/drawing/2014/main" id="{860CAD6E-B121-4032-846C-C43B74209638}"/>
              </a:ext>
            </a:extLst>
          </p:cNvPr>
          <p:cNvPicPr>
            <a:picLocks noChangeAspect="1"/>
          </p:cNvPicPr>
          <p:nvPr/>
        </p:nvPicPr>
        <p:blipFill rotWithShape="1">
          <a:blip r:embed="rId5">
            <a:extLst>
              <a:ext uri="{28A0092B-C50C-407E-A947-70E740481C1C}">
                <a14:useLocalDpi xmlns:a14="http://schemas.microsoft.com/office/drawing/2010/main" val="0"/>
              </a:ext>
            </a:extLst>
          </a:blip>
          <a:srcRect l="60343" t="15581" r="19124" b="5557"/>
          <a:stretch/>
        </p:blipFill>
        <p:spPr>
          <a:xfrm>
            <a:off x="5414888" y="2994765"/>
            <a:ext cx="1386210" cy="1996508"/>
          </a:xfrm>
          <a:prstGeom prst="rect">
            <a:avLst/>
          </a:prstGeom>
        </p:spPr>
      </p:pic>
      <p:pic>
        <p:nvPicPr>
          <p:cNvPr id="61" name="Picture 60" descr="Chart, box and whisker chart&#10;&#10;Description automatically generated">
            <a:extLst>
              <a:ext uri="{FF2B5EF4-FFF2-40B4-BE49-F238E27FC236}">
                <a16:creationId xmlns:a16="http://schemas.microsoft.com/office/drawing/2014/main" id="{CC481830-33C4-4B3B-AA9D-7DDCAF110081}"/>
              </a:ext>
            </a:extLst>
          </p:cNvPr>
          <p:cNvPicPr>
            <a:picLocks noChangeAspect="1"/>
          </p:cNvPicPr>
          <p:nvPr/>
        </p:nvPicPr>
        <p:blipFill rotWithShape="1">
          <a:blip r:embed="rId5">
            <a:extLst>
              <a:ext uri="{28A0092B-C50C-407E-A947-70E740481C1C}">
                <a14:useLocalDpi xmlns:a14="http://schemas.microsoft.com/office/drawing/2010/main" val="0"/>
              </a:ext>
            </a:extLst>
          </a:blip>
          <a:srcRect l="2202" t="15581" r="78722" b="5557"/>
          <a:stretch/>
        </p:blipFill>
        <p:spPr>
          <a:xfrm>
            <a:off x="6783294" y="2994765"/>
            <a:ext cx="1287811" cy="1996508"/>
          </a:xfrm>
          <a:prstGeom prst="rect">
            <a:avLst/>
          </a:prstGeom>
        </p:spPr>
      </p:pic>
    </p:spTree>
    <p:extLst>
      <p:ext uri="{BB962C8B-B14F-4D97-AF65-F5344CB8AC3E}">
        <p14:creationId xmlns:p14="http://schemas.microsoft.com/office/powerpoint/2010/main" val="207102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xit" presetSubtype="0" fill="hold" grpId="0" nodeType="withEffect">
                                  <p:stCondLst>
                                    <p:cond delay="0"/>
                                  </p:stCondLst>
                                  <p:childTnLst>
                                    <p:animEffect transition="out" filter="fade">
                                      <p:cBhvr>
                                        <p:cTn id="17" dur="500"/>
                                        <p:tgtEl>
                                          <p:spTgt spid="47"/>
                                        </p:tgtEl>
                                      </p:cBhvr>
                                    </p:animEffect>
                                    <p:set>
                                      <p:cBhvr>
                                        <p:cTn id="18" dur="1" fill="hold">
                                          <p:stCondLst>
                                            <p:cond delay="499"/>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xit" presetSubtype="0" fill="hold" grpId="0" nodeType="withEffect">
                                  <p:stCondLst>
                                    <p:cond delay="0"/>
                                  </p:stCondLst>
                                  <p:childTnLst>
                                    <p:animEffect transition="out" filter="fade">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xit" presetSubtype="0" fill="hold" grpId="0"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xit" presetSubtype="0" fill="hold" grpId="0" nodeType="withEffect">
                                  <p:stCondLst>
                                    <p:cond delay="0"/>
                                  </p:stCondLst>
                                  <p:childTnLst>
                                    <p:animEffect transition="out" filter="fade">
                                      <p:cBhvr>
                                        <p:cTn id="41" dur="500"/>
                                        <p:tgtEl>
                                          <p:spTgt spid="50"/>
                                        </p:tgtEl>
                                      </p:cBhvr>
                                    </p:animEffect>
                                    <p:set>
                                      <p:cBhvr>
                                        <p:cTn id="42" dur="1" fill="hold">
                                          <p:stCondLst>
                                            <p:cond delay="499"/>
                                          </p:stCondLst>
                                        </p:cTn>
                                        <p:tgtEl>
                                          <p:spTgt spid="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xit" presetSubtype="0" fill="hold" grpId="0" nodeType="with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69"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743200"/>
            <a:ext cx="8295986" cy="523220"/>
          </a:xfrm>
          <a:prstGeom prst="rect">
            <a:avLst/>
          </a:prstGeom>
          <a:noFill/>
        </p:spPr>
        <p:txBody>
          <a:bodyPr wrap="square">
            <a:spAutoFit/>
          </a:bodyPr>
          <a:lstStyle/>
          <a:p>
            <a:pPr algn="ctr"/>
            <a:r>
              <a:rPr lang="en-US" sz="2800" dirty="0"/>
              <a:t>I have no conflicts of interest or financial disclosures.</a:t>
            </a:r>
            <a:endParaRPr lang="en-US" sz="4000" dirty="0">
              <a:solidFill>
                <a:schemeClr val="tx2"/>
              </a:solidFill>
            </a:endParaRP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58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61AA-5752-49F8-B951-4D1925135B26}"/>
              </a:ext>
            </a:extLst>
          </p:cNvPr>
          <p:cNvSpPr/>
          <p:nvPr/>
        </p:nvSpPr>
        <p:spPr>
          <a:xfrm>
            <a:off x="8038206" y="3429000"/>
            <a:ext cx="1957587" cy="369332"/>
          </a:xfrm>
          <a:prstGeom prst="rect">
            <a:avLst/>
          </a:prstGeom>
        </p:spPr>
        <p:txBody>
          <a:bodyPr wrap="none">
            <a:spAutoFit/>
          </a:bodyPr>
          <a:lstStyle/>
          <a:p>
            <a:r>
              <a:rPr lang="en-US" b="1" dirty="0" err="1">
                <a:solidFill>
                  <a:srgbClr val="000000"/>
                </a:solidFill>
                <a:latin typeface="Calibri" panose="020F0502020204030204" pitchFamily="34" charset="0"/>
              </a:rPr>
              <a:t>Comamonadaceae</a:t>
            </a:r>
            <a:endParaRPr lang="en-US" dirty="0"/>
          </a:p>
        </p:txBody>
      </p:sp>
      <p:pic>
        <p:nvPicPr>
          <p:cNvPr id="5" name="Picture 4" descr="A picture containing diagram&#10;&#10;Description automatically generated">
            <a:extLst>
              <a:ext uri="{FF2B5EF4-FFF2-40B4-BE49-F238E27FC236}">
                <a16:creationId xmlns:a16="http://schemas.microsoft.com/office/drawing/2014/main" id="{59DA34D1-B3C3-45E1-A2FC-DF6B9360D710}"/>
              </a:ext>
            </a:extLst>
          </p:cNvPr>
          <p:cNvPicPr>
            <a:picLocks noChangeAspect="1"/>
          </p:cNvPicPr>
          <p:nvPr/>
        </p:nvPicPr>
        <p:blipFill rotWithShape="1">
          <a:blip r:embed="rId2">
            <a:extLst>
              <a:ext uri="{28A0092B-C50C-407E-A947-70E740481C1C}">
                <a14:useLocalDpi xmlns:a14="http://schemas.microsoft.com/office/drawing/2010/main" val="0"/>
              </a:ext>
            </a:extLst>
          </a:blip>
          <a:srcRect l="15271" t="7037" r="15271"/>
          <a:stretch/>
        </p:blipFill>
        <p:spPr>
          <a:xfrm>
            <a:off x="2196207" y="241300"/>
            <a:ext cx="7799587" cy="6375400"/>
          </a:xfrm>
          <a:prstGeom prst="rect">
            <a:avLst/>
          </a:prstGeom>
        </p:spPr>
      </p:pic>
    </p:spTree>
    <p:extLst>
      <p:ext uri="{BB962C8B-B14F-4D97-AF65-F5344CB8AC3E}">
        <p14:creationId xmlns:p14="http://schemas.microsoft.com/office/powerpoint/2010/main" val="24084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A4E9D5A-A654-46CB-BDC7-237FE063805A}"/>
              </a:ext>
            </a:extLst>
          </p:cNvPr>
          <p:cNvPicPr>
            <a:picLocks noChangeAspect="1"/>
          </p:cNvPicPr>
          <p:nvPr/>
        </p:nvPicPr>
        <p:blipFill rotWithShape="1">
          <a:blip r:embed="rId3">
            <a:alphaModFix/>
          </a:blip>
          <a:srcRect t="2917" r="59978"/>
          <a:stretch/>
        </p:blipFill>
        <p:spPr>
          <a:xfrm>
            <a:off x="2161447" y="970061"/>
            <a:ext cx="5100357" cy="5840797"/>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69864" y="3255394"/>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30" name="TextBox 29">
            <a:extLst>
              <a:ext uri="{FF2B5EF4-FFF2-40B4-BE49-F238E27FC236}">
                <a16:creationId xmlns:a16="http://schemas.microsoft.com/office/drawing/2014/main" id="{5F3D58D1-CFEC-470E-993E-5522E57BF4BB}"/>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EECB396C-875B-4811-B54C-A528E01EC2E8}"/>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9" name="Rectangle 8">
            <a:extLst>
              <a:ext uri="{FF2B5EF4-FFF2-40B4-BE49-F238E27FC236}">
                <a16:creationId xmlns:a16="http://schemas.microsoft.com/office/drawing/2014/main" id="{CFF00D03-0888-425E-BED3-4BD09C6C3F58}"/>
              </a:ext>
            </a:extLst>
          </p:cNvPr>
          <p:cNvSpPr/>
          <p:nvPr/>
        </p:nvSpPr>
        <p:spPr>
          <a:xfrm>
            <a:off x="182656" y="2025377"/>
            <a:ext cx="11826688" cy="4711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3443AA34-FB7E-4B1C-A8D1-6A5A67112A20}"/>
              </a:ext>
            </a:extLst>
          </p:cNvPr>
          <p:cNvGraphicFramePr>
            <a:graphicFrameLocks noGrp="1"/>
          </p:cNvGraphicFramePr>
          <p:nvPr>
            <p:extLst>
              <p:ext uri="{D42A27DB-BD31-4B8C-83A1-F6EECF244321}">
                <p14:modId xmlns:p14="http://schemas.microsoft.com/office/powerpoint/2010/main" val="191866555"/>
              </p:ext>
            </p:extLst>
          </p:nvPr>
        </p:nvGraphicFramePr>
        <p:xfrm>
          <a:off x="6307397" y="2732793"/>
          <a:ext cx="4267200" cy="1143000"/>
        </p:xfrm>
        <a:graphic>
          <a:graphicData uri="http://schemas.openxmlformats.org/drawingml/2006/table">
            <a:tbl>
              <a:tblPr/>
              <a:tblGrid>
                <a:gridCol w="1219200">
                  <a:extLst>
                    <a:ext uri="{9D8B030D-6E8A-4147-A177-3AD203B41FA5}">
                      <a16:colId xmlns:a16="http://schemas.microsoft.com/office/drawing/2014/main" val="1776127433"/>
                    </a:ext>
                  </a:extLst>
                </a:gridCol>
                <a:gridCol w="609600">
                  <a:extLst>
                    <a:ext uri="{9D8B030D-6E8A-4147-A177-3AD203B41FA5}">
                      <a16:colId xmlns:a16="http://schemas.microsoft.com/office/drawing/2014/main" val="3510579710"/>
                    </a:ext>
                  </a:extLst>
                </a:gridCol>
                <a:gridCol w="609600">
                  <a:extLst>
                    <a:ext uri="{9D8B030D-6E8A-4147-A177-3AD203B41FA5}">
                      <a16:colId xmlns:a16="http://schemas.microsoft.com/office/drawing/2014/main" val="1807795298"/>
                    </a:ext>
                  </a:extLst>
                </a:gridCol>
                <a:gridCol w="609600">
                  <a:extLst>
                    <a:ext uri="{9D8B030D-6E8A-4147-A177-3AD203B41FA5}">
                      <a16:colId xmlns:a16="http://schemas.microsoft.com/office/drawing/2014/main" val="2970193324"/>
                    </a:ext>
                  </a:extLst>
                </a:gridCol>
                <a:gridCol w="609600">
                  <a:extLst>
                    <a:ext uri="{9D8B030D-6E8A-4147-A177-3AD203B41FA5}">
                      <a16:colId xmlns:a16="http://schemas.microsoft.com/office/drawing/2014/main" val="848809927"/>
                    </a:ext>
                  </a:extLst>
                </a:gridCol>
                <a:gridCol w="609600">
                  <a:extLst>
                    <a:ext uri="{9D8B030D-6E8A-4147-A177-3AD203B41FA5}">
                      <a16:colId xmlns:a16="http://schemas.microsoft.com/office/drawing/2014/main" val="3996998041"/>
                    </a:ext>
                  </a:extLst>
                </a:gridCol>
              </a:tblGrid>
              <a:tr h="190500">
                <a:tc gridSpan="6">
                  <a:txBody>
                    <a:bodyPr/>
                    <a:lstStyle/>
                    <a:p>
                      <a:pPr algn="ctr" fontAlgn="b"/>
                      <a:r>
                        <a:rPr lang="en-US" sz="1100" b="0" i="0" u="none" strike="noStrike" dirty="0">
                          <a:solidFill>
                            <a:srgbClr val="000000"/>
                          </a:solidFill>
                          <a:effectLst/>
                          <a:latin typeface="Calibri" panose="020F0502020204030204" pitchFamily="34" charset="0"/>
                        </a:rPr>
                        <a:t>  Tukey multiple comparisons of means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89553579"/>
                  </a:ext>
                </a:extLst>
              </a:tr>
              <a:tr h="190500">
                <a:tc gridSpan="6">
                  <a:txBody>
                    <a:bodyPr/>
                    <a:lstStyle/>
                    <a:p>
                      <a:pPr algn="ctr" fontAlgn="b"/>
                      <a:r>
                        <a:rPr lang="en-US" sz="1100" b="0" i="0" u="none" strike="noStrike" dirty="0">
                          <a:solidFill>
                            <a:srgbClr val="000000"/>
                          </a:solidFill>
                          <a:effectLst/>
                          <a:latin typeface="Calibri" panose="020F0502020204030204" pitchFamily="34" charset="0"/>
                        </a:rPr>
                        <a:t>    95% family-wise confidence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45921802"/>
                  </a:ext>
                </a:extLst>
              </a:tr>
              <a:tr h="190500">
                <a:tc>
                  <a:txBody>
                    <a:bodyPr/>
                    <a:lstStyle/>
                    <a:p>
                      <a:pPr algn="ctr" fontAlgn="b"/>
                      <a:r>
                        <a:rPr lang="en-US" sz="1100" b="0" i="0" u="none" strike="noStrike" dirty="0">
                          <a:solidFill>
                            <a:srgbClr val="000000"/>
                          </a:solidFill>
                          <a:effectLst/>
                          <a:latin typeface="Calibri" panose="020F0502020204030204" pitchFamily="34" charset="0"/>
                        </a:rPr>
                        <a:t>comparison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diff</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lwr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upr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 adj</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563004"/>
                  </a:ext>
                </a:extLst>
              </a:tr>
              <a:tr h="190500">
                <a:tc>
                  <a:txBody>
                    <a:bodyPr/>
                    <a:lstStyle/>
                    <a:p>
                      <a:pPr algn="ctr" fontAlgn="b"/>
                      <a:r>
                        <a:rPr lang="en-US" sz="1100" b="0" i="0" u="none" strike="noStrike" dirty="0">
                          <a:solidFill>
                            <a:srgbClr val="000000"/>
                          </a:solidFill>
                          <a:effectLst/>
                          <a:latin typeface="Calibri" panose="020F0502020204030204" pitchFamily="34" charset="0"/>
                        </a:rPr>
                        <a:t>NA-Deceased</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-0.280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0.766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0.493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4601706"/>
                  </a:ext>
                </a:extLst>
              </a:tr>
              <a:tr h="190500">
                <a:tc>
                  <a:txBody>
                    <a:bodyPr/>
                    <a:lstStyle/>
                    <a:p>
                      <a:pPr algn="ctr" fontAlgn="b"/>
                      <a:r>
                        <a:rPr lang="en-US" sz="1100" b="0" i="0" u="none" strike="noStrike" dirty="0">
                          <a:solidFill>
                            <a:srgbClr val="000000"/>
                          </a:solidFill>
                          <a:effectLst/>
                          <a:latin typeface="Calibri" panose="020F0502020204030204" pitchFamily="34" charset="0"/>
                        </a:rPr>
                        <a:t>Survived-Deceased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0.267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1.133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665092263"/>
                  </a:ext>
                </a:extLst>
              </a:tr>
              <a:tr h="190500">
                <a:tc>
                  <a:txBody>
                    <a:bodyPr/>
                    <a:lstStyle/>
                    <a:p>
                      <a:pPr algn="ctr" fontAlgn="b"/>
                      <a:r>
                        <a:rPr lang="en-US" sz="1100" b="0" i="0" u="none" strike="noStrike" dirty="0">
                          <a:solidFill>
                            <a:srgbClr val="000000"/>
                          </a:solidFill>
                          <a:effectLst/>
                          <a:latin typeface="Calibri" panose="020F0502020204030204" pitchFamily="34" charset="0"/>
                        </a:rPr>
                        <a:t>Survived-NA</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0.457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-0.029</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0.943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0.0682</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568751019"/>
                  </a:ext>
                </a:extLst>
              </a:tr>
            </a:tbl>
          </a:graphicData>
        </a:graphic>
      </p:graphicFrame>
      <p:graphicFrame>
        <p:nvGraphicFramePr>
          <p:cNvPr id="32" name="Table 31">
            <a:extLst>
              <a:ext uri="{FF2B5EF4-FFF2-40B4-BE49-F238E27FC236}">
                <a16:creationId xmlns:a16="http://schemas.microsoft.com/office/drawing/2014/main" id="{FE50CCD0-7BB2-4AFB-A5FF-993C211214DC}"/>
              </a:ext>
            </a:extLst>
          </p:cNvPr>
          <p:cNvGraphicFramePr>
            <a:graphicFrameLocks noGrp="1"/>
          </p:cNvGraphicFramePr>
          <p:nvPr>
            <p:extLst>
              <p:ext uri="{D42A27DB-BD31-4B8C-83A1-F6EECF244321}">
                <p14:modId xmlns:p14="http://schemas.microsoft.com/office/powerpoint/2010/main" val="2479718631"/>
              </p:ext>
            </p:extLst>
          </p:nvPr>
        </p:nvGraphicFramePr>
        <p:xfrm>
          <a:off x="815328" y="2723448"/>
          <a:ext cx="4876800" cy="1333500"/>
        </p:xfrm>
        <a:graphic>
          <a:graphicData uri="http://schemas.openxmlformats.org/drawingml/2006/table">
            <a:tbl>
              <a:tblPr/>
              <a:tblGrid>
                <a:gridCol w="1219200">
                  <a:extLst>
                    <a:ext uri="{9D8B030D-6E8A-4147-A177-3AD203B41FA5}">
                      <a16:colId xmlns:a16="http://schemas.microsoft.com/office/drawing/2014/main" val="904821256"/>
                    </a:ext>
                  </a:extLst>
                </a:gridCol>
                <a:gridCol w="609600">
                  <a:extLst>
                    <a:ext uri="{9D8B030D-6E8A-4147-A177-3AD203B41FA5}">
                      <a16:colId xmlns:a16="http://schemas.microsoft.com/office/drawing/2014/main" val="1537492849"/>
                    </a:ext>
                  </a:extLst>
                </a:gridCol>
                <a:gridCol w="609600">
                  <a:extLst>
                    <a:ext uri="{9D8B030D-6E8A-4147-A177-3AD203B41FA5}">
                      <a16:colId xmlns:a16="http://schemas.microsoft.com/office/drawing/2014/main" val="3277479206"/>
                    </a:ext>
                  </a:extLst>
                </a:gridCol>
                <a:gridCol w="609600">
                  <a:extLst>
                    <a:ext uri="{9D8B030D-6E8A-4147-A177-3AD203B41FA5}">
                      <a16:colId xmlns:a16="http://schemas.microsoft.com/office/drawing/2014/main" val="3175486984"/>
                    </a:ext>
                  </a:extLst>
                </a:gridCol>
                <a:gridCol w="609600">
                  <a:extLst>
                    <a:ext uri="{9D8B030D-6E8A-4147-A177-3AD203B41FA5}">
                      <a16:colId xmlns:a16="http://schemas.microsoft.com/office/drawing/2014/main" val="2130601127"/>
                    </a:ext>
                  </a:extLst>
                </a:gridCol>
                <a:gridCol w="609600">
                  <a:extLst>
                    <a:ext uri="{9D8B030D-6E8A-4147-A177-3AD203B41FA5}">
                      <a16:colId xmlns:a16="http://schemas.microsoft.com/office/drawing/2014/main" val="211686462"/>
                    </a:ext>
                  </a:extLst>
                </a:gridCol>
                <a:gridCol w="609600">
                  <a:extLst>
                    <a:ext uri="{9D8B030D-6E8A-4147-A177-3AD203B41FA5}">
                      <a16:colId xmlns:a16="http://schemas.microsoft.com/office/drawing/2014/main" val="3246537807"/>
                    </a:ext>
                  </a:extLst>
                </a:gridCol>
              </a:tblGrid>
              <a:tr h="190500">
                <a:tc gridSpan="7">
                  <a:txBody>
                    <a:bodyPr/>
                    <a:lstStyle/>
                    <a:p>
                      <a:pPr algn="ctr" fontAlgn="b"/>
                      <a:r>
                        <a:rPr lang="en-US" sz="1100" b="0" i="0" u="none" strike="noStrike" dirty="0">
                          <a:solidFill>
                            <a:srgbClr val="000000"/>
                          </a:solidFill>
                          <a:effectLst/>
                          <a:latin typeface="Calibri" panose="020F0502020204030204" pitchFamily="34" charset="0"/>
                        </a:rPr>
                        <a:t>Analysis of Variance (ANOVA) Table of </a:t>
                      </a:r>
                      <a:r>
                        <a:rPr lang="en-US" sz="1100" b="0" i="0" u="none" strike="noStrike" dirty="0" err="1">
                          <a:solidFill>
                            <a:srgbClr val="000000"/>
                          </a:solidFill>
                          <a:effectLst/>
                          <a:latin typeface="Calibri" panose="020F0502020204030204" pitchFamily="34" charset="0"/>
                        </a:rPr>
                        <a:t>dmm</a:t>
                      </a:r>
                      <a:r>
                        <a:rPr lang="en-US" sz="1100" b="0" i="0" u="none" strike="noStrike" dirty="0">
                          <a:solidFill>
                            <a:srgbClr val="000000"/>
                          </a:solidFill>
                          <a:effectLst/>
                          <a:latin typeface="Calibri" panose="020F0502020204030204" pitchFamily="34" charset="0"/>
                        </a:rPr>
                        <a:t> cluster and Disease Outcome</a:t>
                      </a:r>
                    </a:p>
                  </a:txBody>
                  <a:tcPr marL="9525" marR="9525" marT="9525" marB="0" anchor="b">
                    <a:lnL>
                      <a:noFill/>
                    </a:lnL>
                    <a:lnR>
                      <a:noFill/>
                    </a:lnR>
                    <a:lnT>
                      <a:noFill/>
                    </a:lnT>
                    <a:lnB>
                      <a:noFill/>
                    </a:lnB>
                  </a:tcPr>
                </a:tc>
                <a:tc hMerge="1">
                  <a:txBody>
                    <a:bodyPr/>
                    <a:lstStyle/>
                    <a:p>
                      <a:endParaRPr lang="en-US"/>
                    </a:p>
                  </a:txBody>
                  <a:tcPr>
                    <a:lnL w="12700" cmpd="sng">
                      <a:noFill/>
                      <a:prstDash val="solid"/>
                    </a:ln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53171078"/>
                  </a:ext>
                </a:extLst>
              </a:tr>
              <a:tr h="190500">
                <a:tc gridSpan="2">
                  <a:txBody>
                    <a:bodyPr/>
                    <a:lstStyle/>
                    <a:p>
                      <a:pPr algn="ctr" fontAlgn="b"/>
                      <a:r>
                        <a:rPr lang="en-US" sz="1100" b="0" i="0" u="none" strike="noStrike" dirty="0">
                          <a:solidFill>
                            <a:srgbClr val="000000"/>
                          </a:solidFill>
                          <a:effectLst/>
                          <a:latin typeface="Calibri" panose="020F0502020204030204" pitchFamily="34" charset="0"/>
                        </a:rPr>
                        <a:t>Response: </a:t>
                      </a:r>
                      <a:r>
                        <a:rPr lang="en-US" sz="1100" b="0" i="0" u="none" strike="noStrike" dirty="0" err="1">
                          <a:solidFill>
                            <a:srgbClr val="000000"/>
                          </a:solidFill>
                          <a:effectLst/>
                          <a:latin typeface="Calibri" panose="020F0502020204030204" pitchFamily="34" charset="0"/>
                        </a:rPr>
                        <a:t>dmm_cluster</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lnL w="12700" cmpd="sng">
                      <a:noFill/>
                      <a:prstDash val="soli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452087295"/>
                  </a:ext>
                </a:extLst>
              </a:tr>
              <a:tr h="190500">
                <a:tc>
                  <a:txBody>
                    <a:bodyPr/>
                    <a:lstStyle/>
                    <a:p>
                      <a:pPr algn="ctr" fontAlgn="b"/>
                      <a:r>
                        <a:rPr lang="en-US" sz="1100" b="0" i="0" u="none" strike="noStrike" dirty="0">
                          <a:solidFill>
                            <a:srgbClr val="000000"/>
                          </a:solidFill>
                          <a:effectLst/>
                          <a:latin typeface="Calibri" panose="020F0502020204030204" pitchFamily="34" charset="0"/>
                        </a:rPr>
                        <a:t>Feature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Sum Sq.</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Mean Sq.</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 value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239981"/>
                  </a:ext>
                </a:extLst>
              </a:tr>
              <a:tr h="190500">
                <a:tc>
                  <a:txBody>
                    <a:bodyPr/>
                    <a:lstStyle/>
                    <a:p>
                      <a:pPr algn="ctr" fontAlgn="b"/>
                      <a:r>
                        <a:rPr lang="en-US" sz="1100" b="0" i="0" u="none" strike="noStrike" dirty="0">
                          <a:solidFill>
                            <a:srgbClr val="000000"/>
                          </a:solidFill>
                          <a:effectLst/>
                          <a:latin typeface="Calibri" panose="020F0502020204030204" pitchFamily="34" charset="0"/>
                        </a:rPr>
                        <a:t>Outcome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3.1116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1.5558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8.4221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548548083"/>
                  </a:ext>
                </a:extLst>
              </a:tr>
              <a:tr h="190500">
                <a:tc>
                  <a:txBody>
                    <a:bodyPr/>
                    <a:lstStyle/>
                    <a:p>
                      <a:pPr algn="ctr" fontAlgn="b"/>
                      <a:r>
                        <a:rPr lang="en-US" sz="1100" b="0" i="0" u="none" strike="noStrike" dirty="0">
                          <a:solidFill>
                            <a:srgbClr val="000000"/>
                          </a:solidFill>
                          <a:effectLst/>
                          <a:latin typeface="Calibri" panose="020F0502020204030204" pitchFamily="34" charset="0"/>
                        </a:rPr>
                        <a:t>Residuals</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5.3571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0.18473</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1375839"/>
                  </a:ext>
                </a:extLst>
              </a:tr>
              <a:tr h="190500">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2316119"/>
                  </a:ext>
                </a:extLst>
              </a:tr>
              <a:tr h="190500">
                <a:tc gridSpan="5">
                  <a:txBody>
                    <a:bodyPr/>
                    <a:lstStyle/>
                    <a:p>
                      <a:pPr algn="ctr" fontAlgn="b"/>
                      <a:r>
                        <a:rPr lang="fr-FR" sz="1100" b="0" i="0" u="none" strike="noStrike" dirty="0" err="1">
                          <a:solidFill>
                            <a:srgbClr val="000000"/>
                          </a:solidFill>
                          <a:effectLst/>
                          <a:latin typeface="Calibri" panose="020F0502020204030204" pitchFamily="34" charset="0"/>
                        </a:rPr>
                        <a:t>Signif</a:t>
                      </a:r>
                      <a:r>
                        <a:rPr lang="fr-FR" sz="1100" b="0" i="0" u="none" strike="noStrike" dirty="0">
                          <a:solidFill>
                            <a:srgbClr val="000000"/>
                          </a:solidFill>
                          <a:effectLst/>
                          <a:latin typeface="Calibri" panose="020F0502020204030204" pitchFamily="34" charset="0"/>
                        </a:rPr>
                        <a:t>. codes:  0 ‘***’ 0.001 ‘**’ 0.01 ‘*’ 0.05 ‘.’ 0.1 ‘ ’ 1</a:t>
                      </a:r>
                    </a:p>
                  </a:txBody>
                  <a:tcPr marL="9525" marR="9525" marT="9525" marB="0" anchor="b">
                    <a:lnL>
                      <a:noFill/>
                    </a:lnL>
                    <a:lnR>
                      <a:noFill/>
                    </a:lnR>
                    <a:lnT>
                      <a:noFill/>
                    </a:lnT>
                    <a:lnB>
                      <a:noFill/>
                    </a:lnB>
                  </a:tcPr>
                </a:tc>
                <a:tc hMerge="1">
                  <a:txBody>
                    <a:bodyPr/>
                    <a:lstStyle/>
                    <a:p>
                      <a:endParaRPr lang="en-US" dirty="0"/>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2684825"/>
                  </a:ext>
                </a:extLst>
              </a:tr>
            </a:tbl>
          </a:graphicData>
        </a:graphic>
      </p:graphicFrame>
    </p:spTree>
    <p:extLst>
      <p:ext uri="{BB962C8B-B14F-4D97-AF65-F5344CB8AC3E}">
        <p14:creationId xmlns:p14="http://schemas.microsoft.com/office/powerpoint/2010/main" val="361282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3863A54-C7AB-41D2-8594-8645D56E18FC}"/>
              </a:ext>
            </a:extLst>
          </p:cNvPr>
          <p:cNvPicPr>
            <a:picLocks noChangeAspect="1"/>
          </p:cNvPicPr>
          <p:nvPr/>
        </p:nvPicPr>
        <p:blipFill rotWithShape="1">
          <a:blip r:embed="rId3"/>
          <a:srcRect l="1194" r="8046"/>
          <a:stretch/>
        </p:blipFill>
        <p:spPr>
          <a:xfrm>
            <a:off x="127280" y="1284969"/>
            <a:ext cx="16319887" cy="5727276"/>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12497207" y="-126489"/>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0" y="5594784"/>
            <a:ext cx="4022941" cy="1022257"/>
            <a:chOff x="-3029300" y="9165926"/>
            <a:chExt cx="4022941" cy="1022257"/>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3029300" y="9257769"/>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600551" y="9318234"/>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1609388" y="9165926"/>
              <a:ext cx="1992678" cy="955684"/>
              <a:chOff x="-1822228" y="7797975"/>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1822228" y="7797975"/>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1822228" y="7932361"/>
                <a:ext cx="1992678" cy="821298"/>
                <a:chOff x="-1820685" y="7932361"/>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820685" y="7932361"/>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1819142" y="8268177"/>
                  <a:ext cx="1991135" cy="485482"/>
                  <a:chOff x="-3458034" y="8007492"/>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3458034" y="8007492"/>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3239230" y="8340574"/>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13301438" y="-173557"/>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14105669" y="-130825"/>
            <a:ext cx="804231" cy="1223795"/>
          </a:xfrm>
          <a:prstGeom prst="rect">
            <a:avLst/>
          </a:prstGeom>
        </p:spPr>
      </p:pic>
      <p:pic>
        <p:nvPicPr>
          <p:cNvPr id="30" name="Picture 29">
            <a:extLst>
              <a:ext uri="{FF2B5EF4-FFF2-40B4-BE49-F238E27FC236}">
                <a16:creationId xmlns:a16="http://schemas.microsoft.com/office/drawing/2014/main" id="{EFE1A102-F5A3-47D7-AD8C-8BEEE21CD38D}"/>
              </a:ext>
            </a:extLst>
          </p:cNvPr>
          <p:cNvPicPr>
            <a:picLocks noChangeAspect="1"/>
          </p:cNvPicPr>
          <p:nvPr/>
        </p:nvPicPr>
        <p:blipFill rotWithShape="1">
          <a:blip r:embed="rId3"/>
          <a:srcRect l="97578" t="13547" r="108" b="46226"/>
          <a:stretch/>
        </p:blipFill>
        <p:spPr>
          <a:xfrm>
            <a:off x="14909900" y="847220"/>
            <a:ext cx="350152" cy="1939096"/>
          </a:xfrm>
          <a:prstGeom prst="rect">
            <a:avLst/>
          </a:prstGeom>
        </p:spPr>
      </p:pic>
    </p:spTree>
    <p:extLst>
      <p:ext uri="{BB962C8B-B14F-4D97-AF65-F5344CB8AC3E}">
        <p14:creationId xmlns:p14="http://schemas.microsoft.com/office/powerpoint/2010/main" val="362116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B4AE20-0B3E-44B0-867F-5BE33280F7AF}"/>
              </a:ext>
            </a:extLst>
          </p:cNvPr>
          <p:cNvPicPr>
            <a:picLocks noChangeAspect="1"/>
          </p:cNvPicPr>
          <p:nvPr/>
        </p:nvPicPr>
        <p:blipFill>
          <a:blip r:embed="rId3"/>
          <a:stretch>
            <a:fillRect/>
          </a:stretch>
        </p:blipFill>
        <p:spPr>
          <a:xfrm>
            <a:off x="94130" y="1102287"/>
            <a:ext cx="12192000" cy="5755713"/>
          </a:xfrm>
          <a:prstGeom prst="rect">
            <a:avLst/>
          </a:prstGeom>
        </p:spPr>
      </p:pic>
      <p:sp>
        <p:nvSpPr>
          <p:cNvPr id="8" name="TextBox 7">
            <a:extLst>
              <a:ext uri="{FF2B5EF4-FFF2-40B4-BE49-F238E27FC236}">
                <a16:creationId xmlns:a16="http://schemas.microsoft.com/office/drawing/2014/main" id="{C2D23CB8-7F30-4140-A19E-DD7269AC16BA}"/>
              </a:ext>
            </a:extLst>
          </p:cNvPr>
          <p:cNvSpPr txBox="1"/>
          <p:nvPr/>
        </p:nvSpPr>
        <p:spPr>
          <a:xfrm>
            <a:off x="2696135" y="410135"/>
            <a:ext cx="4344203" cy="369332"/>
          </a:xfrm>
          <a:prstGeom prst="rect">
            <a:avLst/>
          </a:prstGeom>
          <a:noFill/>
        </p:spPr>
        <p:txBody>
          <a:bodyPr wrap="none" rtlCol="0">
            <a:spAutoFit/>
          </a:bodyPr>
          <a:lstStyle/>
          <a:p>
            <a:r>
              <a:rPr lang="en-US" dirty="0"/>
              <a:t>How to I get the NA columns too @Mike Lee</a:t>
            </a:r>
          </a:p>
        </p:txBody>
      </p:sp>
    </p:spTree>
    <p:extLst>
      <p:ext uri="{BB962C8B-B14F-4D97-AF65-F5344CB8AC3E}">
        <p14:creationId xmlns:p14="http://schemas.microsoft.com/office/powerpoint/2010/main" val="31196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F689F95-242A-4650-B1FF-10E445B4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
        <p:nvSpPr>
          <p:cNvPr id="4" name="TextBox 3">
            <a:extLst>
              <a:ext uri="{FF2B5EF4-FFF2-40B4-BE49-F238E27FC236}">
                <a16:creationId xmlns:a16="http://schemas.microsoft.com/office/drawing/2014/main" id="{3626FAE6-74CB-4FE2-9CFC-E69492FF8AA1}"/>
              </a:ext>
            </a:extLst>
          </p:cNvPr>
          <p:cNvSpPr txBox="1"/>
          <p:nvPr/>
        </p:nvSpPr>
        <p:spPr>
          <a:xfrm>
            <a:off x="3113064" y="-7534"/>
            <a:ext cx="5934566" cy="523220"/>
          </a:xfrm>
          <a:prstGeom prst="rect">
            <a:avLst/>
          </a:prstGeom>
          <a:noFill/>
        </p:spPr>
        <p:txBody>
          <a:bodyPr wrap="square">
            <a:spAutoFit/>
          </a:bodyPr>
          <a:lstStyle/>
          <a:p>
            <a:pPr algn="ctr"/>
            <a:r>
              <a:rPr lang="en-US" sz="2800" dirty="0">
                <a:solidFill>
                  <a:schemeClr val="tx2"/>
                </a:solidFill>
              </a:rPr>
              <a:t>Diversity metrics (case)</a:t>
            </a:r>
          </a:p>
        </p:txBody>
      </p:sp>
      <p:pic>
        <p:nvPicPr>
          <p:cNvPr id="6" name="Picture 5" descr="Chart, scatter chart&#10;&#10;Description automatically generated">
            <a:extLst>
              <a:ext uri="{FF2B5EF4-FFF2-40B4-BE49-F238E27FC236}">
                <a16:creationId xmlns:a16="http://schemas.microsoft.com/office/drawing/2014/main" id="{DDDE7940-5884-41E7-A80A-36DECA507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Tree>
    <p:extLst>
      <p:ext uri="{BB962C8B-B14F-4D97-AF65-F5344CB8AC3E}">
        <p14:creationId xmlns:p14="http://schemas.microsoft.com/office/powerpoint/2010/main" val="155256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3395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3271837" y="1323975"/>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pic>
        <p:nvPicPr>
          <p:cNvPr id="1026" name="Picture 2" descr="Fig. 1">
            <a:extLst>
              <a:ext uri="{FF2B5EF4-FFF2-40B4-BE49-F238E27FC236}">
                <a16:creationId xmlns:a16="http://schemas.microsoft.com/office/drawing/2014/main" id="{87B5C0C5-7DA8-4C00-830E-340AA2DA617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5713"/>
          <a:stretch/>
        </p:blipFill>
        <p:spPr bwMode="auto">
          <a:xfrm>
            <a:off x="160492" y="1562950"/>
            <a:ext cx="5798983" cy="22310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ig. 1">
            <a:extLst>
              <a:ext uri="{FF2B5EF4-FFF2-40B4-BE49-F238E27FC236}">
                <a16:creationId xmlns:a16="http://schemas.microsoft.com/office/drawing/2014/main" id="{81137833-0DDB-43B7-A56A-A6BDBA4D57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57" b="26519"/>
          <a:stretch/>
        </p:blipFill>
        <p:spPr bwMode="auto">
          <a:xfrm>
            <a:off x="160491" y="4041971"/>
            <a:ext cx="5798983" cy="25328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ig. 1">
            <a:extLst>
              <a:ext uri="{FF2B5EF4-FFF2-40B4-BE49-F238E27FC236}">
                <a16:creationId xmlns:a16="http://schemas.microsoft.com/office/drawing/2014/main" id="{4012C3FD-1976-4C23-93F7-499256B9E0E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4974"/>
          <a:stretch/>
        </p:blipFill>
        <p:spPr bwMode="auto">
          <a:xfrm>
            <a:off x="6095999" y="2979758"/>
            <a:ext cx="5798983" cy="162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4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47013"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2020389"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1561060"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918369" y="2686051"/>
            <a:ext cx="3341771" cy="3314698"/>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785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532648" y="857251"/>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4260140"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7766887"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7776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362245"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2952144" y="1055233"/>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4435021" y="2577751"/>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511639" y="3006145"/>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77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878939" y="1448189"/>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333333"/>
                </a:solidFill>
              </a:rPr>
              <a:t>Sample Sources -</a:t>
            </a:r>
            <a:r>
              <a:rPr lang="en-US" sz="1600" b="1" dirty="0">
                <a:solidFill>
                  <a:srgbClr val="2E3E46"/>
                </a:solidFill>
                <a:ea typeface="Times New Roman" panose="02020603050405020304" pitchFamily="18" charset="0"/>
                <a:cs typeface="Calibri" panose="020F0502020204030204" pitchFamily="34" charset="0"/>
              </a:rPr>
              <a:t>8 different publications</a:t>
            </a:r>
          </a:p>
          <a:p>
            <a:r>
              <a:rPr lang="en-US" sz="1600" dirty="0">
                <a:solidFill>
                  <a:srgbClr val="2E3E46"/>
                </a:solidFill>
                <a:ea typeface="Times New Roman" panose="02020603050405020304" pitchFamily="18" charset="0"/>
                <a:cs typeface="Calibri" panose="020F0502020204030204" pitchFamily="34" charset="0"/>
              </a:rPr>
              <a:t>Bronchoalveolar Lavage Fluid </a:t>
            </a:r>
            <a:r>
              <a:rPr lang="en-US" sz="1600" b="1" dirty="0">
                <a:solidFill>
                  <a:srgbClr val="2E3E46"/>
                </a:solidFill>
                <a:ea typeface="Times New Roman" panose="02020603050405020304" pitchFamily="18" charset="0"/>
                <a:cs typeface="Calibri" panose="020F0502020204030204" pitchFamily="34" charset="0"/>
              </a:rPr>
              <a:t>(BALF)</a:t>
            </a:r>
            <a:r>
              <a:rPr lang="en-US" sz="1600" dirty="0">
                <a:solidFill>
                  <a:srgbClr val="2E3E46"/>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Metatranscriptomes</a:t>
            </a:r>
            <a:r>
              <a:rPr lang="en-US" sz="1600" dirty="0">
                <a:solidFill>
                  <a:srgbClr val="000000"/>
                </a:solidFill>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a typeface="Times New Roman" panose="02020603050405020304" pitchFamily="18" charset="0"/>
                <a:cs typeface="Calibri" panose="020F0502020204030204" pitchFamily="34" charset="0"/>
              </a:rPr>
              <a:t>COVID19 </a:t>
            </a:r>
          </a:p>
          <a:p>
            <a:pPr marL="914400" lvl="2" indent="0">
              <a:buNone/>
            </a:pPr>
            <a:r>
              <a:rPr lang="en-US" sz="1400" b="1" dirty="0">
                <a:solidFill>
                  <a:schemeClr val="bg1"/>
                </a:solidFill>
                <a:highlight>
                  <a:srgbClr val="000000"/>
                </a:highlight>
                <a:ea typeface="Times New Roman" panose="02020603050405020304" pitchFamily="18" charset="0"/>
                <a:cs typeface="Calibri" panose="020F0502020204030204" pitchFamily="34" charset="0"/>
              </a:rPr>
              <a:t>Deceased</a:t>
            </a:r>
          </a:p>
          <a:p>
            <a:pPr marL="914400" lvl="2" indent="0">
              <a:buNone/>
            </a:pPr>
            <a:r>
              <a:rPr lang="en-US" sz="1400" b="1" dirty="0">
                <a:solidFill>
                  <a:schemeClr val="tx1"/>
                </a:solidFill>
                <a:highlight>
                  <a:srgbClr val="FFC125"/>
                </a:highlight>
                <a:ea typeface="Times New Roman" panose="02020603050405020304" pitchFamily="18" charset="0"/>
                <a:cs typeface="Calibri" panose="020F0502020204030204" pitchFamily="34" charset="0"/>
              </a:rPr>
              <a:t>Survived</a:t>
            </a:r>
            <a:endParaRPr lang="en-US" sz="1200" b="1" dirty="0">
              <a:solidFill>
                <a:schemeClr val="tx1"/>
              </a:solidFill>
              <a:highlight>
                <a:srgbClr val="FFC125"/>
              </a:highlight>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 </a:t>
            </a:r>
          </a:p>
          <a:p>
            <a:pPr marL="800100" lvl="1" indent="-342900">
              <a:buFont typeface="+mj-lt"/>
              <a:buAutoNum type="arabicPeriod"/>
            </a:pPr>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marL="914400" lvl="2" indent="0">
              <a:buNone/>
            </a:pPr>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7684350" y="178723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333333"/>
                </a:solidFill>
                <a:latin typeface="Open Sans"/>
              </a:rPr>
              <a:t>Sample Sources</a:t>
            </a:r>
          </a:p>
          <a:p>
            <a:pPr algn="l">
              <a:buFont typeface="Arial" panose="020B0604020202020204" pitchFamily="34" charset="0"/>
              <a:buChar char="•"/>
            </a:pPr>
            <a:r>
              <a:rPr lang="en-US" sz="1200" dirty="0">
                <a:solidFill>
                  <a:srgbClr val="337AB7"/>
                </a:solidFill>
                <a:latin typeface="Open Sans"/>
                <a:hlinkClick r:id="rId3"/>
              </a:rPr>
              <a:t>Chen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PRJNA601736</a:t>
            </a:r>
          </a:p>
          <a:p>
            <a:pPr algn="l">
              <a:buFont typeface="Arial" panose="020B0604020202020204" pitchFamily="34" charset="0"/>
              <a:buChar char="•"/>
            </a:pPr>
            <a:r>
              <a:rPr lang="en-US" sz="1200" dirty="0">
                <a:solidFill>
                  <a:srgbClr val="337AB7"/>
                </a:solidFill>
                <a:latin typeface="Open Sans"/>
                <a:hlinkClick r:id="rId4"/>
              </a:rPr>
              <a:t>Wu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PRJNA603194</a:t>
            </a:r>
          </a:p>
          <a:p>
            <a:pPr algn="l">
              <a:buFont typeface="Arial" panose="020B0604020202020204" pitchFamily="34" charset="0"/>
              <a:buChar char="•"/>
            </a:pPr>
            <a:r>
              <a:rPr lang="en-US" sz="1200" dirty="0">
                <a:solidFill>
                  <a:srgbClr val="337AB7"/>
                </a:solidFill>
                <a:latin typeface="Open Sans"/>
                <a:hlinkClick r:id="rId5"/>
              </a:rPr>
              <a:t>Zhou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PRJNA605983</a:t>
            </a:r>
          </a:p>
          <a:p>
            <a:pPr algn="l">
              <a:buFont typeface="Arial" panose="020B0604020202020204" pitchFamily="34" charset="0"/>
              <a:buChar char="•"/>
            </a:pPr>
            <a:r>
              <a:rPr lang="en-US" sz="1200" dirty="0">
                <a:solidFill>
                  <a:srgbClr val="337AB7"/>
                </a:solidFill>
                <a:latin typeface="Open Sans"/>
                <a:hlinkClick r:id="rId6"/>
              </a:rPr>
              <a:t>Shen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PRJCA002202 and NCBI </a:t>
            </a:r>
            <a:r>
              <a:rPr lang="en-US" sz="1200" dirty="0" err="1">
                <a:solidFill>
                  <a:srgbClr val="333333"/>
                </a:solidFill>
                <a:latin typeface="Open Sans"/>
              </a:rPr>
              <a:t>BioProject</a:t>
            </a:r>
            <a:r>
              <a:rPr lang="en-US" sz="1200" dirty="0">
                <a:solidFill>
                  <a:srgbClr val="333333"/>
                </a:solidFill>
                <a:latin typeface="Open Sans"/>
              </a:rPr>
              <a:t> PRJNA605907</a:t>
            </a:r>
          </a:p>
          <a:p>
            <a:pPr algn="l">
              <a:buFont typeface="Arial" panose="020B0604020202020204" pitchFamily="34" charset="0"/>
              <a:buChar char="•"/>
            </a:pPr>
            <a:r>
              <a:rPr lang="en-US" sz="1200" dirty="0" err="1">
                <a:solidFill>
                  <a:srgbClr val="337AB7"/>
                </a:solidFill>
                <a:latin typeface="Open Sans"/>
                <a:hlinkClick r:id="rId7"/>
              </a:rPr>
              <a:t>Xiong</a:t>
            </a:r>
            <a:r>
              <a:rPr lang="en-US" sz="1200" dirty="0">
                <a:solidFill>
                  <a:srgbClr val="337AB7"/>
                </a:solidFill>
                <a:latin typeface="Open Sans"/>
                <a:hlinkClick r:id="rId7"/>
              </a:rPr>
              <a:t>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PRJCA002326</a:t>
            </a:r>
          </a:p>
          <a:p>
            <a:pPr algn="l">
              <a:buFont typeface="Arial" panose="020B0604020202020204" pitchFamily="34" charset="0"/>
              <a:buChar char="•"/>
            </a:pPr>
            <a:r>
              <a:rPr lang="en-US" sz="1200" dirty="0" err="1">
                <a:solidFill>
                  <a:srgbClr val="337AB7"/>
                </a:solidFill>
                <a:latin typeface="Open Sans"/>
                <a:hlinkClick r:id="rId8"/>
              </a:rPr>
              <a:t>Michalovich</a:t>
            </a:r>
            <a:r>
              <a:rPr lang="en-US" sz="1200" dirty="0">
                <a:solidFill>
                  <a:srgbClr val="337AB7"/>
                </a:solidFill>
                <a:latin typeface="Open Sans"/>
                <a:hlinkClick r:id="rId8"/>
              </a:rPr>
              <a:t>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PRJNA434133</a:t>
            </a:r>
          </a:p>
          <a:p>
            <a:pPr algn="l">
              <a:buFont typeface="Arial" panose="020B0604020202020204" pitchFamily="34" charset="0"/>
              <a:buChar char="•"/>
            </a:pPr>
            <a:r>
              <a:rPr lang="en-US" sz="1200" dirty="0">
                <a:solidFill>
                  <a:srgbClr val="337AB7"/>
                </a:solidFill>
                <a:latin typeface="Open Sans"/>
                <a:hlinkClick r:id="rId9"/>
              </a:rPr>
              <a:t>Ren et al. 2018</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PRJNA390194</a:t>
            </a:r>
          </a:p>
          <a:p>
            <a:pPr algn="l">
              <a:buFont typeface="Arial" panose="020B0604020202020204" pitchFamily="34" charset="0"/>
              <a:buChar char="•"/>
            </a:pPr>
            <a:r>
              <a:rPr lang="en-US" sz="1200" dirty="0">
                <a:solidFill>
                  <a:srgbClr val="337AB7"/>
                </a:solidFill>
                <a:latin typeface="Open Sans"/>
                <a:hlinkClick r:id="rId10"/>
              </a:rPr>
              <a:t>Huang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1593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45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99535"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1781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524001" y="4928608"/>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1"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446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446045"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599009" y="917972"/>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536502" y="2003823"/>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2731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6799659" y="4629147"/>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0707" y="2826985"/>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6007419"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6799660"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599009" y="5686115"/>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1545001" y="1779741"/>
            <a:ext cx="3238856" cy="1424419"/>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Pipeline</a:t>
            </a:r>
          </a:p>
        </p:txBody>
      </p:sp>
      <p:sp>
        <p:nvSpPr>
          <p:cNvPr id="4" name="Freeform: Shape 3">
            <a:extLst>
              <a:ext uri="{FF2B5EF4-FFF2-40B4-BE49-F238E27FC236}">
                <a16:creationId xmlns:a16="http://schemas.microsoft.com/office/drawing/2014/main" id="{27301EF2-E88E-45DD-B4AC-A4DCAD21BA18}"/>
              </a:ext>
            </a:extLst>
          </p:cNvPr>
          <p:cNvSpPr/>
          <p:nvPr/>
        </p:nvSpPr>
        <p:spPr>
          <a:xfrm>
            <a:off x="6962441" y="2913596"/>
            <a:ext cx="242958" cy="3045077"/>
          </a:xfrm>
          <a:custGeom>
            <a:avLst/>
            <a:gdLst/>
            <a:ahLst/>
            <a:cxnLst/>
            <a:rect l="0" t="0" r="0" b="0"/>
            <a:pathLst>
              <a:path>
                <a:moveTo>
                  <a:pt x="0" y="0"/>
                </a:moveTo>
                <a:lnTo>
                  <a:pt x="0" y="3045077"/>
                </a:lnTo>
                <a:lnTo>
                  <a:pt x="242958" y="3045077"/>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D2BDDAFB-CAB2-4FD0-8264-89C6A56E1CA4}"/>
              </a:ext>
            </a:extLst>
          </p:cNvPr>
          <p:cNvSpPr/>
          <p:nvPr/>
        </p:nvSpPr>
        <p:spPr>
          <a:xfrm>
            <a:off x="6962441" y="2913596"/>
            <a:ext cx="242958" cy="1895074"/>
          </a:xfrm>
          <a:custGeom>
            <a:avLst/>
            <a:gdLst/>
            <a:ahLst/>
            <a:cxnLst/>
            <a:rect l="0" t="0" r="0" b="0"/>
            <a:pathLst>
              <a:path>
                <a:moveTo>
                  <a:pt x="0" y="0"/>
                </a:moveTo>
                <a:lnTo>
                  <a:pt x="0" y="1895074"/>
                </a:lnTo>
                <a:lnTo>
                  <a:pt x="242958" y="1895074"/>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F64698F7-A6A0-4EB2-B1DD-C369786FD81E}"/>
              </a:ext>
            </a:extLst>
          </p:cNvPr>
          <p:cNvSpPr/>
          <p:nvPr/>
        </p:nvSpPr>
        <p:spPr>
          <a:xfrm>
            <a:off x="6962441" y="2913596"/>
            <a:ext cx="242958" cy="745072"/>
          </a:xfrm>
          <a:custGeom>
            <a:avLst/>
            <a:gdLst/>
            <a:ahLst/>
            <a:cxnLst/>
            <a:rect l="0" t="0" r="0" b="0"/>
            <a:pathLst>
              <a:path>
                <a:moveTo>
                  <a:pt x="0" y="0"/>
                </a:moveTo>
                <a:lnTo>
                  <a:pt x="0" y="745072"/>
                </a:lnTo>
                <a:lnTo>
                  <a:pt x="242958" y="745072"/>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F3E2884F-70C8-455E-AA5A-61D255549096}"/>
              </a:ext>
            </a:extLst>
          </p:cNvPr>
          <p:cNvSpPr/>
          <p:nvPr/>
        </p:nvSpPr>
        <p:spPr>
          <a:xfrm>
            <a:off x="6630398" y="1763593"/>
            <a:ext cx="979931" cy="340141"/>
          </a:xfrm>
          <a:custGeom>
            <a:avLst/>
            <a:gdLst/>
            <a:ahLst/>
            <a:cxnLst/>
            <a:rect l="0" t="0" r="0" b="0"/>
            <a:pathLst>
              <a:path>
                <a:moveTo>
                  <a:pt x="0" y="0"/>
                </a:moveTo>
                <a:lnTo>
                  <a:pt x="0" y="170070"/>
                </a:lnTo>
                <a:lnTo>
                  <a:pt x="979931" y="170070"/>
                </a:lnTo>
                <a:lnTo>
                  <a:pt x="979931" y="340141"/>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4FD95540-8A56-4049-8BED-36E3CC6D3C78}"/>
              </a:ext>
            </a:extLst>
          </p:cNvPr>
          <p:cNvSpPr/>
          <p:nvPr/>
        </p:nvSpPr>
        <p:spPr>
          <a:xfrm>
            <a:off x="5002577" y="2913596"/>
            <a:ext cx="242958" cy="2237225"/>
          </a:xfrm>
          <a:custGeom>
            <a:avLst/>
            <a:gdLst/>
            <a:ahLst/>
            <a:cxnLst/>
            <a:rect l="0" t="0" r="0" b="0"/>
            <a:pathLst>
              <a:path>
                <a:moveTo>
                  <a:pt x="0" y="0"/>
                </a:moveTo>
                <a:lnTo>
                  <a:pt x="0" y="2237225"/>
                </a:lnTo>
                <a:lnTo>
                  <a:pt x="242958" y="2237225"/>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C0C4CE51-4933-4549-A8CC-B0682E91D4EC}"/>
              </a:ext>
            </a:extLst>
          </p:cNvPr>
          <p:cNvSpPr/>
          <p:nvPr/>
        </p:nvSpPr>
        <p:spPr>
          <a:xfrm>
            <a:off x="5002577" y="2913596"/>
            <a:ext cx="242958" cy="745072"/>
          </a:xfrm>
          <a:custGeom>
            <a:avLst/>
            <a:gdLst/>
            <a:ahLst/>
            <a:cxnLst/>
            <a:rect l="0" t="0" r="0" b="0"/>
            <a:pathLst>
              <a:path>
                <a:moveTo>
                  <a:pt x="0" y="0"/>
                </a:moveTo>
                <a:lnTo>
                  <a:pt x="0" y="745072"/>
                </a:lnTo>
                <a:lnTo>
                  <a:pt x="242958" y="745072"/>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AB219E1C-234C-4D64-8B99-0F5ACB6A647F}"/>
              </a:ext>
            </a:extLst>
          </p:cNvPr>
          <p:cNvSpPr/>
          <p:nvPr/>
        </p:nvSpPr>
        <p:spPr>
          <a:xfrm>
            <a:off x="5650466" y="1763593"/>
            <a:ext cx="979931" cy="340141"/>
          </a:xfrm>
          <a:custGeom>
            <a:avLst/>
            <a:gdLst/>
            <a:ahLst/>
            <a:cxnLst/>
            <a:rect l="0" t="0" r="0" b="0"/>
            <a:pathLst>
              <a:path>
                <a:moveTo>
                  <a:pt x="979931" y="0"/>
                </a:moveTo>
                <a:lnTo>
                  <a:pt x="979931" y="170070"/>
                </a:lnTo>
                <a:lnTo>
                  <a:pt x="0" y="170070"/>
                </a:lnTo>
                <a:lnTo>
                  <a:pt x="0" y="340141"/>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BEE147C3-FA59-4AF0-8BD3-1F70A85F84CE}"/>
              </a:ext>
            </a:extLst>
          </p:cNvPr>
          <p:cNvSpPr/>
          <p:nvPr/>
        </p:nvSpPr>
        <p:spPr>
          <a:xfrm>
            <a:off x="5820537" y="953732"/>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p:txBody>
      </p:sp>
      <p:sp>
        <p:nvSpPr>
          <p:cNvPr id="19" name="Freeform: Shape 18">
            <a:extLst>
              <a:ext uri="{FF2B5EF4-FFF2-40B4-BE49-F238E27FC236}">
                <a16:creationId xmlns:a16="http://schemas.microsoft.com/office/drawing/2014/main" id="{3919F3DF-EB0A-41DA-B0D5-CDF9A851072A}"/>
              </a:ext>
            </a:extLst>
          </p:cNvPr>
          <p:cNvSpPr/>
          <p:nvPr/>
        </p:nvSpPr>
        <p:spPr>
          <a:xfrm>
            <a:off x="4840605" y="2103735"/>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p:txBody>
      </p:sp>
      <p:sp>
        <p:nvSpPr>
          <p:cNvPr id="20" name="Freeform: Shape 19">
            <a:extLst>
              <a:ext uri="{FF2B5EF4-FFF2-40B4-BE49-F238E27FC236}">
                <a16:creationId xmlns:a16="http://schemas.microsoft.com/office/drawing/2014/main" id="{38A12EAD-314F-46C0-8DC6-1D8A2453D40C}"/>
              </a:ext>
            </a:extLst>
          </p:cNvPr>
          <p:cNvSpPr/>
          <p:nvPr/>
        </p:nvSpPr>
        <p:spPr>
          <a:xfrm>
            <a:off x="5245536" y="3253737"/>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p:txBody>
      </p:sp>
      <p:sp>
        <p:nvSpPr>
          <p:cNvPr id="21" name="Freeform: Shape 20">
            <a:extLst>
              <a:ext uri="{FF2B5EF4-FFF2-40B4-BE49-F238E27FC236}">
                <a16:creationId xmlns:a16="http://schemas.microsoft.com/office/drawing/2014/main" id="{5370BCF4-3F6E-47D1-8E2F-61020FA4680E}"/>
              </a:ext>
            </a:extLst>
          </p:cNvPr>
          <p:cNvSpPr/>
          <p:nvPr/>
        </p:nvSpPr>
        <p:spPr>
          <a:xfrm>
            <a:off x="5245536" y="4403740"/>
            <a:ext cx="1619722" cy="1494161"/>
          </a:xfrm>
          <a:custGeom>
            <a:avLst/>
            <a:gdLst>
              <a:gd name="connsiteX0" fmla="*/ 0 w 1619722"/>
              <a:gd name="connsiteY0" fmla="*/ 0 h 1494161"/>
              <a:gd name="connsiteX1" fmla="*/ 1619722 w 1619722"/>
              <a:gd name="connsiteY1" fmla="*/ 0 h 1494161"/>
              <a:gd name="connsiteX2" fmla="*/ 1619722 w 1619722"/>
              <a:gd name="connsiteY2" fmla="*/ 1494161 h 1494161"/>
              <a:gd name="connsiteX3" fmla="*/ 0 w 1619722"/>
              <a:gd name="connsiteY3" fmla="*/ 1494161 h 1494161"/>
              <a:gd name="connsiteX4" fmla="*/ 0 w 1619722"/>
              <a:gd name="connsiteY4" fmla="*/ 0 h 1494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1494161">
                <a:moveTo>
                  <a:pt x="0" y="0"/>
                </a:moveTo>
                <a:lnTo>
                  <a:pt x="1619722" y="0"/>
                </a:lnTo>
                <a:lnTo>
                  <a:pt x="1619722" y="1494161"/>
                </a:lnTo>
                <a:lnTo>
                  <a:pt x="0" y="14941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p:txBody>
      </p:sp>
      <p:sp>
        <p:nvSpPr>
          <p:cNvPr id="22" name="Freeform: Shape 21">
            <a:extLst>
              <a:ext uri="{FF2B5EF4-FFF2-40B4-BE49-F238E27FC236}">
                <a16:creationId xmlns:a16="http://schemas.microsoft.com/office/drawing/2014/main" id="{E37C60AD-88D4-4784-91C5-69EB3C66A382}"/>
              </a:ext>
            </a:extLst>
          </p:cNvPr>
          <p:cNvSpPr/>
          <p:nvPr/>
        </p:nvSpPr>
        <p:spPr>
          <a:xfrm>
            <a:off x="6800469" y="2103735"/>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p:txBody>
      </p:sp>
      <p:sp>
        <p:nvSpPr>
          <p:cNvPr id="23" name="Freeform: Shape 22">
            <a:extLst>
              <a:ext uri="{FF2B5EF4-FFF2-40B4-BE49-F238E27FC236}">
                <a16:creationId xmlns:a16="http://schemas.microsoft.com/office/drawing/2014/main" id="{D3F77590-7731-4291-9AE0-6AC1A6E007C3}"/>
              </a:ext>
            </a:extLst>
          </p:cNvPr>
          <p:cNvSpPr/>
          <p:nvPr/>
        </p:nvSpPr>
        <p:spPr>
          <a:xfrm>
            <a:off x="7205400" y="3253737"/>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p:txBody>
      </p:sp>
      <p:sp>
        <p:nvSpPr>
          <p:cNvPr id="24" name="Freeform: Shape 23">
            <a:extLst>
              <a:ext uri="{FF2B5EF4-FFF2-40B4-BE49-F238E27FC236}">
                <a16:creationId xmlns:a16="http://schemas.microsoft.com/office/drawing/2014/main" id="{528E5D6F-4CD2-4E64-84D8-36CB140E298A}"/>
              </a:ext>
            </a:extLst>
          </p:cNvPr>
          <p:cNvSpPr/>
          <p:nvPr/>
        </p:nvSpPr>
        <p:spPr>
          <a:xfrm>
            <a:off x="7205400" y="4403740"/>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p:txBody>
      </p:sp>
      <p:sp>
        <p:nvSpPr>
          <p:cNvPr id="25" name="Freeform: Shape 24">
            <a:extLst>
              <a:ext uri="{FF2B5EF4-FFF2-40B4-BE49-F238E27FC236}">
                <a16:creationId xmlns:a16="http://schemas.microsoft.com/office/drawing/2014/main" id="{112063F1-16D4-424B-AFB2-066CEDD04C82}"/>
              </a:ext>
            </a:extLst>
          </p:cNvPr>
          <p:cNvSpPr/>
          <p:nvPr/>
        </p:nvSpPr>
        <p:spPr>
          <a:xfrm>
            <a:off x="7205400" y="5553743"/>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p:txBody>
      </p:sp>
      <p:sp>
        <p:nvSpPr>
          <p:cNvPr id="5" name="TextBox 4">
            <a:extLst>
              <a:ext uri="{FF2B5EF4-FFF2-40B4-BE49-F238E27FC236}">
                <a16:creationId xmlns:a16="http://schemas.microsoft.com/office/drawing/2014/main" id="{B6F909BB-8AB2-479A-8787-0D360CEE80C0}"/>
              </a:ext>
            </a:extLst>
          </p:cNvPr>
          <p:cNvSpPr txBox="1"/>
          <p:nvPr/>
        </p:nvSpPr>
        <p:spPr>
          <a:xfrm>
            <a:off x="1545001" y="1481770"/>
            <a:ext cx="3238856" cy="276999"/>
          </a:xfrm>
          <a:prstGeom prst="rect">
            <a:avLst/>
          </a:prstGeom>
          <a:noFill/>
        </p:spPr>
        <p:txBody>
          <a:bodyPr wrap="square">
            <a:spAutoFit/>
          </a:bodyPr>
          <a:lstStyle/>
          <a:p>
            <a:r>
              <a:rPr lang="en-US" sz="1200" dirty="0"/>
              <a:t>https://github.com/AstrobioMike/CoV-IRT-Micro</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131336329"/>
              </p:ext>
            </p:extLst>
          </p:nvPr>
        </p:nvGraphicFramePr>
        <p:xfrm>
          <a:off x="1774372" y="1132758"/>
          <a:ext cx="4699400" cy="5089016"/>
        </p:xfrm>
        <a:graphic>
          <a:graphicData uri="http://schemas.openxmlformats.org/drawingml/2006/table">
            <a:tbl>
              <a:tblPr/>
              <a:tblGrid>
                <a:gridCol w="1038563">
                  <a:extLst>
                    <a:ext uri="{9D8B030D-6E8A-4147-A177-3AD203B41FA5}">
                      <a16:colId xmlns:a16="http://schemas.microsoft.com/office/drawing/2014/main" val="682198493"/>
                    </a:ext>
                  </a:extLst>
                </a:gridCol>
                <a:gridCol w="1168421">
                  <a:extLst>
                    <a:ext uri="{9D8B030D-6E8A-4147-A177-3AD203B41FA5}">
                      <a16:colId xmlns:a16="http://schemas.microsoft.com/office/drawing/2014/main" val="3170848496"/>
                    </a:ext>
                  </a:extLst>
                </a:gridCol>
                <a:gridCol w="1246208">
                  <a:extLst>
                    <a:ext uri="{9D8B030D-6E8A-4147-A177-3AD203B41FA5}">
                      <a16:colId xmlns:a16="http://schemas.microsoft.com/office/drawing/2014/main" val="281793438"/>
                    </a:ext>
                  </a:extLst>
                </a:gridCol>
                <a:gridCol w="1246208">
                  <a:extLst>
                    <a:ext uri="{9D8B030D-6E8A-4147-A177-3AD203B41FA5}">
                      <a16:colId xmlns:a16="http://schemas.microsoft.com/office/drawing/2014/main" val="2372859269"/>
                    </a:ext>
                  </a:extLst>
                </a:gridCol>
              </a:tblGrid>
              <a:tr h="157928">
                <a:tc gridSpan="4">
                  <a:txBody>
                    <a:bodyPr/>
                    <a:lstStyle/>
                    <a:p>
                      <a:pPr algn="ctr" fontAlgn="b"/>
                      <a:r>
                        <a:rPr lang="en-US" sz="1200" b="1" i="0" u="none" strike="noStrike" dirty="0">
                          <a:solidFill>
                            <a:srgbClr val="000000"/>
                          </a:solidFill>
                          <a:effectLst/>
                          <a:latin typeface="+mn-lt"/>
                        </a:rPr>
                        <a:t>Overview of Meta-analysis dataset Clinical Characteristics </a:t>
                      </a:r>
                      <a:r>
                        <a:rPr lang="en-US" sz="1200" b="1" i="1" u="none" strike="noStrike" dirty="0">
                          <a:solidFill>
                            <a:srgbClr val="000000"/>
                          </a:solidFill>
                          <a:effectLst/>
                          <a:latin typeface="+mn-lt"/>
                        </a:rPr>
                        <a:t>n</a:t>
                      </a:r>
                      <a:r>
                        <a:rPr lang="en-US" sz="12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461892">
                <a:tc>
                  <a:txBody>
                    <a:bodyPr/>
                    <a:lstStyle/>
                    <a:p>
                      <a:pPr algn="ctr" fontAlgn="b"/>
                      <a:r>
                        <a:rPr lang="en-US" sz="12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228B22"/>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FF7F00"/>
                          </a:solidFill>
                          <a:effectLst/>
                          <a:latin typeface="+mn-lt"/>
                        </a:rPr>
                        <a:t>Community</a:t>
                      </a:r>
                    </a:p>
                    <a:p>
                      <a:pPr algn="ctr" fontAlgn="ctr"/>
                      <a:r>
                        <a:rPr lang="en-US" sz="1200" b="1" i="0" u="none" strike="noStrike" dirty="0">
                          <a:solidFill>
                            <a:srgbClr val="FF7F00"/>
                          </a:solidFill>
                          <a:effectLst/>
                          <a:latin typeface="+mn-lt"/>
                        </a:rPr>
                        <a:t>Acquired</a:t>
                      </a:r>
                    </a:p>
                    <a:p>
                      <a:pPr algn="ctr" fontAlgn="ctr"/>
                      <a:r>
                        <a:rPr lang="en-US" sz="1200" b="1" i="0" u="none" strike="noStrike" dirty="0">
                          <a:solidFill>
                            <a:srgbClr val="FF7F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B22222"/>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157928">
                <a:tc>
                  <a:txBody>
                    <a:bodyPr/>
                    <a:lstStyle/>
                    <a:p>
                      <a:pPr algn="l" fontAlgn="ctr"/>
                      <a:r>
                        <a:rPr lang="en-US" sz="12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157928">
                <a:tc>
                  <a:txBody>
                    <a:bodyPr/>
                    <a:lstStyle/>
                    <a:p>
                      <a:pPr algn="l" fontAlgn="ctr"/>
                      <a:r>
                        <a:rPr lang="en-US" sz="12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157928">
                <a:tc>
                  <a:txBody>
                    <a:bodyPr/>
                    <a:lstStyle/>
                    <a:p>
                      <a:pPr algn="r" fontAlgn="ctr"/>
                      <a:r>
                        <a:rPr lang="en-US" sz="12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157928">
                <a:tc>
                  <a:txBody>
                    <a:bodyPr/>
                    <a:lstStyle/>
                    <a:p>
                      <a:pPr algn="r" fontAlgn="ctr"/>
                      <a:r>
                        <a:rPr lang="en-US" sz="12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157928">
                <a:tc>
                  <a:txBody>
                    <a:bodyPr/>
                    <a:lstStyle/>
                    <a:p>
                      <a:pPr algn="r" fontAlgn="ctr"/>
                      <a:r>
                        <a:rPr lang="en-US" sz="12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157928">
                <a:tc>
                  <a:txBody>
                    <a:bodyPr/>
                    <a:lstStyle/>
                    <a:p>
                      <a:pPr algn="l" fontAlgn="b"/>
                      <a:r>
                        <a:rPr lang="en-US" sz="12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157928">
                <a:tc>
                  <a:txBody>
                    <a:bodyPr/>
                    <a:lstStyle/>
                    <a:p>
                      <a:pPr algn="r" fontAlgn="ctr"/>
                      <a:r>
                        <a:rPr lang="en-US" sz="12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157928">
                <a:tc>
                  <a:txBody>
                    <a:bodyPr/>
                    <a:lstStyle/>
                    <a:p>
                      <a:pPr algn="r" fontAlgn="ctr"/>
                      <a:r>
                        <a:rPr lang="en-US" sz="1200" b="0" i="0" u="none" strike="noStrike" dirty="0">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157928">
                <a:tc>
                  <a:txBody>
                    <a:bodyPr/>
                    <a:lstStyle/>
                    <a:p>
                      <a:pPr algn="r" fontAlgn="ctr"/>
                      <a:r>
                        <a:rPr lang="en-US" sz="12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157928">
                <a:tc>
                  <a:txBody>
                    <a:bodyPr/>
                    <a:lstStyle/>
                    <a:p>
                      <a:pPr algn="l" fontAlgn="b"/>
                      <a:r>
                        <a:rPr lang="en-US" sz="12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157928">
                <a:tc>
                  <a:txBody>
                    <a:bodyPr/>
                    <a:lstStyle/>
                    <a:p>
                      <a:pPr algn="r" fontAlgn="ctr"/>
                      <a:r>
                        <a:rPr lang="en-US" sz="12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157928">
                <a:tc>
                  <a:txBody>
                    <a:bodyPr/>
                    <a:lstStyle/>
                    <a:p>
                      <a:pPr algn="r" fontAlgn="ctr"/>
                      <a:r>
                        <a:rPr lang="en-US" sz="12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157928">
                <a:tc>
                  <a:txBody>
                    <a:bodyPr/>
                    <a:lstStyle/>
                    <a:p>
                      <a:pPr algn="r" fontAlgn="ctr"/>
                      <a:r>
                        <a:rPr lang="en-US" sz="12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157928">
                <a:tc>
                  <a:txBody>
                    <a:bodyPr/>
                    <a:lstStyle/>
                    <a:p>
                      <a:pPr algn="r" fontAlgn="ctr"/>
                      <a:r>
                        <a:rPr lang="en-US" sz="1200" b="0" i="0" u="none" strike="noStrike" dirty="0">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157928">
                <a:tc>
                  <a:txBody>
                    <a:bodyPr/>
                    <a:lstStyle/>
                    <a:p>
                      <a:pPr algn="r" fontAlgn="ctr"/>
                      <a:r>
                        <a:rPr lang="en-US" sz="12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157928">
                <a:tc>
                  <a:txBody>
                    <a:bodyPr/>
                    <a:lstStyle/>
                    <a:p>
                      <a:pPr algn="r" fontAlgn="ctr"/>
                      <a:r>
                        <a:rPr lang="en-US" sz="12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309910">
                <a:tc>
                  <a:txBody>
                    <a:bodyPr/>
                    <a:lstStyle/>
                    <a:p>
                      <a:pPr algn="l" fontAlgn="ctr"/>
                      <a:r>
                        <a:rPr lang="en-US" sz="1200" b="1" i="0" u="none" strike="noStrike" dirty="0">
                          <a:solidFill>
                            <a:srgbClr val="000000"/>
                          </a:solidFill>
                          <a:effectLst/>
                          <a:latin typeface="+mn-lt"/>
                        </a:rPr>
                        <a:t>Numeric</a:t>
                      </a:r>
                      <a:r>
                        <a:rPr lang="en-US" sz="1200" b="0" i="0" u="none" strike="noStrike" dirty="0">
                          <a:solidFill>
                            <a:srgbClr val="000000"/>
                          </a:solidFill>
                          <a:effectLst/>
                          <a:latin typeface="+mn-lt"/>
                        </a:rPr>
                        <a:t>, </a:t>
                      </a:r>
                    </a:p>
                    <a:p>
                      <a:pPr algn="r" fontAlgn="ctr"/>
                      <a:r>
                        <a:rPr lang="en-US" sz="12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309910">
                <a:tc>
                  <a:txBody>
                    <a:bodyPr/>
                    <a:lstStyle/>
                    <a:p>
                      <a:pPr algn="r" fontAlgn="ctr"/>
                      <a:r>
                        <a:rPr lang="en-US" sz="1200" b="0" i="0" u="none" strike="noStrike">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53.2  ±  13.3 (n=9)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51.2  ±  19.8 (n=17)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47.3  ±  11.5 (n=32)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309910">
                <a:tc>
                  <a:txBody>
                    <a:bodyPr/>
                    <a:lstStyle/>
                    <a:p>
                      <a:pPr algn="r" fontAlgn="ctr"/>
                      <a:r>
                        <a:rPr lang="en-US" sz="12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38.4  ±  0.91 (n=15)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38.4  ±  0.715 (n=8)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309910">
                <a:tc>
                  <a:txBody>
                    <a:bodyPr/>
                    <a:lstStyle/>
                    <a:p>
                      <a:pPr algn="r" fontAlgn="ctr"/>
                      <a:r>
                        <a:rPr lang="en-US" sz="12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9.07  ±  3.17 (n=14)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12.05  ±  6.5 (n=41)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535323755"/>
              </p:ext>
            </p:extLst>
          </p:nvPr>
        </p:nvGraphicFramePr>
        <p:xfrm>
          <a:off x="7441369" y="2352592"/>
          <a:ext cx="3062838" cy="264934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200" b="1" i="0" u="none" strike="noStrike" dirty="0">
                          <a:solidFill>
                            <a:srgbClr val="000000"/>
                          </a:solidFill>
                          <a:effectLst/>
                          <a:latin typeface="+mn-lt"/>
                        </a:rPr>
                        <a:t>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2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200" b="1" i="1" u="none" strike="noStrike" dirty="0">
                          <a:solidFill>
                            <a:srgbClr val="000000"/>
                          </a:solidFill>
                          <a:effectLst/>
                          <a:latin typeface="+mn-lt"/>
                        </a:rPr>
                        <a:t>n </a:t>
                      </a:r>
                      <a:r>
                        <a:rPr lang="en-US" sz="1200" b="1" i="0" u="none" strike="noStrike" dirty="0">
                          <a:solidFill>
                            <a:srgbClr val="000000"/>
                          </a:solidFill>
                          <a:effectLst/>
                          <a:latin typeface="+mn-lt"/>
                        </a:rPr>
                        <a:t>=32</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200" b="1"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200" b="1" i="0" u="none" strike="noStrike" dirty="0">
                          <a:solidFill>
                            <a:schemeClr val="accent4">
                              <a:lumMod val="75000"/>
                            </a:schemeClr>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2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2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 </a:t>
                      </a:r>
                      <a:endParaRPr lang="en-US" sz="12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2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2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2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2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2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200" b="1" i="0" u="none" strike="noStrike" dirty="0">
                          <a:solidFill>
                            <a:srgbClr val="000000"/>
                          </a:solidFill>
                          <a:effectLst/>
                          <a:latin typeface="+mn-lt"/>
                        </a:rPr>
                        <a:t>days delayed</a:t>
                      </a:r>
                    </a:p>
                    <a:p>
                      <a:pPr algn="l" fontAlgn="t"/>
                      <a:r>
                        <a:rPr lang="en-US" sz="1200" b="1" i="0" u="none" strike="noStrike" dirty="0">
                          <a:solidFill>
                            <a:srgbClr val="000000"/>
                          </a:solidFill>
                          <a:effectLst/>
                          <a:latin typeface="+mn-lt"/>
                        </a:rPr>
                        <a:t>hospitalization</a:t>
                      </a:r>
                    </a:p>
                    <a:p>
                      <a:pPr algn="ctr" fontAlgn="t"/>
                      <a:r>
                        <a:rPr lang="en-US" sz="12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2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544284999"/>
              </p:ext>
            </p:extLst>
          </p:nvPr>
        </p:nvGraphicFramePr>
        <p:xfrm>
          <a:off x="2260315" y="1131770"/>
          <a:ext cx="7525693" cy="5558623"/>
        </p:xfrm>
        <a:graphic>
          <a:graphicData uri="http://schemas.openxmlformats.org/drawingml/2006/table">
            <a:tbl>
              <a:tblPr/>
              <a:tblGrid>
                <a:gridCol w="1284269">
                  <a:extLst>
                    <a:ext uri="{9D8B030D-6E8A-4147-A177-3AD203B41FA5}">
                      <a16:colId xmlns:a16="http://schemas.microsoft.com/office/drawing/2014/main" val="3546241462"/>
                    </a:ext>
                  </a:extLst>
                </a:gridCol>
                <a:gridCol w="2439452">
                  <a:extLst>
                    <a:ext uri="{9D8B030D-6E8A-4147-A177-3AD203B41FA5}">
                      <a16:colId xmlns:a16="http://schemas.microsoft.com/office/drawing/2014/main" val="3395282288"/>
                    </a:ext>
                  </a:extLst>
                </a:gridCol>
                <a:gridCol w="3302657">
                  <a:extLst>
                    <a:ext uri="{9D8B030D-6E8A-4147-A177-3AD203B41FA5}">
                      <a16:colId xmlns:a16="http://schemas.microsoft.com/office/drawing/2014/main" val="2712788124"/>
                    </a:ext>
                  </a:extLst>
                </a:gridCol>
                <a:gridCol w="499315">
                  <a:extLst>
                    <a:ext uri="{9D8B030D-6E8A-4147-A177-3AD203B41FA5}">
                      <a16:colId xmlns:a16="http://schemas.microsoft.com/office/drawing/2014/main" val="1204264534"/>
                    </a:ext>
                  </a:extLst>
                </a:gridCol>
              </a:tblGrid>
              <a:tr h="186947">
                <a:tc>
                  <a:txBody>
                    <a:bodyPr/>
                    <a:lstStyle/>
                    <a:p>
                      <a:pPr algn="ctr" fontAlgn="ctr"/>
                      <a:r>
                        <a:rPr lang="en-US" sz="12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186947">
                <a:tc rowSpan="5">
                  <a:txBody>
                    <a:bodyPr/>
                    <a:lstStyle/>
                    <a:p>
                      <a:pPr algn="ctr" fontAlgn="ctr"/>
                      <a:r>
                        <a:rPr lang="en-US" sz="1200" b="0" i="0" u="none" strike="noStrike" dirty="0">
                          <a:solidFill>
                            <a:srgbClr val="000000"/>
                          </a:solidFill>
                          <a:effectLst/>
                          <a:latin typeface="Calibri" panose="020F0502020204030204" pitchFamily="34" charset="0"/>
                        </a:rPr>
                        <a:t>Molecular 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200" b="0" i="0" u="none" strike="noStrike" dirty="0">
                          <a:solidFill>
                            <a:srgbClr val="000000"/>
                          </a:solidFill>
                          <a:effectLst/>
                          <a:latin typeface="Calibri" panose="020F0502020204030204" pitchFamily="34" charset="0"/>
                        </a:rPr>
                        <a:t>GO:0003824 </a:t>
                      </a:r>
                    </a:p>
                    <a:p>
                      <a:pPr algn="ctr" fontAlgn="ctr"/>
                      <a:r>
                        <a:rPr lang="en-US" sz="12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err="1">
                          <a:solidFill>
                            <a:srgbClr val="000000"/>
                          </a:solidFill>
                          <a:effectLst/>
                          <a:latin typeface="Calibri" panose="020F0502020204030204" pitchFamily="34" charset="0"/>
                        </a:rPr>
                        <a:t>nucleotidyltransferase</a:t>
                      </a:r>
                      <a:r>
                        <a:rPr lang="en-US" sz="11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86947">
                <a:tc vMerge="1">
                  <a:txBody>
                    <a:bodyPr/>
                    <a:lstStyle/>
                    <a:p>
                      <a:endParaRPr lang="en-US"/>
                    </a:p>
                  </a:txBody>
                  <a:tcPr/>
                </a:tc>
                <a:tc>
                  <a:txBody>
                    <a:bodyPr/>
                    <a:lstStyle/>
                    <a:p>
                      <a:pPr algn="ctr" fontAlgn="ctr"/>
                      <a:r>
                        <a:rPr lang="en-US" sz="12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186947">
                <a:tc rowSpan="24">
                  <a:txBody>
                    <a:bodyPr/>
                    <a:lstStyle/>
                    <a:p>
                      <a:pPr algn="ctr" fontAlgn="ctr"/>
                      <a:r>
                        <a:rPr lang="en-US" sz="1200" b="0" i="0" u="none" strike="noStrike" dirty="0">
                          <a:solidFill>
                            <a:srgbClr val="000000"/>
                          </a:solidFill>
                          <a:effectLst/>
                          <a:latin typeface="Calibri" panose="020F0502020204030204" pitchFamily="34" charset="0"/>
                        </a:rPr>
                        <a:t>Biological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ctr" fontAlgn="ctr"/>
                      <a:r>
                        <a:rPr lang="en-US" sz="1200" b="0" i="0" u="none" strike="noStrike" dirty="0">
                          <a:solidFill>
                            <a:srgbClr val="000000"/>
                          </a:solidFill>
                          <a:effectLst/>
                          <a:latin typeface="Calibri" panose="020F0502020204030204" pitchFamily="34" charset="0"/>
                        </a:rPr>
                        <a:t>GO:0008152 </a:t>
                      </a:r>
                    </a:p>
                    <a:p>
                      <a:pPr algn="ctr" fontAlgn="ctr"/>
                      <a:r>
                        <a:rPr lang="en-US" sz="12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186947">
                <a:tc vMerge="1">
                  <a:txBody>
                    <a:bodyPr/>
                    <a:lstStyle/>
                    <a:p>
                      <a:endParaRPr lang="en-US"/>
                    </a:p>
                  </a:txBody>
                  <a:tcPr/>
                </a:tc>
                <a:tc rowSpan="5">
                  <a:txBody>
                    <a:bodyPr/>
                    <a:lstStyle/>
                    <a:p>
                      <a:pPr algn="ctr" fontAlgn="ctr"/>
                      <a:r>
                        <a:rPr lang="en-US" sz="1200" b="0" i="0" u="none" strike="noStrike" dirty="0">
                          <a:solidFill>
                            <a:srgbClr val="000000"/>
                          </a:solidFill>
                          <a:effectLst/>
                          <a:latin typeface="Calibri" panose="020F0502020204030204" pitchFamily="34" charset="0"/>
                        </a:rPr>
                        <a:t>GO:0008152 metabolic process |</a:t>
                      </a:r>
                    </a:p>
                    <a:p>
                      <a:pPr algn="ctr" fontAlgn="ctr"/>
                      <a:r>
                        <a:rPr lang="en-US" sz="12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186947">
                <a:tc vMerge="1">
                  <a:txBody>
                    <a:bodyPr/>
                    <a:lstStyle/>
                    <a:p>
                      <a:endParaRPr lang="en-US"/>
                    </a:p>
                  </a:txBody>
                  <a:tcPr/>
                </a:tc>
                <a:tc rowSpan="2">
                  <a:txBody>
                    <a:bodyPr/>
                    <a:lstStyle/>
                    <a:p>
                      <a:pPr algn="ctr" fontAlgn="ctr"/>
                      <a:r>
                        <a:rPr lang="en-US" sz="1200" b="0" i="0" u="none" strike="noStrike" dirty="0">
                          <a:solidFill>
                            <a:srgbClr val="000000"/>
                          </a:solidFill>
                          <a:effectLst/>
                          <a:latin typeface="Calibri" panose="020F0502020204030204" pitchFamily="34" charset="0"/>
                        </a:rPr>
                        <a:t>GO:0065007  </a:t>
                      </a:r>
                    </a:p>
                    <a:p>
                      <a:pPr algn="ctr" fontAlgn="ctr"/>
                      <a:r>
                        <a:rPr lang="en-US" sz="1200" b="0" i="0" u="none" strike="noStrike" dirty="0">
                          <a:solidFill>
                            <a:srgbClr val="000000"/>
                          </a:solidFill>
                          <a:effectLst/>
                          <a:latin typeface="Calibri" panose="020F0502020204030204" pitchFamily="34" charset="0"/>
                        </a:rPr>
                        <a:t>Biological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186947">
                <a:tc vMerge="1">
                  <a:txBody>
                    <a:bodyPr/>
                    <a:lstStyle/>
                    <a:p>
                      <a:endParaRPr lang="en-US"/>
                    </a:p>
                  </a:txBody>
                  <a:tcPr/>
                </a:tc>
                <a:tc rowSpan="9">
                  <a:txBody>
                    <a:bodyPr/>
                    <a:lstStyle/>
                    <a:p>
                      <a:pPr algn="ctr" fontAlgn="ctr"/>
                      <a:r>
                        <a:rPr lang="en-US" sz="1200" b="0" i="0" u="none" strike="noStrike" dirty="0">
                          <a:solidFill>
                            <a:srgbClr val="000000"/>
                          </a:solidFill>
                          <a:effectLst/>
                          <a:latin typeface="Calibri" panose="020F0502020204030204" pitchFamily="34" charset="0"/>
                        </a:rPr>
                        <a:t>GO:0044419</a:t>
                      </a:r>
                    </a:p>
                    <a:p>
                      <a:pPr algn="ctr" fontAlgn="ctr"/>
                      <a:r>
                        <a:rPr lang="en-US" sz="12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0" y="117572"/>
            <a:ext cx="12192000" cy="954107"/>
          </a:xfrm>
          <a:prstGeom prst="rect">
            <a:avLst/>
          </a:prstGeom>
          <a:noFill/>
        </p:spPr>
        <p:txBody>
          <a:bodyPr wrap="square">
            <a:spAutoFit/>
          </a:bodyPr>
          <a:lstStyle/>
          <a:p>
            <a:pPr algn="ctr"/>
            <a:r>
              <a:rPr lang="en-US" sz="2800" dirty="0">
                <a:solidFill>
                  <a:schemeClr val="tx2"/>
                </a:solidFill>
              </a:rPr>
              <a:t>Notable Gene Ontologies  </a:t>
            </a:r>
          </a:p>
          <a:p>
            <a:pPr algn="ct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
        <p:nvSpPr>
          <p:cNvPr id="7" name="Rectangle 6">
            <a:extLst>
              <a:ext uri="{FF2B5EF4-FFF2-40B4-BE49-F238E27FC236}">
                <a16:creationId xmlns:a16="http://schemas.microsoft.com/office/drawing/2014/main" id="{22715407-56EE-42C5-9FC0-9132D93771F2}"/>
              </a:ext>
            </a:extLst>
          </p:cNvPr>
          <p:cNvSpPr/>
          <p:nvPr/>
        </p:nvSpPr>
        <p:spPr>
          <a:xfrm>
            <a:off x="3544583" y="1328789"/>
            <a:ext cx="2551417" cy="53504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66DEC5-09A2-4096-81E9-9CE5D2A5325A}"/>
              </a:ext>
            </a:extLst>
          </p:cNvPr>
          <p:cNvSpPr/>
          <p:nvPr/>
        </p:nvSpPr>
        <p:spPr>
          <a:xfrm>
            <a:off x="6096000" y="1328789"/>
            <a:ext cx="3243209" cy="738136"/>
          </a:xfrm>
          <a:prstGeom prst="rect">
            <a:avLst/>
          </a:prstGeom>
          <a:no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5E0735-1FB7-486D-B1B0-D1F536F88C98}"/>
              </a:ext>
            </a:extLst>
          </p:cNvPr>
          <p:cNvSpPr/>
          <p:nvPr/>
        </p:nvSpPr>
        <p:spPr>
          <a:xfrm>
            <a:off x="6096000" y="2066924"/>
            <a:ext cx="3243210" cy="197018"/>
          </a:xfrm>
          <a:prstGeom prst="rect">
            <a:avLst/>
          </a:prstGeom>
          <a:noFill/>
          <a:ln w="19050">
            <a:solidFill>
              <a:srgbClr val="228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2" name="Rectangle 11">
            <a:extLst>
              <a:ext uri="{FF2B5EF4-FFF2-40B4-BE49-F238E27FC236}">
                <a16:creationId xmlns:a16="http://schemas.microsoft.com/office/drawing/2014/main" id="{857C163E-05AB-4D9A-8138-35A651000AEF}"/>
              </a:ext>
            </a:extLst>
          </p:cNvPr>
          <p:cNvSpPr/>
          <p:nvPr/>
        </p:nvSpPr>
        <p:spPr>
          <a:xfrm>
            <a:off x="6095999" y="2263941"/>
            <a:ext cx="3243210" cy="274984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3" name="Rectangle 12">
            <a:extLst>
              <a:ext uri="{FF2B5EF4-FFF2-40B4-BE49-F238E27FC236}">
                <a16:creationId xmlns:a16="http://schemas.microsoft.com/office/drawing/2014/main" id="{070433BA-8449-4930-ACB4-793831689FFD}"/>
              </a:ext>
            </a:extLst>
          </p:cNvPr>
          <p:cNvSpPr/>
          <p:nvPr/>
        </p:nvSpPr>
        <p:spPr>
          <a:xfrm>
            <a:off x="6095999" y="5013787"/>
            <a:ext cx="3243210" cy="1665433"/>
          </a:xfrm>
          <a:prstGeom prst="rect">
            <a:avLst/>
          </a:prstGeom>
          <a:noFill/>
          <a:ln w="19050">
            <a:solidFill>
              <a:srgbClr val="B2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9402" b="20136"/>
          <a:stretch/>
        </p:blipFill>
        <p:spPr>
          <a:xfrm>
            <a:off x="-1361" y="1777726"/>
            <a:ext cx="12040171" cy="5025575"/>
          </a:xfrm>
          <a:prstGeom prst="rect">
            <a:avLst/>
          </a:prstGeom>
        </p:spPr>
      </p:pic>
      <p:grpSp>
        <p:nvGrpSpPr>
          <p:cNvPr id="3" name="Group 2">
            <a:extLst>
              <a:ext uri="{FF2B5EF4-FFF2-40B4-BE49-F238E27FC236}">
                <a16:creationId xmlns:a16="http://schemas.microsoft.com/office/drawing/2014/main" id="{117B2EDF-BE6C-447A-B7D3-F4CC16CAB7D5}"/>
              </a:ext>
            </a:extLst>
          </p:cNvPr>
          <p:cNvGrpSpPr/>
          <p:nvPr/>
        </p:nvGrpSpPr>
        <p:grpSpPr>
          <a:xfrm>
            <a:off x="1798674" y="503783"/>
            <a:ext cx="8147089" cy="1410952"/>
            <a:chOff x="1798674" y="503783"/>
            <a:chExt cx="8147089" cy="1410952"/>
          </a:xfrm>
        </p:grpSpPr>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9697090" y="503783"/>
              <a:ext cx="248673" cy="1410952"/>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798674" y="679658"/>
              <a:ext cx="7767571" cy="1055984"/>
              <a:chOff x="1003853" y="5776358"/>
              <a:chExt cx="8562353"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628300" y="5999193"/>
                <a:ext cx="1593809" cy="613533"/>
                <a:chOff x="9665560"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665560"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9979597" y="1147128"/>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366343"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147709"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8929075" y="5776358"/>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9"/>
                <a:ext cx="2914044" cy="1017422"/>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62131"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10674" y="6076042"/>
                <a:ext cx="973392" cy="459835"/>
              </a:xfrm>
              <a:prstGeom prst="rect">
                <a:avLst/>
              </a:prstGeom>
            </p:spPr>
          </p:pic>
        </p:grpSp>
      </p:grpSp>
      <p:sp>
        <p:nvSpPr>
          <p:cNvPr id="17" name="TextBox 16">
            <a:extLst>
              <a:ext uri="{FF2B5EF4-FFF2-40B4-BE49-F238E27FC236}">
                <a16:creationId xmlns:a16="http://schemas.microsoft.com/office/drawing/2014/main" id="{8F9ACDC3-7F82-46F2-960F-C67AD32B856C}"/>
              </a:ext>
            </a:extLst>
          </p:cNvPr>
          <p:cNvSpPr txBox="1"/>
          <p:nvPr/>
        </p:nvSpPr>
        <p:spPr>
          <a:xfrm>
            <a:off x="0" y="35380"/>
            <a:ext cx="12192000" cy="584775"/>
          </a:xfrm>
          <a:prstGeom prst="rect">
            <a:avLst/>
          </a:prstGeom>
          <a:noFill/>
        </p:spPr>
        <p:txBody>
          <a:bodyPr wrap="square">
            <a:spAutoFit/>
          </a:bodyPr>
          <a:lstStyle/>
          <a:p>
            <a:pPr algn="ctr"/>
            <a:r>
              <a:rPr lang="en-US" sz="3200" dirty="0">
                <a:solidFill>
                  <a:srgbClr val="B22222"/>
                </a:solidFill>
              </a:rPr>
              <a:t>COVID19</a:t>
            </a:r>
            <a:r>
              <a:rPr lang="en-US" sz="3200" dirty="0">
                <a:solidFill>
                  <a:schemeClr val="tx2"/>
                </a:solidFill>
              </a:rPr>
              <a:t> vs </a:t>
            </a:r>
            <a:r>
              <a:rPr lang="en-US" sz="3200" dirty="0">
                <a:solidFill>
                  <a:srgbClr val="228B22"/>
                </a:solidFill>
              </a:rPr>
              <a:t>Uninfected</a:t>
            </a:r>
            <a:r>
              <a:rPr lang="en-US" sz="3200" dirty="0">
                <a:solidFill>
                  <a:schemeClr val="tx2"/>
                </a:solidFill>
              </a:rPr>
              <a:t> &amp; </a:t>
            </a:r>
            <a:r>
              <a:rPr lang="en-US" sz="3200" dirty="0">
                <a:solidFill>
                  <a:srgbClr val="FF7F00"/>
                </a:solidFill>
              </a:rPr>
              <a:t>viral pneumonia</a:t>
            </a:r>
          </a:p>
        </p:txBody>
      </p:sp>
      <p:sp>
        <p:nvSpPr>
          <p:cNvPr id="4" name="Rectangle 3">
            <a:extLst>
              <a:ext uri="{FF2B5EF4-FFF2-40B4-BE49-F238E27FC236}">
                <a16:creationId xmlns:a16="http://schemas.microsoft.com/office/drawing/2014/main" id="{AF51584A-3250-4E19-B578-6837A69D4EA2}"/>
              </a:ext>
            </a:extLst>
          </p:cNvPr>
          <p:cNvSpPr/>
          <p:nvPr/>
        </p:nvSpPr>
        <p:spPr>
          <a:xfrm>
            <a:off x="619271" y="3307001"/>
            <a:ext cx="11513605" cy="2828481"/>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ADE974-98BA-4754-A425-A5C0F99CDEE6}"/>
              </a:ext>
            </a:extLst>
          </p:cNvPr>
          <p:cNvSpPr/>
          <p:nvPr/>
        </p:nvSpPr>
        <p:spPr>
          <a:xfrm>
            <a:off x="619270" y="3444010"/>
            <a:ext cx="11513605" cy="2691473"/>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F581E0-D8D9-435C-AA42-71738505F98D}"/>
              </a:ext>
            </a:extLst>
          </p:cNvPr>
          <p:cNvSpPr/>
          <p:nvPr/>
        </p:nvSpPr>
        <p:spPr>
          <a:xfrm>
            <a:off x="619271" y="5162719"/>
            <a:ext cx="11513605" cy="9646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1" grpId="0" animBg="1"/>
      <p:bldP spid="21" grpId="1" animBg="1"/>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0" y="109757"/>
            <a:ext cx="12191999" cy="707886"/>
          </a:xfrm>
          <a:prstGeom prst="rect">
            <a:avLst/>
          </a:prstGeom>
          <a:noFill/>
        </p:spPr>
        <p:txBody>
          <a:bodyPr wrap="square">
            <a:spAutoFit/>
          </a:bodyPr>
          <a:lstStyle/>
          <a:p>
            <a:pPr algn="ctr"/>
            <a:r>
              <a:rPr lang="en-US" sz="4000" dirty="0">
                <a:solidFill>
                  <a:schemeClr val="tx2"/>
                </a:solidFill>
              </a:rPr>
              <a:t>Dirichlet Mixture Modeling</a:t>
            </a:r>
            <a:endParaRPr lang="en-US" sz="2800" dirty="0">
              <a:solidFill>
                <a:srgbClr val="FF7F00"/>
              </a:solidFill>
            </a:endParaRP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l="3462" t="19791" r="38788" b="67444"/>
          <a:stretch/>
        </p:blipFill>
        <p:spPr>
          <a:xfrm>
            <a:off x="79467" y="1884364"/>
            <a:ext cx="12033066" cy="1304661"/>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3955442" y="795892"/>
            <a:ext cx="4243370" cy="1055984"/>
            <a:chOff x="5837277" y="5777967"/>
            <a:chExt cx="4316744"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grpSp>
      <p:sp>
        <p:nvSpPr>
          <p:cNvPr id="4" name="Rectangle 3">
            <a:extLst>
              <a:ext uri="{FF2B5EF4-FFF2-40B4-BE49-F238E27FC236}">
                <a16:creationId xmlns:a16="http://schemas.microsoft.com/office/drawing/2014/main" id="{7BA0867C-3B71-44D1-8D71-BD2B91CA6E39}"/>
              </a:ext>
            </a:extLst>
          </p:cNvPr>
          <p:cNvSpPr/>
          <p:nvPr/>
        </p:nvSpPr>
        <p:spPr>
          <a:xfrm>
            <a:off x="79467" y="2722856"/>
            <a:ext cx="4766543" cy="184666"/>
          </a:xfrm>
          <a:prstGeom prst="rect">
            <a:avLst/>
          </a:prstGeom>
          <a:ln w="19050">
            <a:solidFill>
              <a:srgbClr val="B22222"/>
            </a:solidFill>
          </a:ln>
        </p:spPr>
        <p:txBody>
          <a:bodyPr wrap="square" lIns="0" tIns="0" rIns="0" bIns="0">
            <a:spAutoFit/>
          </a:bodyPr>
          <a:lstStyle/>
          <a:p>
            <a:pPr algn="ctr"/>
            <a:r>
              <a:rPr lang="en-US" sz="1200" dirty="0">
                <a:solidFill>
                  <a:srgbClr val="B22222"/>
                </a:solidFill>
              </a:rPr>
              <a:t>COVID19</a:t>
            </a:r>
            <a:endParaRPr lang="en-US" sz="1200" dirty="0"/>
          </a:p>
        </p:txBody>
      </p:sp>
      <p:sp>
        <p:nvSpPr>
          <p:cNvPr id="5" name="Rectangle 4">
            <a:extLst>
              <a:ext uri="{FF2B5EF4-FFF2-40B4-BE49-F238E27FC236}">
                <a16:creationId xmlns:a16="http://schemas.microsoft.com/office/drawing/2014/main" id="{DEC694AE-C81D-4CF7-AD00-8C0D94E96509}"/>
              </a:ext>
            </a:extLst>
          </p:cNvPr>
          <p:cNvSpPr/>
          <p:nvPr/>
        </p:nvSpPr>
        <p:spPr>
          <a:xfrm>
            <a:off x="8220362" y="2722856"/>
            <a:ext cx="3124997" cy="184666"/>
          </a:xfrm>
          <a:prstGeom prst="rect">
            <a:avLst/>
          </a:prstGeom>
          <a:ln w="19050">
            <a:solidFill>
              <a:srgbClr val="228B22"/>
            </a:solidFill>
          </a:ln>
        </p:spPr>
        <p:txBody>
          <a:bodyPr wrap="square" lIns="0" tIns="0" rIns="0" bIns="0">
            <a:spAutoFit/>
          </a:bodyPr>
          <a:lstStyle/>
          <a:p>
            <a:pPr algn="ctr"/>
            <a:r>
              <a:rPr lang="en-US" sz="1200" dirty="0">
                <a:solidFill>
                  <a:srgbClr val="228B22"/>
                </a:solidFill>
              </a:rPr>
              <a:t>Uninfected</a:t>
            </a:r>
            <a:endParaRPr lang="en-US" sz="1200" dirty="0"/>
          </a:p>
        </p:txBody>
      </p:sp>
      <p:sp>
        <p:nvSpPr>
          <p:cNvPr id="6" name="Rectangle 5">
            <a:extLst>
              <a:ext uri="{FF2B5EF4-FFF2-40B4-BE49-F238E27FC236}">
                <a16:creationId xmlns:a16="http://schemas.microsoft.com/office/drawing/2014/main" id="{5E43653E-1D27-4F5E-9249-476774F6462B}"/>
              </a:ext>
            </a:extLst>
          </p:cNvPr>
          <p:cNvSpPr/>
          <p:nvPr/>
        </p:nvSpPr>
        <p:spPr>
          <a:xfrm>
            <a:off x="4846011" y="2722856"/>
            <a:ext cx="3352801" cy="184666"/>
          </a:xfrm>
          <a:prstGeom prst="rect">
            <a:avLst/>
          </a:prstGeom>
          <a:ln w="19050">
            <a:solidFill>
              <a:srgbClr val="FF7F00"/>
            </a:solidFill>
          </a:ln>
        </p:spPr>
        <p:txBody>
          <a:bodyPr wrap="square" lIns="0" tIns="0" rIns="0" bIns="0">
            <a:spAutoFit/>
          </a:bodyPr>
          <a:lstStyle/>
          <a:p>
            <a:pPr algn="ctr"/>
            <a:r>
              <a:rPr lang="en-US" sz="1200" dirty="0">
                <a:solidFill>
                  <a:srgbClr val="FF7F00"/>
                </a:solidFill>
              </a:rPr>
              <a:t>Community acquired pneumonia</a:t>
            </a:r>
            <a:endParaRPr lang="en-US" sz="1200" dirty="0"/>
          </a:p>
        </p:txBody>
      </p:sp>
      <p:sp>
        <p:nvSpPr>
          <p:cNvPr id="25" name="Rectangle 24">
            <a:extLst>
              <a:ext uri="{FF2B5EF4-FFF2-40B4-BE49-F238E27FC236}">
                <a16:creationId xmlns:a16="http://schemas.microsoft.com/office/drawing/2014/main" id="{77B07E41-C757-46A6-8702-7FFAB7E45E9E}"/>
              </a:ext>
            </a:extLst>
          </p:cNvPr>
          <p:cNvSpPr/>
          <p:nvPr/>
        </p:nvSpPr>
        <p:spPr>
          <a:xfrm>
            <a:off x="4868146" y="2870017"/>
            <a:ext cx="6477214" cy="184666"/>
          </a:xfrm>
          <a:prstGeom prst="rect">
            <a:avLst/>
          </a:prstGeom>
          <a:ln w="19050">
            <a:solidFill>
              <a:srgbClr val="EE0000"/>
            </a:solidFill>
          </a:ln>
        </p:spPr>
        <p:txBody>
          <a:bodyPr wrap="square" lIns="0" tIns="0" rIns="0" bIns="0">
            <a:spAutoFit/>
          </a:bodyPr>
          <a:lstStyle/>
          <a:p>
            <a:pPr algn="ctr"/>
            <a:r>
              <a:rPr lang="en-US" sz="1200" dirty="0" err="1">
                <a:solidFill>
                  <a:srgbClr val="EE0000"/>
                </a:solidFill>
              </a:rPr>
              <a:t>Dmm</a:t>
            </a:r>
            <a:r>
              <a:rPr lang="en-US" sz="1200" dirty="0">
                <a:solidFill>
                  <a:srgbClr val="EE0000"/>
                </a:solidFill>
              </a:rPr>
              <a:t> cluster 1</a:t>
            </a:r>
          </a:p>
        </p:txBody>
      </p:sp>
      <p:sp>
        <p:nvSpPr>
          <p:cNvPr id="26" name="Rectangle 25">
            <a:extLst>
              <a:ext uri="{FF2B5EF4-FFF2-40B4-BE49-F238E27FC236}">
                <a16:creationId xmlns:a16="http://schemas.microsoft.com/office/drawing/2014/main" id="{3B777257-D0C7-43CD-874A-B8A7094C66F3}"/>
              </a:ext>
            </a:extLst>
          </p:cNvPr>
          <p:cNvSpPr/>
          <p:nvPr/>
        </p:nvSpPr>
        <p:spPr>
          <a:xfrm>
            <a:off x="79467" y="2870017"/>
            <a:ext cx="2629866" cy="184666"/>
          </a:xfrm>
          <a:prstGeom prst="rect">
            <a:avLst/>
          </a:prstGeom>
          <a:ln w="19050">
            <a:solidFill>
              <a:srgbClr val="3B4992"/>
            </a:solidFill>
          </a:ln>
        </p:spPr>
        <p:txBody>
          <a:bodyPr wrap="square" lIns="0" tIns="0" rIns="0" bIns="0">
            <a:spAutoFit/>
          </a:bodyPr>
          <a:lstStyle/>
          <a:p>
            <a:pPr algn="ctr"/>
            <a:r>
              <a:rPr lang="en-US" sz="1200" dirty="0" err="1">
                <a:solidFill>
                  <a:srgbClr val="3B4992"/>
                </a:solidFill>
              </a:rPr>
              <a:t>Dmm</a:t>
            </a:r>
            <a:r>
              <a:rPr lang="en-US" sz="1200" dirty="0">
                <a:solidFill>
                  <a:srgbClr val="3B4992"/>
                </a:solidFill>
              </a:rPr>
              <a:t> cluster 2</a:t>
            </a:r>
          </a:p>
        </p:txBody>
      </p:sp>
      <p:sp>
        <p:nvSpPr>
          <p:cNvPr id="27" name="Rectangle 26">
            <a:extLst>
              <a:ext uri="{FF2B5EF4-FFF2-40B4-BE49-F238E27FC236}">
                <a16:creationId xmlns:a16="http://schemas.microsoft.com/office/drawing/2014/main" id="{09CCB7FD-9A4E-4378-B205-399C6AC1F22A}"/>
              </a:ext>
            </a:extLst>
          </p:cNvPr>
          <p:cNvSpPr/>
          <p:nvPr/>
        </p:nvSpPr>
        <p:spPr>
          <a:xfrm>
            <a:off x="2731176" y="2870017"/>
            <a:ext cx="2115127" cy="184666"/>
          </a:xfrm>
          <a:prstGeom prst="rect">
            <a:avLst/>
          </a:prstGeom>
          <a:ln w="19050">
            <a:solidFill>
              <a:srgbClr val="008B45"/>
            </a:solidFill>
          </a:ln>
        </p:spPr>
        <p:txBody>
          <a:bodyPr wrap="square" lIns="0" tIns="0" rIns="0" bIns="0">
            <a:spAutoFit/>
          </a:bodyPr>
          <a:lstStyle/>
          <a:p>
            <a:pPr algn="ctr"/>
            <a:r>
              <a:rPr lang="en-US" sz="1200" dirty="0" err="1">
                <a:solidFill>
                  <a:srgbClr val="008B45"/>
                </a:solidFill>
              </a:rPr>
              <a:t>Dmm</a:t>
            </a:r>
            <a:r>
              <a:rPr lang="en-US" sz="1200" dirty="0">
                <a:solidFill>
                  <a:srgbClr val="008B45"/>
                </a:solidFill>
              </a:rPr>
              <a:t> cluster 3</a:t>
            </a:r>
          </a:p>
        </p:txBody>
      </p:sp>
      <p:sp>
        <p:nvSpPr>
          <p:cNvPr id="31" name="Rectangle 30">
            <a:extLst>
              <a:ext uri="{FF2B5EF4-FFF2-40B4-BE49-F238E27FC236}">
                <a16:creationId xmlns:a16="http://schemas.microsoft.com/office/drawing/2014/main" id="{049FA223-EF34-468F-BAC6-54DB3BCC0187}"/>
              </a:ext>
            </a:extLst>
          </p:cNvPr>
          <p:cNvSpPr/>
          <p:nvPr/>
        </p:nvSpPr>
        <p:spPr>
          <a:xfrm>
            <a:off x="84383" y="2579969"/>
            <a:ext cx="2629866" cy="184666"/>
          </a:xfrm>
          <a:prstGeom prst="rect">
            <a:avLst/>
          </a:prstGeom>
          <a:ln w="19050">
            <a:solidFill>
              <a:schemeClr val="tx1"/>
            </a:solidFill>
          </a:ln>
        </p:spPr>
        <p:txBody>
          <a:bodyPr wrap="square" lIns="0" tIns="0" rIns="0" bIns="0">
            <a:spAutoFit/>
          </a:bodyPr>
          <a:lstStyle/>
          <a:p>
            <a:pPr algn="ctr"/>
            <a:r>
              <a:rPr lang="en-US" sz="1200" dirty="0"/>
              <a:t>Deceased</a:t>
            </a:r>
          </a:p>
        </p:txBody>
      </p:sp>
      <p:sp>
        <p:nvSpPr>
          <p:cNvPr id="32" name="Rectangle 31">
            <a:extLst>
              <a:ext uri="{FF2B5EF4-FFF2-40B4-BE49-F238E27FC236}">
                <a16:creationId xmlns:a16="http://schemas.microsoft.com/office/drawing/2014/main" id="{5B22270F-1B1E-4BAF-9D08-EA4B3F1B0DDB}"/>
              </a:ext>
            </a:extLst>
          </p:cNvPr>
          <p:cNvSpPr/>
          <p:nvPr/>
        </p:nvSpPr>
        <p:spPr>
          <a:xfrm>
            <a:off x="2736092" y="2579969"/>
            <a:ext cx="2115127" cy="184666"/>
          </a:xfrm>
          <a:prstGeom prst="rect">
            <a:avLst/>
          </a:prstGeom>
          <a:noFill/>
          <a:ln w="19050">
            <a:solidFill>
              <a:srgbClr val="FFC000"/>
            </a:solidFill>
          </a:ln>
        </p:spPr>
        <p:txBody>
          <a:bodyPr wrap="square" lIns="0" tIns="0" rIns="0" bIns="0">
            <a:spAutoFit/>
          </a:bodyPr>
          <a:lstStyle/>
          <a:p>
            <a:pPr algn="ctr"/>
            <a:r>
              <a:rPr lang="en-US" sz="1200" dirty="0">
                <a:solidFill>
                  <a:schemeClr val="accent4">
                    <a:lumMod val="75000"/>
                  </a:schemeClr>
                </a:solidFill>
              </a:rPr>
              <a:t>Survived</a:t>
            </a:r>
          </a:p>
        </p:txBody>
      </p:sp>
    </p:spTree>
    <p:extLst>
      <p:ext uri="{BB962C8B-B14F-4D97-AF65-F5344CB8AC3E}">
        <p14:creationId xmlns:p14="http://schemas.microsoft.com/office/powerpoint/2010/main" val="427261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3.95833E-6 -4.44444E-6 L -3.95833E-6 0.08195 " pathEditMode="relative" rAng="0" ptsTypes="AA">
                                      <p:cBhvr>
                                        <p:cTn id="17" dur="2000" fill="hold"/>
                                        <p:tgtEl>
                                          <p:spTgt spid="25"/>
                                        </p:tgtEl>
                                        <p:attrNameLst>
                                          <p:attrName>ppt_x</p:attrName>
                                          <p:attrName>ppt_y</p:attrName>
                                        </p:attrNameLst>
                                      </p:cBhvr>
                                      <p:rCtr x="0" y="4097"/>
                                    </p:animMotion>
                                  </p:childTnLst>
                                </p:cTn>
                              </p:par>
                              <p:par>
                                <p:cTn id="18" presetID="42" presetClass="path" presetSubtype="0" accel="50000" decel="50000" fill="hold" grpId="1" nodeType="withEffect">
                                  <p:stCondLst>
                                    <p:cond delay="0"/>
                                  </p:stCondLst>
                                  <p:childTnLst>
                                    <p:animMotion origin="layout" path="M 2.91667E-6 -4.44444E-6 L 2.91667E-6 0.08102 " pathEditMode="relative" rAng="0" ptsTypes="AA">
                                      <p:cBhvr>
                                        <p:cTn id="19" dur="2000" fill="hold"/>
                                        <p:tgtEl>
                                          <p:spTgt spid="27"/>
                                        </p:tgtEl>
                                        <p:attrNameLst>
                                          <p:attrName>ppt_x</p:attrName>
                                          <p:attrName>ppt_y</p:attrName>
                                        </p:attrNameLst>
                                      </p:cBhvr>
                                      <p:rCtr x="0" y="4051"/>
                                    </p:animMotion>
                                  </p:childTnLst>
                                </p:cTn>
                              </p:par>
                              <p:par>
                                <p:cTn id="20" presetID="42" presetClass="path" presetSubtype="0" accel="50000" decel="50000" fill="hold" grpId="1" nodeType="withEffect">
                                  <p:stCondLst>
                                    <p:cond delay="0"/>
                                  </p:stCondLst>
                                  <p:childTnLst>
                                    <p:animMotion origin="layout" path="M -2.91667E-6 -4.44444E-6 L -2.91667E-6 0.08195 " pathEditMode="relative" rAng="0" ptsTypes="AA">
                                      <p:cBhvr>
                                        <p:cTn id="21" dur="2000" fill="hold"/>
                                        <p:tgtEl>
                                          <p:spTgt spid="26"/>
                                        </p:tgtEl>
                                        <p:attrNameLst>
                                          <p:attrName>ppt_x</p:attrName>
                                          <p:attrName>ppt_y</p:attrName>
                                        </p:attrNameLst>
                                      </p:cBhvr>
                                      <p:rCtr x="0" y="4097"/>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3.75E-6 0.01504 L -3.75E-6 0.1368 " pathEditMode="relative" rAng="0" ptsTypes="AA">
                                      <p:cBhvr>
                                        <p:cTn id="36" dur="2000" fill="hold"/>
                                        <p:tgtEl>
                                          <p:spTgt spid="5"/>
                                        </p:tgtEl>
                                        <p:attrNameLst>
                                          <p:attrName>ppt_x</p:attrName>
                                          <p:attrName>ppt_y</p:attrName>
                                        </p:attrNameLst>
                                      </p:cBhvr>
                                      <p:rCtr x="0" y="6088"/>
                                    </p:animMotion>
                                  </p:childTnLst>
                                </p:cTn>
                              </p:par>
                              <p:par>
                                <p:cTn id="37" presetID="42" presetClass="path" presetSubtype="0" accel="50000" decel="50000" fill="hold" grpId="0" nodeType="withEffect">
                                  <p:stCondLst>
                                    <p:cond delay="0"/>
                                  </p:stCondLst>
                                  <p:childTnLst>
                                    <p:animMotion origin="layout" path="M 3.95833E-6 0.01504 L 3.95833E-6 0.1368 " pathEditMode="relative" rAng="0" ptsTypes="AA">
                                      <p:cBhvr>
                                        <p:cTn id="38" dur="2000" fill="hold"/>
                                        <p:tgtEl>
                                          <p:spTgt spid="6"/>
                                        </p:tgtEl>
                                        <p:attrNameLst>
                                          <p:attrName>ppt_x</p:attrName>
                                          <p:attrName>ppt_y</p:attrName>
                                        </p:attrNameLst>
                                      </p:cBhvr>
                                      <p:rCtr x="0" y="6088"/>
                                    </p:animMotion>
                                  </p:childTnLst>
                                </p:cTn>
                              </p:par>
                              <p:par>
                                <p:cTn id="39" presetID="42" presetClass="path" presetSubtype="0" accel="50000" decel="50000" fill="hold" grpId="0" nodeType="withEffect">
                                  <p:stCondLst>
                                    <p:cond delay="0"/>
                                  </p:stCondLst>
                                  <p:childTnLst>
                                    <p:animMotion origin="layout" path="M -3.125E-6 0.01504 L -3.125E-6 0.13588 " pathEditMode="relative" rAng="0" ptsTypes="AA">
                                      <p:cBhvr>
                                        <p:cTn id="40" dur="2000" fill="hold"/>
                                        <p:tgtEl>
                                          <p:spTgt spid="4"/>
                                        </p:tgtEl>
                                        <p:attrNameLst>
                                          <p:attrName>ppt_x</p:attrName>
                                          <p:attrName>ppt_y</p:attrName>
                                        </p:attrNameLst>
                                      </p:cBhvr>
                                      <p:rCtr x="0" y="6042"/>
                                    </p:animMotion>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42" presetClass="path" presetSubtype="0" accel="50000" decel="50000" fill="hold" grpId="1" nodeType="withEffect">
                                  <p:stCondLst>
                                    <p:cond delay="0"/>
                                  </p:stCondLst>
                                  <p:childTnLst>
                                    <p:animMotion origin="layout" path="M 2.08333E-6 -3.33333E-6 L 2.08333E-6 0.09098 " pathEditMode="relative" rAng="0" ptsTypes="AA">
                                      <p:cBhvr>
                                        <p:cTn id="48" dur="2000" fill="hold"/>
                                        <p:tgtEl>
                                          <p:spTgt spid="32"/>
                                        </p:tgtEl>
                                        <p:attrNameLst>
                                          <p:attrName>ppt_x</p:attrName>
                                          <p:attrName>ppt_y</p:attrName>
                                        </p:attrNameLst>
                                      </p:cBhvr>
                                      <p:rCtr x="0" y="4537"/>
                                    </p:animMotion>
                                  </p:childTnLst>
                                </p:cTn>
                              </p:par>
                              <p:par>
                                <p:cTn id="49" presetID="42" presetClass="path" presetSubtype="0" accel="50000" decel="50000" fill="hold" grpId="1" nodeType="withEffect">
                                  <p:stCondLst>
                                    <p:cond delay="0"/>
                                  </p:stCondLst>
                                  <p:childTnLst>
                                    <p:animMotion origin="layout" path="M -3.54167E-6 -3.33333E-6 L -3.54167E-6 0.09098 " pathEditMode="relative" rAng="0" ptsTypes="AA">
                                      <p:cBhvr>
                                        <p:cTn id="50" dur="2000" fill="hold"/>
                                        <p:tgtEl>
                                          <p:spTgt spid="31"/>
                                        </p:tgtEl>
                                        <p:attrNameLst>
                                          <p:attrName>ppt_x</p:attrName>
                                          <p:attrName>ppt_y</p:attrName>
                                        </p:attrNameLst>
                                      </p:cBhvr>
                                      <p:rCtr x="0" y="4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F1A3079-B72E-4F0C-91E7-84F8A030638B}"/>
              </a:ext>
            </a:extLst>
          </p:cNvPr>
          <p:cNvPicPr>
            <a:picLocks noChangeAspect="1"/>
          </p:cNvPicPr>
          <p:nvPr/>
        </p:nvPicPr>
        <p:blipFill>
          <a:blip r:embed="rId3"/>
          <a:stretch>
            <a:fillRect/>
          </a:stretch>
        </p:blipFill>
        <p:spPr bwMode="auto">
          <a:xfrm>
            <a:off x="4439961" y="1035869"/>
            <a:ext cx="5726868" cy="5726868"/>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5648528" y="989504"/>
            <a:ext cx="2226397" cy="307777"/>
          </a:xfrm>
          <a:prstGeom prst="rect">
            <a:avLst/>
          </a:prstGeom>
          <a:solidFill>
            <a:srgbClr val="DBBEA1"/>
          </a:solidFill>
        </p:spPr>
        <p:txBody>
          <a:bodyPr wrap="square" lIns="0" tIns="0" rIns="0" bIns="0">
            <a:spAutoFit/>
          </a:bodyPr>
          <a:lstStyle/>
          <a:p>
            <a:pPr algn="ctr"/>
            <a:r>
              <a:rPr lang="en-US" sz="20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8010154" y="741676"/>
            <a:ext cx="2226397" cy="553998"/>
          </a:xfrm>
          <a:prstGeom prst="rect">
            <a:avLst/>
          </a:prstGeom>
          <a:solidFill>
            <a:srgbClr val="DBBEA1"/>
          </a:solidFill>
        </p:spPr>
        <p:txBody>
          <a:bodyPr wrap="square" lIns="0" tIns="0" rIns="0" bIns="0">
            <a:spAutoFit/>
          </a:bodyPr>
          <a:lstStyle/>
          <a:p>
            <a:pPr algn="ctr"/>
            <a:r>
              <a:rPr lang="en-US"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9260086" y="4765520"/>
            <a:ext cx="2226397" cy="307777"/>
          </a:xfrm>
          <a:prstGeom prst="rect">
            <a:avLst/>
          </a:prstGeom>
          <a:solidFill>
            <a:srgbClr val="96C0BA"/>
          </a:solidFill>
        </p:spPr>
        <p:txBody>
          <a:bodyPr wrap="square" lIns="0" tIns="0" rIns="0" bIns="0">
            <a:spAutoFit/>
          </a:bodyPr>
          <a:lstStyle/>
          <a:p>
            <a:pPr algn="ctr"/>
            <a:r>
              <a:rPr lang="en-US" sz="20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9689207" y="2465739"/>
            <a:ext cx="1347537" cy="307777"/>
          </a:xfrm>
          <a:prstGeom prst="rect">
            <a:avLst/>
          </a:prstGeom>
          <a:solidFill>
            <a:srgbClr val="96C0BA"/>
          </a:solidFill>
        </p:spPr>
        <p:txBody>
          <a:bodyPr wrap="square" lIns="0" tIns="0" rIns="0" bIns="0">
            <a:spAutoFit/>
          </a:bodyPr>
          <a:lstStyle/>
          <a:p>
            <a:pPr algn="ctr"/>
            <a:r>
              <a:rPr lang="en-US" sz="2000" dirty="0">
                <a:solidFill>
                  <a:srgbClr val="B22222"/>
                </a:solidFill>
              </a:rPr>
              <a:t>COVID19</a:t>
            </a:r>
          </a:p>
        </p:txBody>
      </p:sp>
      <p:sp>
        <p:nvSpPr>
          <p:cNvPr id="12" name="TextBox 11">
            <a:extLst>
              <a:ext uri="{FF2B5EF4-FFF2-40B4-BE49-F238E27FC236}">
                <a16:creationId xmlns:a16="http://schemas.microsoft.com/office/drawing/2014/main" id="{75150908-D7C7-4618-96D3-914A02E7388B}"/>
              </a:ext>
            </a:extLst>
          </p:cNvPr>
          <p:cNvSpPr txBox="1"/>
          <p:nvPr/>
        </p:nvSpPr>
        <p:spPr>
          <a:xfrm>
            <a:off x="2144158" y="11753"/>
            <a:ext cx="7631213" cy="954107"/>
          </a:xfrm>
          <a:prstGeom prst="rect">
            <a:avLst/>
          </a:prstGeom>
          <a:noFill/>
        </p:spPr>
        <p:txBody>
          <a:bodyPr wrap="square">
            <a:spAutoFit/>
          </a:bodyPr>
          <a:lstStyle/>
          <a:p>
            <a:pPr algn="ctr"/>
            <a:r>
              <a:rPr lang="en-US" sz="2800" dirty="0">
                <a:solidFill>
                  <a:schemeClr val="tx2"/>
                </a:solidFill>
              </a:rPr>
              <a:t>Distinct </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 </a:t>
            </a:r>
            <a:r>
              <a:rPr lang="en-US" sz="2800" dirty="0">
                <a:solidFill>
                  <a:schemeClr val="tx2"/>
                </a:solidFill>
              </a:rPr>
              <a:t>Taxonomic profiles</a:t>
            </a:r>
          </a:p>
        </p:txBody>
      </p:sp>
      <p:pic>
        <p:nvPicPr>
          <p:cNvPr id="18" name="Picture 17">
            <a:extLst>
              <a:ext uri="{FF2B5EF4-FFF2-40B4-BE49-F238E27FC236}">
                <a16:creationId xmlns:a16="http://schemas.microsoft.com/office/drawing/2014/main" id="{C98E3FF4-B8D6-4219-B97C-6C11B941612D}"/>
              </a:ext>
            </a:extLst>
          </p:cNvPr>
          <p:cNvPicPr>
            <a:picLocks noChangeAspect="1"/>
          </p:cNvPicPr>
          <p:nvPr/>
        </p:nvPicPr>
        <p:blipFill rotWithShape="1">
          <a:blip r:embed="rId3"/>
          <a:srcRect t="45714" r="55851"/>
          <a:stretch/>
        </p:blipFill>
        <p:spPr bwMode="auto">
          <a:xfrm>
            <a:off x="616496" y="1649285"/>
            <a:ext cx="3797181" cy="4669071"/>
          </a:xfrm>
          <a:prstGeom prst="rect">
            <a:avLst/>
          </a:prstGeom>
        </p:spPr>
      </p:pic>
      <p:sp>
        <p:nvSpPr>
          <p:cNvPr id="19" name="TextBox 18">
            <a:extLst>
              <a:ext uri="{FF2B5EF4-FFF2-40B4-BE49-F238E27FC236}">
                <a16:creationId xmlns:a16="http://schemas.microsoft.com/office/drawing/2014/main" id="{29388914-0608-4E1A-8DC8-137CF386A5C1}"/>
              </a:ext>
            </a:extLst>
          </p:cNvPr>
          <p:cNvSpPr txBox="1"/>
          <p:nvPr/>
        </p:nvSpPr>
        <p:spPr>
          <a:xfrm>
            <a:off x="1802428" y="5611627"/>
            <a:ext cx="1899901" cy="369332"/>
          </a:xfrm>
          <a:prstGeom prst="rect">
            <a:avLst/>
          </a:prstGeom>
          <a:noFill/>
        </p:spPr>
        <p:txBody>
          <a:bodyPr wrap="square">
            <a:spAutoFit/>
          </a:bodyPr>
          <a:lstStyle/>
          <a:p>
            <a:pPr algn="ctr" fontAlgn="b"/>
            <a:r>
              <a:rPr lang="en-US" i="1" dirty="0" err="1">
                <a:solidFill>
                  <a:srgbClr val="000000"/>
                </a:solidFill>
                <a:latin typeface="Calibri" panose="020F0502020204030204" pitchFamily="34" charset="0"/>
              </a:rPr>
              <a:t>Sphingomonas</a:t>
            </a:r>
            <a:endParaRPr lang="en-US" i="1" dirty="0">
              <a:solidFill>
                <a:srgbClr val="000000"/>
              </a:solidFill>
              <a:latin typeface="Calibri" panose="020F0502020204030204" pitchFamily="34" charset="0"/>
            </a:endParaRPr>
          </a:p>
        </p:txBody>
      </p:sp>
      <p:graphicFrame>
        <p:nvGraphicFramePr>
          <p:cNvPr id="20" name="Table 19">
            <a:extLst>
              <a:ext uri="{FF2B5EF4-FFF2-40B4-BE49-F238E27FC236}">
                <a16:creationId xmlns:a16="http://schemas.microsoft.com/office/drawing/2014/main" id="{26F2308B-A1B4-4D2E-B8D4-2E1550C26064}"/>
              </a:ext>
            </a:extLst>
          </p:cNvPr>
          <p:cNvGraphicFramePr>
            <a:graphicFrameLocks noGrp="1"/>
          </p:cNvGraphicFramePr>
          <p:nvPr>
            <p:extLst>
              <p:ext uri="{D42A27DB-BD31-4B8C-83A1-F6EECF244321}">
                <p14:modId xmlns:p14="http://schemas.microsoft.com/office/powerpoint/2010/main" val="1677005810"/>
              </p:ext>
            </p:extLst>
          </p:nvPr>
        </p:nvGraphicFramePr>
        <p:xfrm>
          <a:off x="989220" y="6032607"/>
          <a:ext cx="3173236" cy="571500"/>
        </p:xfrm>
        <a:graphic>
          <a:graphicData uri="http://schemas.openxmlformats.org/drawingml/2006/table">
            <a:tbl>
              <a:tblPr/>
              <a:tblGrid>
                <a:gridCol w="827951">
                  <a:extLst>
                    <a:ext uri="{9D8B030D-6E8A-4147-A177-3AD203B41FA5}">
                      <a16:colId xmlns:a16="http://schemas.microsoft.com/office/drawing/2014/main" val="3088268488"/>
                    </a:ext>
                  </a:extLst>
                </a:gridCol>
                <a:gridCol w="774700">
                  <a:extLst>
                    <a:ext uri="{9D8B030D-6E8A-4147-A177-3AD203B41FA5}">
                      <a16:colId xmlns:a16="http://schemas.microsoft.com/office/drawing/2014/main" val="2779474549"/>
                    </a:ext>
                  </a:extLst>
                </a:gridCol>
                <a:gridCol w="626295">
                  <a:extLst>
                    <a:ext uri="{9D8B030D-6E8A-4147-A177-3AD203B41FA5}">
                      <a16:colId xmlns:a16="http://schemas.microsoft.com/office/drawing/2014/main" val="292891952"/>
                    </a:ext>
                  </a:extLst>
                </a:gridCol>
                <a:gridCol w="626295">
                  <a:extLst>
                    <a:ext uri="{9D8B030D-6E8A-4147-A177-3AD203B41FA5}">
                      <a16:colId xmlns:a16="http://schemas.microsoft.com/office/drawing/2014/main" val="4135818913"/>
                    </a:ext>
                  </a:extLst>
                </a:gridCol>
                <a:gridCol w="317995">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Tree>
    <p:extLst>
      <p:ext uri="{BB962C8B-B14F-4D97-AF65-F5344CB8AC3E}">
        <p14:creationId xmlns:p14="http://schemas.microsoft.com/office/powerpoint/2010/main" val="53228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8046</TotalTime>
  <Words>4679</Words>
  <Application>Microsoft Office PowerPoint</Application>
  <PresentationFormat>Widescreen</PresentationFormat>
  <Paragraphs>898</Paragraphs>
  <Slides>31</Slides>
  <Notes>28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-apple-system</vt:lpstr>
      <vt:lpstr>Arial</vt:lpstr>
      <vt:lpstr>Calibri</vt:lpstr>
      <vt:lpstr>Calibri Light</vt:lpstr>
      <vt:lpstr>Open Sans</vt:lpstr>
      <vt:lpstr>Roboto</vt:lpstr>
      <vt:lpstr>Slack-Lato</vt:lpstr>
      <vt:lpstr>Symbol</vt:lpstr>
      <vt:lpstr>BCM Theme</vt:lpstr>
      <vt:lpstr>Storyboard Layouts</vt:lpstr>
      <vt:lpstr>1_Storyboard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Jochum</cp:lastModifiedBy>
  <cp:revision>171</cp:revision>
  <cp:lastPrinted>2017-02-16T22:08:49Z</cp:lastPrinted>
  <dcterms:created xsi:type="dcterms:W3CDTF">2017-10-24T13:41:35Z</dcterms:created>
  <dcterms:modified xsi:type="dcterms:W3CDTF">2022-03-22T21:15:12Z</dcterms:modified>
</cp:coreProperties>
</file>