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 id="2147483702" r:id="rId3"/>
  </p:sldMasterIdLst>
  <p:notesMasterIdLst>
    <p:notesMasterId r:id="rId30"/>
  </p:notesMasterIdLst>
  <p:sldIdLst>
    <p:sldId id="466" r:id="rId4"/>
    <p:sldId id="471" r:id="rId5"/>
    <p:sldId id="470" r:id="rId6"/>
    <p:sldId id="476" r:id="rId7"/>
    <p:sldId id="489" r:id="rId8"/>
    <p:sldId id="485" r:id="rId9"/>
    <p:sldId id="486" r:id="rId10"/>
    <p:sldId id="500" r:id="rId11"/>
    <p:sldId id="477" r:id="rId12"/>
    <p:sldId id="491" r:id="rId13"/>
    <p:sldId id="490" r:id="rId14"/>
    <p:sldId id="496" r:id="rId15"/>
    <p:sldId id="498" r:id="rId16"/>
    <p:sldId id="495" r:id="rId17"/>
    <p:sldId id="497" r:id="rId18"/>
    <p:sldId id="499" r:id="rId19"/>
    <p:sldId id="484" r:id="rId20"/>
    <p:sldId id="494" r:id="rId21"/>
    <p:sldId id="493" r:id="rId22"/>
    <p:sldId id="482" r:id="rId23"/>
    <p:sldId id="488" r:id="rId24"/>
    <p:sldId id="483" r:id="rId25"/>
    <p:sldId id="257" r:id="rId26"/>
    <p:sldId id="273" r:id="rId27"/>
    <p:sldId id="478" r:id="rId28"/>
    <p:sldId id="4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ochum" initials="MJ" lastIdx="1" clrIdx="0">
    <p:extLst>
      <p:ext uri="{19B8F6BF-5375-455C-9EA6-DF929625EA0E}">
        <p15:presenceInfo xmlns:p15="http://schemas.microsoft.com/office/powerpoint/2012/main" userId="8883876d26b07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0BA"/>
    <a:srgbClr val="228B22"/>
    <a:srgbClr val="27887C"/>
    <a:srgbClr val="DBBEA1"/>
    <a:srgbClr val="B22222"/>
    <a:srgbClr val="083F65"/>
    <a:srgbClr val="4D68A8"/>
    <a:srgbClr val="FFC000"/>
    <a:srgbClr val="0A2F87"/>
    <a:srgbClr val="FF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A280-1832-40DE-B50D-B6E08679486A}" v="36" dt="2021-05-18T20:15:23.4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85194" autoAdjust="0"/>
  </p:normalViewPr>
  <p:slideViewPr>
    <p:cSldViewPr snapToGrid="0">
      <p:cViewPr varScale="1">
        <p:scale>
          <a:sx n="56" d="100"/>
          <a:sy n="56" d="100"/>
        </p:scale>
        <p:origin x="90" y="2142"/>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um, Michael D." userId="80fbf537-bff4-4bce-9a87-f2d0402d61b2" providerId="ADAL" clId="{865EA280-1832-40DE-B50D-B6E08679486A}"/>
    <pc:docChg chg="undo custSel addSld modSld sldOrd">
      <pc:chgData name="Jochum, Michael D." userId="80fbf537-bff4-4bce-9a87-f2d0402d61b2" providerId="ADAL" clId="{865EA280-1832-40DE-B50D-B6E08679486A}" dt="2021-05-18T20:15:33.302" v="263" actId="1076"/>
      <pc:docMkLst>
        <pc:docMk/>
      </pc:docMkLst>
      <pc:sldChg chg="modSp mod">
        <pc:chgData name="Jochum, Michael D." userId="80fbf537-bff4-4bce-9a87-f2d0402d61b2" providerId="ADAL" clId="{865EA280-1832-40DE-B50D-B6E08679486A}" dt="2021-05-18T20:14:20.286" v="229" actId="962"/>
        <pc:sldMkLst>
          <pc:docMk/>
          <pc:sldMk cId="1536044954" sldId="486"/>
        </pc:sldMkLst>
        <pc:spChg chg="mod">
          <ac:chgData name="Jochum, Michael D." userId="80fbf537-bff4-4bce-9a87-f2d0402d61b2" providerId="ADAL" clId="{865EA280-1832-40DE-B50D-B6E08679486A}" dt="2021-05-18T20:14:20.286" v="229" actId="962"/>
          <ac:spMkLst>
            <pc:docMk/>
            <pc:sldMk cId="1536044954" sldId="486"/>
            <ac:spMk id="12" creationId="{75150908-D7C7-4618-96D3-914A02E7388B}"/>
          </ac:spMkLst>
        </pc:spChg>
      </pc:sldChg>
      <pc:sldChg chg="addSp delSp modSp new mod ord modNotesTx">
        <pc:chgData name="Jochum, Michael D." userId="80fbf537-bff4-4bce-9a87-f2d0402d61b2" providerId="ADAL" clId="{865EA280-1832-40DE-B50D-B6E08679486A}" dt="2021-05-18T19:33:02.339" v="225"/>
        <pc:sldMkLst>
          <pc:docMk/>
          <pc:sldMk cId="3147445039" sldId="495"/>
        </pc:sldMkLst>
        <pc:spChg chg="add mod">
          <ac:chgData name="Jochum, Michael D." userId="80fbf537-bff4-4bce-9a87-f2d0402d61b2" providerId="ADAL" clId="{865EA280-1832-40DE-B50D-B6E08679486A}" dt="2021-05-18T19:00:06.955" v="163" actId="1076"/>
          <ac:spMkLst>
            <pc:docMk/>
            <pc:sldMk cId="3147445039" sldId="495"/>
            <ac:spMk id="5" creationId="{556594AE-D17F-4045-971B-D30BD169518D}"/>
          </ac:spMkLst>
        </pc:spChg>
        <pc:spChg chg="add mod">
          <ac:chgData name="Jochum, Michael D." userId="80fbf537-bff4-4bce-9a87-f2d0402d61b2" providerId="ADAL" clId="{865EA280-1832-40DE-B50D-B6E08679486A}" dt="2021-05-18T19:01:07.011" v="202" actId="1076"/>
          <ac:spMkLst>
            <pc:docMk/>
            <pc:sldMk cId="3147445039" sldId="495"/>
            <ac:spMk id="6" creationId="{394D053E-749C-4285-8756-3EC2CC467754}"/>
          </ac:spMkLst>
        </pc:spChg>
        <pc:spChg chg="add del mod">
          <ac:chgData name="Jochum, Michael D." userId="80fbf537-bff4-4bce-9a87-f2d0402d61b2" providerId="ADAL" clId="{865EA280-1832-40DE-B50D-B6E08679486A}" dt="2021-05-18T18:59:24.779" v="153" actId="478"/>
          <ac:spMkLst>
            <pc:docMk/>
            <pc:sldMk cId="3147445039" sldId="495"/>
            <ac:spMk id="7" creationId="{EFE5DAB8-D9D7-48D9-B710-B25EDCBFD620}"/>
          </ac:spMkLst>
        </pc:spChg>
        <pc:grpChg chg="add mod">
          <ac:chgData name="Jochum, Michael D." userId="80fbf537-bff4-4bce-9a87-f2d0402d61b2" providerId="ADAL" clId="{865EA280-1832-40DE-B50D-B6E08679486A}" dt="2021-05-18T19:01:11.835" v="208" actId="1037"/>
          <ac:grpSpMkLst>
            <pc:docMk/>
            <pc:sldMk cId="3147445039" sldId="495"/>
            <ac:grpSpMk id="10" creationId="{5AF13319-C677-4637-B414-9F1AEF2E55F0}"/>
          </ac:grpSpMkLst>
        </pc:grpChg>
        <pc:graphicFrameChg chg="add del mod">
          <ac:chgData name="Jochum, Michael D." userId="80fbf537-bff4-4bce-9a87-f2d0402d61b2" providerId="ADAL" clId="{865EA280-1832-40DE-B50D-B6E08679486A}" dt="2021-05-18T18:08:11.343" v="4"/>
          <ac:graphicFrameMkLst>
            <pc:docMk/>
            <pc:sldMk cId="3147445039" sldId="495"/>
            <ac:graphicFrameMk id="2" creationId="{D7EABAF9-7257-4483-A289-C40BBEFC1C70}"/>
          </ac:graphicFrameMkLst>
        </pc:graphicFrameChg>
        <pc:graphicFrameChg chg="add del mod">
          <ac:chgData name="Jochum, Michael D." userId="80fbf537-bff4-4bce-9a87-f2d0402d61b2" providerId="ADAL" clId="{865EA280-1832-40DE-B50D-B6E08679486A}" dt="2021-05-18T18:08:21.553" v="12"/>
          <ac:graphicFrameMkLst>
            <pc:docMk/>
            <pc:sldMk cId="3147445039" sldId="495"/>
            <ac:graphicFrameMk id="3" creationId="{DC116708-D984-49E8-9CB2-BCDC32AB605E}"/>
          </ac:graphicFrameMkLst>
        </pc:graphicFrameChg>
        <pc:graphicFrameChg chg="add mod modGraphic">
          <ac:chgData name="Jochum, Michael D." userId="80fbf537-bff4-4bce-9a87-f2d0402d61b2" providerId="ADAL" clId="{865EA280-1832-40DE-B50D-B6E08679486A}" dt="2021-05-18T19:31:41.325" v="223" actId="6549"/>
          <ac:graphicFrameMkLst>
            <pc:docMk/>
            <pc:sldMk cId="3147445039" sldId="495"/>
            <ac:graphicFrameMk id="4" creationId="{14EC7475-C4C6-4D40-817D-159ECFF48FE8}"/>
          </ac:graphicFrameMkLst>
        </pc:graphicFrameChg>
        <pc:picChg chg="add mod modCrop">
          <ac:chgData name="Jochum, Michael D." userId="80fbf537-bff4-4bce-9a87-f2d0402d61b2" providerId="ADAL" clId="{865EA280-1832-40DE-B50D-B6E08679486A}" dt="2021-05-18T19:00:43.524" v="171" actId="164"/>
          <ac:picMkLst>
            <pc:docMk/>
            <pc:sldMk cId="3147445039" sldId="495"/>
            <ac:picMk id="8" creationId="{B906914E-90BA-4854-A9E6-BFC86048DDA9}"/>
          </ac:picMkLst>
        </pc:picChg>
        <pc:picChg chg="add mod modCrop">
          <ac:chgData name="Jochum, Michael D." userId="80fbf537-bff4-4bce-9a87-f2d0402d61b2" providerId="ADAL" clId="{865EA280-1832-40DE-B50D-B6E08679486A}" dt="2021-05-18T19:00:52.035" v="175" actId="1036"/>
          <ac:picMkLst>
            <pc:docMk/>
            <pc:sldMk cId="3147445039" sldId="495"/>
            <ac:picMk id="9" creationId="{AA269F26-6A39-47CD-AB23-E3A089489A0D}"/>
          </ac:picMkLst>
        </pc:picChg>
      </pc:sldChg>
      <pc:sldChg chg="addSp delSp modSp add mod ord">
        <pc:chgData name="Jochum, Michael D." userId="80fbf537-bff4-4bce-9a87-f2d0402d61b2" providerId="ADAL" clId="{865EA280-1832-40DE-B50D-B6E08679486A}" dt="2021-05-18T19:33:02.339" v="225"/>
        <pc:sldMkLst>
          <pc:docMk/>
          <pc:sldMk cId="3986930412" sldId="496"/>
        </pc:sldMkLst>
        <pc:picChg chg="add del mod">
          <ac:chgData name="Jochum, Michael D." userId="80fbf537-bff4-4bce-9a87-f2d0402d61b2" providerId="ADAL" clId="{865EA280-1832-40DE-B50D-B6E08679486A}" dt="2021-05-18T18:54:07.873" v="47" actId="14826"/>
          <ac:picMkLst>
            <pc:docMk/>
            <pc:sldMk cId="3986930412" sldId="496"/>
            <ac:picMk id="3" creationId="{16AC556B-B280-4852-AA8E-B6FE10BA828B}"/>
          </ac:picMkLst>
        </pc:picChg>
        <pc:picChg chg="add del mod">
          <ac:chgData name="Jochum, Michael D." userId="80fbf537-bff4-4bce-9a87-f2d0402d61b2" providerId="ADAL" clId="{865EA280-1832-40DE-B50D-B6E08679486A}" dt="2021-05-18T18:09:43.086" v="26" actId="478"/>
          <ac:picMkLst>
            <pc:docMk/>
            <pc:sldMk cId="3986930412" sldId="496"/>
            <ac:picMk id="5" creationId="{0A2DC45F-6888-4424-A34E-A2E8E8DACD8E}"/>
          </ac:picMkLst>
        </pc:picChg>
      </pc:sldChg>
      <pc:sldChg chg="addSp modSp add mod ord">
        <pc:chgData name="Jochum, Michael D." userId="80fbf537-bff4-4bce-9a87-f2d0402d61b2" providerId="ADAL" clId="{865EA280-1832-40DE-B50D-B6E08679486A}" dt="2021-05-18T19:33:02.339" v="225"/>
        <pc:sldMkLst>
          <pc:docMk/>
          <pc:sldMk cId="2923784763" sldId="497"/>
        </pc:sldMkLst>
        <pc:spChg chg="add mod">
          <ac:chgData name="Jochum, Michael D." userId="80fbf537-bff4-4bce-9a87-f2d0402d61b2" providerId="ADAL" clId="{865EA280-1832-40DE-B50D-B6E08679486A}" dt="2021-05-18T18:37:20.224" v="42" actId="1076"/>
          <ac:spMkLst>
            <pc:docMk/>
            <pc:sldMk cId="2923784763" sldId="497"/>
            <ac:spMk id="4" creationId="{F32A61AA-5752-49F8-B951-4D1925135B26}"/>
          </ac:spMkLst>
        </pc:spChg>
        <pc:picChg chg="add mod">
          <ac:chgData name="Jochum, Michael D." userId="80fbf537-bff4-4bce-9a87-f2d0402d61b2" providerId="ADAL" clId="{865EA280-1832-40DE-B50D-B6E08679486A}" dt="2021-05-18T18:31:18.652" v="29" actId="962"/>
          <ac:picMkLst>
            <pc:docMk/>
            <pc:sldMk cId="2923784763" sldId="497"/>
            <ac:picMk id="3" creationId="{00868D41-36E2-450A-A733-7E880B14048C}"/>
          </ac:picMkLst>
        </pc:picChg>
      </pc:sldChg>
      <pc:sldChg chg="addSp delSp modSp add mod ord">
        <pc:chgData name="Jochum, Michael D." userId="80fbf537-bff4-4bce-9a87-f2d0402d61b2" providerId="ADAL" clId="{865EA280-1832-40DE-B50D-B6E08679486A}" dt="2021-05-18T19:33:02.339" v="225"/>
        <pc:sldMkLst>
          <pc:docMk/>
          <pc:sldMk cId="3948550413" sldId="498"/>
        </pc:sldMkLst>
        <pc:grpChg chg="add mod">
          <ac:chgData name="Jochum, Michael D." userId="80fbf537-bff4-4bce-9a87-f2d0402d61b2" providerId="ADAL" clId="{865EA280-1832-40DE-B50D-B6E08679486A}" dt="2021-05-18T18:55:39.363" v="64" actId="14100"/>
          <ac:grpSpMkLst>
            <pc:docMk/>
            <pc:sldMk cId="3948550413" sldId="498"/>
            <ac:grpSpMk id="2" creationId="{3B9C2B8A-DAA6-4954-A8DC-549AB6ED3AC6}"/>
          </ac:grpSpMkLst>
        </pc:grpChg>
        <pc:picChg chg="add del mod ord modCrop">
          <ac:chgData name="Jochum, Michael D." userId="80fbf537-bff4-4bce-9a87-f2d0402d61b2" providerId="ADAL" clId="{865EA280-1832-40DE-B50D-B6E08679486A}" dt="2021-05-18T18:55:10.586" v="58" actId="164"/>
          <ac:picMkLst>
            <pc:docMk/>
            <pc:sldMk cId="3948550413" sldId="498"/>
            <ac:picMk id="3" creationId="{16AC556B-B280-4852-AA8E-B6FE10BA828B}"/>
          </ac:picMkLst>
        </pc:picChg>
        <pc:picChg chg="add mod modCrop">
          <ac:chgData name="Jochum, Michael D." userId="80fbf537-bff4-4bce-9a87-f2d0402d61b2" providerId="ADAL" clId="{865EA280-1832-40DE-B50D-B6E08679486A}" dt="2021-05-18T18:55:10.586" v="58" actId="164"/>
          <ac:picMkLst>
            <pc:docMk/>
            <pc:sldMk cId="3948550413" sldId="498"/>
            <ac:picMk id="4" creationId="{7FE1B8D0-61BE-4DDB-9F56-E810B198155B}"/>
          </ac:picMkLst>
        </pc:picChg>
        <pc:picChg chg="del">
          <ac:chgData name="Jochum, Michael D." userId="80fbf537-bff4-4bce-9a87-f2d0402d61b2" providerId="ADAL" clId="{865EA280-1832-40DE-B50D-B6E08679486A}" dt="2021-05-18T18:09:40.656" v="25" actId="478"/>
          <ac:picMkLst>
            <pc:docMk/>
            <pc:sldMk cId="3948550413" sldId="498"/>
            <ac:picMk id="5" creationId="{0A2DC45F-6888-4424-A34E-A2E8E8DACD8E}"/>
          </ac:picMkLst>
        </pc:picChg>
      </pc:sldChg>
      <pc:sldChg chg="addSp delSp modSp add mod ord">
        <pc:chgData name="Jochum, Michael D." userId="80fbf537-bff4-4bce-9a87-f2d0402d61b2" providerId="ADAL" clId="{865EA280-1832-40DE-B50D-B6E08679486A}" dt="2021-05-18T19:33:02.339" v="225"/>
        <pc:sldMkLst>
          <pc:docMk/>
          <pc:sldMk cId="2408497731" sldId="499"/>
        </pc:sldMkLst>
        <pc:picChg chg="del">
          <ac:chgData name="Jochum, Michael D." userId="80fbf537-bff4-4bce-9a87-f2d0402d61b2" providerId="ADAL" clId="{865EA280-1832-40DE-B50D-B6E08679486A}" dt="2021-05-18T18:36:52.028" v="33" actId="478"/>
          <ac:picMkLst>
            <pc:docMk/>
            <pc:sldMk cId="2408497731" sldId="499"/>
            <ac:picMk id="3" creationId="{00868D41-36E2-450A-A733-7E880B14048C}"/>
          </ac:picMkLst>
        </pc:picChg>
        <pc:picChg chg="add mod modCrop">
          <ac:chgData name="Jochum, Michael D." userId="80fbf537-bff4-4bce-9a87-f2d0402d61b2" providerId="ADAL" clId="{865EA280-1832-40DE-B50D-B6E08679486A}" dt="2021-05-18T18:37:15.216" v="41" actId="12789"/>
          <ac:picMkLst>
            <pc:docMk/>
            <pc:sldMk cId="2408497731" sldId="499"/>
            <ac:picMk id="5" creationId="{59DA34D1-B3C3-45E1-A2FC-DF6B9360D710}"/>
          </ac:picMkLst>
        </pc:picChg>
      </pc:sldChg>
      <pc:sldChg chg="addSp modSp new mod">
        <pc:chgData name="Jochum, Michael D." userId="80fbf537-bff4-4bce-9a87-f2d0402d61b2" providerId="ADAL" clId="{865EA280-1832-40DE-B50D-B6E08679486A}" dt="2021-05-18T20:15:33.302" v="263" actId="1076"/>
        <pc:sldMkLst>
          <pc:docMk/>
          <pc:sldMk cId="1552565310" sldId="500"/>
        </pc:sldMkLst>
        <pc:spChg chg="add mod">
          <ac:chgData name="Jochum, Michael D." userId="80fbf537-bff4-4bce-9a87-f2d0402d61b2" providerId="ADAL" clId="{865EA280-1832-40DE-B50D-B6E08679486A}" dt="2021-05-18T20:14:29.797" v="254" actId="20577"/>
          <ac:spMkLst>
            <pc:docMk/>
            <pc:sldMk cId="1552565310" sldId="500"/>
            <ac:spMk id="4" creationId="{3626FAE6-74CB-4FE2-9CFC-E69492FF8AA1}"/>
          </ac:spMkLst>
        </pc:spChg>
        <pc:picChg chg="add mod">
          <ac:chgData name="Jochum, Michael D." userId="80fbf537-bff4-4bce-9a87-f2d0402d61b2" providerId="ADAL" clId="{865EA280-1832-40DE-B50D-B6E08679486A}" dt="2021-05-18T20:15:32.821" v="262" actId="1076"/>
          <ac:picMkLst>
            <pc:docMk/>
            <pc:sldMk cId="1552565310" sldId="500"/>
            <ac:picMk id="3" creationId="{1F689F95-242A-4650-B1FF-10E445B494B6}"/>
          </ac:picMkLst>
        </pc:picChg>
        <pc:picChg chg="add mod">
          <ac:chgData name="Jochum, Michael D." userId="80fbf537-bff4-4bce-9a87-f2d0402d61b2" providerId="ADAL" clId="{865EA280-1832-40DE-B50D-B6E08679486A}" dt="2021-05-18T20:15:33.302" v="263" actId="1076"/>
          <ac:picMkLst>
            <pc:docMk/>
            <pc:sldMk cId="1552565310" sldId="500"/>
            <ac:picMk id="6" creationId="{DDDE7940-5884-41E7-A80A-36DECA50735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398EE6-374A-4F75-BE41-565CDCC39642}"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en-US"/>
        </a:p>
      </dgm:t>
    </dgm:pt>
    <dgm:pt modelId="{3C589A2A-282E-42C1-B5AD-4478CF1117DF}">
      <dgm:prSet phldrT="[Text]"/>
      <dgm:spPr/>
      <dgm:t>
        <a:bodyPr/>
        <a:lstStyle/>
        <a:p>
          <a:r>
            <a:rPr lang="en-US" dirty="0"/>
            <a:t>Preprocessing</a:t>
          </a:r>
        </a:p>
      </dgm:t>
    </dgm:pt>
    <dgm:pt modelId="{D7A878BF-2F25-4463-992A-0EDC36D2542E}" type="parTrans" cxnId="{A575FEAF-EBD2-4E6B-8423-FC923015C4F7}">
      <dgm:prSet/>
      <dgm:spPr/>
      <dgm:t>
        <a:bodyPr/>
        <a:lstStyle/>
        <a:p>
          <a:endParaRPr lang="en-US"/>
        </a:p>
      </dgm:t>
    </dgm:pt>
    <dgm:pt modelId="{49D0B6F6-72F9-4BC7-B3B9-23C74839893D}" type="sibTrans" cxnId="{A575FEAF-EBD2-4E6B-8423-FC923015C4F7}">
      <dgm:prSet/>
      <dgm:spPr/>
      <dgm:t>
        <a:bodyPr/>
        <a:lstStyle/>
        <a:p>
          <a:endParaRPr lang="en-US"/>
        </a:p>
      </dgm:t>
    </dgm:pt>
    <dgm:pt modelId="{A40B56D7-CAA1-4B16-963F-723A36C48F60}">
      <dgm:prSet phldrT="[Text]"/>
      <dgm:spPr/>
      <dgm:t>
        <a:bodyPr/>
        <a:lstStyle/>
        <a:p>
          <a:r>
            <a:rPr lang="en-US" dirty="0"/>
            <a:t>Taxonomy</a:t>
          </a:r>
        </a:p>
      </dgm:t>
    </dgm:pt>
    <dgm:pt modelId="{DA947FA1-35B6-4A38-A9E0-43D5B57E416E}" type="parTrans" cxnId="{862A9012-C589-426B-9D66-B7089FCBD209}">
      <dgm:prSet/>
      <dgm:spPr/>
      <dgm:t>
        <a:bodyPr/>
        <a:lstStyle/>
        <a:p>
          <a:endParaRPr lang="en-US"/>
        </a:p>
      </dgm:t>
    </dgm:pt>
    <dgm:pt modelId="{9634D530-9F85-4089-BB21-AC4B67F29EA4}" type="sibTrans" cxnId="{862A9012-C589-426B-9D66-B7089FCBD209}">
      <dgm:prSet/>
      <dgm:spPr/>
      <dgm:t>
        <a:bodyPr/>
        <a:lstStyle/>
        <a:p>
          <a:endParaRPr lang="en-US"/>
        </a:p>
      </dgm:t>
    </dgm:pt>
    <dgm:pt modelId="{3457CDCF-CED9-4718-AE49-676E5B5125D0}">
      <dgm:prSet phldrT="[Text]"/>
      <dgm:spPr/>
      <dgm:t>
        <a:bodyPr/>
        <a:lstStyle/>
        <a:p>
          <a:r>
            <a:rPr lang="en-US" dirty="0"/>
            <a:t>Maaslin2</a:t>
          </a:r>
        </a:p>
      </dgm:t>
    </dgm:pt>
    <dgm:pt modelId="{C75CED9C-7EE1-4C9D-8A5E-580086D77ACF}" type="sibTrans" cxnId="{03214A8F-2A18-4105-8CCF-A6A6181696A2}">
      <dgm:prSet/>
      <dgm:spPr/>
      <dgm:t>
        <a:bodyPr/>
        <a:lstStyle/>
        <a:p>
          <a:endParaRPr lang="en-US"/>
        </a:p>
      </dgm:t>
    </dgm:pt>
    <dgm:pt modelId="{031136B7-4C14-445D-B36E-A3E8A5555747}" type="parTrans" cxnId="{03214A8F-2A18-4105-8CCF-A6A6181696A2}">
      <dgm:prSet/>
      <dgm:spPr/>
      <dgm:t>
        <a:bodyPr/>
        <a:lstStyle/>
        <a:p>
          <a:endParaRPr lang="en-US"/>
        </a:p>
      </dgm:t>
    </dgm:pt>
    <dgm:pt modelId="{7CBE1071-AAEF-474F-8DB9-BAB898C0CA54}">
      <dgm:prSet phldrT="[Text]"/>
      <dgm:spPr/>
      <dgm:t>
        <a:bodyPr/>
        <a:lstStyle/>
        <a:p>
          <a:r>
            <a:rPr lang="en-US" dirty="0"/>
            <a:t>Dirichlet mixture modeling</a:t>
          </a:r>
        </a:p>
      </dgm:t>
    </dgm:pt>
    <dgm:pt modelId="{ACCB7B07-A085-45EB-9B47-86A786B09E3F}" type="sibTrans" cxnId="{DB845BC6-ECCE-4FC5-A073-884330AEEA8F}">
      <dgm:prSet/>
      <dgm:spPr/>
      <dgm:t>
        <a:bodyPr/>
        <a:lstStyle/>
        <a:p>
          <a:endParaRPr lang="en-US"/>
        </a:p>
      </dgm:t>
    </dgm:pt>
    <dgm:pt modelId="{A32C44EA-C836-4D12-8BBB-AC69FE453B11}" type="parTrans" cxnId="{DB845BC6-ECCE-4FC5-A073-884330AEEA8F}">
      <dgm:prSet/>
      <dgm:spPr/>
      <dgm:t>
        <a:bodyPr/>
        <a:lstStyle/>
        <a:p>
          <a:endParaRPr lang="en-US"/>
        </a:p>
      </dgm:t>
    </dgm:pt>
    <dgm:pt modelId="{E8E43EB7-9AA3-4247-8BF5-B7610D339447}">
      <dgm:prSet phldrT="[Text]"/>
      <dgm:spPr/>
      <dgm:t>
        <a:bodyPr/>
        <a:lstStyle/>
        <a:p>
          <a:r>
            <a:rPr lang="en-US" dirty="0"/>
            <a:t>Kraken2</a:t>
          </a:r>
        </a:p>
      </dgm:t>
    </dgm:pt>
    <dgm:pt modelId="{F695DC33-7884-4C16-8ECA-23A1D013467B}" type="parTrans" cxnId="{A508A0DC-2F9A-422B-99B3-C224DC503E7C}">
      <dgm:prSet/>
      <dgm:spPr/>
      <dgm:t>
        <a:bodyPr/>
        <a:lstStyle/>
        <a:p>
          <a:endParaRPr lang="en-US"/>
        </a:p>
      </dgm:t>
    </dgm:pt>
    <dgm:pt modelId="{C5865C94-583D-42B5-90CA-05EB344A4217}" type="sibTrans" cxnId="{A508A0DC-2F9A-422B-99B3-C224DC503E7C}">
      <dgm:prSet/>
      <dgm:spPr/>
      <dgm:t>
        <a:bodyPr/>
        <a:lstStyle/>
        <a:p>
          <a:endParaRPr lang="en-US"/>
        </a:p>
      </dgm:t>
    </dgm:pt>
    <dgm:pt modelId="{F4EB650D-6042-479F-9D8F-0486E6433D0C}">
      <dgm:prSet phldrT="[Text]"/>
      <dgm:spPr/>
      <dgm:t>
        <a:bodyPr/>
        <a:lstStyle/>
        <a:p>
          <a:r>
            <a:rPr lang="en-US" dirty="0"/>
            <a:t>Gene Ontology</a:t>
          </a:r>
        </a:p>
      </dgm:t>
    </dgm:pt>
    <dgm:pt modelId="{29318BF2-B71F-49EE-A8C5-06CCA62B4705}" type="parTrans" cxnId="{BBAA9F54-D0D3-42C4-81BC-AB5F05769153}">
      <dgm:prSet/>
      <dgm:spPr/>
      <dgm:t>
        <a:bodyPr/>
        <a:lstStyle/>
        <a:p>
          <a:endParaRPr lang="en-US"/>
        </a:p>
      </dgm:t>
    </dgm:pt>
    <dgm:pt modelId="{8175A8B3-1B5C-45CB-8116-93BBEF4C4A7F}" type="sibTrans" cxnId="{BBAA9F54-D0D3-42C4-81BC-AB5F05769153}">
      <dgm:prSet/>
      <dgm:spPr/>
      <dgm:t>
        <a:bodyPr/>
        <a:lstStyle/>
        <a:p>
          <a:endParaRPr lang="en-US"/>
        </a:p>
      </dgm:t>
    </dgm:pt>
    <dgm:pt modelId="{4789BC45-5F93-4F17-AA9C-947ACEF9ED59}">
      <dgm:prSet phldrT="[Text]"/>
      <dgm:spPr/>
      <dgm:t>
        <a:bodyPr/>
        <a:lstStyle/>
        <a:p>
          <a:r>
            <a:rPr lang="en-US" dirty="0" err="1"/>
            <a:t>Seqscreen</a:t>
          </a:r>
          <a:endParaRPr lang="en-US" dirty="0"/>
        </a:p>
      </dgm:t>
    </dgm:pt>
    <dgm:pt modelId="{1258B1D8-BC0C-4CE6-AFFD-3731D718885D}" type="parTrans" cxnId="{E238FEBB-46A5-48A7-A8F2-3073366E115D}">
      <dgm:prSet/>
      <dgm:spPr/>
      <dgm:t>
        <a:bodyPr/>
        <a:lstStyle/>
        <a:p>
          <a:endParaRPr lang="en-US"/>
        </a:p>
      </dgm:t>
    </dgm:pt>
    <dgm:pt modelId="{7E1B2B8C-EC90-4C0D-B274-2C875C347955}" type="sibTrans" cxnId="{E238FEBB-46A5-48A7-A8F2-3073366E115D}">
      <dgm:prSet/>
      <dgm:spPr/>
      <dgm:t>
        <a:bodyPr/>
        <a:lstStyle/>
        <a:p>
          <a:endParaRPr lang="en-US"/>
        </a:p>
      </dgm:t>
    </dgm:pt>
    <dgm:pt modelId="{BDB1BDB2-3AAF-41FC-BCEF-3AD8390B1B5B}">
      <dgm:prSet phldrT="[Text]"/>
      <dgm:spPr/>
      <dgm:t>
        <a:bodyPr/>
        <a:lstStyle/>
        <a:p>
          <a:r>
            <a:rPr lang="en-US" dirty="0" err="1"/>
            <a:t>phyloseq</a:t>
          </a:r>
          <a:r>
            <a:rPr lang="en-US" dirty="0"/>
            <a:t> </a:t>
          </a:r>
        </a:p>
        <a:p>
          <a:r>
            <a:rPr lang="en-US" dirty="0"/>
            <a:t>vegan</a:t>
          </a:r>
        </a:p>
        <a:p>
          <a:r>
            <a:rPr lang="en-US" dirty="0" err="1"/>
            <a:t>metacoder</a:t>
          </a:r>
          <a:endParaRPr lang="en-US" dirty="0"/>
        </a:p>
      </dgm:t>
    </dgm:pt>
    <dgm:pt modelId="{C2B9916B-4980-49E9-8C35-D5D39212A49B}" type="parTrans" cxnId="{5C66A9E1-493E-4FB8-AA60-7EC1EE5E75BA}">
      <dgm:prSet/>
      <dgm:spPr/>
      <dgm:t>
        <a:bodyPr/>
        <a:lstStyle/>
        <a:p>
          <a:endParaRPr lang="en-US"/>
        </a:p>
      </dgm:t>
    </dgm:pt>
    <dgm:pt modelId="{35E737B5-1E10-4E36-8C8B-73073EFDF16F}" type="sibTrans" cxnId="{5C66A9E1-493E-4FB8-AA60-7EC1EE5E75BA}">
      <dgm:prSet/>
      <dgm:spPr/>
      <dgm:t>
        <a:bodyPr/>
        <a:lstStyle/>
        <a:p>
          <a:endParaRPr lang="en-US"/>
        </a:p>
      </dgm:t>
    </dgm:pt>
    <dgm:pt modelId="{6ED0C8A1-C6FE-4166-B5C3-D0AD3F15E3ED}" type="pres">
      <dgm:prSet presAssocID="{BC398EE6-374A-4F75-BE41-565CDCC39642}" presName="hierChild1" presStyleCnt="0">
        <dgm:presLayoutVars>
          <dgm:orgChart val="1"/>
          <dgm:chPref val="1"/>
          <dgm:dir/>
          <dgm:animOne val="branch"/>
          <dgm:animLvl val="lvl"/>
          <dgm:resizeHandles/>
        </dgm:presLayoutVars>
      </dgm:prSet>
      <dgm:spPr/>
    </dgm:pt>
    <dgm:pt modelId="{97CAF674-D0D9-4BCD-925D-C595196CC898}" type="pres">
      <dgm:prSet presAssocID="{3C589A2A-282E-42C1-B5AD-4478CF1117DF}" presName="hierRoot1" presStyleCnt="0">
        <dgm:presLayoutVars>
          <dgm:hierBranch val="init"/>
        </dgm:presLayoutVars>
      </dgm:prSet>
      <dgm:spPr/>
    </dgm:pt>
    <dgm:pt modelId="{ABD8A183-B0DB-4E4C-ACE7-A3C519369BC7}" type="pres">
      <dgm:prSet presAssocID="{3C589A2A-282E-42C1-B5AD-4478CF1117DF}" presName="rootComposite1" presStyleCnt="0"/>
      <dgm:spPr/>
    </dgm:pt>
    <dgm:pt modelId="{63B8307F-2B7E-4D52-8DC6-09C602F4F158}" type="pres">
      <dgm:prSet presAssocID="{3C589A2A-282E-42C1-B5AD-4478CF1117DF}" presName="rootText1" presStyleLbl="node0" presStyleIdx="0" presStyleCnt="1">
        <dgm:presLayoutVars>
          <dgm:chPref val="3"/>
        </dgm:presLayoutVars>
      </dgm:prSet>
      <dgm:spPr/>
    </dgm:pt>
    <dgm:pt modelId="{DCF4416B-A722-4040-9B28-C95B92A10DEE}" type="pres">
      <dgm:prSet presAssocID="{3C589A2A-282E-42C1-B5AD-4478CF1117DF}" presName="rootConnector1" presStyleLbl="node1" presStyleIdx="0" presStyleCnt="0"/>
      <dgm:spPr/>
    </dgm:pt>
    <dgm:pt modelId="{B0CFA1F9-3DE0-446D-9D1D-6AFC24C18E17}" type="pres">
      <dgm:prSet presAssocID="{3C589A2A-282E-42C1-B5AD-4478CF1117DF}" presName="hierChild2" presStyleCnt="0"/>
      <dgm:spPr/>
    </dgm:pt>
    <dgm:pt modelId="{927B1E74-2543-4D72-B5A4-FA1E07B29660}" type="pres">
      <dgm:prSet presAssocID="{DA947FA1-35B6-4A38-A9E0-43D5B57E416E}" presName="Name37" presStyleLbl="parChTrans1D2" presStyleIdx="0" presStyleCnt="2"/>
      <dgm:spPr/>
    </dgm:pt>
    <dgm:pt modelId="{3F5A30C0-9848-4C8F-BEE0-73A92882206E}" type="pres">
      <dgm:prSet presAssocID="{A40B56D7-CAA1-4B16-963F-723A36C48F60}" presName="hierRoot2" presStyleCnt="0">
        <dgm:presLayoutVars>
          <dgm:hierBranch val="init"/>
        </dgm:presLayoutVars>
      </dgm:prSet>
      <dgm:spPr/>
    </dgm:pt>
    <dgm:pt modelId="{EA4FED44-81FD-4FC9-B29A-4FC002468F69}" type="pres">
      <dgm:prSet presAssocID="{A40B56D7-CAA1-4B16-963F-723A36C48F60}" presName="rootComposite" presStyleCnt="0"/>
      <dgm:spPr/>
    </dgm:pt>
    <dgm:pt modelId="{E1112425-BAA5-401C-9D8C-F48D3D030769}" type="pres">
      <dgm:prSet presAssocID="{A40B56D7-CAA1-4B16-963F-723A36C48F60}" presName="rootText" presStyleLbl="node2" presStyleIdx="0" presStyleCnt="2">
        <dgm:presLayoutVars>
          <dgm:chPref val="3"/>
        </dgm:presLayoutVars>
      </dgm:prSet>
      <dgm:spPr/>
    </dgm:pt>
    <dgm:pt modelId="{464AADA1-0352-4C55-AFCB-4F0503A96402}" type="pres">
      <dgm:prSet presAssocID="{A40B56D7-CAA1-4B16-963F-723A36C48F60}" presName="rootConnector" presStyleLbl="node2" presStyleIdx="0" presStyleCnt="2"/>
      <dgm:spPr/>
    </dgm:pt>
    <dgm:pt modelId="{27802756-0449-4497-9F0D-3DB21C8EC9E8}" type="pres">
      <dgm:prSet presAssocID="{A40B56D7-CAA1-4B16-963F-723A36C48F60}" presName="hierChild4" presStyleCnt="0"/>
      <dgm:spPr/>
    </dgm:pt>
    <dgm:pt modelId="{E49DDD09-AA4C-40C0-82DD-D1652EE7AAA6}" type="pres">
      <dgm:prSet presAssocID="{F695DC33-7884-4C16-8ECA-23A1D013467B}" presName="Name37" presStyleLbl="parChTrans1D3" presStyleIdx="0" presStyleCnt="5"/>
      <dgm:spPr/>
    </dgm:pt>
    <dgm:pt modelId="{F28F9800-F345-4D9C-A2DF-9ACF15C4386A}" type="pres">
      <dgm:prSet presAssocID="{E8E43EB7-9AA3-4247-8BF5-B7610D339447}" presName="hierRoot2" presStyleCnt="0">
        <dgm:presLayoutVars>
          <dgm:hierBranch val="init"/>
        </dgm:presLayoutVars>
      </dgm:prSet>
      <dgm:spPr/>
    </dgm:pt>
    <dgm:pt modelId="{686CD0C7-48AB-47E5-87F3-28B1A724886B}" type="pres">
      <dgm:prSet presAssocID="{E8E43EB7-9AA3-4247-8BF5-B7610D339447}" presName="rootComposite" presStyleCnt="0"/>
      <dgm:spPr/>
    </dgm:pt>
    <dgm:pt modelId="{F3A77400-FAA2-4571-98D1-6659DE19B6AB}" type="pres">
      <dgm:prSet presAssocID="{E8E43EB7-9AA3-4247-8BF5-B7610D339447}" presName="rootText" presStyleLbl="node3" presStyleIdx="0" presStyleCnt="5">
        <dgm:presLayoutVars>
          <dgm:chPref val="3"/>
        </dgm:presLayoutVars>
      </dgm:prSet>
      <dgm:spPr/>
    </dgm:pt>
    <dgm:pt modelId="{D44CBB09-A383-47B2-9F8E-EAB4B1626826}" type="pres">
      <dgm:prSet presAssocID="{E8E43EB7-9AA3-4247-8BF5-B7610D339447}" presName="rootConnector" presStyleLbl="node3" presStyleIdx="0" presStyleCnt="5"/>
      <dgm:spPr/>
    </dgm:pt>
    <dgm:pt modelId="{DA07530C-AFDE-42BC-BCAA-6EED4A7F4191}" type="pres">
      <dgm:prSet presAssocID="{E8E43EB7-9AA3-4247-8BF5-B7610D339447}" presName="hierChild4" presStyleCnt="0"/>
      <dgm:spPr/>
    </dgm:pt>
    <dgm:pt modelId="{8BF24BB2-2BC4-44B5-84DA-CD9564C564D3}" type="pres">
      <dgm:prSet presAssocID="{E8E43EB7-9AA3-4247-8BF5-B7610D339447}" presName="hierChild5" presStyleCnt="0"/>
      <dgm:spPr/>
    </dgm:pt>
    <dgm:pt modelId="{DF985BA1-66CC-425A-811A-D42C168FA7A8}" type="pres">
      <dgm:prSet presAssocID="{C2B9916B-4980-49E9-8C35-D5D39212A49B}" presName="Name37" presStyleLbl="parChTrans1D3" presStyleIdx="1" presStyleCnt="5"/>
      <dgm:spPr/>
    </dgm:pt>
    <dgm:pt modelId="{AF14DAA6-9268-4BEC-9BCE-1258E9EAF09C}" type="pres">
      <dgm:prSet presAssocID="{BDB1BDB2-3AAF-41FC-BCEF-3AD8390B1B5B}" presName="hierRoot2" presStyleCnt="0">
        <dgm:presLayoutVars>
          <dgm:hierBranch val="init"/>
        </dgm:presLayoutVars>
      </dgm:prSet>
      <dgm:spPr/>
    </dgm:pt>
    <dgm:pt modelId="{0029F698-3587-4C37-B6A8-92A3AA65CEDD}" type="pres">
      <dgm:prSet presAssocID="{BDB1BDB2-3AAF-41FC-BCEF-3AD8390B1B5B}" presName="rootComposite" presStyleCnt="0"/>
      <dgm:spPr/>
    </dgm:pt>
    <dgm:pt modelId="{79DA9704-6AA9-400F-B0B7-7BAF71497D70}" type="pres">
      <dgm:prSet presAssocID="{BDB1BDB2-3AAF-41FC-BCEF-3AD8390B1B5B}" presName="rootText" presStyleLbl="node3" presStyleIdx="1" presStyleCnt="5" custScaleY="184496">
        <dgm:presLayoutVars>
          <dgm:chPref val="3"/>
        </dgm:presLayoutVars>
      </dgm:prSet>
      <dgm:spPr/>
    </dgm:pt>
    <dgm:pt modelId="{89801671-33B9-4DBD-B04A-D3D2714287ED}" type="pres">
      <dgm:prSet presAssocID="{BDB1BDB2-3AAF-41FC-BCEF-3AD8390B1B5B}" presName="rootConnector" presStyleLbl="node3" presStyleIdx="1" presStyleCnt="5"/>
      <dgm:spPr/>
    </dgm:pt>
    <dgm:pt modelId="{B55AF782-AF1C-48E8-83DE-D96444969863}" type="pres">
      <dgm:prSet presAssocID="{BDB1BDB2-3AAF-41FC-BCEF-3AD8390B1B5B}" presName="hierChild4" presStyleCnt="0"/>
      <dgm:spPr/>
    </dgm:pt>
    <dgm:pt modelId="{46196AAB-2102-4845-A24A-9F55BFE4B27B}" type="pres">
      <dgm:prSet presAssocID="{BDB1BDB2-3AAF-41FC-BCEF-3AD8390B1B5B}" presName="hierChild5" presStyleCnt="0"/>
      <dgm:spPr/>
    </dgm:pt>
    <dgm:pt modelId="{BA579D3B-B968-4468-B905-E743C750E3E8}" type="pres">
      <dgm:prSet presAssocID="{A40B56D7-CAA1-4B16-963F-723A36C48F60}" presName="hierChild5" presStyleCnt="0"/>
      <dgm:spPr/>
    </dgm:pt>
    <dgm:pt modelId="{E0777380-28F4-4EE5-9C22-34CCFB5728EE}" type="pres">
      <dgm:prSet presAssocID="{29318BF2-B71F-49EE-A8C5-06CCA62B4705}" presName="Name37" presStyleLbl="parChTrans1D2" presStyleIdx="1" presStyleCnt="2"/>
      <dgm:spPr/>
    </dgm:pt>
    <dgm:pt modelId="{D325908E-0489-4E10-81F0-4457499D7EA4}" type="pres">
      <dgm:prSet presAssocID="{F4EB650D-6042-479F-9D8F-0486E6433D0C}" presName="hierRoot2" presStyleCnt="0">
        <dgm:presLayoutVars>
          <dgm:hierBranch val="init"/>
        </dgm:presLayoutVars>
      </dgm:prSet>
      <dgm:spPr/>
    </dgm:pt>
    <dgm:pt modelId="{008EDE41-CBBB-4AC2-845D-3AE7D5A7D756}" type="pres">
      <dgm:prSet presAssocID="{F4EB650D-6042-479F-9D8F-0486E6433D0C}" presName="rootComposite" presStyleCnt="0"/>
      <dgm:spPr/>
    </dgm:pt>
    <dgm:pt modelId="{19C77154-020B-41C8-81B2-1577C4B8BD39}" type="pres">
      <dgm:prSet presAssocID="{F4EB650D-6042-479F-9D8F-0486E6433D0C}" presName="rootText" presStyleLbl="node2" presStyleIdx="1" presStyleCnt="2">
        <dgm:presLayoutVars>
          <dgm:chPref val="3"/>
        </dgm:presLayoutVars>
      </dgm:prSet>
      <dgm:spPr/>
    </dgm:pt>
    <dgm:pt modelId="{5569E902-DB6E-43E8-81DC-C5EF1D9BFC9C}" type="pres">
      <dgm:prSet presAssocID="{F4EB650D-6042-479F-9D8F-0486E6433D0C}" presName="rootConnector" presStyleLbl="node2" presStyleIdx="1" presStyleCnt="2"/>
      <dgm:spPr/>
    </dgm:pt>
    <dgm:pt modelId="{F67DD092-0F7A-4D81-875A-54CD622A779F}" type="pres">
      <dgm:prSet presAssocID="{F4EB650D-6042-479F-9D8F-0486E6433D0C}" presName="hierChild4" presStyleCnt="0"/>
      <dgm:spPr/>
    </dgm:pt>
    <dgm:pt modelId="{5C27B8D6-EE2F-4DBE-A900-F2366272A592}" type="pres">
      <dgm:prSet presAssocID="{1258B1D8-BC0C-4CE6-AFFD-3731D718885D}" presName="Name37" presStyleLbl="parChTrans1D3" presStyleIdx="2" presStyleCnt="5"/>
      <dgm:spPr/>
    </dgm:pt>
    <dgm:pt modelId="{FCE810CE-134C-4DE5-A214-52C39D0B0F75}" type="pres">
      <dgm:prSet presAssocID="{4789BC45-5F93-4F17-AA9C-947ACEF9ED59}" presName="hierRoot2" presStyleCnt="0">
        <dgm:presLayoutVars>
          <dgm:hierBranch val="init"/>
        </dgm:presLayoutVars>
      </dgm:prSet>
      <dgm:spPr/>
    </dgm:pt>
    <dgm:pt modelId="{0B5E203B-2F41-4ECD-BBC9-4BE703A49894}" type="pres">
      <dgm:prSet presAssocID="{4789BC45-5F93-4F17-AA9C-947ACEF9ED59}" presName="rootComposite" presStyleCnt="0"/>
      <dgm:spPr/>
    </dgm:pt>
    <dgm:pt modelId="{87FB06F3-6773-488A-93A1-3AC27922AF45}" type="pres">
      <dgm:prSet presAssocID="{4789BC45-5F93-4F17-AA9C-947ACEF9ED59}" presName="rootText" presStyleLbl="node3" presStyleIdx="2" presStyleCnt="5">
        <dgm:presLayoutVars>
          <dgm:chPref val="3"/>
        </dgm:presLayoutVars>
      </dgm:prSet>
      <dgm:spPr/>
    </dgm:pt>
    <dgm:pt modelId="{D2DC9D63-C703-411C-8826-68DB350381BE}" type="pres">
      <dgm:prSet presAssocID="{4789BC45-5F93-4F17-AA9C-947ACEF9ED59}" presName="rootConnector" presStyleLbl="node3" presStyleIdx="2" presStyleCnt="5"/>
      <dgm:spPr/>
    </dgm:pt>
    <dgm:pt modelId="{06871DCC-8933-4AC1-836D-D43DF8411F58}" type="pres">
      <dgm:prSet presAssocID="{4789BC45-5F93-4F17-AA9C-947ACEF9ED59}" presName="hierChild4" presStyleCnt="0"/>
      <dgm:spPr/>
    </dgm:pt>
    <dgm:pt modelId="{CED4D7DC-1EFD-44C4-90DC-B5FB4FDB26FF}" type="pres">
      <dgm:prSet presAssocID="{4789BC45-5F93-4F17-AA9C-947ACEF9ED59}" presName="hierChild5" presStyleCnt="0"/>
      <dgm:spPr/>
    </dgm:pt>
    <dgm:pt modelId="{41684CD6-96E6-4B28-A95F-0EC562948AA2}" type="pres">
      <dgm:prSet presAssocID="{A32C44EA-C836-4D12-8BBB-AC69FE453B11}" presName="Name37" presStyleLbl="parChTrans1D3" presStyleIdx="3" presStyleCnt="5"/>
      <dgm:spPr/>
    </dgm:pt>
    <dgm:pt modelId="{19BAB3E7-F3F1-4A42-A1FD-94D93DE9C98E}" type="pres">
      <dgm:prSet presAssocID="{7CBE1071-AAEF-474F-8DB9-BAB898C0CA54}" presName="hierRoot2" presStyleCnt="0">
        <dgm:presLayoutVars>
          <dgm:hierBranch val="init"/>
        </dgm:presLayoutVars>
      </dgm:prSet>
      <dgm:spPr/>
    </dgm:pt>
    <dgm:pt modelId="{E2236CCC-3B2E-42F7-8F5F-FB0B433CC1FE}" type="pres">
      <dgm:prSet presAssocID="{7CBE1071-AAEF-474F-8DB9-BAB898C0CA54}" presName="rootComposite" presStyleCnt="0"/>
      <dgm:spPr/>
    </dgm:pt>
    <dgm:pt modelId="{8E0E05B7-2BF9-4543-94F7-24687F25D784}" type="pres">
      <dgm:prSet presAssocID="{7CBE1071-AAEF-474F-8DB9-BAB898C0CA54}" presName="rootText" presStyleLbl="node3" presStyleIdx="3" presStyleCnt="5">
        <dgm:presLayoutVars>
          <dgm:chPref val="3"/>
        </dgm:presLayoutVars>
      </dgm:prSet>
      <dgm:spPr/>
    </dgm:pt>
    <dgm:pt modelId="{651DD71F-6054-483A-8F3D-FEA72224D49D}" type="pres">
      <dgm:prSet presAssocID="{7CBE1071-AAEF-474F-8DB9-BAB898C0CA54}" presName="rootConnector" presStyleLbl="node3" presStyleIdx="3" presStyleCnt="5"/>
      <dgm:spPr/>
    </dgm:pt>
    <dgm:pt modelId="{2E323063-49A1-49B5-A7AF-B78801286B03}" type="pres">
      <dgm:prSet presAssocID="{7CBE1071-AAEF-474F-8DB9-BAB898C0CA54}" presName="hierChild4" presStyleCnt="0"/>
      <dgm:spPr/>
    </dgm:pt>
    <dgm:pt modelId="{303703FC-6BB2-4161-956F-7BF07BB25243}" type="pres">
      <dgm:prSet presAssocID="{7CBE1071-AAEF-474F-8DB9-BAB898C0CA54}" presName="hierChild5" presStyleCnt="0"/>
      <dgm:spPr/>
    </dgm:pt>
    <dgm:pt modelId="{26B65240-5CC3-4507-8CBD-50924136ED78}" type="pres">
      <dgm:prSet presAssocID="{031136B7-4C14-445D-B36E-A3E8A5555747}" presName="Name37" presStyleLbl="parChTrans1D3" presStyleIdx="4" presStyleCnt="5"/>
      <dgm:spPr/>
    </dgm:pt>
    <dgm:pt modelId="{D1F86F24-947D-4742-8534-D12234D56640}" type="pres">
      <dgm:prSet presAssocID="{3457CDCF-CED9-4718-AE49-676E5B5125D0}" presName="hierRoot2" presStyleCnt="0">
        <dgm:presLayoutVars>
          <dgm:hierBranch val="init"/>
        </dgm:presLayoutVars>
      </dgm:prSet>
      <dgm:spPr/>
    </dgm:pt>
    <dgm:pt modelId="{CD2E54C0-44FA-4F91-854B-FAD0D417E523}" type="pres">
      <dgm:prSet presAssocID="{3457CDCF-CED9-4718-AE49-676E5B5125D0}" presName="rootComposite" presStyleCnt="0"/>
      <dgm:spPr/>
    </dgm:pt>
    <dgm:pt modelId="{92354B7F-24EB-44AB-9F98-D8C0027D7095}" type="pres">
      <dgm:prSet presAssocID="{3457CDCF-CED9-4718-AE49-676E5B5125D0}" presName="rootText" presStyleLbl="node3" presStyleIdx="4" presStyleCnt="5">
        <dgm:presLayoutVars>
          <dgm:chPref val="3"/>
        </dgm:presLayoutVars>
      </dgm:prSet>
      <dgm:spPr/>
    </dgm:pt>
    <dgm:pt modelId="{650A2805-EE47-454E-997E-F783B56B5F55}" type="pres">
      <dgm:prSet presAssocID="{3457CDCF-CED9-4718-AE49-676E5B5125D0}" presName="rootConnector" presStyleLbl="node3" presStyleIdx="4" presStyleCnt="5"/>
      <dgm:spPr/>
    </dgm:pt>
    <dgm:pt modelId="{B8A9885B-DEED-4877-86E2-ED39B6595082}" type="pres">
      <dgm:prSet presAssocID="{3457CDCF-CED9-4718-AE49-676E5B5125D0}" presName="hierChild4" presStyleCnt="0"/>
      <dgm:spPr/>
    </dgm:pt>
    <dgm:pt modelId="{F15FCDCD-1667-40C0-9A63-FD9EB06BBE64}" type="pres">
      <dgm:prSet presAssocID="{3457CDCF-CED9-4718-AE49-676E5B5125D0}" presName="hierChild5" presStyleCnt="0"/>
      <dgm:spPr/>
    </dgm:pt>
    <dgm:pt modelId="{BBEA3F80-8F3A-4264-9A0D-002DB19426F5}" type="pres">
      <dgm:prSet presAssocID="{F4EB650D-6042-479F-9D8F-0486E6433D0C}" presName="hierChild5" presStyleCnt="0"/>
      <dgm:spPr/>
    </dgm:pt>
    <dgm:pt modelId="{56802555-2633-4D81-B82C-A11027CD2083}" type="pres">
      <dgm:prSet presAssocID="{3C589A2A-282E-42C1-B5AD-4478CF1117DF}" presName="hierChild3" presStyleCnt="0"/>
      <dgm:spPr/>
    </dgm:pt>
  </dgm:ptLst>
  <dgm:cxnLst>
    <dgm:cxn modelId="{862A9012-C589-426B-9D66-B7089FCBD209}" srcId="{3C589A2A-282E-42C1-B5AD-4478CF1117DF}" destId="{A40B56D7-CAA1-4B16-963F-723A36C48F60}" srcOrd="0" destOrd="0" parTransId="{DA947FA1-35B6-4A38-A9E0-43D5B57E416E}" sibTransId="{9634D530-9F85-4089-BB21-AC4B67F29EA4}"/>
    <dgm:cxn modelId="{7441E21C-9666-4A88-BEE8-97DEB854BBEF}" type="presOf" srcId="{4789BC45-5F93-4F17-AA9C-947ACEF9ED59}" destId="{87FB06F3-6773-488A-93A1-3AC27922AF45}" srcOrd="0" destOrd="0" presId="urn:microsoft.com/office/officeart/2005/8/layout/orgChart1"/>
    <dgm:cxn modelId="{00EBCF23-2A7F-4E23-BD3C-9FCDF90A1104}" type="presOf" srcId="{C2B9916B-4980-49E9-8C35-D5D39212A49B}" destId="{DF985BA1-66CC-425A-811A-D42C168FA7A8}" srcOrd="0" destOrd="0" presId="urn:microsoft.com/office/officeart/2005/8/layout/orgChart1"/>
    <dgm:cxn modelId="{D9ED3F2C-04C3-499A-8CAF-0AC9BC1D760F}" type="presOf" srcId="{BDB1BDB2-3AAF-41FC-BCEF-3AD8390B1B5B}" destId="{79DA9704-6AA9-400F-B0B7-7BAF71497D70}" srcOrd="0" destOrd="0" presId="urn:microsoft.com/office/officeart/2005/8/layout/orgChart1"/>
    <dgm:cxn modelId="{C288F12E-A67E-4F44-A423-7CF3FE7100B9}" type="presOf" srcId="{A40B56D7-CAA1-4B16-963F-723A36C48F60}" destId="{464AADA1-0352-4C55-AFCB-4F0503A96402}" srcOrd="1" destOrd="0" presId="urn:microsoft.com/office/officeart/2005/8/layout/orgChart1"/>
    <dgm:cxn modelId="{63F79A30-8BDA-4E15-9B13-19664C69CC0F}" type="presOf" srcId="{E8E43EB7-9AA3-4247-8BF5-B7610D339447}" destId="{F3A77400-FAA2-4571-98D1-6659DE19B6AB}" srcOrd="0" destOrd="0" presId="urn:microsoft.com/office/officeart/2005/8/layout/orgChart1"/>
    <dgm:cxn modelId="{179AD762-C326-40FC-81DF-47DD2B041547}" type="presOf" srcId="{A40B56D7-CAA1-4B16-963F-723A36C48F60}" destId="{E1112425-BAA5-401C-9D8C-F48D3D030769}" srcOrd="0" destOrd="0" presId="urn:microsoft.com/office/officeart/2005/8/layout/orgChart1"/>
    <dgm:cxn modelId="{8532514A-26EA-4BFE-96DB-002A664DBAF3}" type="presOf" srcId="{E8E43EB7-9AA3-4247-8BF5-B7610D339447}" destId="{D44CBB09-A383-47B2-9F8E-EAB4B1626826}" srcOrd="1" destOrd="0" presId="urn:microsoft.com/office/officeart/2005/8/layout/orgChart1"/>
    <dgm:cxn modelId="{BBAA9F54-D0D3-42C4-81BC-AB5F05769153}" srcId="{3C589A2A-282E-42C1-B5AD-4478CF1117DF}" destId="{F4EB650D-6042-479F-9D8F-0486E6433D0C}" srcOrd="1" destOrd="0" parTransId="{29318BF2-B71F-49EE-A8C5-06CCA62B4705}" sibTransId="{8175A8B3-1B5C-45CB-8116-93BBEF4C4A7F}"/>
    <dgm:cxn modelId="{CAAC7E8C-5ADA-4947-B6A5-CB326DF60965}" type="presOf" srcId="{F4EB650D-6042-479F-9D8F-0486E6433D0C}" destId="{19C77154-020B-41C8-81B2-1577C4B8BD39}" srcOrd="0" destOrd="0" presId="urn:microsoft.com/office/officeart/2005/8/layout/orgChart1"/>
    <dgm:cxn modelId="{03214A8F-2A18-4105-8CCF-A6A6181696A2}" srcId="{F4EB650D-6042-479F-9D8F-0486E6433D0C}" destId="{3457CDCF-CED9-4718-AE49-676E5B5125D0}" srcOrd="2" destOrd="0" parTransId="{031136B7-4C14-445D-B36E-A3E8A5555747}" sibTransId="{C75CED9C-7EE1-4C9D-8A5E-580086D77ACF}"/>
    <dgm:cxn modelId="{91F9A09E-5548-49B9-AFE8-5C04D59D5DD3}" type="presOf" srcId="{F4EB650D-6042-479F-9D8F-0486E6433D0C}" destId="{5569E902-DB6E-43E8-81DC-C5EF1D9BFC9C}" srcOrd="1" destOrd="0" presId="urn:microsoft.com/office/officeart/2005/8/layout/orgChart1"/>
    <dgm:cxn modelId="{204466A3-FE0C-442A-A07D-565EB164957D}" type="presOf" srcId="{29318BF2-B71F-49EE-A8C5-06CCA62B4705}" destId="{E0777380-28F4-4EE5-9C22-34CCFB5728EE}" srcOrd="0" destOrd="0" presId="urn:microsoft.com/office/officeart/2005/8/layout/orgChart1"/>
    <dgm:cxn modelId="{D507DCAA-5AFB-454E-BB4D-FD133BB9FFAF}" type="presOf" srcId="{DA947FA1-35B6-4A38-A9E0-43D5B57E416E}" destId="{927B1E74-2543-4D72-B5A4-FA1E07B29660}" srcOrd="0" destOrd="0" presId="urn:microsoft.com/office/officeart/2005/8/layout/orgChart1"/>
    <dgm:cxn modelId="{7AB304AE-27F0-4BE6-8693-7FA381EC6430}" type="presOf" srcId="{F695DC33-7884-4C16-8ECA-23A1D013467B}" destId="{E49DDD09-AA4C-40C0-82DD-D1652EE7AAA6}" srcOrd="0" destOrd="0" presId="urn:microsoft.com/office/officeart/2005/8/layout/orgChart1"/>
    <dgm:cxn modelId="{A575FEAF-EBD2-4E6B-8423-FC923015C4F7}" srcId="{BC398EE6-374A-4F75-BE41-565CDCC39642}" destId="{3C589A2A-282E-42C1-B5AD-4478CF1117DF}" srcOrd="0" destOrd="0" parTransId="{D7A878BF-2F25-4463-992A-0EDC36D2542E}" sibTransId="{49D0B6F6-72F9-4BC7-B3B9-23C74839893D}"/>
    <dgm:cxn modelId="{6ACAA8B0-4CBA-45A6-B394-AC5C9EA70F2D}" type="presOf" srcId="{7CBE1071-AAEF-474F-8DB9-BAB898C0CA54}" destId="{8E0E05B7-2BF9-4543-94F7-24687F25D784}" srcOrd="0" destOrd="0" presId="urn:microsoft.com/office/officeart/2005/8/layout/orgChart1"/>
    <dgm:cxn modelId="{5F8A23B4-45A2-4DC3-827A-20ECD1E3AA41}" type="presOf" srcId="{031136B7-4C14-445D-B36E-A3E8A5555747}" destId="{26B65240-5CC3-4507-8CBD-50924136ED78}" srcOrd="0" destOrd="0" presId="urn:microsoft.com/office/officeart/2005/8/layout/orgChart1"/>
    <dgm:cxn modelId="{926530B6-66AA-4C73-A50F-BD1606A08325}" type="presOf" srcId="{7CBE1071-AAEF-474F-8DB9-BAB898C0CA54}" destId="{651DD71F-6054-483A-8F3D-FEA72224D49D}" srcOrd="1" destOrd="0" presId="urn:microsoft.com/office/officeart/2005/8/layout/orgChart1"/>
    <dgm:cxn modelId="{E238FEBB-46A5-48A7-A8F2-3073366E115D}" srcId="{F4EB650D-6042-479F-9D8F-0486E6433D0C}" destId="{4789BC45-5F93-4F17-AA9C-947ACEF9ED59}" srcOrd="0" destOrd="0" parTransId="{1258B1D8-BC0C-4CE6-AFFD-3731D718885D}" sibTransId="{7E1B2B8C-EC90-4C0D-B274-2C875C347955}"/>
    <dgm:cxn modelId="{DB845BC6-ECCE-4FC5-A073-884330AEEA8F}" srcId="{F4EB650D-6042-479F-9D8F-0486E6433D0C}" destId="{7CBE1071-AAEF-474F-8DB9-BAB898C0CA54}" srcOrd="1" destOrd="0" parTransId="{A32C44EA-C836-4D12-8BBB-AC69FE453B11}" sibTransId="{ACCB7B07-A085-45EB-9B47-86A786B09E3F}"/>
    <dgm:cxn modelId="{45780AD2-1517-4CBE-AAAA-1D95C5DCD484}" type="presOf" srcId="{3C589A2A-282E-42C1-B5AD-4478CF1117DF}" destId="{DCF4416B-A722-4040-9B28-C95B92A10DEE}" srcOrd="1" destOrd="0" presId="urn:microsoft.com/office/officeart/2005/8/layout/orgChart1"/>
    <dgm:cxn modelId="{033A2CD4-35B9-4A1A-ABB6-7765CFC4820D}" type="presOf" srcId="{3457CDCF-CED9-4718-AE49-676E5B5125D0}" destId="{92354B7F-24EB-44AB-9F98-D8C0027D7095}" srcOrd="0" destOrd="0" presId="urn:microsoft.com/office/officeart/2005/8/layout/orgChart1"/>
    <dgm:cxn modelId="{5320F6D8-7D3A-4DAF-AFCA-031E59F8F9A1}" type="presOf" srcId="{A32C44EA-C836-4D12-8BBB-AC69FE453B11}" destId="{41684CD6-96E6-4B28-A95F-0EC562948AA2}" srcOrd="0" destOrd="0" presId="urn:microsoft.com/office/officeart/2005/8/layout/orgChart1"/>
    <dgm:cxn modelId="{A508A0DC-2F9A-422B-99B3-C224DC503E7C}" srcId="{A40B56D7-CAA1-4B16-963F-723A36C48F60}" destId="{E8E43EB7-9AA3-4247-8BF5-B7610D339447}" srcOrd="0" destOrd="0" parTransId="{F695DC33-7884-4C16-8ECA-23A1D013467B}" sibTransId="{C5865C94-583D-42B5-90CA-05EB344A4217}"/>
    <dgm:cxn modelId="{9FF697DE-8960-4051-8715-513E0E381232}" type="presOf" srcId="{4789BC45-5F93-4F17-AA9C-947ACEF9ED59}" destId="{D2DC9D63-C703-411C-8826-68DB350381BE}" srcOrd="1" destOrd="0" presId="urn:microsoft.com/office/officeart/2005/8/layout/orgChart1"/>
    <dgm:cxn modelId="{5C66A9E1-493E-4FB8-AA60-7EC1EE5E75BA}" srcId="{A40B56D7-CAA1-4B16-963F-723A36C48F60}" destId="{BDB1BDB2-3AAF-41FC-BCEF-3AD8390B1B5B}" srcOrd="1" destOrd="0" parTransId="{C2B9916B-4980-49E9-8C35-D5D39212A49B}" sibTransId="{35E737B5-1E10-4E36-8C8B-73073EFDF16F}"/>
    <dgm:cxn modelId="{51F846E3-F460-4992-B537-A18BDF4D31E6}" type="presOf" srcId="{BDB1BDB2-3AAF-41FC-BCEF-3AD8390B1B5B}" destId="{89801671-33B9-4DBD-B04A-D3D2714287ED}" srcOrd="1" destOrd="0" presId="urn:microsoft.com/office/officeart/2005/8/layout/orgChart1"/>
    <dgm:cxn modelId="{75ECDAE6-1F50-40EE-8195-F528216CBEC6}" type="presOf" srcId="{3457CDCF-CED9-4718-AE49-676E5B5125D0}" destId="{650A2805-EE47-454E-997E-F783B56B5F55}" srcOrd="1" destOrd="0" presId="urn:microsoft.com/office/officeart/2005/8/layout/orgChart1"/>
    <dgm:cxn modelId="{381531ED-CF73-4DAA-A940-3D865163BF5C}" type="presOf" srcId="{3C589A2A-282E-42C1-B5AD-4478CF1117DF}" destId="{63B8307F-2B7E-4D52-8DC6-09C602F4F158}" srcOrd="0" destOrd="0" presId="urn:microsoft.com/office/officeart/2005/8/layout/orgChart1"/>
    <dgm:cxn modelId="{C54B3FEE-2DDC-4F6A-BF85-4F276B0CCC3D}" type="presOf" srcId="{BC398EE6-374A-4F75-BE41-565CDCC39642}" destId="{6ED0C8A1-C6FE-4166-B5C3-D0AD3F15E3ED}" srcOrd="0" destOrd="0" presId="urn:microsoft.com/office/officeart/2005/8/layout/orgChart1"/>
    <dgm:cxn modelId="{24774DF4-0E08-4804-B637-8E586F36BFB7}" type="presOf" srcId="{1258B1D8-BC0C-4CE6-AFFD-3731D718885D}" destId="{5C27B8D6-EE2F-4DBE-A900-F2366272A592}" srcOrd="0" destOrd="0" presId="urn:microsoft.com/office/officeart/2005/8/layout/orgChart1"/>
    <dgm:cxn modelId="{0AF80120-B184-44F5-8E81-8F795FF96B65}" type="presParOf" srcId="{6ED0C8A1-C6FE-4166-B5C3-D0AD3F15E3ED}" destId="{97CAF674-D0D9-4BCD-925D-C595196CC898}" srcOrd="0" destOrd="0" presId="urn:microsoft.com/office/officeart/2005/8/layout/orgChart1"/>
    <dgm:cxn modelId="{AFDF3619-F725-4D9A-97C1-A89D40EB5C89}" type="presParOf" srcId="{97CAF674-D0D9-4BCD-925D-C595196CC898}" destId="{ABD8A183-B0DB-4E4C-ACE7-A3C519369BC7}" srcOrd="0" destOrd="0" presId="urn:microsoft.com/office/officeart/2005/8/layout/orgChart1"/>
    <dgm:cxn modelId="{0D9EA7DB-6AD0-4C10-B674-C5E0C76B999A}" type="presParOf" srcId="{ABD8A183-B0DB-4E4C-ACE7-A3C519369BC7}" destId="{63B8307F-2B7E-4D52-8DC6-09C602F4F158}" srcOrd="0" destOrd="0" presId="urn:microsoft.com/office/officeart/2005/8/layout/orgChart1"/>
    <dgm:cxn modelId="{D0A2B6B0-C161-4405-BFFA-49A5DE987A1B}" type="presParOf" srcId="{ABD8A183-B0DB-4E4C-ACE7-A3C519369BC7}" destId="{DCF4416B-A722-4040-9B28-C95B92A10DEE}" srcOrd="1" destOrd="0" presId="urn:microsoft.com/office/officeart/2005/8/layout/orgChart1"/>
    <dgm:cxn modelId="{A309250B-3C15-41D1-91F3-F516CEB08E84}" type="presParOf" srcId="{97CAF674-D0D9-4BCD-925D-C595196CC898}" destId="{B0CFA1F9-3DE0-446D-9D1D-6AFC24C18E17}" srcOrd="1" destOrd="0" presId="urn:microsoft.com/office/officeart/2005/8/layout/orgChart1"/>
    <dgm:cxn modelId="{42967F26-85A3-486C-9E7B-6E0A5BC6B138}" type="presParOf" srcId="{B0CFA1F9-3DE0-446D-9D1D-6AFC24C18E17}" destId="{927B1E74-2543-4D72-B5A4-FA1E07B29660}" srcOrd="0" destOrd="0" presId="urn:microsoft.com/office/officeart/2005/8/layout/orgChart1"/>
    <dgm:cxn modelId="{2E77CFF2-CAA1-475A-9AA6-87A4C640D344}" type="presParOf" srcId="{B0CFA1F9-3DE0-446D-9D1D-6AFC24C18E17}" destId="{3F5A30C0-9848-4C8F-BEE0-73A92882206E}" srcOrd="1" destOrd="0" presId="urn:microsoft.com/office/officeart/2005/8/layout/orgChart1"/>
    <dgm:cxn modelId="{29AC247D-5321-4D1F-8EA9-3D396A251213}" type="presParOf" srcId="{3F5A30C0-9848-4C8F-BEE0-73A92882206E}" destId="{EA4FED44-81FD-4FC9-B29A-4FC002468F69}" srcOrd="0" destOrd="0" presId="urn:microsoft.com/office/officeart/2005/8/layout/orgChart1"/>
    <dgm:cxn modelId="{9B9F0AA0-ACEB-43A2-9395-6123F65130EA}" type="presParOf" srcId="{EA4FED44-81FD-4FC9-B29A-4FC002468F69}" destId="{E1112425-BAA5-401C-9D8C-F48D3D030769}" srcOrd="0" destOrd="0" presId="urn:microsoft.com/office/officeart/2005/8/layout/orgChart1"/>
    <dgm:cxn modelId="{1360C48A-B644-4C93-B412-EFF7526819AB}" type="presParOf" srcId="{EA4FED44-81FD-4FC9-B29A-4FC002468F69}" destId="{464AADA1-0352-4C55-AFCB-4F0503A96402}" srcOrd="1" destOrd="0" presId="urn:microsoft.com/office/officeart/2005/8/layout/orgChart1"/>
    <dgm:cxn modelId="{54BED5FD-4382-4928-9DFA-77918F730A38}" type="presParOf" srcId="{3F5A30C0-9848-4C8F-BEE0-73A92882206E}" destId="{27802756-0449-4497-9F0D-3DB21C8EC9E8}" srcOrd="1" destOrd="0" presId="urn:microsoft.com/office/officeart/2005/8/layout/orgChart1"/>
    <dgm:cxn modelId="{A70C7235-76D0-4123-98DE-B995E231EFDF}" type="presParOf" srcId="{27802756-0449-4497-9F0D-3DB21C8EC9E8}" destId="{E49DDD09-AA4C-40C0-82DD-D1652EE7AAA6}" srcOrd="0" destOrd="0" presId="urn:microsoft.com/office/officeart/2005/8/layout/orgChart1"/>
    <dgm:cxn modelId="{A739DFE2-CD2D-4404-8812-638C16735010}" type="presParOf" srcId="{27802756-0449-4497-9F0D-3DB21C8EC9E8}" destId="{F28F9800-F345-4D9C-A2DF-9ACF15C4386A}" srcOrd="1" destOrd="0" presId="urn:microsoft.com/office/officeart/2005/8/layout/orgChart1"/>
    <dgm:cxn modelId="{6BAB1225-7CDF-4638-9CB3-2F24BBDAD5CB}" type="presParOf" srcId="{F28F9800-F345-4D9C-A2DF-9ACF15C4386A}" destId="{686CD0C7-48AB-47E5-87F3-28B1A724886B}" srcOrd="0" destOrd="0" presId="urn:microsoft.com/office/officeart/2005/8/layout/orgChart1"/>
    <dgm:cxn modelId="{495E3C22-AA63-47FA-BBCB-FCC0CEFAD08F}" type="presParOf" srcId="{686CD0C7-48AB-47E5-87F3-28B1A724886B}" destId="{F3A77400-FAA2-4571-98D1-6659DE19B6AB}" srcOrd="0" destOrd="0" presId="urn:microsoft.com/office/officeart/2005/8/layout/orgChart1"/>
    <dgm:cxn modelId="{B9098CA8-888A-4E85-AAB8-334E50C3160F}" type="presParOf" srcId="{686CD0C7-48AB-47E5-87F3-28B1A724886B}" destId="{D44CBB09-A383-47B2-9F8E-EAB4B1626826}" srcOrd="1" destOrd="0" presId="urn:microsoft.com/office/officeart/2005/8/layout/orgChart1"/>
    <dgm:cxn modelId="{62B758E6-F3B3-4569-95A1-395706A130EA}" type="presParOf" srcId="{F28F9800-F345-4D9C-A2DF-9ACF15C4386A}" destId="{DA07530C-AFDE-42BC-BCAA-6EED4A7F4191}" srcOrd="1" destOrd="0" presId="urn:microsoft.com/office/officeart/2005/8/layout/orgChart1"/>
    <dgm:cxn modelId="{4422BCBF-10F8-44F2-B557-D740F1A1F488}" type="presParOf" srcId="{F28F9800-F345-4D9C-A2DF-9ACF15C4386A}" destId="{8BF24BB2-2BC4-44B5-84DA-CD9564C564D3}" srcOrd="2" destOrd="0" presId="urn:microsoft.com/office/officeart/2005/8/layout/orgChart1"/>
    <dgm:cxn modelId="{493407E2-D6F8-4FB4-BDCC-80ED74126827}" type="presParOf" srcId="{27802756-0449-4497-9F0D-3DB21C8EC9E8}" destId="{DF985BA1-66CC-425A-811A-D42C168FA7A8}" srcOrd="2" destOrd="0" presId="urn:microsoft.com/office/officeart/2005/8/layout/orgChart1"/>
    <dgm:cxn modelId="{8D201D0F-B008-4C65-9F6E-ED47011E2C65}" type="presParOf" srcId="{27802756-0449-4497-9F0D-3DB21C8EC9E8}" destId="{AF14DAA6-9268-4BEC-9BCE-1258E9EAF09C}" srcOrd="3" destOrd="0" presId="urn:microsoft.com/office/officeart/2005/8/layout/orgChart1"/>
    <dgm:cxn modelId="{682B3ADA-95F0-47D1-B91A-A26E548A9791}" type="presParOf" srcId="{AF14DAA6-9268-4BEC-9BCE-1258E9EAF09C}" destId="{0029F698-3587-4C37-B6A8-92A3AA65CEDD}" srcOrd="0" destOrd="0" presId="urn:microsoft.com/office/officeart/2005/8/layout/orgChart1"/>
    <dgm:cxn modelId="{4423A237-C3F0-4D74-B0CC-E2E093F8F028}" type="presParOf" srcId="{0029F698-3587-4C37-B6A8-92A3AA65CEDD}" destId="{79DA9704-6AA9-400F-B0B7-7BAF71497D70}" srcOrd="0" destOrd="0" presId="urn:microsoft.com/office/officeart/2005/8/layout/orgChart1"/>
    <dgm:cxn modelId="{B60B61D0-7DD7-4ABE-9B71-2D45A8E0F949}" type="presParOf" srcId="{0029F698-3587-4C37-B6A8-92A3AA65CEDD}" destId="{89801671-33B9-4DBD-B04A-D3D2714287ED}" srcOrd="1" destOrd="0" presId="urn:microsoft.com/office/officeart/2005/8/layout/orgChart1"/>
    <dgm:cxn modelId="{9FEC158C-9A7E-4B10-9AE9-8D226F256295}" type="presParOf" srcId="{AF14DAA6-9268-4BEC-9BCE-1258E9EAF09C}" destId="{B55AF782-AF1C-48E8-83DE-D96444969863}" srcOrd="1" destOrd="0" presId="urn:microsoft.com/office/officeart/2005/8/layout/orgChart1"/>
    <dgm:cxn modelId="{B2B5F97E-0372-4BFF-BF2E-9D556B360E12}" type="presParOf" srcId="{AF14DAA6-9268-4BEC-9BCE-1258E9EAF09C}" destId="{46196AAB-2102-4845-A24A-9F55BFE4B27B}" srcOrd="2" destOrd="0" presId="urn:microsoft.com/office/officeart/2005/8/layout/orgChart1"/>
    <dgm:cxn modelId="{B12E4A70-025E-44DB-89EC-F74A66F5C885}" type="presParOf" srcId="{3F5A30C0-9848-4C8F-BEE0-73A92882206E}" destId="{BA579D3B-B968-4468-B905-E743C750E3E8}" srcOrd="2" destOrd="0" presId="urn:microsoft.com/office/officeart/2005/8/layout/orgChart1"/>
    <dgm:cxn modelId="{6FE6E32C-49CD-4538-B2BE-2DC09E2DAECD}" type="presParOf" srcId="{B0CFA1F9-3DE0-446D-9D1D-6AFC24C18E17}" destId="{E0777380-28F4-4EE5-9C22-34CCFB5728EE}" srcOrd="2" destOrd="0" presId="urn:microsoft.com/office/officeart/2005/8/layout/orgChart1"/>
    <dgm:cxn modelId="{59F271FA-6DA2-484B-AE58-CAEA07F3F8A7}" type="presParOf" srcId="{B0CFA1F9-3DE0-446D-9D1D-6AFC24C18E17}" destId="{D325908E-0489-4E10-81F0-4457499D7EA4}" srcOrd="3" destOrd="0" presId="urn:microsoft.com/office/officeart/2005/8/layout/orgChart1"/>
    <dgm:cxn modelId="{3B85DC11-C4D0-4C61-AF89-C5A290C86D1E}" type="presParOf" srcId="{D325908E-0489-4E10-81F0-4457499D7EA4}" destId="{008EDE41-CBBB-4AC2-845D-3AE7D5A7D756}" srcOrd="0" destOrd="0" presId="urn:microsoft.com/office/officeart/2005/8/layout/orgChart1"/>
    <dgm:cxn modelId="{6825BAA1-5553-464F-A713-0CB7EAC50DA5}" type="presParOf" srcId="{008EDE41-CBBB-4AC2-845D-3AE7D5A7D756}" destId="{19C77154-020B-41C8-81B2-1577C4B8BD39}" srcOrd="0" destOrd="0" presId="urn:microsoft.com/office/officeart/2005/8/layout/orgChart1"/>
    <dgm:cxn modelId="{119E9DCE-6B7D-4C8C-98C5-35878F321CD7}" type="presParOf" srcId="{008EDE41-CBBB-4AC2-845D-3AE7D5A7D756}" destId="{5569E902-DB6E-43E8-81DC-C5EF1D9BFC9C}" srcOrd="1" destOrd="0" presId="urn:microsoft.com/office/officeart/2005/8/layout/orgChart1"/>
    <dgm:cxn modelId="{04C64446-4665-499A-8932-C8694D64621D}" type="presParOf" srcId="{D325908E-0489-4E10-81F0-4457499D7EA4}" destId="{F67DD092-0F7A-4D81-875A-54CD622A779F}" srcOrd="1" destOrd="0" presId="urn:microsoft.com/office/officeart/2005/8/layout/orgChart1"/>
    <dgm:cxn modelId="{17E70C80-4E9A-4D35-9814-91444C33F2C7}" type="presParOf" srcId="{F67DD092-0F7A-4D81-875A-54CD622A779F}" destId="{5C27B8D6-EE2F-4DBE-A900-F2366272A592}" srcOrd="0" destOrd="0" presId="urn:microsoft.com/office/officeart/2005/8/layout/orgChart1"/>
    <dgm:cxn modelId="{9F6E2F97-5930-4034-BF07-EFB5C3280490}" type="presParOf" srcId="{F67DD092-0F7A-4D81-875A-54CD622A779F}" destId="{FCE810CE-134C-4DE5-A214-52C39D0B0F75}" srcOrd="1" destOrd="0" presId="urn:microsoft.com/office/officeart/2005/8/layout/orgChart1"/>
    <dgm:cxn modelId="{53AD6CAE-6803-4F7C-AD43-F8B8DFA62C88}" type="presParOf" srcId="{FCE810CE-134C-4DE5-A214-52C39D0B0F75}" destId="{0B5E203B-2F41-4ECD-BBC9-4BE703A49894}" srcOrd="0" destOrd="0" presId="urn:microsoft.com/office/officeart/2005/8/layout/orgChart1"/>
    <dgm:cxn modelId="{0A82EBD5-4E34-4396-A525-B8161B3E8D52}" type="presParOf" srcId="{0B5E203B-2F41-4ECD-BBC9-4BE703A49894}" destId="{87FB06F3-6773-488A-93A1-3AC27922AF45}" srcOrd="0" destOrd="0" presId="urn:microsoft.com/office/officeart/2005/8/layout/orgChart1"/>
    <dgm:cxn modelId="{6E823F2C-2D22-4B90-A895-89C5FE3CB1EF}" type="presParOf" srcId="{0B5E203B-2F41-4ECD-BBC9-4BE703A49894}" destId="{D2DC9D63-C703-411C-8826-68DB350381BE}" srcOrd="1" destOrd="0" presId="urn:microsoft.com/office/officeart/2005/8/layout/orgChart1"/>
    <dgm:cxn modelId="{056C3BA4-2C8F-406A-843D-10819FE9F9A2}" type="presParOf" srcId="{FCE810CE-134C-4DE5-A214-52C39D0B0F75}" destId="{06871DCC-8933-4AC1-836D-D43DF8411F58}" srcOrd="1" destOrd="0" presId="urn:microsoft.com/office/officeart/2005/8/layout/orgChart1"/>
    <dgm:cxn modelId="{48270DDA-C2F9-4CF3-BEDF-D6FFE3E7201A}" type="presParOf" srcId="{FCE810CE-134C-4DE5-A214-52C39D0B0F75}" destId="{CED4D7DC-1EFD-44C4-90DC-B5FB4FDB26FF}" srcOrd="2" destOrd="0" presId="urn:microsoft.com/office/officeart/2005/8/layout/orgChart1"/>
    <dgm:cxn modelId="{56C59B8C-7EB9-4DC9-A1F4-F851321E10FC}" type="presParOf" srcId="{F67DD092-0F7A-4D81-875A-54CD622A779F}" destId="{41684CD6-96E6-4B28-A95F-0EC562948AA2}" srcOrd="2" destOrd="0" presId="urn:microsoft.com/office/officeart/2005/8/layout/orgChart1"/>
    <dgm:cxn modelId="{AAEE0BB5-4EA6-4D03-BA2B-A2B90B41EE0A}" type="presParOf" srcId="{F67DD092-0F7A-4D81-875A-54CD622A779F}" destId="{19BAB3E7-F3F1-4A42-A1FD-94D93DE9C98E}" srcOrd="3" destOrd="0" presId="urn:microsoft.com/office/officeart/2005/8/layout/orgChart1"/>
    <dgm:cxn modelId="{62838F5F-AF18-4B5B-9D4E-D4F76B17ED5A}" type="presParOf" srcId="{19BAB3E7-F3F1-4A42-A1FD-94D93DE9C98E}" destId="{E2236CCC-3B2E-42F7-8F5F-FB0B433CC1FE}" srcOrd="0" destOrd="0" presId="urn:microsoft.com/office/officeart/2005/8/layout/orgChart1"/>
    <dgm:cxn modelId="{63416B3B-32F7-471A-A8C5-E7001798CB42}" type="presParOf" srcId="{E2236CCC-3B2E-42F7-8F5F-FB0B433CC1FE}" destId="{8E0E05B7-2BF9-4543-94F7-24687F25D784}" srcOrd="0" destOrd="0" presId="urn:microsoft.com/office/officeart/2005/8/layout/orgChart1"/>
    <dgm:cxn modelId="{7FA81DF9-94A3-4A38-892B-1A8BCB61C123}" type="presParOf" srcId="{E2236CCC-3B2E-42F7-8F5F-FB0B433CC1FE}" destId="{651DD71F-6054-483A-8F3D-FEA72224D49D}" srcOrd="1" destOrd="0" presId="urn:microsoft.com/office/officeart/2005/8/layout/orgChart1"/>
    <dgm:cxn modelId="{9827BED9-5867-4718-8DBA-B382397BC50B}" type="presParOf" srcId="{19BAB3E7-F3F1-4A42-A1FD-94D93DE9C98E}" destId="{2E323063-49A1-49B5-A7AF-B78801286B03}" srcOrd="1" destOrd="0" presId="urn:microsoft.com/office/officeart/2005/8/layout/orgChart1"/>
    <dgm:cxn modelId="{33335038-430F-4784-869B-B7264A4F25FA}" type="presParOf" srcId="{19BAB3E7-F3F1-4A42-A1FD-94D93DE9C98E}" destId="{303703FC-6BB2-4161-956F-7BF07BB25243}" srcOrd="2" destOrd="0" presId="urn:microsoft.com/office/officeart/2005/8/layout/orgChart1"/>
    <dgm:cxn modelId="{FE42797C-CC16-4AA2-93CA-AE0546F2FBF2}" type="presParOf" srcId="{F67DD092-0F7A-4D81-875A-54CD622A779F}" destId="{26B65240-5CC3-4507-8CBD-50924136ED78}" srcOrd="4" destOrd="0" presId="urn:microsoft.com/office/officeart/2005/8/layout/orgChart1"/>
    <dgm:cxn modelId="{4D632550-128F-4955-A277-5CFAD4924007}" type="presParOf" srcId="{F67DD092-0F7A-4D81-875A-54CD622A779F}" destId="{D1F86F24-947D-4742-8534-D12234D56640}" srcOrd="5" destOrd="0" presId="urn:microsoft.com/office/officeart/2005/8/layout/orgChart1"/>
    <dgm:cxn modelId="{F8E3E273-FAEA-4008-BAD7-E60549047768}" type="presParOf" srcId="{D1F86F24-947D-4742-8534-D12234D56640}" destId="{CD2E54C0-44FA-4F91-854B-FAD0D417E523}" srcOrd="0" destOrd="0" presId="urn:microsoft.com/office/officeart/2005/8/layout/orgChart1"/>
    <dgm:cxn modelId="{4F53E069-0FE5-429B-A365-8A544D6824DD}" type="presParOf" srcId="{CD2E54C0-44FA-4F91-854B-FAD0D417E523}" destId="{92354B7F-24EB-44AB-9F98-D8C0027D7095}" srcOrd="0" destOrd="0" presId="urn:microsoft.com/office/officeart/2005/8/layout/orgChart1"/>
    <dgm:cxn modelId="{EC5B5C97-9E5B-4AEB-94AA-2C3A277A1650}" type="presParOf" srcId="{CD2E54C0-44FA-4F91-854B-FAD0D417E523}" destId="{650A2805-EE47-454E-997E-F783B56B5F55}" srcOrd="1" destOrd="0" presId="urn:microsoft.com/office/officeart/2005/8/layout/orgChart1"/>
    <dgm:cxn modelId="{E4458531-E1BC-4BF9-8DC9-546C75F88D80}" type="presParOf" srcId="{D1F86F24-947D-4742-8534-D12234D56640}" destId="{B8A9885B-DEED-4877-86E2-ED39B6595082}" srcOrd="1" destOrd="0" presId="urn:microsoft.com/office/officeart/2005/8/layout/orgChart1"/>
    <dgm:cxn modelId="{8754A487-F498-4B3C-9E3E-068917C717B1}" type="presParOf" srcId="{D1F86F24-947D-4742-8534-D12234D56640}" destId="{F15FCDCD-1667-40C0-9A63-FD9EB06BBE64}" srcOrd="2" destOrd="0" presId="urn:microsoft.com/office/officeart/2005/8/layout/orgChart1"/>
    <dgm:cxn modelId="{9F2950C9-446B-493B-BCEB-8DA53DCD6E90}" type="presParOf" srcId="{D325908E-0489-4E10-81F0-4457499D7EA4}" destId="{BBEA3F80-8F3A-4264-9A0D-002DB19426F5}" srcOrd="2" destOrd="0" presId="urn:microsoft.com/office/officeart/2005/8/layout/orgChart1"/>
    <dgm:cxn modelId="{215A8116-EC73-41B4-BF16-D6A84591BE1E}" type="presParOf" srcId="{97CAF674-D0D9-4BCD-925D-C595196CC898}" destId="{56802555-2633-4D81-B82C-A11027CD2083}"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65240-5CC3-4507-8CBD-50924136ED78}">
      <dsp:nvSpPr>
        <dsp:cNvPr id="0" name=""/>
        <dsp:cNvSpPr/>
      </dsp:nvSpPr>
      <dsp:spPr>
        <a:xfrm>
          <a:off x="2161547" y="1962876"/>
          <a:ext cx="242958" cy="3045077"/>
        </a:xfrm>
        <a:custGeom>
          <a:avLst/>
          <a:gdLst/>
          <a:ahLst/>
          <a:cxnLst/>
          <a:rect l="0" t="0" r="0" b="0"/>
          <a:pathLst>
            <a:path>
              <a:moveTo>
                <a:pt x="0" y="0"/>
              </a:moveTo>
              <a:lnTo>
                <a:pt x="0" y="3045077"/>
              </a:lnTo>
              <a:lnTo>
                <a:pt x="242958" y="304507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684CD6-96E6-4B28-A95F-0EC562948AA2}">
      <dsp:nvSpPr>
        <dsp:cNvPr id="0" name=""/>
        <dsp:cNvSpPr/>
      </dsp:nvSpPr>
      <dsp:spPr>
        <a:xfrm>
          <a:off x="2161547" y="1962876"/>
          <a:ext cx="242958" cy="1895074"/>
        </a:xfrm>
        <a:custGeom>
          <a:avLst/>
          <a:gdLst/>
          <a:ahLst/>
          <a:cxnLst/>
          <a:rect l="0" t="0" r="0" b="0"/>
          <a:pathLst>
            <a:path>
              <a:moveTo>
                <a:pt x="0" y="0"/>
              </a:moveTo>
              <a:lnTo>
                <a:pt x="0" y="1895074"/>
              </a:lnTo>
              <a:lnTo>
                <a:pt x="242958" y="189507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27B8D6-EE2F-4DBE-A900-F2366272A592}">
      <dsp:nvSpPr>
        <dsp:cNvPr id="0" name=""/>
        <dsp:cNvSpPr/>
      </dsp:nvSpPr>
      <dsp:spPr>
        <a:xfrm>
          <a:off x="2161547" y="1962876"/>
          <a:ext cx="242958" cy="745072"/>
        </a:xfrm>
        <a:custGeom>
          <a:avLst/>
          <a:gdLst/>
          <a:ahLst/>
          <a:cxnLst/>
          <a:rect l="0" t="0" r="0" b="0"/>
          <a:pathLst>
            <a:path>
              <a:moveTo>
                <a:pt x="0" y="0"/>
              </a:moveTo>
              <a:lnTo>
                <a:pt x="0" y="745072"/>
              </a:lnTo>
              <a:lnTo>
                <a:pt x="242958" y="745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777380-28F4-4EE5-9C22-34CCFB5728EE}">
      <dsp:nvSpPr>
        <dsp:cNvPr id="0" name=""/>
        <dsp:cNvSpPr/>
      </dsp:nvSpPr>
      <dsp:spPr>
        <a:xfrm>
          <a:off x="1829504" y="812873"/>
          <a:ext cx="979931" cy="340141"/>
        </a:xfrm>
        <a:custGeom>
          <a:avLst/>
          <a:gdLst/>
          <a:ahLst/>
          <a:cxnLst/>
          <a:rect l="0" t="0" r="0" b="0"/>
          <a:pathLst>
            <a:path>
              <a:moveTo>
                <a:pt x="0" y="0"/>
              </a:moveTo>
              <a:lnTo>
                <a:pt x="0" y="170070"/>
              </a:lnTo>
              <a:lnTo>
                <a:pt x="979931" y="170070"/>
              </a:lnTo>
              <a:lnTo>
                <a:pt x="979931" y="34014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985BA1-66CC-425A-811A-D42C168FA7A8}">
      <dsp:nvSpPr>
        <dsp:cNvPr id="0" name=""/>
        <dsp:cNvSpPr/>
      </dsp:nvSpPr>
      <dsp:spPr>
        <a:xfrm>
          <a:off x="201683" y="1962876"/>
          <a:ext cx="242958" cy="2237225"/>
        </a:xfrm>
        <a:custGeom>
          <a:avLst/>
          <a:gdLst/>
          <a:ahLst/>
          <a:cxnLst/>
          <a:rect l="0" t="0" r="0" b="0"/>
          <a:pathLst>
            <a:path>
              <a:moveTo>
                <a:pt x="0" y="0"/>
              </a:moveTo>
              <a:lnTo>
                <a:pt x="0" y="2237225"/>
              </a:lnTo>
              <a:lnTo>
                <a:pt x="242958" y="223722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9DDD09-AA4C-40C0-82DD-D1652EE7AAA6}">
      <dsp:nvSpPr>
        <dsp:cNvPr id="0" name=""/>
        <dsp:cNvSpPr/>
      </dsp:nvSpPr>
      <dsp:spPr>
        <a:xfrm>
          <a:off x="201683" y="1962876"/>
          <a:ext cx="242958" cy="745072"/>
        </a:xfrm>
        <a:custGeom>
          <a:avLst/>
          <a:gdLst/>
          <a:ahLst/>
          <a:cxnLst/>
          <a:rect l="0" t="0" r="0" b="0"/>
          <a:pathLst>
            <a:path>
              <a:moveTo>
                <a:pt x="0" y="0"/>
              </a:moveTo>
              <a:lnTo>
                <a:pt x="0" y="745072"/>
              </a:lnTo>
              <a:lnTo>
                <a:pt x="242958" y="745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7B1E74-2543-4D72-B5A4-FA1E07B29660}">
      <dsp:nvSpPr>
        <dsp:cNvPr id="0" name=""/>
        <dsp:cNvSpPr/>
      </dsp:nvSpPr>
      <dsp:spPr>
        <a:xfrm>
          <a:off x="849572" y="812873"/>
          <a:ext cx="979931" cy="340141"/>
        </a:xfrm>
        <a:custGeom>
          <a:avLst/>
          <a:gdLst/>
          <a:ahLst/>
          <a:cxnLst/>
          <a:rect l="0" t="0" r="0" b="0"/>
          <a:pathLst>
            <a:path>
              <a:moveTo>
                <a:pt x="979931" y="0"/>
              </a:moveTo>
              <a:lnTo>
                <a:pt x="979931" y="170070"/>
              </a:lnTo>
              <a:lnTo>
                <a:pt x="0" y="170070"/>
              </a:lnTo>
              <a:lnTo>
                <a:pt x="0" y="34014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B8307F-2B7E-4D52-8DC6-09C602F4F158}">
      <dsp:nvSpPr>
        <dsp:cNvPr id="0" name=""/>
        <dsp:cNvSpPr/>
      </dsp:nvSpPr>
      <dsp:spPr>
        <a:xfrm>
          <a:off x="1019643" y="3012"/>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1019643" y="3012"/>
        <a:ext cx="1619722" cy="809861"/>
      </dsp:txXfrm>
    </dsp:sp>
    <dsp:sp modelId="{E1112425-BAA5-401C-9D8C-F48D3D030769}">
      <dsp:nvSpPr>
        <dsp:cNvPr id="0" name=""/>
        <dsp:cNvSpPr/>
      </dsp:nvSpPr>
      <dsp:spPr>
        <a:xfrm>
          <a:off x="39711" y="1153015"/>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Taxonomy</a:t>
          </a:r>
        </a:p>
      </dsp:txBody>
      <dsp:txXfrm>
        <a:off x="39711" y="1153015"/>
        <a:ext cx="1619722" cy="809861"/>
      </dsp:txXfrm>
    </dsp:sp>
    <dsp:sp modelId="{F3A77400-FAA2-4571-98D1-6659DE19B6AB}">
      <dsp:nvSpPr>
        <dsp:cNvPr id="0" name=""/>
        <dsp:cNvSpPr/>
      </dsp:nvSpPr>
      <dsp:spPr>
        <a:xfrm>
          <a:off x="444642" y="2303017"/>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Kraken2</a:t>
          </a:r>
        </a:p>
      </dsp:txBody>
      <dsp:txXfrm>
        <a:off x="444642" y="2303017"/>
        <a:ext cx="1619722" cy="809861"/>
      </dsp:txXfrm>
    </dsp:sp>
    <dsp:sp modelId="{79DA9704-6AA9-400F-B0B7-7BAF71497D70}">
      <dsp:nvSpPr>
        <dsp:cNvPr id="0" name=""/>
        <dsp:cNvSpPr/>
      </dsp:nvSpPr>
      <dsp:spPr>
        <a:xfrm>
          <a:off x="444642" y="3453020"/>
          <a:ext cx="1619722" cy="14941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phyloseq</a:t>
          </a:r>
          <a:r>
            <a:rPr lang="en-US" sz="1800" kern="1200" dirty="0"/>
            <a:t> </a:t>
          </a:r>
        </a:p>
        <a:p>
          <a:pPr marL="0" lvl="0" indent="0" algn="ctr" defTabSz="800100">
            <a:lnSpc>
              <a:spcPct val="90000"/>
            </a:lnSpc>
            <a:spcBef>
              <a:spcPct val="0"/>
            </a:spcBef>
            <a:spcAft>
              <a:spcPct val="35000"/>
            </a:spcAft>
            <a:buNone/>
          </a:pPr>
          <a:r>
            <a:rPr lang="en-US" sz="1800" kern="1200" dirty="0"/>
            <a:t>vegan</a:t>
          </a:r>
        </a:p>
        <a:p>
          <a:pPr marL="0" lvl="0" indent="0" algn="ctr" defTabSz="800100">
            <a:lnSpc>
              <a:spcPct val="90000"/>
            </a:lnSpc>
            <a:spcBef>
              <a:spcPct val="0"/>
            </a:spcBef>
            <a:spcAft>
              <a:spcPct val="35000"/>
            </a:spcAft>
            <a:buNone/>
          </a:pPr>
          <a:r>
            <a:rPr lang="en-US" sz="1800" kern="1200" dirty="0" err="1"/>
            <a:t>metacoder</a:t>
          </a:r>
          <a:endParaRPr lang="en-US" sz="1800" kern="1200" dirty="0"/>
        </a:p>
      </dsp:txBody>
      <dsp:txXfrm>
        <a:off x="444642" y="3453020"/>
        <a:ext cx="1619722" cy="1494161"/>
      </dsp:txXfrm>
    </dsp:sp>
    <dsp:sp modelId="{19C77154-020B-41C8-81B2-1577C4B8BD39}">
      <dsp:nvSpPr>
        <dsp:cNvPr id="0" name=""/>
        <dsp:cNvSpPr/>
      </dsp:nvSpPr>
      <dsp:spPr>
        <a:xfrm>
          <a:off x="1999575" y="1153015"/>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Gene Ontology</a:t>
          </a:r>
        </a:p>
      </dsp:txBody>
      <dsp:txXfrm>
        <a:off x="1999575" y="1153015"/>
        <a:ext cx="1619722" cy="809861"/>
      </dsp:txXfrm>
    </dsp:sp>
    <dsp:sp modelId="{87FB06F3-6773-488A-93A1-3AC27922AF45}">
      <dsp:nvSpPr>
        <dsp:cNvPr id="0" name=""/>
        <dsp:cNvSpPr/>
      </dsp:nvSpPr>
      <dsp:spPr>
        <a:xfrm>
          <a:off x="2404506" y="2303017"/>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Seqscreen</a:t>
          </a:r>
          <a:endParaRPr lang="en-US" sz="1800" kern="1200" dirty="0"/>
        </a:p>
      </dsp:txBody>
      <dsp:txXfrm>
        <a:off x="2404506" y="2303017"/>
        <a:ext cx="1619722" cy="809861"/>
      </dsp:txXfrm>
    </dsp:sp>
    <dsp:sp modelId="{8E0E05B7-2BF9-4543-94F7-24687F25D784}">
      <dsp:nvSpPr>
        <dsp:cNvPr id="0" name=""/>
        <dsp:cNvSpPr/>
      </dsp:nvSpPr>
      <dsp:spPr>
        <a:xfrm>
          <a:off x="2404506" y="3453020"/>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Dirichlet mixture modeling</a:t>
          </a:r>
        </a:p>
      </dsp:txBody>
      <dsp:txXfrm>
        <a:off x="2404506" y="3453020"/>
        <a:ext cx="1619722" cy="809861"/>
      </dsp:txXfrm>
    </dsp:sp>
    <dsp:sp modelId="{92354B7F-24EB-44AB-9F98-D8C0027D7095}">
      <dsp:nvSpPr>
        <dsp:cNvPr id="0" name=""/>
        <dsp:cNvSpPr/>
      </dsp:nvSpPr>
      <dsp:spPr>
        <a:xfrm>
          <a:off x="2404506" y="4603023"/>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Maaslin2</a:t>
          </a:r>
        </a:p>
      </dsp:txBody>
      <dsp:txXfrm>
        <a:off x="2404506" y="4603023"/>
        <a:ext cx="1619722" cy="8098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BD4FD-9392-0A48-A87B-B5740D106C44}" type="datetimeFigureOut">
              <a:rPr lang="en-US" smtClean="0"/>
              <a:t>5/18/2021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74C89-39AB-4440-A7D3-F7D27E1F3377}" type="slidenum">
              <a:rPr lang="en-US" smtClean="0"/>
              <a:t>‹#›</a:t>
            </a:fld>
            <a:endParaRPr lang="en-US"/>
          </a:p>
        </p:txBody>
      </p:sp>
    </p:spTree>
    <p:extLst>
      <p:ext uri="{BB962C8B-B14F-4D97-AF65-F5344CB8AC3E}">
        <p14:creationId xmlns:p14="http://schemas.microsoft.com/office/powerpoint/2010/main" val="11221742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nlinelibrary.wiley.com/doi/full/10.1002/rmv.2109"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onlinelibrary.wiley.com/action/downloadFigures?id=rmv2109-fig-0001&amp;doi=10.1002%2Frmv.2109"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 you for allowing me to present our ongoing research on behalf of the COVIRT microbial subgroup.  I have no conflicts of interest of financial disclosures.</a:t>
            </a:r>
          </a:p>
        </p:txBody>
      </p:sp>
      <p:sp>
        <p:nvSpPr>
          <p:cNvPr id="4" name="Slide Number Placeholder 3"/>
          <p:cNvSpPr>
            <a:spLocks noGrp="1"/>
          </p:cNvSpPr>
          <p:nvPr>
            <p:ph type="sldNum" sz="quarter" idx="10"/>
          </p:nvPr>
        </p:nvSpPr>
        <p:spPr/>
        <p:txBody>
          <a:bodyPr/>
          <a:lstStyle/>
          <a:p>
            <a:fld id="{AE174C89-39AB-4440-A7D3-F7D27E1F3377}" type="slidenum">
              <a:rPr lang="en-US" smtClean="0"/>
              <a:t>1</a:t>
            </a:fld>
            <a:endParaRPr lang="en-US"/>
          </a:p>
        </p:txBody>
      </p:sp>
    </p:spTree>
    <p:extLst>
      <p:ext uri="{BB962C8B-B14F-4D97-AF65-F5344CB8AC3E}">
        <p14:creationId xmlns:p14="http://schemas.microsoft.com/office/powerpoint/2010/main" val="717829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gn="just">
              <a:lnSpc>
                <a:spcPts val="2400"/>
              </a:lnSpc>
              <a:spcBef>
                <a:spcPts val="0"/>
              </a:spcBef>
              <a:spcAft>
                <a:spcPts val="0"/>
              </a:spcAft>
            </a:pPr>
            <a:r>
              <a:rPr lang="en-US" sz="1800" dirty="0">
                <a:solidFill>
                  <a:srgbClr val="201F1E"/>
                </a:solidFill>
                <a:effectLst/>
                <a:latin typeface="Calibri" panose="020F0502020204030204" pitchFamily="34" charset="0"/>
                <a:ea typeface="Times New Roman" panose="02020603050405020304" pitchFamily="18" charset="0"/>
              </a:rPr>
              <a:t>Collectively, while this data does cannot speak to causality or directionality of the association, it does demonstrate a significant relationship between the human microbiome and severity of COVID-19, rendering further testable hypotheses that warrant further investigation.</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11</a:t>
            </a:fld>
            <a:endParaRPr lang="en-US"/>
          </a:p>
        </p:txBody>
      </p:sp>
    </p:spTree>
    <p:extLst>
      <p:ext uri="{BB962C8B-B14F-4D97-AF65-F5344CB8AC3E}">
        <p14:creationId xmlns:p14="http://schemas.microsoft.com/office/powerpoint/2010/main" val="159861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https://www.medrxiv.org/content/10.1101/2020.08.20.20144014v1.full.pdf</a:t>
            </a:r>
          </a:p>
          <a:p>
            <a:endParaRPr lang="en-US" dirty="0"/>
          </a:p>
          <a:p>
            <a:r>
              <a:rPr lang="en-US" dirty="0"/>
              <a:t>Notably, </a:t>
            </a:r>
            <a:r>
              <a:rPr lang="en-US" dirty="0" err="1"/>
              <a:t>Variovorax</a:t>
            </a:r>
            <a:r>
              <a:rPr lang="en-US" dirty="0"/>
              <a:t> account for a very high proportion in 6 patients. Interestingly, Staphylococcus </a:t>
            </a:r>
            <a:r>
              <a:rPr lang="en-US" dirty="0" err="1"/>
              <a:t>xylosus</a:t>
            </a:r>
            <a:r>
              <a:rPr lang="en-US" dirty="0"/>
              <a:t> and</a:t>
            </a:r>
          </a:p>
          <a:p>
            <a:endParaRPr lang="en-US" dirty="0"/>
          </a:p>
          <a:p>
            <a:r>
              <a:rPr lang="en-US" dirty="0"/>
              <a:t>Staphylococcus </a:t>
            </a:r>
            <a:r>
              <a:rPr lang="en-US" dirty="0" err="1"/>
              <a:t>simulans</a:t>
            </a:r>
            <a:r>
              <a:rPr lang="en-US" dirty="0"/>
              <a:t> had high abundances in three healthy controls (H21, H22 and H23)</a:t>
            </a:r>
          </a:p>
        </p:txBody>
      </p:sp>
      <p:sp>
        <p:nvSpPr>
          <p:cNvPr id="4" name="Slide Number Placeholder 3"/>
          <p:cNvSpPr>
            <a:spLocks noGrp="1"/>
          </p:cNvSpPr>
          <p:nvPr>
            <p:ph type="sldNum" sz="quarter" idx="5"/>
          </p:nvPr>
        </p:nvSpPr>
        <p:spPr/>
        <p:txBody>
          <a:bodyPr/>
          <a:lstStyle/>
          <a:p>
            <a:fld id="{AE174C89-39AB-4440-A7D3-F7D27E1F3377}" type="slidenum">
              <a:rPr lang="en-US" smtClean="0"/>
              <a:t>14</a:t>
            </a:fld>
            <a:endParaRPr lang="en-US"/>
          </a:p>
        </p:txBody>
      </p:sp>
    </p:spTree>
    <p:extLst>
      <p:ext uri="{BB962C8B-B14F-4D97-AF65-F5344CB8AC3E}">
        <p14:creationId xmlns:p14="http://schemas.microsoft.com/office/powerpoint/2010/main" val="2256367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 conclusion, we observed unique and taxonomic and functional discriminant features in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brochoalveolar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lavage metatranscriptomes associated with COVID19 disease and death.  Taxa of interested included genera from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Sphingomonadacae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Class, and function annotated Gene ontologies of interest included associated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with:Phosphate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phosphorylation, metal ion binding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mg,zn,etc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nucleotide terms (DNA/RNA), Lytic activity (hydrolase,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endopeptidase,etc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17</a:t>
            </a:fld>
            <a:endParaRPr lang="en-US"/>
          </a:p>
        </p:txBody>
      </p:sp>
    </p:spTree>
    <p:extLst>
      <p:ext uri="{BB962C8B-B14F-4D97-AF65-F5344CB8AC3E}">
        <p14:creationId xmlns:p14="http://schemas.microsoft.com/office/powerpoint/2010/main" val="304914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"The project described was supported by Grant Number T32 HD098069 from NIH NICHD” </a:t>
            </a:r>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19</a:t>
            </a:fld>
            <a:endParaRPr lang="en-US"/>
          </a:p>
        </p:txBody>
      </p:sp>
    </p:spTree>
    <p:extLst>
      <p:ext uri="{BB962C8B-B14F-4D97-AF65-F5344CB8AC3E}">
        <p14:creationId xmlns:p14="http://schemas.microsoft.com/office/powerpoint/2010/main" val="2825824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20</a:t>
            </a:fld>
            <a:endParaRPr lang="en-US"/>
          </a:p>
        </p:txBody>
      </p:sp>
    </p:spTree>
    <p:extLst>
      <p:ext uri="{BB962C8B-B14F-4D97-AF65-F5344CB8AC3E}">
        <p14:creationId xmlns:p14="http://schemas.microsoft.com/office/powerpoint/2010/main" val="2334264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21</a:t>
            </a:fld>
            <a:endParaRPr lang="en-US"/>
          </a:p>
        </p:txBody>
      </p:sp>
    </p:spTree>
    <p:extLst>
      <p:ext uri="{BB962C8B-B14F-4D97-AF65-F5344CB8AC3E}">
        <p14:creationId xmlns:p14="http://schemas.microsoft.com/office/powerpoint/2010/main" val="353426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22</a:t>
            </a:fld>
            <a:endParaRPr lang="en-US"/>
          </a:p>
        </p:txBody>
      </p:sp>
    </p:spTree>
    <p:extLst>
      <p:ext uri="{BB962C8B-B14F-4D97-AF65-F5344CB8AC3E}">
        <p14:creationId xmlns:p14="http://schemas.microsoft.com/office/powerpoint/2010/main" val="1193336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12121"/>
                </a:solidFill>
                <a:effectLst/>
                <a:latin typeface="Open Sans"/>
              </a:rPr>
              <a:t>FIGURE 1</a:t>
            </a:r>
            <a:r>
              <a:rPr lang="en-US" b="1" i="0" u="none" strike="noStrike" dirty="0">
                <a:solidFill>
                  <a:srgbClr val="005274"/>
                </a:solidFill>
                <a:effectLst/>
                <a:latin typeface="Open Sans"/>
                <a:hlinkClick r:id="rId3"/>
              </a:rPr>
              <a:t>Open in figure </a:t>
            </a:r>
            <a:r>
              <a:rPr lang="en-US" b="1" i="0" u="none" strike="noStrike" dirty="0" err="1">
                <a:solidFill>
                  <a:srgbClr val="005274"/>
                </a:solidFill>
                <a:effectLst/>
                <a:latin typeface="Open Sans"/>
                <a:hlinkClick r:id="rId3"/>
              </a:rPr>
              <a:t>viewer</a:t>
            </a:r>
            <a:r>
              <a:rPr lang="en-US" b="1" i="0" u="none" strike="noStrike" dirty="0" err="1">
                <a:solidFill>
                  <a:srgbClr val="005274"/>
                </a:solidFill>
                <a:effectLst/>
                <a:latin typeface="Open Sans"/>
                <a:hlinkClick r:id="rId4"/>
              </a:rPr>
              <a:t>PowerPoint</a:t>
            </a:r>
            <a:endParaRPr lang="en-US" b="0" i="0" dirty="0">
              <a:solidFill>
                <a:srgbClr val="1C1D1E"/>
              </a:solidFill>
              <a:effectLst/>
              <a:latin typeface="Open Sans"/>
            </a:endParaRPr>
          </a:p>
          <a:p>
            <a:pPr algn="l"/>
            <a:r>
              <a:rPr lang="en-US" b="0" i="0" dirty="0">
                <a:solidFill>
                  <a:srgbClr val="1C1D1E"/>
                </a:solidFill>
                <a:effectLst/>
                <a:latin typeface="Open Sans"/>
              </a:rPr>
              <a:t>The cytokine storm and stress can increase gut dysbiosis/permeability, further contributing to cytokine induced IDO and TDO, leading to kynurenine and kynurenic acid, which activate the </a:t>
            </a:r>
            <a:r>
              <a:rPr lang="en-US" b="0" i="0" dirty="0" err="1">
                <a:solidFill>
                  <a:srgbClr val="1C1D1E"/>
                </a:solidFill>
                <a:effectLst/>
                <a:latin typeface="Open Sans"/>
              </a:rPr>
              <a:t>AhR</a:t>
            </a:r>
            <a:r>
              <a:rPr lang="en-US" b="0" i="0" dirty="0">
                <a:solidFill>
                  <a:srgbClr val="1C1D1E"/>
                </a:solidFill>
                <a:effectLst/>
                <a:latin typeface="Open Sans"/>
              </a:rPr>
              <a:t> to increase CYP1B1 and regulate the NAS/Melatonin ratio. Other factors, including CYP2C19, mGluR5, P2Y1, and O‐demethylation can also regulate the NAS/melatonin ratio. The miRNAs, miR‐7, miR‐375, and miR‐451 are increased following many viral infections, thereby suppressing 14‐3‐3 and the stabilization of AANAT, leading to </a:t>
            </a:r>
            <a:r>
              <a:rPr lang="en-US" b="0" i="0" dirty="0" err="1">
                <a:solidFill>
                  <a:srgbClr val="1C1D1E"/>
                </a:solidFill>
                <a:effectLst/>
                <a:latin typeface="Open Sans"/>
              </a:rPr>
              <a:t>melatonergic</a:t>
            </a:r>
            <a:r>
              <a:rPr lang="en-US" b="0" i="0" dirty="0">
                <a:solidFill>
                  <a:srgbClr val="1C1D1E"/>
                </a:solidFill>
                <a:effectLst/>
                <a:latin typeface="Open Sans"/>
              </a:rPr>
              <a:t> pathway inhibition. The suppression of melatonin, including from an increase in the NAS/melatonin ratio, attenuates melatonin's induction of Bmal1 and therefore the circadian regulation of mitochondria. Bmal1 induces PDC, leading to an increase in OXPHOS, the TCA cycle and the acetyl‐CoA that is a necessary co‐substrate for AANAT and </a:t>
            </a:r>
            <a:r>
              <a:rPr lang="en-US" b="0" i="0" dirty="0" err="1">
                <a:solidFill>
                  <a:srgbClr val="1C1D1E"/>
                </a:solidFill>
                <a:effectLst/>
                <a:latin typeface="Open Sans"/>
              </a:rPr>
              <a:t>melatonergic</a:t>
            </a:r>
            <a:r>
              <a:rPr lang="en-US" b="0" i="0" dirty="0">
                <a:solidFill>
                  <a:srgbClr val="1C1D1E"/>
                </a:solidFill>
                <a:effectLst/>
                <a:latin typeface="Open Sans"/>
              </a:rPr>
              <a:t> pathway activation. The decrease in pineal and mitochondrial melatonin contributes to an increase in the replication and severity of many viral infections. The arrows indicate “stimulation”, with a crossed‐line indicating “inhibitory”</a:t>
            </a:r>
          </a:p>
          <a:p>
            <a:pPr marL="228600" indent="-228600">
              <a:buFont typeface="+mj-lt"/>
              <a:buAutoNum type="arabicPeriod"/>
            </a:pPr>
            <a:r>
              <a:rPr lang="en-US" dirty="0"/>
              <a:t>https://onlinelibrary.wiley.com/doi/full/10.1002/rmv.2109#:~:text=Melatonin%20is%20actively%20inhibited%20by,associated%20with%20viral%E2%80%90linked%20fatality.</a:t>
            </a:r>
          </a:p>
          <a:p>
            <a:pPr marL="228600" indent="-228600">
              <a:buFont typeface="+mj-lt"/>
              <a:buAutoNum type="arabicPeriod"/>
            </a:pPr>
            <a:endParaRPr lang="en-US" dirty="0"/>
          </a:p>
          <a:p>
            <a:pPr marL="228600" indent="-228600">
              <a:buFont typeface="+mj-lt"/>
              <a:buAutoNum type="arabicPeriod"/>
            </a:pPr>
            <a:endParaRPr lang="en-US" dirty="0"/>
          </a:p>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0" i="0" dirty="0">
                <a:solidFill>
                  <a:srgbClr val="1C1D1E"/>
                </a:solidFill>
                <a:effectLst/>
                <a:latin typeface="Open Sans"/>
              </a:rPr>
              <a:t>Melatonin induces the circadian gene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800100" lvl="1" indent="-342900">
              <a:buFont typeface="+mj-lt"/>
              <a:buAutoNum type="arabicPeriod"/>
            </a:pPr>
            <a:r>
              <a:rPr lang="en-US" b="0" i="0" dirty="0">
                <a:solidFill>
                  <a:srgbClr val="1C1D1E"/>
                </a:solidFill>
                <a:effectLst/>
                <a:latin typeface="Open Sans"/>
              </a:rPr>
              <a:t>PDC drives </a:t>
            </a:r>
            <a:r>
              <a:rPr lang="en-US" b="1" i="0" dirty="0">
                <a:solidFill>
                  <a:srgbClr val="1C1D1E"/>
                </a:solidFill>
                <a:effectLst/>
                <a:latin typeface="Open Sans"/>
              </a:rPr>
              <a:t>mitochondrial</a:t>
            </a:r>
            <a:r>
              <a:rPr lang="en-US" b="0" i="0" dirty="0">
                <a:solidFill>
                  <a:srgbClr val="1C1D1E"/>
                </a:solidFill>
                <a:effectLst/>
                <a:latin typeface="Open Sans"/>
              </a:rPr>
              <a:t> conversion of pyruvate to acetyl‐coenzyme A (acetyl‐CoA), thereby increasing the tricarboxylic acid cycle, </a:t>
            </a:r>
            <a:r>
              <a:rPr lang="en-US" b="1" i="0" dirty="0">
                <a:solidFill>
                  <a:srgbClr val="1C1D1E"/>
                </a:solidFill>
                <a:effectLst/>
                <a:latin typeface="Open Sans"/>
              </a:rPr>
              <a:t>oxidative phosphorylation</a:t>
            </a:r>
            <a:r>
              <a:rPr lang="en-US" b="0" i="0" dirty="0">
                <a:solidFill>
                  <a:srgbClr val="1C1D1E"/>
                </a:solidFill>
                <a:effectLst/>
                <a:latin typeface="Open Sans"/>
              </a:rPr>
              <a:t>, and </a:t>
            </a:r>
            <a:r>
              <a:rPr lang="en-US" b="1" i="0" dirty="0">
                <a:solidFill>
                  <a:srgbClr val="1C1D1E"/>
                </a:solidFill>
                <a:effectLst/>
                <a:latin typeface="Open Sans"/>
              </a:rPr>
              <a:t>ATP production</a:t>
            </a:r>
            <a:r>
              <a:rPr lang="en-US" b="0" i="0" dirty="0">
                <a:solidFill>
                  <a:srgbClr val="1C1D1E"/>
                </a:solidFill>
                <a:effectLst/>
                <a:latin typeface="Open Sans"/>
              </a:rPr>
              <a:t>. </a:t>
            </a:r>
          </a:p>
          <a:p>
            <a:pPr marL="1257300" lvl="2" indent="-342900">
              <a:buFont typeface="+mj-lt"/>
              <a:buAutoNum type="arabicPeriod"/>
            </a:pPr>
            <a:r>
              <a:rPr lang="en-US" b="0" i="0" dirty="0">
                <a:solidFill>
                  <a:srgbClr val="1C1D1E"/>
                </a:solidFill>
                <a:effectLst/>
                <a:latin typeface="Open Sans"/>
              </a:rPr>
              <a:t>Pineal melatonin suppression attenuates this, preventing the circadian “resetting” of </a:t>
            </a:r>
            <a:r>
              <a:rPr lang="en-US" b="1" i="0" dirty="0">
                <a:solidFill>
                  <a:srgbClr val="1C1D1E"/>
                </a:solidFill>
                <a:effectLst/>
                <a:latin typeface="Open Sans"/>
              </a:rPr>
              <a:t>mitochondrial metabolism</a:t>
            </a:r>
            <a:r>
              <a:rPr lang="en-US" b="0" i="0" dirty="0">
                <a:solidFill>
                  <a:srgbClr val="1C1D1E"/>
                </a:solidFill>
                <a:effectLst/>
                <a:latin typeface="Open Sans"/>
              </a:rPr>
              <a:t>. </a:t>
            </a:r>
          </a:p>
          <a:p>
            <a:pPr marL="1257300" lvl="2" indent="-342900">
              <a:buFont typeface="+mj-lt"/>
              <a:buAutoNum type="arabicPeriod"/>
            </a:pPr>
            <a:r>
              <a:rPr lang="en-US" dirty="0">
                <a:solidFill>
                  <a:srgbClr val="1C1D1E"/>
                </a:solidFill>
                <a:latin typeface="Open Sans"/>
              </a:rPr>
              <a:t>This is i</a:t>
            </a:r>
            <a:r>
              <a:rPr lang="en-US" b="0" i="0" dirty="0">
                <a:solidFill>
                  <a:srgbClr val="1C1D1E"/>
                </a:solidFill>
                <a:effectLst/>
                <a:latin typeface="Open Sans"/>
              </a:rPr>
              <a:t>mportant in immune cells shifting glycolytic </a:t>
            </a:r>
            <a:r>
              <a:rPr lang="en-US" b="1" i="0" dirty="0">
                <a:solidFill>
                  <a:srgbClr val="1C1D1E"/>
                </a:solidFill>
                <a:effectLst/>
                <a:latin typeface="Open Sans"/>
              </a:rPr>
              <a:t>to oxidative phosphorylation</a:t>
            </a:r>
            <a:r>
              <a:rPr lang="en-US" dirty="0">
                <a:solidFill>
                  <a:srgbClr val="1C1D1E"/>
                </a:solidFill>
                <a:latin typeface="Open Sans"/>
              </a:rPr>
              <a:t> metabolism which switches</a:t>
            </a:r>
            <a:r>
              <a:rPr lang="en-US" b="0" i="0" dirty="0">
                <a:solidFill>
                  <a:srgbClr val="1C1D1E"/>
                </a:solidFill>
                <a:effectLst/>
                <a:latin typeface="Open Sans"/>
              </a:rPr>
              <a:t> cells from reactive to quiescent. </a:t>
            </a:r>
          </a:p>
          <a:p>
            <a:pPr marL="342900" indent="-342900">
              <a:buFont typeface="+mj-lt"/>
              <a:buAutoNum type="arabicPeriod"/>
            </a:pPr>
            <a:r>
              <a:rPr lang="en-US" b="0" i="0" dirty="0">
                <a:solidFill>
                  <a:srgbClr val="1C1D1E"/>
                </a:solidFill>
                <a:effectLst/>
                <a:latin typeface="Open Sans"/>
              </a:rPr>
              <a:t>Acetyl‐CoA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Virus‐and cytokine storm‐driven changes </a:t>
            </a:r>
            <a:r>
              <a:rPr lang="en-US" b="1" i="0" dirty="0">
                <a:solidFill>
                  <a:srgbClr val="1C1D1E"/>
                </a:solidFill>
                <a:effectLst/>
                <a:latin typeface="Open Sans"/>
              </a:rPr>
              <a:t>also increase gut permeability and dysbiosis</a:t>
            </a:r>
            <a:r>
              <a:rPr lang="en-US" b="0" i="0" dirty="0">
                <a:solidFill>
                  <a:srgbClr val="1C1D1E"/>
                </a:solidFill>
                <a:effectLst/>
                <a:latin typeface="Open Sans"/>
              </a:rPr>
              <a:t>, thereby suppressing levels of the short‐chain fatty acid, butyrate, and increasing</a:t>
            </a:r>
            <a:r>
              <a:rPr lang="en-US" b="1" i="0" dirty="0">
                <a:solidFill>
                  <a:srgbClr val="1C1D1E"/>
                </a:solidFill>
                <a:effectLst/>
                <a:latin typeface="Open Sans"/>
              </a:rPr>
              <a:t> circulating lipopolysaccharide </a:t>
            </a:r>
            <a:r>
              <a:rPr lang="en-US" b="0" i="0" dirty="0">
                <a:solidFill>
                  <a:srgbClr val="1C1D1E"/>
                </a:solidFill>
                <a:effectLst/>
                <a:latin typeface="Open Sans"/>
              </a:rPr>
              <a:t>(LPS). </a:t>
            </a:r>
          </a:p>
          <a:p>
            <a:pPr marL="171450" indent="-171450">
              <a:buFont typeface="Arial" panose="020B0604020202020204" pitchFamily="34" charset="0"/>
              <a:buChar char="•"/>
            </a:pPr>
            <a:r>
              <a:rPr lang="en-US" b="0" i="0" dirty="0">
                <a:solidFill>
                  <a:srgbClr val="1C1D1E"/>
                </a:solidFill>
                <a:effectLst/>
                <a:latin typeface="Open Sans"/>
              </a:rPr>
              <a:t>The alterations in butyrate and LPS can promote viral replication and host symptom severity via impacts on the </a:t>
            </a:r>
            <a:r>
              <a:rPr lang="en-US" b="0" i="0" dirty="0" err="1">
                <a:solidFill>
                  <a:srgbClr val="1C1D1E"/>
                </a:solidFill>
                <a:effectLst/>
                <a:latin typeface="Open Sans"/>
              </a:rPr>
              <a:t>melatonergic</a:t>
            </a:r>
            <a:r>
              <a:rPr lang="en-US" b="0" i="0" dirty="0">
                <a:solidFill>
                  <a:srgbClr val="1C1D1E"/>
                </a:solidFill>
                <a:effectLst/>
                <a:latin typeface="Open Sans"/>
              </a:rPr>
              <a:t> pathway. </a:t>
            </a:r>
          </a:p>
          <a:p>
            <a:pPr marL="171450" indent="-171450">
              <a:buFont typeface="Arial" panose="020B0604020202020204" pitchFamily="34" charset="0"/>
              <a:buChar char="•"/>
            </a:pPr>
            <a:r>
              <a:rPr lang="en-US" b="0" i="0" dirty="0">
                <a:solidFill>
                  <a:srgbClr val="1C1D1E"/>
                </a:solidFill>
                <a:effectLst/>
                <a:latin typeface="Open Sans"/>
              </a:rPr>
              <a:t>Possible treatment implications for covid‐19 and other viral infections.</a:t>
            </a:r>
            <a:endParaRPr lang="en-US" dirty="0"/>
          </a:p>
          <a:p>
            <a:pPr marL="0" indent="0">
              <a:buFont typeface="+mj-lt"/>
              <a:buNone/>
            </a:pPr>
            <a:endParaRPr lang="en-US" dirty="0"/>
          </a:p>
          <a:p>
            <a:pPr marL="0" indent="0">
              <a:buFont typeface="+mj-lt"/>
              <a:buNone/>
            </a:pPr>
            <a:endParaRPr lang="en-US" dirty="0"/>
          </a:p>
          <a:p>
            <a:pPr marL="0" indent="0">
              <a:buFont typeface="+mj-lt"/>
              <a:buNone/>
            </a:pPr>
            <a:r>
              <a:rPr lang="en-US" dirty="0"/>
              <a:t>Also cd147 hypothesis</a:t>
            </a:r>
          </a:p>
          <a:p>
            <a:pPr marL="0" indent="0">
              <a:buFont typeface="+mj-lt"/>
              <a:buNone/>
            </a:pPr>
            <a:r>
              <a:rPr lang="en-US" b="0" i="0" dirty="0">
                <a:solidFill>
                  <a:srgbClr val="333333"/>
                </a:solidFill>
                <a:effectLst/>
                <a:latin typeface="-apple-system"/>
              </a:rPr>
              <a:t>CD147 protein and the potential protective effect of melatonin that is mediated by this protein in COVID-19. CD147 is a glycoprotein that is responsible for the cytokine storm in the lungs through the mediation of viral invasion. Melatonin use previously was shown to reduce cardiac damage by blocking the CD147 activity.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23</a:t>
            </a:fld>
            <a:endParaRPr lang="en-US"/>
          </a:p>
        </p:txBody>
      </p:sp>
    </p:spTree>
    <p:extLst>
      <p:ext uri="{BB962C8B-B14F-4D97-AF65-F5344CB8AC3E}">
        <p14:creationId xmlns:p14="http://schemas.microsoft.com/office/powerpoint/2010/main" val="1910715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endParaRPr lang="en-US" b="0" i="0" dirty="0">
              <a:solidFill>
                <a:srgbClr val="111111"/>
              </a:solidFill>
              <a:effectLst/>
              <a:latin typeface="Roboto"/>
            </a:endParaRPr>
          </a:p>
          <a:p>
            <a:pPr marL="228600" indent="-228600">
              <a:buFont typeface="+mj-lt"/>
              <a:buAutoNum type="arabicPeriod"/>
            </a:pPr>
            <a:r>
              <a:rPr lang="en-US" b="0" i="0" dirty="0">
                <a:solidFill>
                  <a:srgbClr val="111111"/>
                </a:solidFill>
                <a:effectLst/>
                <a:latin typeface="Roboto"/>
              </a:rPr>
              <a:t>https://www.ncbi.nlm.nih.gov/pmc/articles/PMC7103355/</a:t>
            </a:r>
          </a:p>
        </p:txBody>
      </p:sp>
      <p:sp>
        <p:nvSpPr>
          <p:cNvPr id="4" name="Slide Number Placeholder 3"/>
          <p:cNvSpPr>
            <a:spLocks noGrp="1"/>
          </p:cNvSpPr>
          <p:nvPr>
            <p:ph type="sldNum" sz="quarter" idx="5"/>
          </p:nvPr>
        </p:nvSpPr>
        <p:spPr/>
        <p:txBody>
          <a:bodyPr/>
          <a:lstStyle/>
          <a:p>
            <a:fld id="{EA5CC0D2-8A81-4372-BF9C-B097C837F6D0}" type="slidenum">
              <a:rPr lang="en-US" smtClean="0"/>
              <a:t>25</a:t>
            </a:fld>
            <a:endParaRPr lang="en-US"/>
          </a:p>
        </p:txBody>
      </p:sp>
    </p:spTree>
    <p:extLst>
      <p:ext uri="{BB962C8B-B14F-4D97-AF65-F5344CB8AC3E}">
        <p14:creationId xmlns:p14="http://schemas.microsoft.com/office/powerpoint/2010/main" val="2669327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r>
              <a:rPr lang="en-US" b="0" i="0" dirty="0">
                <a:solidFill>
                  <a:srgbClr val="111111"/>
                </a:solidFill>
                <a:effectLst/>
                <a:latin typeface="Roboto"/>
              </a:rPr>
              <a:t>The crystal structure of a conserved domain of nonstructural protein 3 (nsP3) from severe acute respiratory syndrome coronavirus (SARS-</a:t>
            </a:r>
            <a:r>
              <a:rPr lang="en-US" b="0" i="0" dirty="0" err="1">
                <a:solidFill>
                  <a:srgbClr val="111111"/>
                </a:solidFill>
                <a:effectLst/>
                <a:latin typeface="Roboto"/>
              </a:rPr>
              <a:t>CoV</a:t>
            </a:r>
            <a:r>
              <a:rPr lang="en-US" b="0" i="0" dirty="0">
                <a:solidFill>
                  <a:srgbClr val="111111"/>
                </a:solidFill>
                <a:effectLst/>
                <a:latin typeface="Roboto"/>
              </a:rPr>
              <a:t>) has been solved by single-wavelength anomalous dispersion to 1.4 A resolution. The structure of this "X" domain, seen in many single-stranded RNA viruses, reveals a three-layered alpha/beta/alpha core with a macro-H2A-like fold. The putative active site is a solvent-exposed cleft that is conserved in its three structural homologs, yeast Ymx7, </a:t>
            </a:r>
            <a:r>
              <a:rPr lang="en-US" b="0" i="0" dirty="0" err="1">
                <a:solidFill>
                  <a:srgbClr val="111111"/>
                </a:solidFill>
                <a:effectLst/>
                <a:latin typeface="Roboto"/>
              </a:rPr>
              <a:t>Archeoglobus</a:t>
            </a:r>
            <a:r>
              <a:rPr lang="en-US" b="0" i="0" dirty="0">
                <a:solidFill>
                  <a:srgbClr val="111111"/>
                </a:solidFill>
                <a:effectLst/>
                <a:latin typeface="Roboto"/>
              </a:rPr>
              <a:t> </a:t>
            </a:r>
            <a:r>
              <a:rPr lang="en-US" b="0" i="0" dirty="0" err="1">
                <a:solidFill>
                  <a:srgbClr val="111111"/>
                </a:solidFill>
                <a:effectLst/>
                <a:latin typeface="Roboto"/>
              </a:rPr>
              <a:t>fulgidus</a:t>
            </a:r>
            <a:r>
              <a:rPr lang="en-US" b="0" i="0" dirty="0">
                <a:solidFill>
                  <a:srgbClr val="111111"/>
                </a:solidFill>
                <a:effectLst/>
                <a:latin typeface="Roboto"/>
              </a:rPr>
              <a:t> AF1521, and Er58 from E. coli. Its sequence is similar to yeast YBR022W (also known as Poa1P), a known phosphatase that acts on ADP-ribose-1''-phosphate (Appr-1''-p). The SARS nsP3 domain readily removes the 1'' phosphate group from Appr-1''-p in in vitro assays, confirming its phosphatase activity. Sequence and structure comparison of all known macro-H2A domains combined with available functional data suggests that proteins of this superfamily form an emerging group of nucleotide phosphatases that dephosphorylate Appr-1''-p.</a:t>
            </a: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26</a:t>
            </a:fld>
            <a:endParaRPr lang="en-US"/>
          </a:p>
        </p:txBody>
      </p:sp>
    </p:spTree>
    <p:extLst>
      <p:ext uri="{BB962C8B-B14F-4D97-AF65-F5344CB8AC3E}">
        <p14:creationId xmlns:p14="http://schemas.microsoft.com/office/powerpoint/2010/main" val="107544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201F1E"/>
                </a:solidFill>
                <a:effectLst/>
                <a:latin typeface="Calibri" panose="020F0502020204030204" pitchFamily="34" charset="0"/>
                <a:ea typeface="Calibri" panose="020F0502020204030204" pitchFamily="34" charset="0"/>
              </a:rPr>
              <a:t>In order to better understand the potential relationship between COVID-19 disease severity and microbial community dynamics / functional profiles from a </a:t>
            </a:r>
            <a:r>
              <a:rPr lang="en-US" sz="1800" dirty="0" err="1">
                <a:solidFill>
                  <a:srgbClr val="201F1E"/>
                </a:solidFill>
                <a:effectLst/>
                <a:latin typeface="Calibri" panose="020F0502020204030204" pitchFamily="34" charset="0"/>
                <a:ea typeface="Calibri" panose="020F0502020204030204" pitchFamily="34" charset="0"/>
              </a:rPr>
              <a:t>hologenome</a:t>
            </a:r>
            <a:r>
              <a:rPr lang="en-US" sz="1800" dirty="0">
                <a:solidFill>
                  <a:srgbClr val="201F1E"/>
                </a:solidFill>
                <a:effectLst/>
                <a:latin typeface="Calibri" panose="020F0502020204030204" pitchFamily="34" charset="0"/>
                <a:ea typeface="Calibri" panose="020F0502020204030204" pitchFamily="34" charset="0"/>
              </a:rPr>
              <a:t> standpoint, *** we conducted an analysis using human bronchoalveolar lavage fluid (BALF) metatranscriptomes sample sequences sourced from 8 different publications </a:t>
            </a:r>
            <a:r>
              <a:rPr lang="en-US" sz="1200" b="0" i="0" dirty="0">
                <a:solidFill>
                  <a:srgbClr val="333333"/>
                </a:solidFill>
                <a:effectLst/>
                <a:latin typeface="Open Sans"/>
                <a:ea typeface="Calibri" panose="020F0502020204030204" pitchFamily="34" charset="0"/>
              </a:rPr>
              <a:t>that were made available</a:t>
            </a:r>
            <a:r>
              <a:rPr lang="en-US" sz="1200" b="0" i="0" dirty="0">
                <a:solidFill>
                  <a:srgbClr val="333333"/>
                </a:solidFill>
                <a:effectLst/>
                <a:latin typeface="Open Sans"/>
              </a:rPr>
              <a:t> from public repositories.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Open Sans"/>
              </a:rPr>
              <a:t>*** These samples comprise 3 main cohorts case types consisting of uninfected control cohort</a:t>
            </a:r>
            <a:r>
              <a:rPr lang="en-US" sz="1800" dirty="0">
                <a:solidFill>
                  <a:srgbClr val="201F1E"/>
                </a:solidFill>
                <a:effectLst/>
                <a:latin typeface="Calibri" panose="020F0502020204030204" pitchFamily="34" charset="0"/>
                <a:ea typeface="Calibri" panose="020F0502020204030204" pitchFamily="34" charset="0"/>
              </a:rPr>
              <a:t>, community acquired pneumonia or </a:t>
            </a:r>
            <a:r>
              <a:rPr lang="en-US" sz="1800" dirty="0">
                <a:effectLst/>
                <a:latin typeface="Calibri" panose="020F0502020204030204" pitchFamily="34" charset="0"/>
                <a:ea typeface="Calibri" panose="020F0502020204030204" pitchFamily="34" charset="0"/>
              </a:rPr>
              <a:t>CAP patients</a:t>
            </a:r>
            <a:r>
              <a:rPr lang="en-US" sz="1800" dirty="0">
                <a:solidFill>
                  <a:srgbClr val="201F1E"/>
                </a:solidFill>
                <a:effectLst/>
                <a:latin typeface="Calibri" panose="020F0502020204030204" pitchFamily="34" charset="0"/>
                <a:ea typeface="Calibri" panose="020F0502020204030204" pitchFamily="34" charset="0"/>
              </a:rPr>
              <a:t>, or COVID19 patients, *** with a secondary analysis of disease severity amongst a subset of the COVID19 cohort broken down by survival outcome. *** The objectives of the study are to c</a:t>
            </a:r>
            <a:r>
              <a:rPr lang="en-US" sz="1600" dirty="0">
                <a:solidFill>
                  <a:srgbClr val="000000"/>
                </a:solidFill>
                <a:ea typeface="Times New Roman" panose="02020603050405020304" pitchFamily="18" charset="0"/>
                <a:cs typeface="Calibri" panose="020F0502020204030204" pitchFamily="34" charset="0"/>
              </a:rPr>
              <a:t>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cohort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 *** 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 *** and </a:t>
            </a:r>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 ***</a:t>
            </a:r>
            <a:r>
              <a:rPr lang="en-US" sz="1800" dirty="0">
                <a:solidFill>
                  <a:srgbClr val="201F1E"/>
                </a:solidFill>
                <a:effectLst/>
                <a:latin typeface="Calibri" panose="020F0502020204030204" pitchFamily="34" charset="0"/>
                <a:ea typeface="Calibri" panose="020F0502020204030204" pitchFamily="34" charset="0"/>
              </a:rPr>
              <a:t>With the overarching hypothesis that there is a potential informative relationship between the BALF microbiome and the severity of COVID-19 disease onset and progression.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Open Sans"/>
              </a:rPr>
              <a:t>.</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a:t>
            </a:fld>
            <a:endParaRPr lang="en-US"/>
          </a:p>
        </p:txBody>
      </p:sp>
    </p:spTree>
    <p:extLst>
      <p:ext uri="{BB962C8B-B14F-4D97-AF65-F5344CB8AC3E}">
        <p14:creationId xmlns:p14="http://schemas.microsoft.com/office/powerpoint/2010/main" val="276040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Raw sequencing reads were download from either SRA or CRA followed by</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Read preprocessing consisted of adapter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trimming,QA</a:t>
            </a:r>
            <a:r>
              <a:rPr lang="en-US" sz="1800" dirty="0">
                <a:effectLst/>
                <a:latin typeface="Calibri" panose="020F0502020204030204" pitchFamily="34" charset="0"/>
                <a:ea typeface="Calibri" panose="020F0502020204030204" pitchFamily="34" charset="0"/>
                <a:cs typeface="Times New Roman" panose="02020603050405020304" pitchFamily="18" charset="0"/>
              </a:rPr>
              <a:t>/QC, and filtering of human and low complexity reads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Trimmomatic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fastQC</a:t>
            </a:r>
            <a:r>
              <a:rPr lang="en-US" sz="1800" dirty="0">
                <a:effectLst/>
                <a:latin typeface="Calibri" panose="020F0502020204030204" pitchFamily="34" charset="0"/>
                <a:ea typeface="Calibri" panose="020F0502020204030204" pitchFamily="34" charset="0"/>
                <a:cs typeface="Times New Roman" panose="02020603050405020304" pitchFamily="18" charset="0"/>
              </a:rPr>
              <a:t>, Kraken2,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FastP</a:t>
            </a:r>
            <a:r>
              <a:rPr lang="en-US" sz="1800" dirty="0">
                <a:effectLst/>
                <a:latin typeface="Calibri" panose="020F0502020204030204" pitchFamily="34" charset="0"/>
                <a:ea typeface="Calibri" panose="020F0502020204030204" pitchFamily="34" charset="0"/>
                <a:cs typeface="Times New Roman" panose="02020603050405020304" pitchFamily="18" charset="0"/>
              </a:rPr>
              <a:t>, followed by</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classification via Kraken2 and functional annotation via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Seqscreen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classifications were decontaminated against negative controls when applicable using the library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decontam</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R, followed by statistical analysis and visualization using the bioinformatic software package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phyloseq</a:t>
            </a:r>
            <a:r>
              <a:rPr lang="en-US" sz="1800" dirty="0">
                <a:effectLst/>
                <a:latin typeface="Calibri" panose="020F0502020204030204" pitchFamily="34" charset="0"/>
                <a:ea typeface="Calibri" panose="020F0502020204030204" pitchFamily="34" charset="0"/>
                <a:cs typeface="Times New Roman" panose="02020603050405020304" pitchFamily="18" charset="0"/>
              </a:rPr>
              <a:t> , vegan,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metacoder</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R.</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Functional annotations  gene ontologies counts derived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seqscreen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outputs were parent propagated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covirt</a:t>
            </a:r>
            <a:r>
              <a:rPr lang="en-US" sz="1800" dirty="0">
                <a:effectLst/>
                <a:latin typeface="Calibri" panose="020F0502020204030204" pitchFamily="34" charset="0"/>
                <a:ea typeface="Calibri" panose="020F0502020204030204" pitchFamily="34" charset="0"/>
                <a:cs typeface="Times New Roman" panose="02020603050405020304" pitchFamily="18" charset="0"/>
              </a:rPr>
              <a:t>-micro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 generated by Mike Lee at NASA.</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Parent propagated Gene ontology terms counts were then subjected to a Dirichlet mixture modeling (or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clustering) and comparative analysis using </a:t>
            </a:r>
            <a:r>
              <a:rPr lang="en-US" sz="1800"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multivariable associations with linear models </a:t>
            </a:r>
            <a:r>
              <a:rPr lang="en-US" sz="1800" dirty="0">
                <a:effectLst/>
                <a:latin typeface="Calibri" panose="020F0502020204030204" pitchFamily="34" charset="0"/>
                <a:ea typeface="Calibri" panose="020F0502020204030204" pitchFamily="34" charset="0"/>
                <a:cs typeface="Times New Roman" panose="02020603050405020304" pitchFamily="18" charset="0"/>
              </a:rPr>
              <a:t>Maaslin2 in R.</a:t>
            </a:r>
          </a:p>
          <a:p>
            <a:pPr marL="342900" marR="0" lvl="0" indent="-342900" algn="just">
              <a:lnSpc>
                <a:spcPct val="20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Scripts, intermediate files, and results can be found in the OSF,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covirt</a:t>
            </a:r>
            <a:r>
              <a:rPr lang="en-US" sz="1800" dirty="0">
                <a:effectLst/>
                <a:latin typeface="Calibri" panose="020F0502020204030204" pitchFamily="34" charset="0"/>
                <a:ea typeface="Calibri" panose="020F0502020204030204" pitchFamily="34" charset="0"/>
                <a:cs typeface="Times New Roman" panose="02020603050405020304" pitchFamily="18" charset="0"/>
              </a:rPr>
              <a:t>-micro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githubs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repos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packages.</a:t>
            </a:r>
          </a:p>
        </p:txBody>
      </p:sp>
      <p:sp>
        <p:nvSpPr>
          <p:cNvPr id="4" name="Slide Number Placeholder 3"/>
          <p:cNvSpPr>
            <a:spLocks noGrp="1"/>
          </p:cNvSpPr>
          <p:nvPr>
            <p:ph type="sldNum" sz="quarter" idx="5"/>
          </p:nvPr>
        </p:nvSpPr>
        <p:spPr/>
        <p:txBody>
          <a:bodyPr/>
          <a:lstStyle/>
          <a:p>
            <a:fld id="{AE174C89-39AB-4440-A7D3-F7D27E1F3377}" type="slidenum">
              <a:rPr lang="en-US" smtClean="0"/>
              <a:t>3</a:t>
            </a:fld>
            <a:endParaRPr lang="en-US"/>
          </a:p>
        </p:txBody>
      </p:sp>
    </p:spTree>
    <p:extLst>
      <p:ext uri="{BB962C8B-B14F-4D97-AF65-F5344CB8AC3E}">
        <p14:creationId xmlns:p14="http://schemas.microsoft.com/office/powerpoint/2010/main" val="34330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algn="l" rtl="0" eaLnBrk="1" fontAlgn="ctr" latinLnBrk="0" hangingPunct="1">
              <a:spcBef>
                <a:spcPts val="0"/>
              </a:spcBef>
              <a:spcAft>
                <a:spcPts val="0"/>
              </a:spcAft>
            </a:pPr>
            <a:r>
              <a:rPr lang="en-US" sz="1800" dirty="0">
                <a:solidFill>
                  <a:srgbClr val="201F1E"/>
                </a:solidFill>
                <a:effectLst/>
                <a:latin typeface="Calibri" panose="020F0502020204030204" pitchFamily="34" charset="0"/>
                <a:ea typeface="Calibri" panose="020F0502020204030204" pitchFamily="34" charset="0"/>
              </a:rPr>
              <a:t>After read filtering and batch effect sample removal, sample cohorts consisted of </a:t>
            </a:r>
            <a:r>
              <a:rPr lang="en-US" sz="1800" b="0" i="0" u="none" strike="noStrike" kern="1200" dirty="0">
                <a:solidFill>
                  <a:srgbClr val="000000"/>
                </a:solidFill>
                <a:effectLst/>
                <a:latin typeface="Calibri" panose="020F0502020204030204" pitchFamily="34" charset="0"/>
              </a:rPr>
              <a:t>29 Uninfected sampled,</a:t>
            </a:r>
            <a:r>
              <a:rPr lang="en-US" sz="4000" b="0" i="0" u="none" strike="noStrike" dirty="0">
                <a:effectLst/>
                <a:latin typeface="Arial" panose="020B0604020202020204" pitchFamily="34" charset="0"/>
              </a:rPr>
              <a:t> </a:t>
            </a:r>
            <a:r>
              <a:rPr lang="en-US" sz="1800" b="0" i="0" u="none" strike="noStrike" kern="1200" dirty="0">
                <a:solidFill>
                  <a:srgbClr val="000000"/>
                </a:solidFill>
                <a:effectLst/>
                <a:latin typeface="Calibri" panose="020F0502020204030204" pitchFamily="34" charset="0"/>
              </a:rPr>
              <a:t>25 CAP samples,</a:t>
            </a:r>
            <a:r>
              <a:rPr lang="en-US" sz="4000" b="0" i="0" u="none" strike="noStrike" dirty="0">
                <a:effectLst/>
                <a:latin typeface="Arial" panose="020B0604020202020204" pitchFamily="34" charset="0"/>
              </a:rPr>
              <a:t> and </a:t>
            </a:r>
            <a:r>
              <a:rPr lang="en-US" sz="1800" b="0" i="0" u="none" strike="noStrike" kern="1200" dirty="0">
                <a:solidFill>
                  <a:srgbClr val="000000"/>
                </a:solidFill>
                <a:effectLst/>
                <a:latin typeface="Calibri" panose="020F0502020204030204" pitchFamily="34" charset="0"/>
              </a:rPr>
              <a:t>32 COVID19 samples, bringing the total n to 86.  *** </a:t>
            </a:r>
          </a:p>
          <a:p>
            <a:pPr marL="0" algn="l"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Amongst the COVID19 cohort with known survival outcomes, 10 were deceased and 15 were survived.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4</a:t>
            </a:fld>
            <a:endParaRPr lang="en-US"/>
          </a:p>
        </p:txBody>
      </p:sp>
    </p:spTree>
    <p:extLst>
      <p:ext uri="{BB962C8B-B14F-4D97-AF65-F5344CB8AC3E}">
        <p14:creationId xmlns:p14="http://schemas.microsoft.com/office/powerpoint/2010/main" val="52981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13716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30 out of a total of 13,534 Gene ontologies were associated with COVID19 when compared to community acquired pneumonia and uninfected patients using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 cutoff of 0.05 with BH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mutltiple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test correction (Controlling for random effects of publication and patient). </a:t>
            </a:r>
          </a:p>
          <a:p>
            <a:pPr marL="0" marR="0" lvl="0" indent="0" algn="l" defTabSz="457200" rtl="0" eaLnBrk="1" fontAlgn="auto" latinLnBrk="0" hangingPunct="1">
              <a:lnSpc>
                <a:spcPct val="107000"/>
              </a:lnSpc>
              <a:spcBef>
                <a:spcPts val="0"/>
              </a:spcBef>
              <a:spcAft>
                <a:spcPts val="800"/>
              </a:spcAft>
              <a:buClrTx/>
              <a:buSzTx/>
              <a:buFontTx/>
              <a:buNone/>
              <a:tabLst>
                <a:tab pos="1371600" algn="l"/>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tab pos="1371600" algn="l"/>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Sig. go terms were comprised of 6 Depth 1 Parents involving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catalytic activity, binding, metabolic and cellular processes ,biological regulation, and interspecies interaction between organisms.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3716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5</a:t>
            </a:fld>
            <a:endParaRPr lang="en-US"/>
          </a:p>
        </p:txBody>
      </p:sp>
    </p:spTree>
    <p:extLst>
      <p:ext uri="{BB962C8B-B14F-4D97-AF65-F5344CB8AC3E}">
        <p14:creationId xmlns:p14="http://schemas.microsoft.com/office/powerpoint/2010/main" val="305544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Significant Terms of interest associated with COVID19 include hydrolase/transferase activity transferring phosphorus,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nucleotidyltransferase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activity, and ion binding.</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Results from the Dirichlet Multinomial Mixtures clustering analysis using all 13,534 Gene ontologies counts  resulted in a best model fit using 3 distinct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clusters that were significantly associated with each case type p&lt;0.0001***.</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6</a:t>
            </a:fld>
            <a:endParaRPr lang="en-US"/>
          </a:p>
        </p:txBody>
      </p:sp>
    </p:spTree>
    <p:extLst>
      <p:ext uri="{BB962C8B-B14F-4D97-AF65-F5344CB8AC3E}">
        <p14:creationId xmlns:p14="http://schemas.microsoft.com/office/powerpoint/2010/main" val="236811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analysis revealed a statistically significant decrease in log2 median ration of several species *** belonging to the genus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Sphingomonas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when compared to both the uninfected (p&lt;0.0001, q &lt;0.001)  and CAP cohorts (p&lt;0.005,q &lt;0.05) cohorts (table X). This finding supports previous reports regarding an association with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Sphingomonas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commonly known as an opportunistic pathogen found in healthcare-associated pneumonia.</a:t>
            </a:r>
          </a:p>
          <a:p>
            <a:pPr algn="l"/>
            <a:endParaRPr lang="en-US" b="0" i="0" dirty="0">
              <a:solidFill>
                <a:srgbClr val="D1D2D3"/>
              </a:solidFill>
              <a:effectLst/>
              <a:latin typeface="Slack-Lato"/>
            </a:endParaRPr>
          </a:p>
          <a:p>
            <a:pPr algn="l"/>
            <a:r>
              <a:rPr lang="en-US" b="0" i="0" dirty="0">
                <a:solidFill>
                  <a:srgbClr val="D1D2D3"/>
                </a:solidFill>
                <a:effectLst/>
                <a:latin typeface="Slack-Lato"/>
              </a:rPr>
              <a:t>Sig. GO Terms derived from </a:t>
            </a:r>
            <a:r>
              <a:rPr lang="en-US" b="0" i="1" dirty="0" err="1">
                <a:solidFill>
                  <a:srgbClr val="D1D2D3"/>
                </a:solidFill>
                <a:effectLst/>
                <a:latin typeface="Slack-Lato"/>
              </a:rPr>
              <a:t>Sphingomonas</a:t>
            </a:r>
            <a:r>
              <a:rPr lang="en-US" b="0" i="1" dirty="0">
                <a:solidFill>
                  <a:srgbClr val="D1D2D3"/>
                </a:solidFill>
                <a:effectLst/>
                <a:latin typeface="Slack-Lato"/>
              </a:rPr>
              <a:t> </a:t>
            </a:r>
            <a:r>
              <a:rPr lang="en-US" b="0" i="0" dirty="0">
                <a:solidFill>
                  <a:srgbClr val="D1D2D3"/>
                </a:solidFill>
                <a:effectLst/>
                <a:latin typeface="Slack-Lato"/>
              </a:rPr>
              <a:t>proteins in the COVID19 samples were </a:t>
            </a:r>
          </a:p>
          <a:p>
            <a:pPr algn="l"/>
            <a:r>
              <a:rPr lang="en-US" b="0" i="0" dirty="0">
                <a:solidFill>
                  <a:srgbClr val="D1D2D3"/>
                </a:solidFill>
                <a:effectLst/>
                <a:latin typeface="Slack-Lato"/>
              </a:rPr>
              <a:t>hydrogen peroxide catabolic process [GO:0042744]; </a:t>
            </a:r>
          </a:p>
          <a:p>
            <a:pPr algn="l"/>
            <a:r>
              <a:rPr lang="en-US" b="0" i="0" dirty="0">
                <a:solidFill>
                  <a:srgbClr val="D1D2D3"/>
                </a:solidFill>
                <a:effectLst/>
                <a:latin typeface="Slack-Lato"/>
              </a:rPr>
              <a:t>response to oxidative stress [GO:0006979]</a:t>
            </a:r>
          </a:p>
          <a:p>
            <a:pPr algn="l"/>
            <a:r>
              <a:rPr lang="en-US" b="0" i="0" dirty="0">
                <a:solidFill>
                  <a:srgbClr val="D1D2D3"/>
                </a:solidFill>
                <a:effectLst/>
                <a:latin typeface="Slack-Lato"/>
              </a:rPr>
              <a:t>catalase activity [GO:0004096]; heme binding [GO:0020037]; </a:t>
            </a:r>
          </a:p>
          <a:p>
            <a:pPr algn="l"/>
            <a:r>
              <a:rPr lang="en-US" b="0" i="0" dirty="0">
                <a:solidFill>
                  <a:srgbClr val="D1D2D3"/>
                </a:solidFill>
                <a:effectLst/>
                <a:latin typeface="Slack-Lato"/>
              </a:rPr>
              <a:t>metal ion binding [GO:0046872]</a:t>
            </a:r>
          </a:p>
          <a:p>
            <a:pPr algn="l"/>
            <a:endParaRPr lang="en-US" b="0" i="0" dirty="0">
              <a:solidFill>
                <a:srgbClr val="D1D2D3"/>
              </a:solidFill>
              <a:effectLst/>
              <a:latin typeface="Slack-Lato"/>
            </a:endParaRPr>
          </a:p>
          <a:p>
            <a:pPr algn="l"/>
            <a:r>
              <a:rPr lang="en-US" b="0" i="0" dirty="0">
                <a:solidFill>
                  <a:srgbClr val="D1D2D3"/>
                </a:solidFill>
                <a:effectLst/>
                <a:latin typeface="Slack-Lato"/>
              </a:rPr>
              <a:t>The catalase protein decomposes hydrogen peroxide into water and oxygen; serves to protect cells from the toxic effects of hydrogen peroxide.</a:t>
            </a:r>
          </a:p>
          <a:p>
            <a:pPr algn="r"/>
            <a:endParaRPr lang="en-US" b="0" i="0" dirty="0">
              <a:solidFill>
                <a:srgbClr val="D1D2D3"/>
              </a:solidFill>
              <a:effectLst/>
              <a:latin typeface="Slack-Lato"/>
            </a:endParaRPr>
          </a:p>
          <a:p>
            <a:pPr algn="l"/>
            <a:r>
              <a:rPr lang="en-US" b="0" i="0" dirty="0">
                <a:solidFill>
                  <a:srgbClr val="D1D2D3"/>
                </a:solidFill>
                <a:effectLst/>
                <a:latin typeface="Slack-Lato"/>
              </a:rPr>
              <a:t>So as a discussion point perhaps </a:t>
            </a:r>
            <a:r>
              <a:rPr lang="en-US" b="0" i="0" dirty="0" err="1">
                <a:solidFill>
                  <a:srgbClr val="D1D2D3"/>
                </a:solidFill>
                <a:effectLst/>
                <a:latin typeface="Slack-Lato"/>
              </a:rPr>
              <a:t>Sphingomonas</a:t>
            </a:r>
            <a:r>
              <a:rPr lang="en-US" b="0" i="0" dirty="0">
                <a:solidFill>
                  <a:srgbClr val="D1D2D3"/>
                </a:solidFill>
                <a:effectLst/>
                <a:latin typeface="Slack-Lato"/>
              </a:rPr>
              <a:t> is responding to COVID-19 conditions in the patient by expressing genes that help it to survive well under the COVID-19 disease conditions.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7</a:t>
            </a:fld>
            <a:endParaRPr lang="en-US"/>
          </a:p>
        </p:txBody>
      </p:sp>
    </p:spTree>
    <p:extLst>
      <p:ext uri="{BB962C8B-B14F-4D97-AF65-F5344CB8AC3E}">
        <p14:creationId xmlns:p14="http://schemas.microsoft.com/office/powerpoint/2010/main" val="835017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then conducted a subsequent Maaslin2 analysis amongst COVID19 samples with known survival outcomes analysis revealing </a:t>
            </a:r>
            <a:r>
              <a:rPr lang="en-US" sz="1800" dirty="0">
                <a:solidFill>
                  <a:srgbClr val="201F1E"/>
                </a:solidFill>
                <a:effectLst/>
                <a:latin typeface="Calibri" panose="020F0502020204030204" pitchFamily="34" charset="0"/>
                <a:ea typeface="Times New Roman" panose="02020603050405020304" pitchFamily="18" charset="0"/>
              </a:rPr>
              <a:t>notable functional profiles </a:t>
            </a:r>
            <a:r>
              <a:rPr lang="en-US" sz="1800" dirty="0">
                <a:effectLst/>
                <a:latin typeface="Calibri" panose="020F0502020204030204" pitchFamily="34" charset="0"/>
                <a:ea typeface="Calibri" panose="020F0502020204030204" pitchFamily="34" charset="0"/>
                <a:cs typeface="Times New Roman" panose="02020603050405020304" pitchFamily="18" charset="0"/>
              </a:rPr>
              <a:t>associated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Phosphate / phosphorylation, Metal ion binding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mg,zn,etc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Nucleotide terms (DNA/RNA) Lytic activity (hydrolase,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endopeptidase,etc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9</a:t>
            </a:fld>
            <a:endParaRPr lang="en-US"/>
          </a:p>
        </p:txBody>
      </p:sp>
    </p:spTree>
    <p:extLst>
      <p:ext uri="{BB962C8B-B14F-4D97-AF65-F5344CB8AC3E}">
        <p14:creationId xmlns:p14="http://schemas.microsoft.com/office/powerpoint/2010/main" val="324382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findings were similar in nature to the GO Terms associated with COVID19 </a:t>
            </a:r>
            <a:r>
              <a:rPr lang="en-US" sz="1200" dirty="0">
                <a:solidFill>
                  <a:schemeClr val="tx2"/>
                </a:solidFill>
              </a:rPr>
              <a:t>versus the </a:t>
            </a:r>
            <a:r>
              <a:rPr lang="en-US" sz="1200" dirty="0">
                <a:solidFill>
                  <a:srgbClr val="228B22"/>
                </a:solidFill>
              </a:rPr>
              <a:t>uninfected</a:t>
            </a:r>
            <a:r>
              <a:rPr lang="en-US" sz="1200" dirty="0">
                <a:solidFill>
                  <a:schemeClr val="tx2"/>
                </a:solidFill>
              </a:rPr>
              <a:t> and community acquired pneumonia patient cohorts</a:t>
            </a:r>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10</a:t>
            </a:fld>
            <a:endParaRPr lang="en-US"/>
          </a:p>
        </p:txBody>
      </p:sp>
    </p:spTree>
    <p:extLst>
      <p:ext uri="{BB962C8B-B14F-4D97-AF65-F5344CB8AC3E}">
        <p14:creationId xmlns:p14="http://schemas.microsoft.com/office/powerpoint/2010/main" val="2164115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3"/>
            <a:ext cx="12192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2277980"/>
            <a:ext cx="12192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2577160"/>
            <a:ext cx="2170176" cy="1627632"/>
          </a:xfrm>
          <a:prstGeom prst="rect">
            <a:avLst/>
          </a:prstGeom>
        </p:spPr>
      </p:pic>
      <p:sp>
        <p:nvSpPr>
          <p:cNvPr id="13" name="Text Placeholder 12"/>
          <p:cNvSpPr>
            <a:spLocks noGrp="1"/>
          </p:cNvSpPr>
          <p:nvPr>
            <p:ph type="body" sz="quarter" idx="11" hasCustomPrompt="1"/>
          </p:nvPr>
        </p:nvSpPr>
        <p:spPr>
          <a:xfrm>
            <a:off x="3085767" y="2277977"/>
            <a:ext cx="7835900"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085767" y="3476175"/>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
        <p:nvSpPr>
          <p:cNvPr id="8" name="Picture Placeholder 6"/>
          <p:cNvSpPr>
            <a:spLocks noGrp="1"/>
          </p:cNvSpPr>
          <p:nvPr>
            <p:ph type="pic" sz="quarter" idx="13" hasCustomPrompt="1"/>
          </p:nvPr>
        </p:nvSpPr>
        <p:spPr>
          <a:xfrm>
            <a:off x="0" y="4580026"/>
            <a:ext cx="12192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DE_section_intro">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706018"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706018" y="1198199"/>
            <a:ext cx="7835900"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extLst>
      <p:ext uri="{BB962C8B-B14F-4D97-AF65-F5344CB8AC3E}">
        <p14:creationId xmlns:p14="http://schemas.microsoft.com/office/powerpoint/2010/main" val="9657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DE_secondary">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ROSSHATCH_Intro Mast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alphaModFix amt="8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089" y="2577160"/>
            <a:ext cx="2170176" cy="1627632"/>
          </a:xfrm>
          <a:prstGeom prst="rect">
            <a:avLst/>
          </a:prstGeom>
        </p:spPr>
      </p:pic>
      <p:sp>
        <p:nvSpPr>
          <p:cNvPr id="13" name="Text Placeholder 12"/>
          <p:cNvSpPr>
            <a:spLocks noGrp="1"/>
          </p:cNvSpPr>
          <p:nvPr>
            <p:ph type="body" sz="quarter" idx="11" hasCustomPrompt="1"/>
          </p:nvPr>
        </p:nvSpPr>
        <p:spPr>
          <a:xfrm>
            <a:off x="3085767" y="2277977"/>
            <a:ext cx="7835900"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085767" y="3476175"/>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SSHATCH_section_intro_largetyp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706018" y="313802"/>
            <a:ext cx="7835900"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706018" y="1617924"/>
            <a:ext cx="7835900"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SSHATCH_section_intr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706018"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706018" y="1198199"/>
            <a:ext cx="7835900"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ROSSHATCH_secondar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sz="2400">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ype Styles - 1">
    <p:spTree>
      <p:nvGrpSpPr>
        <p:cNvPr id="1" name=""/>
        <p:cNvGrpSpPr/>
        <p:nvPr/>
      </p:nvGrpSpPr>
      <p:grpSpPr>
        <a:xfrm>
          <a:off x="0" y="0"/>
          <a:ext cx="0" cy="0"/>
          <a:chOff x="0" y="0"/>
          <a:chExt cx="0" cy="0"/>
        </a:xfrm>
      </p:grpSpPr>
      <p:sp>
        <p:nvSpPr>
          <p:cNvPr id="2" name="Title 1"/>
          <p:cNvSpPr>
            <a:spLocks noGrp="1"/>
          </p:cNvSpPr>
          <p:nvPr>
            <p:ph type="title"/>
          </p:nvPr>
        </p:nvSpPr>
        <p:spPr>
          <a:xfrm>
            <a:off x="419723" y="365129"/>
            <a:ext cx="11332564" cy="1325563"/>
          </a:xfrm>
        </p:spPr>
        <p:txBody>
          <a:bodyPr>
            <a:normAutofit/>
          </a:bodyPr>
          <a:lstStyle>
            <a:lvl1pPr>
              <a:defRPr sz="4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19726" y="1681163"/>
            <a:ext cx="5577852" cy="823912"/>
          </a:xfrm>
        </p:spPr>
        <p:txBody>
          <a:bodyPr anchor="b"/>
          <a:lstStyle>
            <a:lvl1pPr marL="0" indent="0">
              <a:buNone/>
              <a:defRPr sz="2400" b="1">
                <a:solidFill>
                  <a:schemeClr val="tx1">
                    <a:lumMod val="65000"/>
                    <a:lumOff val="3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9726" y="2505075"/>
            <a:ext cx="5577852" cy="3684588"/>
          </a:xfrm>
        </p:spPr>
        <p:txBody>
          <a:bodyPr/>
          <a:lstStyle>
            <a:lvl1pPr>
              <a:buClr>
                <a:schemeClr val="accent3"/>
              </a:buClr>
              <a:defRPr sz="2400">
                <a:solidFill>
                  <a:schemeClr val="tx1">
                    <a:lumMod val="65000"/>
                    <a:lumOff val="35000"/>
                  </a:schemeClr>
                </a:solidFill>
                <a:latin typeface="+mj-lt"/>
              </a:defRPr>
            </a:lvl1pPr>
            <a:lvl2pPr>
              <a:buClr>
                <a:schemeClr val="accent3"/>
              </a:buClr>
              <a:defRPr sz="2000">
                <a:solidFill>
                  <a:schemeClr val="tx1">
                    <a:lumMod val="65000"/>
                    <a:lumOff val="35000"/>
                  </a:schemeClr>
                </a:solidFill>
                <a:latin typeface="+mj-lt"/>
              </a:defRPr>
            </a:lvl2pPr>
            <a:lvl3pPr>
              <a:buClr>
                <a:schemeClr val="accent3"/>
              </a:buClr>
              <a:defRPr sz="1800">
                <a:solidFill>
                  <a:schemeClr val="tx1">
                    <a:lumMod val="65000"/>
                    <a:lumOff val="35000"/>
                  </a:schemeClr>
                </a:solidFill>
                <a:latin typeface="+mj-lt"/>
              </a:defRPr>
            </a:lvl3pPr>
            <a:lvl4pPr>
              <a:buClr>
                <a:schemeClr val="accent3"/>
              </a:buClr>
              <a:defRPr sz="1600">
                <a:solidFill>
                  <a:schemeClr val="tx1">
                    <a:lumMod val="65000"/>
                    <a:lumOff val="35000"/>
                  </a:schemeClr>
                </a:solidFill>
                <a:latin typeface="+mj-lt"/>
              </a:defRPr>
            </a:lvl4pPr>
            <a:lvl5pPr>
              <a:buClr>
                <a:schemeClr val="accent3"/>
              </a:buClr>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580087"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580087" cy="3684588"/>
          </a:xfrm>
        </p:spPr>
        <p:txBody>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sz="2000">
                <a:solidFill>
                  <a:schemeClr val="tx1">
                    <a:lumMod val="65000"/>
                    <a:lumOff val="35000"/>
                  </a:schemeClr>
                </a:solidFill>
                <a:latin typeface="+mj-lt"/>
              </a:defRPr>
            </a:lvl2pPr>
            <a:lvl3pPr marL="914400" indent="0">
              <a:buFont typeface="Arial" charset="0"/>
              <a:buNone/>
              <a:defRPr sz="1800">
                <a:solidFill>
                  <a:schemeClr val="tx1">
                    <a:lumMod val="65000"/>
                    <a:lumOff val="35000"/>
                  </a:schemeClr>
                </a:solidFill>
                <a:latin typeface="+mj-lt"/>
              </a:defRPr>
            </a:lvl3pPr>
            <a:lvl4pPr marL="1371600" indent="0">
              <a:buFont typeface="Arial" charset="0"/>
              <a:buNone/>
              <a:defRPr sz="1600">
                <a:solidFill>
                  <a:schemeClr val="tx1">
                    <a:lumMod val="65000"/>
                    <a:lumOff val="35000"/>
                  </a:schemeClr>
                </a:solidFill>
                <a:latin typeface="+mj-lt"/>
              </a:defRPr>
            </a:lvl4pPr>
            <a:lvl5pPr marL="1828800" indent="0">
              <a:buFont typeface="Arial" charset="0"/>
              <a:buNone/>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12"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Tree>
    <p:extLst>
      <p:ext uri="{BB962C8B-B14F-4D97-AF65-F5344CB8AC3E}">
        <p14:creationId xmlns:p14="http://schemas.microsoft.com/office/powerpoint/2010/main" val="93065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ype Styles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181" y="435186"/>
            <a:ext cx="10972800" cy="1237548"/>
          </a:xfrm>
          <a:prstGeom prst="rect">
            <a:avLst/>
          </a:prstGeom>
        </p:spPr>
        <p:txBody>
          <a:bodyPr anchor="b">
            <a:noAutofit/>
          </a:bodyPr>
          <a:lstStyle>
            <a:lvl1pPr>
              <a:defRPr sz="4000">
                <a:solidFill>
                  <a:schemeClr val="tx2"/>
                </a:solidFill>
              </a:defRPr>
            </a:lvl1pPr>
          </a:lstStyle>
          <a:p>
            <a:r>
              <a:rPr lang="en-US" dirty="0"/>
              <a:t>Slide Title – Calibri Light 40pt, </a:t>
            </a:r>
            <a:br>
              <a:rPr lang="en-US" dirty="0"/>
            </a:br>
            <a:r>
              <a:rPr lang="en-US" dirty="0"/>
              <a:t>Use Title Case</a:t>
            </a:r>
          </a:p>
        </p:txBody>
      </p:sp>
      <p:sp>
        <p:nvSpPr>
          <p:cNvPr id="3" name="Slide Number Placeholder 2"/>
          <p:cNvSpPr>
            <a:spLocks noGrp="1"/>
          </p:cNvSpPr>
          <p:nvPr>
            <p:ph type="sldNum" sz="quarter" idx="10"/>
          </p:nvPr>
        </p:nvSpPr>
        <p:spPr>
          <a:xfrm>
            <a:off x="10750955" y="3713464"/>
            <a:ext cx="829028" cy="365126"/>
          </a:xfrm>
          <a:prstGeom prst="rect">
            <a:avLst/>
          </a:prstGeom>
        </p:spPr>
        <p:txBody>
          <a:bodyPr>
            <a:noAutofit/>
          </a:bodyPr>
          <a:lstStyle/>
          <a:p>
            <a:fld id="{D1524D41-16DC-4D92-9EF9-071B213BE0F5}" type="slidenum">
              <a:rPr lang="en-US" smtClean="0"/>
              <a:pPr/>
              <a:t>‹#›</a:t>
            </a:fld>
            <a:endParaRPr lang="en-US" dirty="0"/>
          </a:p>
        </p:txBody>
      </p:sp>
      <p:sp>
        <p:nvSpPr>
          <p:cNvPr id="5" name="Text Placeholder 4"/>
          <p:cNvSpPr>
            <a:spLocks noGrp="1"/>
          </p:cNvSpPr>
          <p:nvPr>
            <p:ph type="body" sz="quarter" idx="11" hasCustomPrompt="1"/>
          </p:nvPr>
        </p:nvSpPr>
        <p:spPr bwMode="gray">
          <a:xfrm>
            <a:off x="609600" y="1791811"/>
            <a:ext cx="10970381" cy="438914"/>
          </a:xfrm>
          <a:prstGeom prst="rect">
            <a:avLst/>
          </a:prstGeom>
        </p:spPr>
        <p:txBody>
          <a:bodyPr>
            <a:noAutofit/>
          </a:bodyPr>
          <a:lstStyle>
            <a:lvl1pPr marL="0" indent="0">
              <a:spcBef>
                <a:spcPts val="0"/>
              </a:spcBef>
              <a:buNone/>
              <a:defRPr sz="2000" baseline="0">
                <a:solidFill>
                  <a:schemeClr val="tx1">
                    <a:lumMod val="65000"/>
                    <a:lumOff val="35000"/>
                  </a:schemeClr>
                </a:solidFill>
              </a:defRPr>
            </a:lvl1pPr>
          </a:lstStyle>
          <a:p>
            <a:pPr lvl="0"/>
            <a:r>
              <a:rPr lang="en-US" dirty="0"/>
              <a:t>Slide Subtitle – Calibri Light 20pt, Use Title Case</a:t>
            </a:r>
          </a:p>
        </p:txBody>
      </p:sp>
      <p:sp>
        <p:nvSpPr>
          <p:cNvPr id="15" name="Text Placeholder 15"/>
          <p:cNvSpPr>
            <a:spLocks noGrp="1"/>
          </p:cNvSpPr>
          <p:nvPr>
            <p:ph type="body" sz="quarter" idx="14" hasCustomPrompt="1"/>
          </p:nvPr>
        </p:nvSpPr>
        <p:spPr>
          <a:xfrm>
            <a:off x="607181" y="2343750"/>
            <a:ext cx="10972800" cy="446285"/>
          </a:xfrm>
          <a:prstGeom prst="rect">
            <a:avLst/>
          </a:prstGeom>
        </p:spPr>
        <p:txBody>
          <a:bodyPr lIns="65311" tIns="65311" rIns="65311" bIns="65311">
            <a:noAutofit/>
          </a:bodyPr>
          <a:lstStyle>
            <a:lvl1pPr marL="0" indent="0" algn="ctr">
              <a:spcBef>
                <a:spcPts val="0"/>
              </a:spcBef>
              <a:buNone/>
              <a:defRPr sz="1400" b="1" baseline="0">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a:t>Graphic Title – Calibri 14pt Bold, Use Title Case</a:t>
            </a:r>
          </a:p>
        </p:txBody>
      </p:sp>
      <p:sp>
        <p:nvSpPr>
          <p:cNvPr id="16" name="Text Placeholder 17"/>
          <p:cNvSpPr>
            <a:spLocks noGrp="1"/>
          </p:cNvSpPr>
          <p:nvPr>
            <p:ph type="body" sz="quarter" idx="15" hasCustomPrompt="1"/>
          </p:nvPr>
        </p:nvSpPr>
        <p:spPr>
          <a:xfrm>
            <a:off x="607181" y="2756671"/>
            <a:ext cx="10972800" cy="339349"/>
          </a:xfrm>
          <a:prstGeom prst="rect">
            <a:avLst/>
          </a:prstGeom>
        </p:spPr>
        <p:txBody>
          <a:bodyPr lIns="65311" rIns="65311">
            <a:noAutofit/>
          </a:bodyPr>
          <a:lstStyle>
            <a:lvl1pPr marL="0" indent="0" algn="ctr">
              <a:spcBef>
                <a:spcPts val="0"/>
              </a:spcBef>
              <a:buNone/>
              <a:defRPr sz="1300" i="1">
                <a:latin typeface="+mj-lt"/>
              </a:defRPr>
            </a:lvl1pPr>
            <a:lvl2pPr algn="ctr">
              <a:buNone/>
              <a:defRPr i="0"/>
            </a:lvl2pPr>
            <a:lvl3pPr algn="ctr">
              <a:buNone/>
              <a:defRPr i="0"/>
            </a:lvl3pPr>
            <a:lvl4pPr algn="ctr">
              <a:buNone/>
              <a:defRPr i="0"/>
            </a:lvl4pPr>
            <a:lvl5pPr algn="ctr">
              <a:buNone/>
              <a:defRPr i="0"/>
            </a:lvl5pPr>
          </a:lstStyle>
          <a:p>
            <a:pPr lvl="0"/>
            <a:r>
              <a:rPr lang="en-US" dirty="0"/>
              <a:t>Graphic Subtitle – Calibri Light 13pt Italic, Use Title Case</a:t>
            </a:r>
          </a:p>
        </p:txBody>
      </p:sp>
      <p:sp>
        <p:nvSpPr>
          <p:cNvPr id="10" name="Rectangle 9"/>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Footer Placeholder 3"/>
          <p:cNvSpPr>
            <a:spLocks noGrp="1"/>
          </p:cNvSpPr>
          <p:nvPr>
            <p:ph type="ftr" sz="quarter" idx="20"/>
          </p:nvPr>
        </p:nvSpPr>
        <p:spPr>
          <a:xfrm>
            <a:off x="0" y="6557375"/>
            <a:ext cx="4114800" cy="300624"/>
          </a:xfrm>
        </p:spPr>
        <p:txBody>
          <a:bodyPr/>
          <a:lstStyle>
            <a:lvl1pPr algn="l">
              <a:defRPr>
                <a:solidFill>
                  <a:schemeClr val="tx1"/>
                </a:solidFill>
              </a:defRPr>
            </a:lvl1pPr>
          </a:lstStyle>
          <a:p>
            <a:r>
              <a:rPr lang="en-US" dirty="0"/>
              <a:t>Footer</a:t>
            </a:r>
          </a:p>
        </p:txBody>
      </p:sp>
      <p:sp>
        <p:nvSpPr>
          <p:cNvPr id="13" name="Slide Number Placeholder 4"/>
          <p:cNvSpPr txBox="1">
            <a:spLocks/>
          </p:cNvSpPr>
          <p:nvPr userDrawn="1"/>
        </p:nvSpPr>
        <p:spPr>
          <a:xfrm>
            <a:off x="9448800" y="6557378"/>
            <a:ext cx="2743200" cy="3006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9D1559-7006-4200-AC79-016E45FDA498}" type="slidenum">
              <a:rPr lang="en-US" sz="1200" smtClean="0"/>
              <a:pPr/>
              <a:t>‹#›</a:t>
            </a:fld>
            <a:endParaRPr lang="en-US" sz="120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Tree>
    <p:extLst>
      <p:ext uri="{BB962C8B-B14F-4D97-AF65-F5344CB8AC3E}">
        <p14:creationId xmlns:p14="http://schemas.microsoft.com/office/powerpoint/2010/main" val="2133236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06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F0C-996D-4FC8-BC65-AC5DF01F63CC}"/>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2C8B3C4-415C-4A98-AD68-D2DF52D442E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98438B5-3BDE-4607-9BF6-191CA5488525}"/>
              </a:ext>
            </a:extLst>
          </p:cNvPr>
          <p:cNvSpPr>
            <a:spLocks noGrp="1"/>
          </p:cNvSpPr>
          <p:nvPr>
            <p:ph type="dt" sz="half" idx="10"/>
          </p:nvPr>
        </p:nvSpPr>
        <p:spPr/>
        <p:txBody>
          <a:bodyPr/>
          <a:lstStyle/>
          <a:p>
            <a:fld id="{4B1086AD-3EFA-494A-BD41-4E27E1A49FAE}" type="datetimeFigureOut">
              <a:rPr lang="en-US" smtClean="0"/>
              <a:t>5/18/2021</a:t>
            </a:fld>
            <a:endParaRPr lang="en-US"/>
          </a:p>
        </p:txBody>
      </p:sp>
      <p:sp>
        <p:nvSpPr>
          <p:cNvPr id="5" name="Footer Placeholder 4">
            <a:extLst>
              <a:ext uri="{FF2B5EF4-FFF2-40B4-BE49-F238E27FC236}">
                <a16:creationId xmlns:a16="http://schemas.microsoft.com/office/drawing/2014/main" id="{766DCE92-54DF-44BA-A261-78EF25C7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8D7BB-9129-4C1A-B102-82AE5C6D386E}"/>
              </a:ext>
            </a:extLst>
          </p:cNvPr>
          <p:cNvSpPr>
            <a:spLocks noGrp="1"/>
          </p:cNvSpPr>
          <p:nvPr>
            <p:ph type="sldNum" sz="quarter" idx="12"/>
          </p:nvPr>
        </p:nvSpPr>
        <p:spPr/>
        <p:txBody>
          <a:bodyPr/>
          <a:lstStyle/>
          <a:p>
            <a:fld id="{5C648BB6-6C54-49DC-B370-30603D8BE4B3}" type="slidenum">
              <a:rPr lang="en-US" smtClean="0"/>
              <a:t>‹#›</a:t>
            </a:fld>
            <a:endParaRPr lang="en-US"/>
          </a:p>
        </p:txBody>
      </p:sp>
    </p:spTree>
    <p:extLst>
      <p:ext uri="{BB962C8B-B14F-4D97-AF65-F5344CB8AC3E}">
        <p14:creationId xmlns:p14="http://schemas.microsoft.com/office/powerpoint/2010/main" val="224562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2165687"/>
            <a:ext cx="12192000" cy="469231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3"/>
            <a:ext cx="12192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299183"/>
            <a:ext cx="2170176" cy="1627632"/>
          </a:xfrm>
          <a:prstGeom prst="rect">
            <a:avLst/>
          </a:prstGeom>
        </p:spPr>
      </p:pic>
      <p:sp>
        <p:nvSpPr>
          <p:cNvPr id="13" name="Text Placeholder 12"/>
          <p:cNvSpPr>
            <a:spLocks noGrp="1"/>
          </p:cNvSpPr>
          <p:nvPr>
            <p:ph type="body" sz="quarter" idx="11" hasCustomPrompt="1"/>
          </p:nvPr>
        </p:nvSpPr>
        <p:spPr>
          <a:xfrm>
            <a:off x="3085767"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	</a:t>
            </a:r>
          </a:p>
        </p:txBody>
      </p:sp>
      <p:sp>
        <p:nvSpPr>
          <p:cNvPr id="14" name="Text Placeholder 12"/>
          <p:cNvSpPr>
            <a:spLocks noGrp="1"/>
          </p:cNvSpPr>
          <p:nvPr>
            <p:ph type="body" sz="quarter" idx="12" hasCustomPrompt="1"/>
          </p:nvPr>
        </p:nvSpPr>
        <p:spPr>
          <a:xfrm>
            <a:off x="3085767" y="1198201"/>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8" name="Straight Connector 7"/>
          <p:cNvCxnSpPr/>
          <p:nvPr userDrawn="1"/>
        </p:nvCxnSpPr>
        <p:spPr>
          <a:xfrm>
            <a:off x="2" y="2190142"/>
            <a:ext cx="12191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3912819" y="1986134"/>
            <a:ext cx="4315568"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11" y="156342"/>
            <a:ext cx="1765300"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9657" y="317505"/>
            <a:ext cx="1956100"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806533" y="5976499"/>
            <a:ext cx="2242344"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56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79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3912819" y="1986134"/>
            <a:ext cx="4315568"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11" y="156342"/>
            <a:ext cx="1765300"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9657" y="317505"/>
            <a:ext cx="1956100"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806533" y="5976499"/>
            <a:ext cx="2242344"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6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0830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4612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6593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1327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89205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4036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07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Intro Master">
    <p:spTree>
      <p:nvGrpSpPr>
        <p:cNvPr id="1" name=""/>
        <p:cNvGrpSpPr/>
        <p:nvPr/>
      </p:nvGrpSpPr>
      <p:grpSpPr>
        <a:xfrm>
          <a:off x="0" y="0"/>
          <a:ext cx="0" cy="0"/>
          <a:chOff x="0" y="0"/>
          <a:chExt cx="0" cy="0"/>
        </a:xfrm>
      </p:grpSpPr>
      <p:sp>
        <p:nvSpPr>
          <p:cNvPr id="3" name="Rectangle 2"/>
          <p:cNvSpPr/>
          <p:nvPr userDrawn="1"/>
        </p:nvSpPr>
        <p:spPr>
          <a:xfrm>
            <a:off x="-1" y="4647348"/>
            <a:ext cx="12192001" cy="221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2384042"/>
            <a:ext cx="12191997"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40E50AED-EF07-42FB-9279-236436563800}"/>
              </a:ext>
            </a:extLst>
          </p:cNvPr>
          <p:cNvPicPr>
            <a:picLocks noChangeAspect="1"/>
          </p:cNvPicPr>
          <p:nvPr userDrawn="1"/>
        </p:nvPicPr>
        <p:blipFill>
          <a:blip r:embed="rId3"/>
          <a:stretch>
            <a:fillRect/>
          </a:stretch>
        </p:blipFill>
        <p:spPr>
          <a:xfrm>
            <a:off x="9227428" y="5209423"/>
            <a:ext cx="2151773" cy="1101847"/>
          </a:xfrm>
          <a:prstGeom prst="rect">
            <a:avLst/>
          </a:prstGeom>
          <a:noFill/>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376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3729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7940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4152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78557" y="1793861"/>
            <a:ext cx="3234886" cy="32702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20" y="156350"/>
            <a:ext cx="1325944" cy="1325944"/>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6222" y="156350"/>
            <a:ext cx="1878758" cy="1289217"/>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8082" y="6036600"/>
            <a:ext cx="1679252" cy="66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8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_section_intro_largetyp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503" y="330215"/>
            <a:ext cx="1288535" cy="1288535"/>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287101" y="313802"/>
            <a:ext cx="7541247" cy="1287712"/>
          </a:xfrm>
        </p:spPr>
        <p:txBody>
          <a:bodyPr anchor="ctr">
            <a:normAutofit/>
          </a:bodyPr>
          <a:lstStyle>
            <a:lvl1pPr marL="0" indent="0">
              <a:buNone/>
              <a:defRPr sz="4000">
                <a:solidFill>
                  <a:schemeClr val="tx2"/>
                </a:solidFill>
                <a:latin typeface="+mj-lt"/>
              </a:defRPr>
            </a:lvl1pPr>
          </a:lstStyle>
          <a:p>
            <a:pPr lvl="0"/>
            <a:r>
              <a:rPr lang="en-US" dirty="0"/>
              <a:t>Click to edit Master text styles</a:t>
            </a:r>
          </a:p>
        </p:txBody>
      </p:sp>
      <p:sp>
        <p:nvSpPr>
          <p:cNvPr id="17" name="Text Placeholder 3"/>
          <p:cNvSpPr>
            <a:spLocks noGrp="1"/>
          </p:cNvSpPr>
          <p:nvPr>
            <p:ph type="body" sz="quarter" idx="14"/>
          </p:nvPr>
        </p:nvSpPr>
        <p:spPr>
          <a:xfrm>
            <a:off x="2287101" y="1617924"/>
            <a:ext cx="7541247"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pic>
        <p:nvPicPr>
          <p:cNvPr id="2" name="Picture 1">
            <a:extLst>
              <a:ext uri="{FF2B5EF4-FFF2-40B4-BE49-F238E27FC236}">
                <a16:creationId xmlns:a16="http://schemas.microsoft.com/office/drawing/2014/main" id="{4CAEC9B6-728F-4BEC-ABB9-BCDDF70B5A6E}"/>
              </a:ext>
            </a:extLst>
          </p:cNvPr>
          <p:cNvPicPr>
            <a:picLocks noChangeAspect="1"/>
          </p:cNvPicPr>
          <p:nvPr userDrawn="1"/>
        </p:nvPicPr>
        <p:blipFill>
          <a:blip r:embed="rId3"/>
          <a:stretch>
            <a:fillRect/>
          </a:stretch>
        </p:blipFill>
        <p:spPr>
          <a:xfrm>
            <a:off x="10448481" y="313802"/>
            <a:ext cx="1473016" cy="1010794"/>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_section_intro">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739"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313606" y="0"/>
            <a:ext cx="7531103"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313604" y="1198199"/>
            <a:ext cx="7531101"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FA1FAB5-1EC9-4A19-A107-8F2F77763C2E}"/>
              </a:ext>
            </a:extLst>
          </p:cNvPr>
          <p:cNvPicPr>
            <a:picLocks noChangeAspect="1"/>
          </p:cNvPicPr>
          <p:nvPr userDrawn="1"/>
        </p:nvPicPr>
        <p:blipFill>
          <a:blip r:embed="rId3"/>
          <a:stretch>
            <a:fillRect/>
          </a:stretch>
        </p:blipFill>
        <p:spPr>
          <a:xfrm>
            <a:off x="10263624" y="500458"/>
            <a:ext cx="1785712"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_second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198106"/>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a:extLst>
              <a:ext uri="{FF2B5EF4-FFF2-40B4-BE49-F238E27FC236}">
                <a16:creationId xmlns:a16="http://schemas.microsoft.com/office/drawing/2014/main" id="{2D21C2A7-841F-4E98-A662-12F74C85820D}"/>
              </a:ext>
            </a:extLst>
          </p:cNvPr>
          <p:cNvPicPr>
            <a:picLocks noChangeAspect="1"/>
          </p:cNvPicPr>
          <p:nvPr userDrawn="1"/>
        </p:nvPicPr>
        <p:blipFill>
          <a:blip r:embed="rId3"/>
          <a:stretch>
            <a:fillRect/>
          </a:stretch>
        </p:blipFill>
        <p:spPr>
          <a:xfrm>
            <a:off x="10872185" y="5816183"/>
            <a:ext cx="1117784" cy="57237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ADE_Intro Master">
    <p:spTree>
      <p:nvGrpSpPr>
        <p:cNvPr id="1" name=""/>
        <p:cNvGrpSpPr/>
        <p:nvPr/>
      </p:nvGrpSpPr>
      <p:grpSpPr>
        <a:xfrm>
          <a:off x="0" y="0"/>
          <a:ext cx="0" cy="0"/>
          <a:chOff x="0" y="0"/>
          <a:chExt cx="0" cy="0"/>
        </a:xfrm>
      </p:grpSpPr>
      <p:sp>
        <p:nvSpPr>
          <p:cNvPr id="6" name="Rectangle 5"/>
          <p:cNvSpPr/>
          <p:nvPr userDrawn="1"/>
        </p:nvSpPr>
        <p:spPr>
          <a:xfrm rot="10800000">
            <a:off x="0" y="94365"/>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2384042"/>
            <a:ext cx="12191997"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5C1A8DD-E7D4-487F-8F98-98821ACD879B}"/>
              </a:ext>
            </a:extLst>
          </p:cNvPr>
          <p:cNvPicPr>
            <a:picLocks noChangeAspect="1"/>
          </p:cNvPicPr>
          <p:nvPr userDrawn="1"/>
        </p:nvPicPr>
        <p:blipFill>
          <a:blip r:embed="rId3"/>
          <a:stretch>
            <a:fillRect/>
          </a:stretch>
        </p:blipFill>
        <p:spPr>
          <a:xfrm>
            <a:off x="9289771" y="5124836"/>
            <a:ext cx="2482140" cy="1271016"/>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DE_Intro Master 2">
    <p:spTree>
      <p:nvGrpSpPr>
        <p:cNvPr id="1" name=""/>
        <p:cNvGrpSpPr/>
        <p:nvPr/>
      </p:nvGrpSpPr>
      <p:grpSpPr>
        <a:xfrm>
          <a:off x="0" y="0"/>
          <a:ext cx="0" cy="0"/>
          <a:chOff x="0" y="0"/>
          <a:chExt cx="0" cy="0"/>
        </a:xfrm>
      </p:grpSpPr>
      <p:sp>
        <p:nvSpPr>
          <p:cNvPr id="8" name="Rectangle 7"/>
          <p:cNvSpPr/>
          <p:nvPr userDrawn="1"/>
        </p:nvSpPr>
        <p:spPr>
          <a:xfrm rot="10800000">
            <a:off x="0" y="1499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Picture Placeholder 6"/>
          <p:cNvSpPr>
            <a:spLocks noGrp="1"/>
          </p:cNvSpPr>
          <p:nvPr>
            <p:ph type="pic" sz="quarter" idx="10" hasCustomPrompt="1"/>
          </p:nvPr>
        </p:nvSpPr>
        <p:spPr>
          <a:xfrm>
            <a:off x="0" y="2098626"/>
            <a:ext cx="12192000" cy="256406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1198198"/>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1198201"/>
            <a:ext cx="12191997" cy="900425"/>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15" name="Straight Connector 14"/>
          <p:cNvCxnSpPr/>
          <p:nvPr userDrawn="1"/>
        </p:nvCxnSpPr>
        <p:spPr>
          <a:xfrm>
            <a:off x="2" y="2100201"/>
            <a:ext cx="12191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DE_section_intro_largetyp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706018" y="313802"/>
            <a:ext cx="7835900"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706018" y="1617924"/>
            <a:ext cx="7835900"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2309482258"/>
      </p:ext>
    </p:extLst>
  </p:cSld>
  <p:clrMap bg1="lt1" tx1="dk1" bg2="lt2" tx2="dk2" accent1="accent1" accent2="accent2" accent3="accent3" accent4="accent4" accent5="accent5" accent6="accent6" hlink="hlink" folHlink="folHlink"/>
  <p:sldLayoutIdLst>
    <p:sldLayoutId id="2147483677" r:id="rId1"/>
    <p:sldLayoutId id="2147483676" r:id="rId2"/>
    <p:sldLayoutId id="2147483678" r:id="rId3"/>
    <p:sldLayoutId id="2147483681" r:id="rId4"/>
    <p:sldLayoutId id="2147483688" r:id="rId5"/>
    <p:sldLayoutId id="2147483683" r:id="rId6"/>
    <p:sldLayoutId id="2147483684" r:id="rId7"/>
    <p:sldLayoutId id="2147483685" r:id="rId8"/>
    <p:sldLayoutId id="2147483689" r:id="rId9"/>
    <p:sldLayoutId id="2147483680" r:id="rId10"/>
    <p:sldLayoutId id="2147483682" r:id="rId11"/>
    <p:sldLayoutId id="2147483679" r:id="rId12"/>
    <p:sldLayoutId id="2147483691" r:id="rId13"/>
    <p:sldLayoutId id="2147483690" r:id="rId14"/>
    <p:sldLayoutId id="2147483687" r:id="rId15"/>
    <p:sldLayoutId id="2147483665" r:id="rId16"/>
    <p:sldLayoutId id="2147483672" r:id="rId17"/>
    <p:sldLayoutId id="2147483692" r:id="rId18"/>
    <p:sldLayoutId id="2147483694" r:id="rId19"/>
    <p:sldLayoutId id="2147483701" r:id="rId20"/>
  </p:sldLayoutIdLst>
  <p:hf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117345"/>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83321665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35.png"/><Relationship Id="rId5" Type="http://schemas.openxmlformats.org/officeDocument/2006/relationships/image" Target="../media/image8.png"/><Relationship Id="rId10" Type="http://schemas.openxmlformats.org/officeDocument/2006/relationships/image" Target="../media/image34.jpeg"/><Relationship Id="rId4" Type="http://schemas.openxmlformats.org/officeDocument/2006/relationships/image" Target="../media/image30.jpeg"/><Relationship Id="rId9" Type="http://schemas.openxmlformats.org/officeDocument/2006/relationships/image" Target="../media/image33.jpeg"/></Relationships>
</file>

<file path=ppt/slides/_rels/slide2.xml.rels><?xml version="1.0" encoding="UTF-8" standalone="yes"?>
<Relationships xmlns="http://schemas.openxmlformats.org/package/2006/relationships"><Relationship Id="rId8" Type="http://schemas.openxmlformats.org/officeDocument/2006/relationships/hyperlink" Target="https://www.nature.com/articles/s41467-019-13751-9" TargetMode="External"/><Relationship Id="rId3" Type="http://schemas.openxmlformats.org/officeDocument/2006/relationships/hyperlink" Target="https://www.ncbi.nlm.nih.gov/pmc/articles/PMC7033720/" TargetMode="External"/><Relationship Id="rId7" Type="http://schemas.openxmlformats.org/officeDocument/2006/relationships/hyperlink" Target="https://www.ncbi.nlm.nih.gov/pmc/articles/PMC7170362/"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academic.oup.com/cid/article/doi/10.1093/cid/ciaa203/5780800" TargetMode="External"/><Relationship Id="rId5" Type="http://schemas.openxmlformats.org/officeDocument/2006/relationships/hyperlink" Target="https://www.nature.com/articles/s41586-020-2012-7" TargetMode="External"/><Relationship Id="rId10" Type="http://schemas.openxmlformats.org/officeDocument/2006/relationships/hyperlink" Target="https://pubmed.ncbi.nlm.nih.gov/30389465/" TargetMode="External"/><Relationship Id="rId4" Type="http://schemas.openxmlformats.org/officeDocument/2006/relationships/hyperlink" Target="https://www.nature.com/articles/s41586-020-2008-3?fbclid=IwAR1VfqWqfRxS1Fi7Mh8yK4X03bcT8VUnnaymxMGlXYdwzWLPv4XhCIuYmFY" TargetMode="External"/><Relationship Id="rId9" Type="http://schemas.openxmlformats.org/officeDocument/2006/relationships/hyperlink" Target="https://msystems.asm.org/content/3/5/e00199-18.abstrac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56.png"/><Relationship Id="rId5" Type="http://schemas.openxmlformats.org/officeDocument/2006/relationships/image" Target="../media/image55.jpeg"/><Relationship Id="rId4" Type="http://schemas.openxmlformats.org/officeDocument/2006/relationships/image" Target="../media/image54.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4.png"/><Relationship Id="rId4" Type="http://schemas.openxmlformats.org/officeDocument/2006/relationships/image" Target="../media/image13.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4.xml"/><Relationship Id="rId4" Type="http://schemas.openxmlformats.org/officeDocument/2006/relationships/hyperlink" Target="file:///C:\github\microbial\step2_kraken2_analysis\unique_genera.xls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5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131962" y="1443474"/>
            <a:ext cx="3928076" cy="39710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707" y="191233"/>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10095244" y="221251"/>
            <a:ext cx="1841920" cy="1263938"/>
          </a:xfrm>
          <a:prstGeom prst="rect">
            <a:avLst/>
          </a:prstGeom>
          <a:noFill/>
        </p:spPr>
      </p:pic>
      <p:sp>
        <p:nvSpPr>
          <p:cNvPr id="14" name="TextBox 13">
            <a:extLst>
              <a:ext uri="{FF2B5EF4-FFF2-40B4-BE49-F238E27FC236}">
                <a16:creationId xmlns:a16="http://schemas.microsoft.com/office/drawing/2014/main" id="{BFCF912E-91BC-4173-A8CC-EAEA122D7180}"/>
              </a:ext>
            </a:extLst>
          </p:cNvPr>
          <p:cNvSpPr txBox="1"/>
          <p:nvPr/>
        </p:nvSpPr>
        <p:spPr>
          <a:xfrm>
            <a:off x="1799258" y="2165557"/>
            <a:ext cx="8295986" cy="1938992"/>
          </a:xfrm>
          <a:prstGeom prst="rect">
            <a:avLst/>
          </a:prstGeom>
          <a:noFill/>
        </p:spPr>
        <p:txBody>
          <a:bodyPr wrap="square">
            <a:spAutoFit/>
          </a:bodyPr>
          <a:lstStyle/>
          <a:p>
            <a:pPr algn="ctr"/>
            <a:r>
              <a:rPr lang="en-US" sz="4000" dirty="0">
                <a:solidFill>
                  <a:schemeClr val="tx2"/>
                </a:solidFill>
              </a:rPr>
              <a:t>Analysis of bronchoalveolar lavage fluid metatranscriptomes among patients with COVID-19</a:t>
            </a:r>
          </a:p>
        </p:txBody>
      </p:sp>
      <p:sp>
        <p:nvSpPr>
          <p:cNvPr id="12" name="Text Placeholder 2">
            <a:extLst>
              <a:ext uri="{FF2B5EF4-FFF2-40B4-BE49-F238E27FC236}">
                <a16:creationId xmlns:a16="http://schemas.microsoft.com/office/drawing/2014/main" id="{640EF5B4-EB8C-4BA1-8120-9D88D8E349B9}"/>
              </a:ext>
            </a:extLst>
          </p:cNvPr>
          <p:cNvSpPr txBox="1">
            <a:spLocks/>
          </p:cNvSpPr>
          <p:nvPr/>
        </p:nvSpPr>
        <p:spPr>
          <a:xfrm>
            <a:off x="3271837" y="4598558"/>
            <a:ext cx="5648326" cy="1815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Michael D Jochum, PhD.</a:t>
            </a:r>
          </a:p>
          <a:p>
            <a:pPr marL="0" indent="0" algn="ctr">
              <a:buNone/>
            </a:pPr>
            <a:r>
              <a:rPr lang="en-US" sz="1800" dirty="0">
                <a:latin typeface="Calibri" panose="020F0502020204030204" pitchFamily="34" charset="0"/>
                <a:ea typeface="Calibri" panose="020F0502020204030204" pitchFamily="34" charset="0"/>
              </a:rPr>
              <a:t>Department of Obstetrics and Gynecology, Division of Maternal-Fetal Medicine, Baylor College of Medicine and Texas Children's Hospital, Houston, TX, USA. </a:t>
            </a:r>
            <a:endParaRPr lang="en-US" dirty="0"/>
          </a:p>
        </p:txBody>
      </p:sp>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6881" y="34892"/>
            <a:ext cx="4140740" cy="163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7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58614" y="1986134"/>
            <a:ext cx="3236676" cy="3272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2938249840"/>
              </p:ext>
            </p:extLst>
          </p:nvPr>
        </p:nvGraphicFramePr>
        <p:xfrm>
          <a:off x="1737711" y="2081465"/>
          <a:ext cx="8653664" cy="304203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242116">
                <a:tc gridSpan="8">
                  <a:txBody>
                    <a:bodyPr/>
                    <a:lstStyle/>
                    <a:p>
                      <a:pPr algn="l" fontAlgn="b"/>
                      <a:r>
                        <a:rPr lang="en-US" sz="1050" b="0" i="0" u="none" strike="noStrike" dirty="0">
                          <a:solidFill>
                            <a:srgbClr val="000000"/>
                          </a:solidFill>
                          <a:effectLst/>
                          <a:latin typeface="Calibri" panose="020F0502020204030204" pitchFamily="34" charset="0"/>
                        </a:rPr>
                        <a:t>Table 3. Gene Ontologies associated with COVID19 survival.  GO terms comparisons were conducted using Maaslin2, controlling for random effects of </a:t>
                      </a:r>
                      <a:r>
                        <a:rPr lang="en-US" sz="1050" b="0" i="0" u="none" strike="noStrike" dirty="0" err="1">
                          <a:solidFill>
                            <a:srgbClr val="000000"/>
                          </a:solidFill>
                          <a:effectLst/>
                          <a:latin typeface="Calibri" panose="020F0502020204030204" pitchFamily="34" charset="0"/>
                        </a:rPr>
                        <a:t>patientID</a:t>
                      </a:r>
                      <a:r>
                        <a:rPr lang="en-US" sz="1050" b="0" i="0" u="none" strike="noStrike" dirty="0">
                          <a:solidFill>
                            <a:srgbClr val="000000"/>
                          </a:solidFill>
                          <a:effectLst/>
                          <a:latin typeface="Calibri" panose="020F0502020204030204" pitchFamily="34" charset="0"/>
                        </a:rPr>
                        <a:t> and significance adjusting with </a:t>
                      </a:r>
                      <a:r>
                        <a:rPr lang="en-US" sz="1050" b="0" i="0" u="none" strike="noStrike" dirty="0" err="1">
                          <a:solidFill>
                            <a:srgbClr val="000000"/>
                          </a:solidFill>
                          <a:effectLst/>
                          <a:latin typeface="Calibri" panose="020F0502020204030204" pitchFamily="34" charset="0"/>
                        </a:rPr>
                        <a:t>Benjamini</a:t>
                      </a:r>
                      <a:r>
                        <a:rPr lang="en-US" sz="1050" b="0" i="0" u="none" strike="noStrike" dirty="0">
                          <a:solidFill>
                            <a:srgbClr val="000000"/>
                          </a:solidFill>
                          <a:effectLst/>
                          <a:latin typeface="Calibri" panose="020F0502020204030204" pitchFamily="34" charset="0"/>
                        </a:rPr>
                        <a:t> </a:t>
                      </a:r>
                      <a:r>
                        <a:rPr lang="en-US" sz="1050" b="0" i="0" u="none" strike="noStrike" dirty="0" err="1">
                          <a:solidFill>
                            <a:srgbClr val="000000"/>
                          </a:solidFill>
                          <a:effectLst/>
                          <a:latin typeface="Calibri" panose="020F0502020204030204" pitchFamily="34" charset="0"/>
                        </a:rPr>
                        <a:t>Hochber</a:t>
                      </a:r>
                      <a:r>
                        <a:rPr lang="en-US" sz="1050" b="0" i="0" u="none" strike="noStrike" dirty="0">
                          <a:solidFill>
                            <a:srgbClr val="000000"/>
                          </a:solidFill>
                          <a:effectLst/>
                          <a:latin typeface="Calibri" panose="020F0502020204030204" pitchFamily="34" charset="0"/>
                        </a:rPr>
                        <a:t> multiple test comparison (q&lt;0.05)</a:t>
                      </a:r>
                    </a:p>
                  </a:txBody>
                  <a:tcPr marL="9510" marR="9510" marT="95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567189"/>
                  </a:ext>
                </a:extLst>
              </a:tr>
              <a:tr h="123697">
                <a:tc>
                  <a:txBody>
                    <a:bodyPr/>
                    <a:lstStyle/>
                    <a:p>
                      <a:pPr algn="l" fontAlgn="b"/>
                      <a:r>
                        <a:rPr lang="en-US" sz="105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err="1">
                          <a:solidFill>
                            <a:srgbClr val="000000"/>
                          </a:solidFill>
                          <a:effectLst/>
                          <a:latin typeface="Calibri" panose="020F0502020204030204" pitchFamily="34" charset="0"/>
                        </a:rPr>
                        <a:t>coef</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pval</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err="1">
                          <a:solidFill>
                            <a:srgbClr val="000000"/>
                          </a:solidFill>
                          <a:effectLst/>
                          <a:latin typeface="Calibri" panose="020F0502020204030204" pitchFamily="34" charset="0"/>
                        </a:rPr>
                        <a:t>qval</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050" b="1" i="0" u="none" strike="noStrike" dirty="0">
                          <a:solidFill>
                            <a:srgbClr val="000000"/>
                          </a:solidFill>
                          <a:effectLst/>
                          <a:latin typeface="Calibri" panose="020F0502020204030204" pitchFamily="34" charset="0"/>
                        </a:rPr>
                        <a:t>Biological </a:t>
                      </a:r>
                    </a:p>
                    <a:p>
                      <a:pPr algn="ctr" fontAlgn="ctr"/>
                      <a:r>
                        <a:rPr lang="en-US" sz="105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1" dirty="0">
                          <a:solidFill>
                            <a:srgbClr val="7030A0"/>
                          </a:solidFill>
                        </a:rPr>
                        <a:t>phosphorylation</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nucleobase-containing</a:t>
                      </a:r>
                      <a:r>
                        <a:rPr lang="en-US" sz="105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a:t>
                      </a:r>
                      <a:r>
                        <a:rPr lang="en-US" sz="1050" b="1" dirty="0">
                          <a:solidFill>
                            <a:srgbClr val="7030A0"/>
                          </a:solidFill>
                        </a:rPr>
                        <a:t>phosphodiester</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228B22"/>
                          </a:solidFill>
                          <a:effectLst/>
                          <a:latin typeface="Calibri" panose="020F0502020204030204" pitchFamily="34" charset="0"/>
                        </a:rPr>
                        <a:t>bond</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050" b="1" dirty="0">
                          <a:solidFill>
                            <a:srgbClr val="4472C4"/>
                          </a:solidFill>
                        </a:rPr>
                        <a:t>endopeptidase</a:t>
                      </a:r>
                      <a:r>
                        <a:rPr lang="en-US" sz="105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050" b="1" i="0" u="none" strike="noStrike" dirty="0">
                          <a:solidFill>
                            <a:srgbClr val="000000"/>
                          </a:solidFill>
                          <a:effectLst/>
                          <a:latin typeface="Calibri" panose="020F0502020204030204" pitchFamily="34" charset="0"/>
                        </a:rPr>
                        <a:t>Molecular </a:t>
                      </a:r>
                    </a:p>
                    <a:p>
                      <a:pPr algn="ctr" fontAlgn="ctr"/>
                      <a:r>
                        <a:rPr lang="en-US" sz="105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50" b="1" i="0" u="none" strike="noStrike" dirty="0">
                          <a:solidFill>
                            <a:srgbClr val="FFC000"/>
                          </a:solidFill>
                          <a:effectLst/>
                          <a:latin typeface="Calibri" panose="020F0502020204030204" pitchFamily="34" charset="0"/>
                        </a:rPr>
                        <a:t>DNA</a:t>
                      </a:r>
                      <a:r>
                        <a:rPr lang="en-US" sz="105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050" b="1" dirty="0">
                          <a:solidFill>
                            <a:srgbClr val="7030A0"/>
                          </a:solidFill>
                        </a:rPr>
                        <a:t>pyrophosphat</a:t>
                      </a:r>
                      <a:r>
                        <a:rPr lang="en-US" sz="1050" b="1" dirty="0">
                          <a:solidFill>
                            <a:srgbClr val="4472C4"/>
                          </a:solidFill>
                        </a:rPr>
                        <a:t>ase activity</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050" b="1" dirty="0">
                          <a:solidFill>
                            <a:srgbClr val="4472C4"/>
                          </a:solidFill>
                        </a:rPr>
                        <a:t>oxidoreductase activity</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050" b="1" dirty="0">
                          <a:solidFill>
                            <a:srgbClr val="4472C4"/>
                          </a:solidFill>
                        </a:rPr>
                        <a:t>hydrolase activity</a:t>
                      </a:r>
                      <a:r>
                        <a:rPr lang="en-US" sz="105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0.003</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050" b="1" dirty="0">
                          <a:solidFill>
                            <a:srgbClr val="4472C4"/>
                          </a:solidFill>
                        </a:rPr>
                        <a:t>catalytic activity</a:t>
                      </a:r>
                      <a:r>
                        <a:rPr lang="en-US" sz="1050" b="0" i="0" u="none" strike="noStrike" dirty="0">
                          <a:solidFill>
                            <a:srgbClr val="000000"/>
                          </a:solidFill>
                          <a:effectLst/>
                          <a:latin typeface="Calibri" panose="020F0502020204030204" pitchFamily="34" charset="0"/>
                        </a:rPr>
                        <a:t>, acting on </a:t>
                      </a:r>
                      <a:r>
                        <a:rPr lang="en-US" sz="105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organonitrogen</a:t>
                      </a:r>
                      <a:r>
                        <a:rPr lang="en-US" sz="105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1524001" y="1480316"/>
            <a:ext cx="9143999" cy="523220"/>
          </a:xfrm>
          <a:prstGeom prst="rect">
            <a:avLst/>
          </a:prstGeom>
          <a:noFill/>
        </p:spPr>
        <p:txBody>
          <a:bodyPr wrap="square">
            <a:spAutoFit/>
          </a:bodyPr>
          <a:lstStyle/>
          <a:p>
            <a:r>
              <a:rPr lang="en-US" sz="2800" dirty="0">
                <a:solidFill>
                  <a:schemeClr val="tx2"/>
                </a:solidFill>
              </a:rPr>
              <a:t>GO Terms assoc. w/ </a:t>
            </a:r>
            <a:r>
              <a:rPr lang="en-US" sz="2800" dirty="0">
                <a:solidFill>
                  <a:srgbClr val="B22222"/>
                </a:solidFill>
              </a:rPr>
              <a:t>COVID19 </a:t>
            </a:r>
            <a:r>
              <a:rPr lang="en-US" sz="2800" dirty="0"/>
              <a:t>outcome </a:t>
            </a:r>
            <a:r>
              <a:rPr lang="en-US" sz="2800" dirty="0">
                <a:solidFill>
                  <a:srgbClr val="083F65"/>
                </a:solidFill>
              </a:rPr>
              <a:t>(deceased/survived)</a:t>
            </a:r>
          </a:p>
        </p:txBody>
      </p:sp>
      <p:graphicFrame>
        <p:nvGraphicFramePr>
          <p:cNvPr id="16" name="Table 15">
            <a:extLst>
              <a:ext uri="{FF2B5EF4-FFF2-40B4-BE49-F238E27FC236}">
                <a16:creationId xmlns:a16="http://schemas.microsoft.com/office/drawing/2014/main" id="{6B38D06F-A0F0-46C5-989F-09BAD9E63C32}"/>
              </a:ext>
            </a:extLst>
          </p:cNvPr>
          <p:cNvGraphicFramePr>
            <a:graphicFrameLocks noGrp="1"/>
          </p:cNvGraphicFramePr>
          <p:nvPr>
            <p:extLst>
              <p:ext uri="{D42A27DB-BD31-4B8C-83A1-F6EECF244321}">
                <p14:modId xmlns:p14="http://schemas.microsoft.com/office/powerpoint/2010/main" val="3371141839"/>
              </p:ext>
            </p:extLst>
          </p:nvPr>
        </p:nvGraphicFramePr>
        <p:xfrm>
          <a:off x="1937091" y="5584234"/>
          <a:ext cx="6831921" cy="938802"/>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0A2F87"/>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 transferring </a:t>
                      </a:r>
                      <a:r>
                        <a:rPr lang="en-US" sz="1000" b="1" i="0" u="none" strike="noStrike" dirty="0">
                          <a:solidFill>
                            <a:srgbClr val="7030A0"/>
                          </a:solidFill>
                          <a:effectLst/>
                          <a:latin typeface="Calibri" panose="020F0502020204030204" pitchFamily="34" charset="0"/>
                        </a:rPr>
                        <a:t>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err="1">
                          <a:solidFill>
                            <a:srgbClr val="FFC000"/>
                          </a:solidFill>
                          <a:effectLst/>
                          <a:latin typeface="Calibri" panose="020F0502020204030204" pitchFamily="34" charset="0"/>
                        </a:rPr>
                        <a:t>nucleotidyl</a:t>
                      </a:r>
                      <a:r>
                        <a:rPr lang="en-US" sz="1000" b="1" i="0" u="none" strike="noStrike" dirty="0" err="1">
                          <a:solidFill>
                            <a:srgbClr val="4D68A8"/>
                          </a:solidFill>
                          <a:effectLst/>
                          <a:latin typeface="Calibri" panose="020F0502020204030204" pitchFamily="34" charset="0"/>
                        </a:rPr>
                        <a:t>transferase</a:t>
                      </a:r>
                      <a:r>
                        <a:rPr lang="en-US" sz="1000" b="1" i="0" u="none" strike="noStrike" dirty="0">
                          <a:solidFill>
                            <a:srgbClr val="4D68A8"/>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228B22"/>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bl>
          </a:graphicData>
        </a:graphic>
      </p:graphicFrame>
      <p:sp>
        <p:nvSpPr>
          <p:cNvPr id="17" name="TextBox 16">
            <a:extLst>
              <a:ext uri="{FF2B5EF4-FFF2-40B4-BE49-F238E27FC236}">
                <a16:creationId xmlns:a16="http://schemas.microsoft.com/office/drawing/2014/main" id="{29FD785C-A471-4BC0-B00A-C940D9262FB8}"/>
              </a:ext>
            </a:extLst>
          </p:cNvPr>
          <p:cNvSpPr txBox="1"/>
          <p:nvPr/>
        </p:nvSpPr>
        <p:spPr>
          <a:xfrm>
            <a:off x="1591237" y="5085902"/>
            <a:ext cx="7523629" cy="523220"/>
          </a:xfrm>
          <a:prstGeom prst="rect">
            <a:avLst/>
          </a:prstGeom>
          <a:noFill/>
        </p:spPr>
        <p:txBody>
          <a:bodyPr wrap="square">
            <a:spAutoFit/>
          </a:bodyPr>
          <a:lstStyle/>
          <a:p>
            <a:pPr algn="ctr"/>
            <a:r>
              <a:rPr lang="en-US" sz="2800" dirty="0">
                <a:solidFill>
                  <a:schemeClr val="tx2"/>
                </a:solidFill>
              </a:rPr>
              <a:t>GO Terms assoc. w/</a:t>
            </a: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CAP</a:t>
            </a:r>
          </a:p>
        </p:txBody>
      </p:sp>
      <p:sp>
        <p:nvSpPr>
          <p:cNvPr id="18" name="TextBox 17">
            <a:extLst>
              <a:ext uri="{FF2B5EF4-FFF2-40B4-BE49-F238E27FC236}">
                <a16:creationId xmlns:a16="http://schemas.microsoft.com/office/drawing/2014/main" id="{2D20AF5A-77BD-4814-BEEF-FB670E930737}"/>
              </a:ext>
            </a:extLst>
          </p:cNvPr>
          <p:cNvSpPr txBox="1"/>
          <p:nvPr/>
        </p:nvSpPr>
        <p:spPr>
          <a:xfrm>
            <a:off x="3123234" y="110444"/>
            <a:ext cx="5863009" cy="1323439"/>
          </a:xfrm>
          <a:prstGeom prst="rect">
            <a:avLst/>
          </a:prstGeom>
          <a:noFill/>
        </p:spPr>
        <p:txBody>
          <a:bodyPr wrap="square">
            <a:spAutoFit/>
          </a:bodyPr>
          <a:lstStyle/>
          <a:p>
            <a:pPr algn="ctr"/>
            <a:r>
              <a:rPr lang="en-US" sz="4000" dirty="0">
                <a:solidFill>
                  <a:schemeClr val="tx2"/>
                </a:solidFill>
              </a:rPr>
              <a:t>Summary of GO terms </a:t>
            </a:r>
          </a:p>
          <a:p>
            <a:pPr algn="ctr"/>
            <a:r>
              <a:rPr lang="en-US" sz="4000" dirty="0">
                <a:solidFill>
                  <a:schemeClr val="tx2"/>
                </a:solidFill>
              </a:rPr>
              <a:t>assoc. w/ </a:t>
            </a:r>
            <a:r>
              <a:rPr lang="en-US" sz="4000" dirty="0">
                <a:solidFill>
                  <a:srgbClr val="B22222"/>
                </a:solidFill>
              </a:rPr>
              <a:t>COVID19 </a:t>
            </a:r>
            <a:endParaRPr lang="en-US" sz="4000" dirty="0"/>
          </a:p>
        </p:txBody>
      </p:sp>
    </p:spTree>
    <p:extLst>
      <p:ext uri="{BB962C8B-B14F-4D97-AF65-F5344CB8AC3E}">
        <p14:creationId xmlns:p14="http://schemas.microsoft.com/office/powerpoint/2010/main" val="21368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sp>
        <p:nvSpPr>
          <p:cNvPr id="12" name="TextBox 11">
            <a:extLst>
              <a:ext uri="{FF2B5EF4-FFF2-40B4-BE49-F238E27FC236}">
                <a16:creationId xmlns:a16="http://schemas.microsoft.com/office/drawing/2014/main" id="{D95AE164-3D33-4414-93E8-A5FE07A66A57}"/>
              </a:ext>
            </a:extLst>
          </p:cNvPr>
          <p:cNvSpPr txBox="1"/>
          <p:nvPr/>
        </p:nvSpPr>
        <p:spPr>
          <a:xfrm>
            <a:off x="3123233" y="109758"/>
            <a:ext cx="5648326" cy="1323439"/>
          </a:xfrm>
          <a:prstGeom prst="rect">
            <a:avLst/>
          </a:prstGeom>
          <a:noFill/>
        </p:spPr>
        <p:txBody>
          <a:bodyPr wrap="square">
            <a:spAutoFit/>
          </a:bodyPr>
          <a:lstStyle/>
          <a:p>
            <a:pPr algn="ctr"/>
            <a:r>
              <a:rPr lang="en-US" sz="4000" dirty="0">
                <a:solidFill>
                  <a:schemeClr val="tx2"/>
                </a:solidFill>
              </a:rPr>
              <a:t>Gene Ontologies with </a:t>
            </a:r>
            <a:r>
              <a:rPr lang="en-US" sz="4000" dirty="0">
                <a:solidFill>
                  <a:srgbClr val="B22222"/>
                </a:solidFill>
              </a:rPr>
              <a:t>COVID19</a:t>
            </a:r>
            <a:r>
              <a:rPr lang="en-US" sz="4000" dirty="0">
                <a:solidFill>
                  <a:schemeClr val="tx2"/>
                </a:solidFill>
              </a:rPr>
              <a:t> </a:t>
            </a:r>
            <a:r>
              <a:rPr lang="en-US" sz="4000" dirty="0">
                <a:solidFill>
                  <a:srgbClr val="228B22"/>
                </a:solidFill>
              </a:rPr>
              <a:t>Survival</a:t>
            </a:r>
          </a:p>
        </p:txBody>
      </p:sp>
      <p:grpSp>
        <p:nvGrpSpPr>
          <p:cNvPr id="25" name="Group 24">
            <a:extLst>
              <a:ext uri="{FF2B5EF4-FFF2-40B4-BE49-F238E27FC236}">
                <a16:creationId xmlns:a16="http://schemas.microsoft.com/office/drawing/2014/main" id="{06D8D616-56C7-47C6-B5D6-4D63E3A97DAF}"/>
              </a:ext>
            </a:extLst>
          </p:cNvPr>
          <p:cNvGrpSpPr/>
          <p:nvPr/>
        </p:nvGrpSpPr>
        <p:grpSpPr>
          <a:xfrm>
            <a:off x="1471622" y="1480315"/>
            <a:ext cx="2869632" cy="2345242"/>
            <a:chOff x="187279" y="1607443"/>
            <a:chExt cx="2869632" cy="2345242"/>
          </a:xfrm>
        </p:grpSpPr>
        <p:pic>
          <p:nvPicPr>
            <p:cNvPr id="17" name="Picture 16">
              <a:extLst>
                <a:ext uri="{FF2B5EF4-FFF2-40B4-BE49-F238E27FC236}">
                  <a16:creationId xmlns:a16="http://schemas.microsoft.com/office/drawing/2014/main" id="{A1810555-877E-4DFB-91BF-92F1936931F2}"/>
                </a:ext>
              </a:extLst>
            </p:cNvPr>
            <p:cNvPicPr>
              <a:picLocks noChangeAspect="1"/>
            </p:cNvPicPr>
            <p:nvPr/>
          </p:nvPicPr>
          <p:blipFill rotWithShape="1">
            <a:blip r:embed="rId3"/>
            <a:srcRect l="4392"/>
            <a:stretch/>
          </p:blipFill>
          <p:spPr>
            <a:xfrm>
              <a:off x="556611" y="1607443"/>
              <a:ext cx="2500300" cy="2345242"/>
            </a:xfrm>
            <a:prstGeom prst="rect">
              <a:avLst/>
            </a:prstGeom>
          </p:spPr>
        </p:pic>
        <p:sp>
          <p:nvSpPr>
            <p:cNvPr id="19" name="TextBox 18">
              <a:extLst>
                <a:ext uri="{FF2B5EF4-FFF2-40B4-BE49-F238E27FC236}">
                  <a16:creationId xmlns:a16="http://schemas.microsoft.com/office/drawing/2014/main" id="{CBDCFF9B-D5A6-4638-B150-A6D06E3D0B34}"/>
                </a:ext>
              </a:extLst>
            </p:cNvPr>
            <p:cNvSpPr txBox="1"/>
            <p:nvPr/>
          </p:nvSpPr>
          <p:spPr>
            <a:xfrm rot="16200000">
              <a:off x="-524871" y="2595398"/>
              <a:ext cx="1793631" cy="369332"/>
            </a:xfrm>
            <a:prstGeom prst="rect">
              <a:avLst/>
            </a:prstGeom>
            <a:noFill/>
          </p:spPr>
          <p:txBody>
            <a:bodyPr wrap="square">
              <a:spAutoFit/>
            </a:bodyPr>
            <a:lstStyle/>
            <a:p>
              <a:pPr algn="r" fontAlgn="b"/>
              <a:r>
                <a:rPr lang="en-US" b="1" dirty="0">
                  <a:solidFill>
                    <a:srgbClr val="7030A0"/>
                  </a:solidFill>
                </a:rPr>
                <a:t>phosphorylation</a:t>
              </a:r>
              <a:endParaRPr lang="en-US" dirty="0">
                <a:solidFill>
                  <a:srgbClr val="000000"/>
                </a:solidFill>
                <a:latin typeface="Calibri" panose="020F0502020204030204" pitchFamily="34" charset="0"/>
              </a:endParaRPr>
            </a:p>
          </p:txBody>
        </p:sp>
      </p:grpSp>
      <p:grpSp>
        <p:nvGrpSpPr>
          <p:cNvPr id="30" name="Group 29">
            <a:extLst>
              <a:ext uri="{FF2B5EF4-FFF2-40B4-BE49-F238E27FC236}">
                <a16:creationId xmlns:a16="http://schemas.microsoft.com/office/drawing/2014/main" id="{641BB862-7DE3-496C-8982-BAB59262CF7B}"/>
              </a:ext>
            </a:extLst>
          </p:cNvPr>
          <p:cNvGrpSpPr/>
          <p:nvPr/>
        </p:nvGrpSpPr>
        <p:grpSpPr>
          <a:xfrm>
            <a:off x="7677488" y="1480315"/>
            <a:ext cx="2916657" cy="2431354"/>
            <a:chOff x="5958106" y="1490901"/>
            <a:chExt cx="2916657" cy="2431354"/>
          </a:xfrm>
        </p:grpSpPr>
        <p:pic>
          <p:nvPicPr>
            <p:cNvPr id="27" name="Picture 26">
              <a:extLst>
                <a:ext uri="{FF2B5EF4-FFF2-40B4-BE49-F238E27FC236}">
                  <a16:creationId xmlns:a16="http://schemas.microsoft.com/office/drawing/2014/main" id="{249B1E05-B694-4CDD-BAD9-0F37FB990105}"/>
                </a:ext>
              </a:extLst>
            </p:cNvPr>
            <p:cNvPicPr>
              <a:picLocks noChangeAspect="1"/>
            </p:cNvPicPr>
            <p:nvPr/>
          </p:nvPicPr>
          <p:blipFill rotWithShape="1">
            <a:blip r:embed="rId4">
              <a:alphaModFix/>
            </a:blip>
            <a:srcRect t="226"/>
            <a:stretch/>
          </p:blipFill>
          <p:spPr>
            <a:xfrm>
              <a:off x="6359868" y="1506919"/>
              <a:ext cx="2514895" cy="2399317"/>
            </a:xfrm>
            <a:prstGeom prst="rect">
              <a:avLst/>
            </a:prstGeom>
          </p:spPr>
        </p:pic>
        <p:sp>
          <p:nvSpPr>
            <p:cNvPr id="29" name="TextBox 28">
              <a:extLst>
                <a:ext uri="{FF2B5EF4-FFF2-40B4-BE49-F238E27FC236}">
                  <a16:creationId xmlns:a16="http://schemas.microsoft.com/office/drawing/2014/main" id="{683ED6F5-AAC2-4558-B6D6-82C5C11FE2E2}"/>
                </a:ext>
              </a:extLst>
            </p:cNvPr>
            <p:cNvSpPr txBox="1"/>
            <p:nvPr/>
          </p:nvSpPr>
          <p:spPr>
            <a:xfrm rot="16200000">
              <a:off x="4927095" y="2521912"/>
              <a:ext cx="2431354" cy="369332"/>
            </a:xfrm>
            <a:prstGeom prst="rect">
              <a:avLst/>
            </a:prstGeom>
            <a:noFill/>
          </p:spPr>
          <p:txBody>
            <a:bodyPr wrap="square">
              <a:spAutoFit/>
            </a:bodyPr>
            <a:lstStyle/>
            <a:p>
              <a:pPr algn="ctr" fontAlgn="b"/>
              <a:r>
                <a:rPr lang="en-US" b="1" dirty="0">
                  <a:solidFill>
                    <a:srgbClr val="4472C4"/>
                  </a:solidFill>
                </a:rPr>
                <a:t>oxidoreductase activity</a:t>
              </a:r>
              <a:endParaRPr lang="en-US" dirty="0">
                <a:solidFill>
                  <a:srgbClr val="000000"/>
                </a:solidFill>
                <a:latin typeface="Calibri" panose="020F0502020204030204" pitchFamily="34" charset="0"/>
              </a:endParaRPr>
            </a:p>
          </p:txBody>
        </p:sp>
      </p:grpSp>
      <p:grpSp>
        <p:nvGrpSpPr>
          <p:cNvPr id="24" name="Group 23">
            <a:extLst>
              <a:ext uri="{FF2B5EF4-FFF2-40B4-BE49-F238E27FC236}">
                <a16:creationId xmlns:a16="http://schemas.microsoft.com/office/drawing/2014/main" id="{713703DE-274B-4A74-9E73-CFF812FAA8E8}"/>
              </a:ext>
            </a:extLst>
          </p:cNvPr>
          <p:cNvGrpSpPr/>
          <p:nvPr/>
        </p:nvGrpSpPr>
        <p:grpSpPr>
          <a:xfrm>
            <a:off x="4508820" y="1480316"/>
            <a:ext cx="3001103" cy="2418863"/>
            <a:chOff x="2917768" y="1532226"/>
            <a:chExt cx="3001103" cy="2418863"/>
          </a:xfrm>
        </p:grpSpPr>
        <p:pic>
          <p:nvPicPr>
            <p:cNvPr id="21" name="Picture 20">
              <a:extLst>
                <a:ext uri="{FF2B5EF4-FFF2-40B4-BE49-F238E27FC236}">
                  <a16:creationId xmlns:a16="http://schemas.microsoft.com/office/drawing/2014/main" id="{DF60C9C2-C6B8-46B4-93D4-4AFC25AAA44A}"/>
                </a:ext>
              </a:extLst>
            </p:cNvPr>
            <p:cNvPicPr>
              <a:picLocks noChangeAspect="1"/>
            </p:cNvPicPr>
            <p:nvPr/>
          </p:nvPicPr>
          <p:blipFill rotWithShape="1">
            <a:blip r:embed="rId5">
              <a:alphaModFix/>
            </a:blip>
            <a:srcRect b="6112"/>
            <a:stretch/>
          </p:blipFill>
          <p:spPr>
            <a:xfrm>
              <a:off x="3309330" y="1532226"/>
              <a:ext cx="2609541" cy="2418863"/>
            </a:xfrm>
            <a:prstGeom prst="rect">
              <a:avLst/>
            </a:prstGeom>
          </p:spPr>
        </p:pic>
        <p:sp>
          <p:nvSpPr>
            <p:cNvPr id="23" name="TextBox 22">
              <a:extLst>
                <a:ext uri="{FF2B5EF4-FFF2-40B4-BE49-F238E27FC236}">
                  <a16:creationId xmlns:a16="http://schemas.microsoft.com/office/drawing/2014/main" id="{D40CF65D-611E-4B77-9A21-1F2DDEB891C3}"/>
                </a:ext>
              </a:extLst>
            </p:cNvPr>
            <p:cNvSpPr txBox="1"/>
            <p:nvPr/>
          </p:nvSpPr>
          <p:spPr>
            <a:xfrm rot="16200000">
              <a:off x="1929814" y="2556992"/>
              <a:ext cx="2345240" cy="369332"/>
            </a:xfrm>
            <a:prstGeom prst="rect">
              <a:avLst/>
            </a:prstGeom>
            <a:noFill/>
          </p:spPr>
          <p:txBody>
            <a:bodyPr wrap="square">
              <a:spAutoFit/>
            </a:bodyPr>
            <a:lstStyle/>
            <a:p>
              <a:pPr algn="ctr" fontAlgn="b"/>
              <a:r>
                <a:rPr lang="en-US" b="1" dirty="0">
                  <a:solidFill>
                    <a:srgbClr val="4472C4"/>
                  </a:solidFill>
                </a:rPr>
                <a:t>endopeptidase activity</a:t>
              </a:r>
              <a:endParaRPr lang="en-US" dirty="0">
                <a:solidFill>
                  <a:srgbClr val="000000"/>
                </a:solidFill>
                <a:latin typeface="Calibri" panose="020F0502020204030204" pitchFamily="34" charset="0"/>
              </a:endParaRPr>
            </a:p>
          </p:txBody>
        </p:sp>
      </p:grpSp>
      <p:grpSp>
        <p:nvGrpSpPr>
          <p:cNvPr id="48" name="Group 47">
            <a:extLst>
              <a:ext uri="{FF2B5EF4-FFF2-40B4-BE49-F238E27FC236}">
                <a16:creationId xmlns:a16="http://schemas.microsoft.com/office/drawing/2014/main" id="{5CB8D9D7-9591-4DA4-BF20-E2503AAF990B}"/>
              </a:ext>
            </a:extLst>
          </p:cNvPr>
          <p:cNvGrpSpPr/>
          <p:nvPr/>
        </p:nvGrpSpPr>
        <p:grpSpPr>
          <a:xfrm>
            <a:off x="4723551" y="3981757"/>
            <a:ext cx="2961846" cy="2461252"/>
            <a:chOff x="3055268" y="3908004"/>
            <a:chExt cx="2961846" cy="2461252"/>
          </a:xfrm>
        </p:grpSpPr>
        <p:pic>
          <p:nvPicPr>
            <p:cNvPr id="38" name="Picture 37">
              <a:extLst>
                <a:ext uri="{FF2B5EF4-FFF2-40B4-BE49-F238E27FC236}">
                  <a16:creationId xmlns:a16="http://schemas.microsoft.com/office/drawing/2014/main" id="{571EC598-D19A-48D6-BA46-232EFDCB67ED}"/>
                </a:ext>
              </a:extLst>
            </p:cNvPr>
            <p:cNvPicPr>
              <a:picLocks noChangeAspect="1"/>
            </p:cNvPicPr>
            <p:nvPr/>
          </p:nvPicPr>
          <p:blipFill>
            <a:blip r:embed="rId6"/>
            <a:stretch>
              <a:fillRect/>
            </a:stretch>
          </p:blipFill>
          <p:spPr>
            <a:xfrm>
              <a:off x="3417803" y="3908004"/>
              <a:ext cx="2599311" cy="2461252"/>
            </a:xfrm>
            <a:prstGeom prst="rect">
              <a:avLst/>
            </a:prstGeom>
          </p:spPr>
        </p:pic>
        <p:sp>
          <p:nvSpPr>
            <p:cNvPr id="40" name="TextBox 39">
              <a:extLst>
                <a:ext uri="{FF2B5EF4-FFF2-40B4-BE49-F238E27FC236}">
                  <a16:creationId xmlns:a16="http://schemas.microsoft.com/office/drawing/2014/main" id="{E6C1E6A4-DD23-486B-ACD8-033FAD12749C}"/>
                </a:ext>
              </a:extLst>
            </p:cNvPr>
            <p:cNvSpPr txBox="1"/>
            <p:nvPr/>
          </p:nvSpPr>
          <p:spPr>
            <a:xfrm rot="16200000">
              <a:off x="2294152" y="4953964"/>
              <a:ext cx="1891563" cy="369332"/>
            </a:xfrm>
            <a:prstGeom prst="rect">
              <a:avLst/>
            </a:prstGeom>
            <a:noFill/>
          </p:spPr>
          <p:txBody>
            <a:bodyPr wrap="square">
              <a:spAutoFit/>
            </a:bodyPr>
            <a:lstStyle/>
            <a:p>
              <a:pPr algn="ctr" fontAlgn="b"/>
              <a:r>
                <a:rPr lang="en-US" b="1" dirty="0">
                  <a:solidFill>
                    <a:srgbClr val="228B22"/>
                  </a:solidFill>
                  <a:latin typeface="Calibri" panose="020F0502020204030204" pitchFamily="34" charset="0"/>
                </a:rPr>
                <a:t>zinc ion binding</a:t>
              </a:r>
            </a:p>
          </p:txBody>
        </p:sp>
      </p:grpSp>
      <p:grpSp>
        <p:nvGrpSpPr>
          <p:cNvPr id="47" name="Group 46">
            <a:extLst>
              <a:ext uri="{FF2B5EF4-FFF2-40B4-BE49-F238E27FC236}">
                <a16:creationId xmlns:a16="http://schemas.microsoft.com/office/drawing/2014/main" id="{D6B47E1E-8A3B-401D-B867-7882351EE83E}"/>
              </a:ext>
            </a:extLst>
          </p:cNvPr>
          <p:cNvGrpSpPr/>
          <p:nvPr/>
        </p:nvGrpSpPr>
        <p:grpSpPr>
          <a:xfrm>
            <a:off x="7733188" y="3566766"/>
            <a:ext cx="2876764" cy="3212074"/>
            <a:chOff x="6481592" y="3588253"/>
            <a:chExt cx="2876764" cy="3212074"/>
          </a:xfrm>
        </p:grpSpPr>
        <p:pic>
          <p:nvPicPr>
            <p:cNvPr id="45" name="Picture 44">
              <a:extLst>
                <a:ext uri="{FF2B5EF4-FFF2-40B4-BE49-F238E27FC236}">
                  <a16:creationId xmlns:a16="http://schemas.microsoft.com/office/drawing/2014/main" id="{0F97F05C-85BE-4061-BCF9-6A63B22AC714}"/>
                </a:ext>
              </a:extLst>
            </p:cNvPr>
            <p:cNvPicPr>
              <a:picLocks noChangeAspect="1"/>
            </p:cNvPicPr>
            <p:nvPr/>
          </p:nvPicPr>
          <p:blipFill>
            <a:blip r:embed="rId7"/>
            <a:stretch>
              <a:fillRect/>
            </a:stretch>
          </p:blipFill>
          <p:spPr>
            <a:xfrm>
              <a:off x="6846835" y="3995795"/>
              <a:ext cx="2511521" cy="2396989"/>
            </a:xfrm>
            <a:prstGeom prst="rect">
              <a:avLst/>
            </a:prstGeom>
          </p:spPr>
        </p:pic>
        <p:sp>
          <p:nvSpPr>
            <p:cNvPr id="46" name="TextBox 45">
              <a:extLst>
                <a:ext uri="{FF2B5EF4-FFF2-40B4-BE49-F238E27FC236}">
                  <a16:creationId xmlns:a16="http://schemas.microsoft.com/office/drawing/2014/main" id="{99721AFE-2341-4B2F-B95C-F5A838595675}"/>
                </a:ext>
              </a:extLst>
            </p:cNvPr>
            <p:cNvSpPr txBox="1"/>
            <p:nvPr/>
          </p:nvSpPr>
          <p:spPr>
            <a:xfrm rot="16200000">
              <a:off x="5060221" y="5009624"/>
              <a:ext cx="3212074" cy="369332"/>
            </a:xfrm>
            <a:prstGeom prst="rect">
              <a:avLst/>
            </a:prstGeom>
            <a:noFill/>
          </p:spPr>
          <p:txBody>
            <a:bodyPr wrap="square">
              <a:spAutoFit/>
            </a:bodyPr>
            <a:lstStyle/>
            <a:p>
              <a:pPr algn="ctr" fontAlgn="b"/>
              <a:r>
                <a:rPr lang="en-US" b="1" dirty="0" err="1">
                  <a:solidFill>
                    <a:srgbClr val="228B22"/>
                  </a:solidFill>
                  <a:latin typeface="Calibri" panose="020F0502020204030204" pitchFamily="34" charset="0"/>
                </a:rPr>
                <a:t>transtion</a:t>
              </a:r>
              <a:r>
                <a:rPr lang="en-US" b="1" dirty="0">
                  <a:solidFill>
                    <a:srgbClr val="228B22"/>
                  </a:solidFill>
                  <a:latin typeface="Calibri" panose="020F0502020204030204" pitchFamily="34" charset="0"/>
                </a:rPr>
                <a:t> metal ion binding</a:t>
              </a:r>
            </a:p>
          </p:txBody>
        </p:sp>
      </p:grpSp>
      <p:grpSp>
        <p:nvGrpSpPr>
          <p:cNvPr id="54" name="Group 53">
            <a:extLst>
              <a:ext uri="{FF2B5EF4-FFF2-40B4-BE49-F238E27FC236}">
                <a16:creationId xmlns:a16="http://schemas.microsoft.com/office/drawing/2014/main" id="{15E50348-2FAA-482D-9385-1FC90A053BE9}"/>
              </a:ext>
            </a:extLst>
          </p:cNvPr>
          <p:cNvGrpSpPr/>
          <p:nvPr/>
        </p:nvGrpSpPr>
        <p:grpSpPr>
          <a:xfrm>
            <a:off x="1491660" y="3487608"/>
            <a:ext cx="3184101" cy="3370393"/>
            <a:chOff x="-111328" y="3838303"/>
            <a:chExt cx="3184101" cy="3370393"/>
          </a:xfrm>
        </p:grpSpPr>
        <p:pic>
          <p:nvPicPr>
            <p:cNvPr id="51" name="Picture 50">
              <a:extLst>
                <a:ext uri="{FF2B5EF4-FFF2-40B4-BE49-F238E27FC236}">
                  <a16:creationId xmlns:a16="http://schemas.microsoft.com/office/drawing/2014/main" id="{FAAB4B05-96CC-48AE-BC04-958943796DEC}"/>
                </a:ext>
              </a:extLst>
            </p:cNvPr>
            <p:cNvPicPr>
              <a:picLocks noChangeAspect="1"/>
            </p:cNvPicPr>
            <p:nvPr/>
          </p:nvPicPr>
          <p:blipFill>
            <a:blip r:embed="rId8"/>
            <a:stretch>
              <a:fillRect/>
            </a:stretch>
          </p:blipFill>
          <p:spPr>
            <a:xfrm>
              <a:off x="245361" y="4197861"/>
              <a:ext cx="2827412" cy="2651278"/>
            </a:xfrm>
            <a:prstGeom prst="rect">
              <a:avLst/>
            </a:prstGeom>
          </p:spPr>
        </p:pic>
        <p:sp>
          <p:nvSpPr>
            <p:cNvPr id="53" name="TextBox 52">
              <a:extLst>
                <a:ext uri="{FF2B5EF4-FFF2-40B4-BE49-F238E27FC236}">
                  <a16:creationId xmlns:a16="http://schemas.microsoft.com/office/drawing/2014/main" id="{B48D09AD-2D16-49E3-A7D8-08E09C2F1851}"/>
                </a:ext>
              </a:extLst>
            </p:cNvPr>
            <p:cNvSpPr txBox="1"/>
            <p:nvPr/>
          </p:nvSpPr>
          <p:spPr>
            <a:xfrm rot="16200000">
              <a:off x="-1627248" y="5354223"/>
              <a:ext cx="3370393" cy="338554"/>
            </a:xfrm>
            <a:prstGeom prst="rect">
              <a:avLst/>
            </a:prstGeom>
            <a:noFill/>
          </p:spPr>
          <p:txBody>
            <a:bodyPr wrap="square" anchor="ctr">
              <a:spAutoFit/>
            </a:bodyPr>
            <a:lstStyle/>
            <a:p>
              <a:pPr algn="ctr" fontAlgn="b"/>
              <a:r>
                <a:rPr lang="en-US" sz="1600" b="1" dirty="0">
                  <a:solidFill>
                    <a:srgbClr val="FFC000"/>
                  </a:solidFill>
                  <a:latin typeface="Calibri" panose="020F0502020204030204" pitchFamily="34" charset="0"/>
                </a:rPr>
                <a:t>RNA</a:t>
              </a:r>
              <a:r>
                <a:rPr lang="en-US" sz="1600" dirty="0">
                  <a:solidFill>
                    <a:srgbClr val="000000"/>
                  </a:solidFill>
                  <a:latin typeface="Calibri" panose="020F0502020204030204" pitchFamily="34" charset="0"/>
                </a:rPr>
                <a:t> </a:t>
              </a:r>
              <a:r>
                <a:rPr lang="en-US" sz="1600" b="1" dirty="0">
                  <a:solidFill>
                    <a:srgbClr val="7030A0"/>
                  </a:solidFill>
                </a:rPr>
                <a:t>phosphodiester </a:t>
              </a:r>
              <a:r>
                <a:rPr lang="en-US" sz="1600" b="1" dirty="0">
                  <a:solidFill>
                    <a:srgbClr val="228B22"/>
                  </a:solidFill>
                  <a:latin typeface="Calibri" panose="020F0502020204030204" pitchFamily="34" charset="0"/>
                </a:rPr>
                <a:t>bond</a:t>
              </a:r>
              <a:r>
                <a:rPr lang="en-US" sz="1600" dirty="0">
                  <a:solidFill>
                    <a:srgbClr val="000000"/>
                  </a:solidFill>
                  <a:latin typeface="Calibri" panose="020F0502020204030204" pitchFamily="34" charset="0"/>
                </a:rPr>
                <a:t> </a:t>
              </a:r>
              <a:r>
                <a:rPr lang="en-US" sz="1600" b="1" dirty="0">
                  <a:solidFill>
                    <a:srgbClr val="4472C4"/>
                  </a:solidFill>
                  <a:latin typeface="Calibri" panose="020F0502020204030204" pitchFamily="34" charset="0"/>
                </a:rPr>
                <a:t>hydrolysis</a:t>
              </a:r>
            </a:p>
          </p:txBody>
        </p:sp>
      </p:grpSp>
    </p:spTree>
    <p:extLst>
      <p:ext uri="{BB962C8B-B14F-4D97-AF65-F5344CB8AC3E}">
        <p14:creationId xmlns:p14="http://schemas.microsoft.com/office/powerpoint/2010/main" val="34472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C556B-B280-4852-AA8E-B6FE10BA82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7000" y="0"/>
            <a:ext cx="6858000" cy="6858000"/>
          </a:xfrm>
          <a:prstGeom prst="rect">
            <a:avLst/>
          </a:prstGeom>
        </p:spPr>
      </p:pic>
    </p:spTree>
    <p:extLst>
      <p:ext uri="{BB962C8B-B14F-4D97-AF65-F5344CB8AC3E}">
        <p14:creationId xmlns:p14="http://schemas.microsoft.com/office/powerpoint/2010/main" val="398693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B9C2B8A-DAA6-4954-A8DC-549AB6ED3AC6}"/>
              </a:ext>
            </a:extLst>
          </p:cNvPr>
          <p:cNvGrpSpPr>
            <a:grpSpLocks noChangeAspect="1"/>
          </p:cNvGrpSpPr>
          <p:nvPr/>
        </p:nvGrpSpPr>
        <p:grpSpPr>
          <a:xfrm>
            <a:off x="1060174" y="1138687"/>
            <a:ext cx="10649926" cy="5719313"/>
            <a:chOff x="0" y="310550"/>
            <a:chExt cx="12192000" cy="6547451"/>
          </a:xfrm>
        </p:grpSpPr>
        <p:pic>
          <p:nvPicPr>
            <p:cNvPr id="4" name="Picture 3">
              <a:extLst>
                <a:ext uri="{FF2B5EF4-FFF2-40B4-BE49-F238E27FC236}">
                  <a16:creationId xmlns:a16="http://schemas.microsoft.com/office/drawing/2014/main" id="{7FE1B8D0-61BE-4DDB-9F56-E810B198155B}"/>
                </a:ext>
              </a:extLst>
            </p:cNvPr>
            <p:cNvPicPr>
              <a:picLocks noChangeAspect="1"/>
            </p:cNvPicPr>
            <p:nvPr/>
          </p:nvPicPr>
          <p:blipFill rotWithShape="1">
            <a:blip r:embed="rId2">
              <a:extLst>
                <a:ext uri="{28A0092B-C50C-407E-A947-70E740481C1C}">
                  <a14:useLocalDpi xmlns:a14="http://schemas.microsoft.com/office/drawing/2010/main" val="0"/>
                </a:ext>
              </a:extLst>
            </a:blip>
            <a:srcRect t="4529" r="22222"/>
            <a:stretch/>
          </p:blipFill>
          <p:spPr>
            <a:xfrm>
              <a:off x="0" y="310551"/>
              <a:ext cx="5334000" cy="6547450"/>
            </a:xfrm>
            <a:prstGeom prst="rect">
              <a:avLst/>
            </a:prstGeom>
          </p:spPr>
        </p:pic>
        <p:pic>
          <p:nvPicPr>
            <p:cNvPr id="3" name="Picture 2" descr="Diagram&#10;&#10;Description automatically generated">
              <a:extLst>
                <a:ext uri="{FF2B5EF4-FFF2-40B4-BE49-F238E27FC236}">
                  <a16:creationId xmlns:a16="http://schemas.microsoft.com/office/drawing/2014/main" id="{16AC556B-B280-4852-AA8E-B6FE10BA828B}"/>
                </a:ext>
              </a:extLst>
            </p:cNvPr>
            <p:cNvPicPr>
              <a:picLocks noChangeAspect="1"/>
            </p:cNvPicPr>
            <p:nvPr/>
          </p:nvPicPr>
          <p:blipFill rotWithShape="1">
            <a:blip r:embed="rId3">
              <a:extLst>
                <a:ext uri="{28A0092B-C50C-407E-A947-70E740481C1C}">
                  <a14:useLocalDpi xmlns:a14="http://schemas.microsoft.com/office/drawing/2010/main" val="0"/>
                </a:ext>
              </a:extLst>
            </a:blip>
            <a:srcRect t="4529"/>
            <a:stretch/>
          </p:blipFill>
          <p:spPr>
            <a:xfrm>
              <a:off x="5334000" y="310550"/>
              <a:ext cx="6858000" cy="6547449"/>
            </a:xfrm>
            <a:prstGeom prst="rect">
              <a:avLst/>
            </a:prstGeom>
          </p:spPr>
        </p:pic>
      </p:grpSp>
    </p:spTree>
    <p:extLst>
      <p:ext uri="{BB962C8B-B14F-4D97-AF65-F5344CB8AC3E}">
        <p14:creationId xmlns:p14="http://schemas.microsoft.com/office/powerpoint/2010/main" val="394855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4EC7475-C4C6-4D40-817D-159ECFF48FE8}"/>
              </a:ext>
            </a:extLst>
          </p:cNvPr>
          <p:cNvGraphicFramePr>
            <a:graphicFrameLocks noGrp="1"/>
          </p:cNvGraphicFramePr>
          <p:nvPr>
            <p:extLst>
              <p:ext uri="{D42A27DB-BD31-4B8C-83A1-F6EECF244321}">
                <p14:modId xmlns:p14="http://schemas.microsoft.com/office/powerpoint/2010/main" val="3714100204"/>
              </p:ext>
            </p:extLst>
          </p:nvPr>
        </p:nvGraphicFramePr>
        <p:xfrm>
          <a:off x="342900" y="2184130"/>
          <a:ext cx="4207740" cy="2819310"/>
        </p:xfrm>
        <a:graphic>
          <a:graphicData uri="http://schemas.openxmlformats.org/drawingml/2006/table">
            <a:tbl>
              <a:tblPr/>
              <a:tblGrid>
                <a:gridCol w="792362">
                  <a:extLst>
                    <a:ext uri="{9D8B030D-6E8A-4147-A177-3AD203B41FA5}">
                      <a16:colId xmlns:a16="http://schemas.microsoft.com/office/drawing/2014/main" val="3222742011"/>
                    </a:ext>
                  </a:extLst>
                </a:gridCol>
                <a:gridCol w="543653">
                  <a:extLst>
                    <a:ext uri="{9D8B030D-6E8A-4147-A177-3AD203B41FA5}">
                      <a16:colId xmlns:a16="http://schemas.microsoft.com/office/drawing/2014/main" val="1851303984"/>
                    </a:ext>
                  </a:extLst>
                </a:gridCol>
                <a:gridCol w="543653">
                  <a:extLst>
                    <a:ext uri="{9D8B030D-6E8A-4147-A177-3AD203B41FA5}">
                      <a16:colId xmlns:a16="http://schemas.microsoft.com/office/drawing/2014/main" val="4064060924"/>
                    </a:ext>
                  </a:extLst>
                </a:gridCol>
                <a:gridCol w="622635">
                  <a:extLst>
                    <a:ext uri="{9D8B030D-6E8A-4147-A177-3AD203B41FA5}">
                      <a16:colId xmlns:a16="http://schemas.microsoft.com/office/drawing/2014/main" val="144706441"/>
                    </a:ext>
                  </a:extLst>
                </a:gridCol>
                <a:gridCol w="547015">
                  <a:extLst>
                    <a:ext uri="{9D8B030D-6E8A-4147-A177-3AD203B41FA5}">
                      <a16:colId xmlns:a16="http://schemas.microsoft.com/office/drawing/2014/main" val="2881429414"/>
                    </a:ext>
                  </a:extLst>
                </a:gridCol>
                <a:gridCol w="1158422">
                  <a:extLst>
                    <a:ext uri="{9D8B030D-6E8A-4147-A177-3AD203B41FA5}">
                      <a16:colId xmlns:a16="http://schemas.microsoft.com/office/drawing/2014/main" val="598262391"/>
                    </a:ext>
                  </a:extLst>
                </a:gridCol>
              </a:tblGrid>
              <a:tr h="174602">
                <a:tc>
                  <a:txBody>
                    <a:bodyPr/>
                    <a:lstStyle/>
                    <a:p>
                      <a:pPr algn="ctr" fontAlgn="b"/>
                      <a:r>
                        <a:rPr lang="en-US" sz="1100" b="0" i="0" u="none" strike="noStrike" dirty="0">
                          <a:solidFill>
                            <a:srgbClr val="000000"/>
                          </a:solidFill>
                          <a:effectLst/>
                          <a:latin typeface="Calibri" panose="020F0502020204030204" pitchFamily="34" charset="0"/>
                        </a:rPr>
                        <a:t>log</a:t>
                      </a:r>
                      <a:r>
                        <a:rPr lang="en-US" sz="1100" b="0" i="0" u="none" strike="noStrike" baseline="-25000" dirty="0">
                          <a:solidFill>
                            <a:srgbClr val="000000"/>
                          </a:solidFill>
                          <a:effectLst/>
                          <a:latin typeface="Calibri" panose="020F0502020204030204" pitchFamily="34" charset="0"/>
                        </a:rPr>
                        <a:t>2 </a:t>
                      </a:r>
                      <a:r>
                        <a:rPr lang="en-US" sz="1100" b="0" i="0" u="none" strike="noStrike" dirty="0">
                          <a:solidFill>
                            <a:srgbClr val="000000"/>
                          </a:solidFill>
                          <a:effectLst/>
                          <a:latin typeface="Calibri" panose="020F0502020204030204" pitchFamily="34" charset="0"/>
                        </a:rPr>
                        <a:t>median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ratio</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Median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Mean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p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q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taxon</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90974"/>
                  </a:ext>
                </a:extLst>
              </a:tr>
              <a:tr h="167446">
                <a:tc>
                  <a:txBody>
                    <a:bodyPr/>
                    <a:lstStyle/>
                    <a:p>
                      <a:pPr algn="ctr" fontAlgn="b"/>
                      <a:r>
                        <a:rPr lang="en-US" sz="1100" b="0" i="0" u="none" strike="noStrike">
                          <a:solidFill>
                            <a:srgbClr val="000000"/>
                          </a:solidFill>
                          <a:effectLst/>
                          <a:latin typeface="Calibri" panose="020F0502020204030204" pitchFamily="34" charset="0"/>
                        </a:rPr>
                        <a:t>2.29</a:t>
                      </a:r>
                    </a:p>
                  </a:txBody>
                  <a:tcPr marL="9138" marR="9138" marT="91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0.425</a:t>
                      </a:r>
                    </a:p>
                  </a:txBody>
                  <a:tcPr marL="9138" marR="9138" marT="91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0.296</a:t>
                      </a:r>
                    </a:p>
                  </a:txBody>
                  <a:tcPr marL="9138" marR="9138" marT="91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0.0264</a:t>
                      </a:r>
                    </a:p>
                  </a:txBody>
                  <a:tcPr marL="9138" marR="9138" marT="91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0.185</a:t>
                      </a:r>
                    </a:p>
                  </a:txBody>
                  <a:tcPr marL="9138" marR="9138" marT="91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1" u="none" strike="noStrike" dirty="0">
                          <a:solidFill>
                            <a:srgbClr val="000000"/>
                          </a:solidFill>
                          <a:effectLst/>
                          <a:latin typeface="Calibri" panose="020F0502020204030204" pitchFamily="34" charset="0"/>
                        </a:rPr>
                        <a:t>Betaproteobacteria</a:t>
                      </a:r>
                    </a:p>
                  </a:txBody>
                  <a:tcPr marL="9138" marR="9138" marT="913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6715275"/>
                  </a:ext>
                </a:extLst>
              </a:tr>
              <a:tr h="167446">
                <a:tc>
                  <a:txBody>
                    <a:bodyPr/>
                    <a:lstStyle/>
                    <a:p>
                      <a:pPr algn="ctr" fontAlgn="b"/>
                      <a:r>
                        <a:rPr lang="en-US" sz="1100" b="0" i="0" u="none" strike="noStrike">
                          <a:solidFill>
                            <a:srgbClr val="000000"/>
                          </a:solidFill>
                          <a:effectLst/>
                          <a:latin typeface="Calibri" panose="020F0502020204030204" pitchFamily="34" charset="0"/>
                        </a:rPr>
                        <a:t>-5.13</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-0.103</a:t>
                      </a:r>
                    </a:p>
                  </a:txBody>
                  <a:tcPr marL="9138" marR="9138" marT="9138"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-0.104</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0.0308</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0.199</a:t>
                      </a:r>
                    </a:p>
                  </a:txBody>
                  <a:tcPr marL="9138" marR="9138" marT="9138" marB="0" anchor="b">
                    <a:lnL>
                      <a:noFill/>
                    </a:lnL>
                    <a:lnR>
                      <a:noFill/>
                    </a:lnR>
                    <a:lnT>
                      <a:noFill/>
                    </a:lnT>
                    <a:lnB>
                      <a:noFill/>
                    </a:lnB>
                  </a:tcPr>
                </a:tc>
                <a:tc>
                  <a:txBody>
                    <a:bodyPr/>
                    <a:lstStyle/>
                    <a:p>
                      <a:pPr algn="l" fontAlgn="b"/>
                      <a:r>
                        <a:rPr lang="en-US" sz="1100" b="0" i="1" u="none" strike="noStrike" dirty="0" err="1">
                          <a:solidFill>
                            <a:srgbClr val="000000"/>
                          </a:solidFill>
                          <a:effectLst/>
                          <a:latin typeface="Calibri" panose="020F0502020204030204" pitchFamily="34" charset="0"/>
                        </a:rPr>
                        <a:t>Bacteroidia</a:t>
                      </a:r>
                      <a:endParaRPr lang="en-US" sz="1100" b="0" i="1"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a:noFill/>
                    </a:lnB>
                  </a:tcPr>
                </a:tc>
                <a:extLst>
                  <a:ext uri="{0D108BD9-81ED-4DB2-BD59-A6C34878D82A}">
                    <a16:rowId xmlns:a16="http://schemas.microsoft.com/office/drawing/2014/main" val="3505347465"/>
                  </a:ext>
                </a:extLst>
              </a:tr>
              <a:tr h="167446">
                <a:tc>
                  <a:txBody>
                    <a:bodyPr/>
                    <a:lstStyle/>
                    <a:p>
                      <a:pPr algn="ctr" fontAlgn="b"/>
                      <a:r>
                        <a:rPr lang="en-US" sz="1100" b="0" i="0" u="none" strike="noStrike">
                          <a:solidFill>
                            <a:srgbClr val="000000"/>
                          </a:solidFill>
                          <a:effectLst/>
                          <a:latin typeface="Calibri" panose="020F0502020204030204" pitchFamily="34" charset="0"/>
                        </a:rPr>
                        <a:t>1.84</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0.0549</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0.13</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0.0137</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0.124</a:t>
                      </a:r>
                    </a:p>
                  </a:txBody>
                  <a:tcPr marL="9138" marR="9138" marT="9138" marB="0" anchor="b">
                    <a:lnL>
                      <a:noFill/>
                    </a:lnL>
                    <a:lnR>
                      <a:noFill/>
                    </a:lnR>
                    <a:lnT>
                      <a:noFill/>
                    </a:lnT>
                    <a:lnB>
                      <a:noFill/>
                    </a:lnB>
                  </a:tcPr>
                </a:tc>
                <a:tc>
                  <a:txBody>
                    <a:bodyPr/>
                    <a:lstStyle/>
                    <a:p>
                      <a:pPr algn="l" fontAlgn="b"/>
                      <a:r>
                        <a:rPr lang="en-US" sz="1100" b="0" i="1" u="none" strike="noStrike" dirty="0">
                          <a:solidFill>
                            <a:srgbClr val="000000"/>
                          </a:solidFill>
                          <a:effectLst/>
                          <a:latin typeface="Calibri" panose="020F0502020204030204" pitchFamily="34" charset="0"/>
                        </a:rPr>
                        <a:t>Bacilli</a:t>
                      </a:r>
                    </a:p>
                  </a:txBody>
                  <a:tcPr marL="9138" marR="9138" marT="9138" marB="0" anchor="b">
                    <a:lnL>
                      <a:noFill/>
                    </a:lnL>
                    <a:lnR>
                      <a:noFill/>
                    </a:lnR>
                    <a:lnT>
                      <a:noFill/>
                    </a:lnT>
                    <a:lnB>
                      <a:noFill/>
                    </a:lnB>
                  </a:tcPr>
                </a:tc>
                <a:extLst>
                  <a:ext uri="{0D108BD9-81ED-4DB2-BD59-A6C34878D82A}">
                    <a16:rowId xmlns:a16="http://schemas.microsoft.com/office/drawing/2014/main" val="3759573933"/>
                  </a:ext>
                </a:extLst>
              </a:tr>
              <a:tr h="167446">
                <a:tc>
                  <a:txBody>
                    <a:bodyPr/>
                    <a:lstStyle/>
                    <a:p>
                      <a:pPr algn="ctr" fontAlgn="b"/>
                      <a:r>
                        <a:rPr lang="en-US" sz="1100" b="0" i="0" u="none" strike="noStrike">
                          <a:solidFill>
                            <a:srgbClr val="000000"/>
                          </a:solidFill>
                          <a:effectLst/>
                          <a:latin typeface="Calibri" panose="020F0502020204030204" pitchFamily="34" charset="0"/>
                        </a:rPr>
                        <a:t>2.24</a:t>
                      </a:r>
                    </a:p>
                  </a:txBody>
                  <a:tcPr marL="9138" marR="9138" marT="9138"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0.403</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0.297</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0.0163</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0.124</a:t>
                      </a:r>
                    </a:p>
                  </a:txBody>
                  <a:tcPr marL="9138" marR="9138" marT="9138" marB="0" anchor="b">
                    <a:lnL>
                      <a:noFill/>
                    </a:lnL>
                    <a:lnR>
                      <a:noFill/>
                    </a:lnR>
                    <a:lnT>
                      <a:noFill/>
                    </a:lnT>
                    <a:lnB>
                      <a:noFill/>
                    </a:lnB>
                  </a:tcPr>
                </a:tc>
                <a:tc>
                  <a:txBody>
                    <a:bodyPr/>
                    <a:lstStyle/>
                    <a:p>
                      <a:pPr algn="l" fontAlgn="b"/>
                      <a:r>
                        <a:rPr lang="en-US" sz="1100" b="0" i="1" u="none" strike="noStrike" dirty="0" err="1">
                          <a:solidFill>
                            <a:srgbClr val="000000"/>
                          </a:solidFill>
                          <a:effectLst/>
                          <a:latin typeface="Calibri" panose="020F0502020204030204" pitchFamily="34" charset="0"/>
                        </a:rPr>
                        <a:t>Burkholderiales</a:t>
                      </a:r>
                      <a:endParaRPr lang="en-US" sz="1100" b="0" i="1"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a:noFill/>
                    </a:lnB>
                  </a:tcPr>
                </a:tc>
                <a:extLst>
                  <a:ext uri="{0D108BD9-81ED-4DB2-BD59-A6C34878D82A}">
                    <a16:rowId xmlns:a16="http://schemas.microsoft.com/office/drawing/2014/main" val="1765247276"/>
                  </a:ext>
                </a:extLst>
              </a:tr>
              <a:tr h="167446">
                <a:tc>
                  <a:txBody>
                    <a:bodyPr/>
                    <a:lstStyle/>
                    <a:p>
                      <a:pPr algn="ctr" fontAlgn="b"/>
                      <a:r>
                        <a:rPr lang="en-US" sz="1100" b="0" i="0" u="none" strike="noStrike">
                          <a:solidFill>
                            <a:srgbClr val="000000"/>
                          </a:solidFill>
                          <a:effectLst/>
                          <a:latin typeface="Calibri" panose="020F0502020204030204" pitchFamily="34" charset="0"/>
                        </a:rPr>
                        <a:t>2.97</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0.00242</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0.0021</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0.00353</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0.074</a:t>
                      </a:r>
                    </a:p>
                  </a:txBody>
                  <a:tcPr marL="9138" marR="9138" marT="9138" marB="0" anchor="b">
                    <a:lnL>
                      <a:noFill/>
                    </a:lnL>
                    <a:lnR>
                      <a:noFill/>
                    </a:lnR>
                    <a:lnT>
                      <a:noFill/>
                    </a:lnT>
                    <a:lnB>
                      <a:noFill/>
                    </a:lnB>
                  </a:tcPr>
                </a:tc>
                <a:tc>
                  <a:txBody>
                    <a:bodyPr/>
                    <a:lstStyle/>
                    <a:p>
                      <a:pPr algn="l" fontAlgn="b"/>
                      <a:r>
                        <a:rPr lang="en-US" sz="1100" b="0" i="1" u="none" strike="noStrike" dirty="0" err="1">
                          <a:solidFill>
                            <a:srgbClr val="000000"/>
                          </a:solidFill>
                          <a:effectLst/>
                          <a:latin typeface="Calibri" panose="020F0502020204030204" pitchFamily="34" charset="0"/>
                        </a:rPr>
                        <a:t>Vibrionales</a:t>
                      </a:r>
                      <a:endParaRPr lang="en-US" sz="1100" b="0" i="1"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a:noFill/>
                    </a:lnB>
                  </a:tcPr>
                </a:tc>
                <a:extLst>
                  <a:ext uri="{0D108BD9-81ED-4DB2-BD59-A6C34878D82A}">
                    <a16:rowId xmlns:a16="http://schemas.microsoft.com/office/drawing/2014/main" val="489732885"/>
                  </a:ext>
                </a:extLst>
              </a:tr>
              <a:tr h="167446">
                <a:tc>
                  <a:txBody>
                    <a:bodyPr/>
                    <a:lstStyle/>
                    <a:p>
                      <a:pPr algn="ctr" fontAlgn="b"/>
                      <a:r>
                        <a:rPr lang="en-US" sz="1100" b="0" i="0" u="none" strike="noStrike">
                          <a:solidFill>
                            <a:srgbClr val="000000"/>
                          </a:solidFill>
                          <a:effectLst/>
                          <a:latin typeface="Calibri" panose="020F0502020204030204" pitchFamily="34" charset="0"/>
                        </a:rPr>
                        <a:t>-5.18</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-0.0998</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-0.102</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0.00962</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0.124</a:t>
                      </a:r>
                    </a:p>
                  </a:txBody>
                  <a:tcPr marL="9138" marR="9138" marT="9138" marB="0" anchor="b">
                    <a:lnL>
                      <a:noFill/>
                    </a:lnL>
                    <a:lnR>
                      <a:noFill/>
                    </a:lnR>
                    <a:lnT>
                      <a:noFill/>
                    </a:lnT>
                    <a:lnB>
                      <a:noFill/>
                    </a:lnB>
                  </a:tcPr>
                </a:tc>
                <a:tc>
                  <a:txBody>
                    <a:bodyPr/>
                    <a:lstStyle/>
                    <a:p>
                      <a:pPr algn="l" fontAlgn="b"/>
                      <a:r>
                        <a:rPr lang="en-US" sz="1100" b="0" i="1" u="none" strike="noStrike" dirty="0" err="1">
                          <a:solidFill>
                            <a:srgbClr val="000000"/>
                          </a:solidFill>
                          <a:effectLst/>
                          <a:latin typeface="Calibri" panose="020F0502020204030204" pitchFamily="34" charset="0"/>
                        </a:rPr>
                        <a:t>Bacteroidales</a:t>
                      </a:r>
                      <a:endParaRPr lang="en-US" sz="1100" b="0" i="1"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a:noFill/>
                    </a:lnB>
                  </a:tcPr>
                </a:tc>
                <a:extLst>
                  <a:ext uri="{0D108BD9-81ED-4DB2-BD59-A6C34878D82A}">
                    <a16:rowId xmlns:a16="http://schemas.microsoft.com/office/drawing/2014/main" val="862705793"/>
                  </a:ext>
                </a:extLst>
              </a:tr>
              <a:tr h="167446">
                <a:tc>
                  <a:txBody>
                    <a:bodyPr/>
                    <a:lstStyle/>
                    <a:p>
                      <a:pPr algn="ctr" fontAlgn="b"/>
                      <a:r>
                        <a:rPr lang="en-US" sz="1100" b="0" i="0" u="none" strike="noStrike">
                          <a:solidFill>
                            <a:srgbClr val="000000"/>
                          </a:solidFill>
                          <a:effectLst/>
                          <a:latin typeface="Calibri" panose="020F0502020204030204" pitchFamily="34" charset="0"/>
                        </a:rPr>
                        <a:t>3.16</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0.00183</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0.00171</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0.0157</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0.124</a:t>
                      </a:r>
                    </a:p>
                  </a:txBody>
                  <a:tcPr marL="9138" marR="9138" marT="9138" marB="0" anchor="b">
                    <a:lnL>
                      <a:noFill/>
                    </a:lnL>
                    <a:lnR>
                      <a:noFill/>
                    </a:lnR>
                    <a:lnT>
                      <a:noFill/>
                    </a:lnT>
                    <a:lnB>
                      <a:noFill/>
                    </a:lnB>
                  </a:tcPr>
                </a:tc>
                <a:tc>
                  <a:txBody>
                    <a:bodyPr/>
                    <a:lstStyle/>
                    <a:p>
                      <a:pPr algn="l" fontAlgn="b"/>
                      <a:r>
                        <a:rPr lang="en-US" sz="1100" b="0" i="1" u="none" strike="noStrike" dirty="0" err="1">
                          <a:solidFill>
                            <a:srgbClr val="000000"/>
                          </a:solidFill>
                          <a:effectLst/>
                          <a:latin typeface="Calibri" panose="020F0502020204030204" pitchFamily="34" charset="0"/>
                        </a:rPr>
                        <a:t>Alteromonadales</a:t>
                      </a:r>
                      <a:endParaRPr lang="en-US" sz="1100" b="0" i="1"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a:noFill/>
                    </a:lnB>
                  </a:tcPr>
                </a:tc>
                <a:extLst>
                  <a:ext uri="{0D108BD9-81ED-4DB2-BD59-A6C34878D82A}">
                    <a16:rowId xmlns:a16="http://schemas.microsoft.com/office/drawing/2014/main" val="3018064405"/>
                  </a:ext>
                </a:extLst>
              </a:tr>
              <a:tr h="167446">
                <a:tc>
                  <a:txBody>
                    <a:bodyPr/>
                    <a:lstStyle/>
                    <a:p>
                      <a:pPr algn="ctr" fontAlgn="b"/>
                      <a:r>
                        <a:rPr lang="en-US" sz="1100" b="1" i="0" u="none" strike="noStrike">
                          <a:solidFill>
                            <a:srgbClr val="000000"/>
                          </a:solidFill>
                          <a:effectLst/>
                          <a:latin typeface="Calibri" panose="020F0502020204030204" pitchFamily="34" charset="0"/>
                        </a:rPr>
                        <a:t>2.25</a:t>
                      </a:r>
                    </a:p>
                  </a:txBody>
                  <a:tcPr marL="9138" marR="9138" marT="9138"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0.361</a:t>
                      </a:r>
                    </a:p>
                  </a:txBody>
                  <a:tcPr marL="9138" marR="9138" marT="9138"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0.371</a:t>
                      </a:r>
                    </a:p>
                  </a:txBody>
                  <a:tcPr marL="9138" marR="9138" marT="9138"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0.000165</a:t>
                      </a:r>
                    </a:p>
                  </a:txBody>
                  <a:tcPr marL="9138" marR="9138" marT="9138"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0.00691</a:t>
                      </a:r>
                    </a:p>
                  </a:txBody>
                  <a:tcPr marL="9138" marR="9138" marT="9138" marB="0" anchor="b">
                    <a:lnL>
                      <a:noFill/>
                    </a:lnL>
                    <a:lnR>
                      <a:noFill/>
                    </a:lnR>
                    <a:lnT>
                      <a:noFill/>
                    </a:lnT>
                    <a:lnB>
                      <a:noFill/>
                    </a:lnB>
                  </a:tcPr>
                </a:tc>
                <a:tc>
                  <a:txBody>
                    <a:bodyPr/>
                    <a:lstStyle/>
                    <a:p>
                      <a:pPr algn="l" fontAlgn="b"/>
                      <a:r>
                        <a:rPr lang="en-US" sz="1100" b="1" i="1" u="none" strike="noStrike" dirty="0" err="1">
                          <a:solidFill>
                            <a:srgbClr val="000000"/>
                          </a:solidFill>
                          <a:effectLst/>
                          <a:latin typeface="Calibri" panose="020F0502020204030204" pitchFamily="34" charset="0"/>
                        </a:rPr>
                        <a:t>Comamonadaceae</a:t>
                      </a:r>
                      <a:endParaRPr lang="en-US" sz="1100" b="1" i="1"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a:noFill/>
                    </a:lnB>
                  </a:tcPr>
                </a:tc>
                <a:extLst>
                  <a:ext uri="{0D108BD9-81ED-4DB2-BD59-A6C34878D82A}">
                    <a16:rowId xmlns:a16="http://schemas.microsoft.com/office/drawing/2014/main" val="1920979612"/>
                  </a:ext>
                </a:extLst>
              </a:tr>
              <a:tr h="167446">
                <a:tc>
                  <a:txBody>
                    <a:bodyPr/>
                    <a:lstStyle/>
                    <a:p>
                      <a:pPr algn="ctr" fontAlgn="b"/>
                      <a:r>
                        <a:rPr lang="en-US" sz="1100" b="0" i="0" u="none" strike="noStrike">
                          <a:solidFill>
                            <a:srgbClr val="000000"/>
                          </a:solidFill>
                          <a:effectLst/>
                          <a:latin typeface="Calibri" panose="020F0502020204030204" pitchFamily="34" charset="0"/>
                        </a:rPr>
                        <a:t>2.97</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0.00242</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0.0021</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0.00353</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0.074</a:t>
                      </a:r>
                    </a:p>
                  </a:txBody>
                  <a:tcPr marL="9138" marR="9138" marT="9138" marB="0" anchor="b">
                    <a:lnL>
                      <a:noFill/>
                    </a:lnL>
                    <a:lnR>
                      <a:noFill/>
                    </a:lnR>
                    <a:lnT>
                      <a:noFill/>
                    </a:lnT>
                    <a:lnB>
                      <a:noFill/>
                    </a:lnB>
                  </a:tcPr>
                </a:tc>
                <a:tc>
                  <a:txBody>
                    <a:bodyPr/>
                    <a:lstStyle/>
                    <a:p>
                      <a:pPr algn="l" fontAlgn="b"/>
                      <a:r>
                        <a:rPr lang="en-US" sz="1100" b="0" i="1" u="none" strike="noStrike" dirty="0">
                          <a:solidFill>
                            <a:srgbClr val="000000"/>
                          </a:solidFill>
                          <a:effectLst/>
                          <a:latin typeface="Calibri" panose="020F0502020204030204" pitchFamily="34" charset="0"/>
                        </a:rPr>
                        <a:t>Vibrionaceae</a:t>
                      </a:r>
                    </a:p>
                  </a:txBody>
                  <a:tcPr marL="9138" marR="9138" marT="9138" marB="0" anchor="b">
                    <a:lnL>
                      <a:noFill/>
                    </a:lnL>
                    <a:lnR>
                      <a:noFill/>
                    </a:lnR>
                    <a:lnT>
                      <a:noFill/>
                    </a:lnT>
                    <a:lnB>
                      <a:noFill/>
                    </a:lnB>
                  </a:tcPr>
                </a:tc>
                <a:extLst>
                  <a:ext uri="{0D108BD9-81ED-4DB2-BD59-A6C34878D82A}">
                    <a16:rowId xmlns:a16="http://schemas.microsoft.com/office/drawing/2014/main" val="2684051788"/>
                  </a:ext>
                </a:extLst>
              </a:tr>
              <a:tr h="167446">
                <a:tc>
                  <a:txBody>
                    <a:bodyPr/>
                    <a:lstStyle/>
                    <a:p>
                      <a:pPr algn="ctr" fontAlgn="b"/>
                      <a:r>
                        <a:rPr lang="en-US" sz="1100" b="0" i="0" u="none" strike="noStrike">
                          <a:solidFill>
                            <a:srgbClr val="000000"/>
                          </a:solidFill>
                          <a:effectLst/>
                          <a:latin typeface="Calibri" panose="020F0502020204030204" pitchFamily="34" charset="0"/>
                        </a:rPr>
                        <a:t>1.77</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0.0111</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0.0645</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0.0475</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0.274</a:t>
                      </a:r>
                    </a:p>
                  </a:txBody>
                  <a:tcPr marL="9138" marR="9138" marT="9138" marB="0" anchor="b">
                    <a:lnL>
                      <a:noFill/>
                    </a:lnL>
                    <a:lnR>
                      <a:noFill/>
                    </a:lnR>
                    <a:lnT>
                      <a:noFill/>
                    </a:lnT>
                    <a:lnB>
                      <a:noFill/>
                    </a:lnB>
                  </a:tcPr>
                </a:tc>
                <a:tc>
                  <a:txBody>
                    <a:bodyPr/>
                    <a:lstStyle/>
                    <a:p>
                      <a:pPr algn="l" fontAlgn="b"/>
                      <a:r>
                        <a:rPr lang="en-US" sz="1100" b="0" i="1" u="none" strike="noStrike" dirty="0" err="1">
                          <a:solidFill>
                            <a:srgbClr val="000000"/>
                          </a:solidFill>
                          <a:effectLst/>
                          <a:latin typeface="Calibri" panose="020F0502020204030204" pitchFamily="34" charset="0"/>
                        </a:rPr>
                        <a:t>Streptococcaceae</a:t>
                      </a:r>
                      <a:endParaRPr lang="en-US" sz="1100" b="0" i="1"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a:noFill/>
                    </a:lnB>
                  </a:tcPr>
                </a:tc>
                <a:extLst>
                  <a:ext uri="{0D108BD9-81ED-4DB2-BD59-A6C34878D82A}">
                    <a16:rowId xmlns:a16="http://schemas.microsoft.com/office/drawing/2014/main" val="2566562864"/>
                  </a:ext>
                </a:extLst>
              </a:tr>
              <a:tr h="167446">
                <a:tc>
                  <a:txBody>
                    <a:bodyPr/>
                    <a:lstStyle/>
                    <a:p>
                      <a:pPr algn="ctr" fontAlgn="b"/>
                      <a:r>
                        <a:rPr lang="en-US" sz="1100" b="0" i="0" u="none" strike="noStrike">
                          <a:solidFill>
                            <a:srgbClr val="000000"/>
                          </a:solidFill>
                          <a:effectLst/>
                          <a:latin typeface="Calibri" panose="020F0502020204030204" pitchFamily="34" charset="0"/>
                        </a:rPr>
                        <a:t>3.61</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0.00361</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0.00387</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0.0156</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0.124</a:t>
                      </a:r>
                    </a:p>
                  </a:txBody>
                  <a:tcPr marL="9138" marR="9138" marT="9138" marB="0" anchor="b">
                    <a:lnL>
                      <a:noFill/>
                    </a:lnL>
                    <a:lnR>
                      <a:noFill/>
                    </a:lnR>
                    <a:lnT>
                      <a:noFill/>
                    </a:lnT>
                    <a:lnB>
                      <a:noFill/>
                    </a:lnB>
                  </a:tcPr>
                </a:tc>
                <a:tc>
                  <a:txBody>
                    <a:bodyPr/>
                    <a:lstStyle/>
                    <a:p>
                      <a:pPr algn="l" fontAlgn="b"/>
                      <a:r>
                        <a:rPr lang="en-US" sz="1100" b="0" i="1" u="none" strike="noStrike" dirty="0" err="1">
                          <a:solidFill>
                            <a:srgbClr val="000000"/>
                          </a:solidFill>
                          <a:effectLst/>
                          <a:latin typeface="Calibri" panose="020F0502020204030204" pitchFamily="34" charset="0"/>
                        </a:rPr>
                        <a:t>Yersiniaceae</a:t>
                      </a:r>
                      <a:endParaRPr lang="en-US" sz="1100" b="0" i="1"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a:noFill/>
                    </a:lnB>
                  </a:tcPr>
                </a:tc>
                <a:extLst>
                  <a:ext uri="{0D108BD9-81ED-4DB2-BD59-A6C34878D82A}">
                    <a16:rowId xmlns:a16="http://schemas.microsoft.com/office/drawing/2014/main" val="703244980"/>
                  </a:ext>
                </a:extLst>
              </a:tr>
              <a:tr h="167446">
                <a:tc>
                  <a:txBody>
                    <a:bodyPr/>
                    <a:lstStyle/>
                    <a:p>
                      <a:pPr algn="ctr" fontAlgn="b"/>
                      <a:r>
                        <a:rPr lang="en-US" sz="1100" b="0" i="0" u="none" strike="noStrike">
                          <a:solidFill>
                            <a:srgbClr val="000000"/>
                          </a:solidFill>
                          <a:effectLst/>
                          <a:latin typeface="Calibri" panose="020F0502020204030204" pitchFamily="34" charset="0"/>
                        </a:rPr>
                        <a:t>2.1</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0.0047</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0.00435</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0.0156</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0.124</a:t>
                      </a:r>
                    </a:p>
                  </a:txBody>
                  <a:tcPr marL="9138" marR="9138" marT="9138" marB="0" anchor="b">
                    <a:lnL>
                      <a:noFill/>
                    </a:lnL>
                    <a:lnR>
                      <a:noFill/>
                    </a:lnR>
                    <a:lnT>
                      <a:noFill/>
                    </a:lnT>
                    <a:lnB>
                      <a:noFill/>
                    </a:lnB>
                  </a:tcPr>
                </a:tc>
                <a:tc>
                  <a:txBody>
                    <a:bodyPr/>
                    <a:lstStyle/>
                    <a:p>
                      <a:pPr algn="l" fontAlgn="b"/>
                      <a:r>
                        <a:rPr lang="en-US" sz="1100" b="0" i="1" u="none" strike="noStrike" dirty="0">
                          <a:solidFill>
                            <a:srgbClr val="000000"/>
                          </a:solidFill>
                          <a:effectLst/>
                          <a:latin typeface="Calibri" panose="020F0502020204030204" pitchFamily="34" charset="0"/>
                        </a:rPr>
                        <a:t>Salmonella</a:t>
                      </a:r>
                    </a:p>
                  </a:txBody>
                  <a:tcPr marL="9138" marR="9138" marT="9138" marB="0" anchor="b">
                    <a:lnL>
                      <a:noFill/>
                    </a:lnL>
                    <a:lnR>
                      <a:noFill/>
                    </a:lnR>
                    <a:lnT>
                      <a:noFill/>
                    </a:lnT>
                    <a:lnB>
                      <a:noFill/>
                    </a:lnB>
                  </a:tcPr>
                </a:tc>
                <a:extLst>
                  <a:ext uri="{0D108BD9-81ED-4DB2-BD59-A6C34878D82A}">
                    <a16:rowId xmlns:a16="http://schemas.microsoft.com/office/drawing/2014/main" val="3767621868"/>
                  </a:ext>
                </a:extLst>
              </a:tr>
              <a:tr h="167446">
                <a:tc>
                  <a:txBody>
                    <a:bodyPr/>
                    <a:lstStyle/>
                    <a:p>
                      <a:pPr algn="ctr" fontAlgn="b"/>
                      <a:r>
                        <a:rPr lang="en-US" sz="1100" b="0" i="0" u="none" strike="noStrike">
                          <a:solidFill>
                            <a:srgbClr val="000000"/>
                          </a:solidFill>
                          <a:effectLst/>
                          <a:latin typeface="Calibri" panose="020F0502020204030204" pitchFamily="34" charset="0"/>
                        </a:rPr>
                        <a:t>3.8</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0.00169</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0.00181</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0.00492</a:t>
                      </a:r>
                    </a:p>
                  </a:txBody>
                  <a:tcPr marL="9138" marR="9138" marT="9138"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0.0827</a:t>
                      </a:r>
                    </a:p>
                  </a:txBody>
                  <a:tcPr marL="9138" marR="9138" marT="9138" marB="0" anchor="b">
                    <a:lnL>
                      <a:noFill/>
                    </a:lnL>
                    <a:lnR>
                      <a:noFill/>
                    </a:lnR>
                    <a:lnT>
                      <a:noFill/>
                    </a:lnT>
                    <a:lnB>
                      <a:noFill/>
                    </a:lnB>
                  </a:tcPr>
                </a:tc>
                <a:tc>
                  <a:txBody>
                    <a:bodyPr/>
                    <a:lstStyle/>
                    <a:p>
                      <a:pPr algn="l" fontAlgn="b"/>
                      <a:r>
                        <a:rPr lang="en-US" sz="1100" b="0" i="1" u="none" strike="noStrike" dirty="0">
                          <a:solidFill>
                            <a:srgbClr val="000000"/>
                          </a:solidFill>
                          <a:effectLst/>
                          <a:latin typeface="Calibri" panose="020F0502020204030204" pitchFamily="34" charset="0"/>
                        </a:rPr>
                        <a:t>Vibrio</a:t>
                      </a:r>
                    </a:p>
                  </a:txBody>
                  <a:tcPr marL="9138" marR="9138" marT="9138" marB="0" anchor="b">
                    <a:lnL>
                      <a:noFill/>
                    </a:lnL>
                    <a:lnR>
                      <a:noFill/>
                    </a:lnR>
                    <a:lnT>
                      <a:noFill/>
                    </a:lnT>
                    <a:lnB>
                      <a:noFill/>
                    </a:lnB>
                  </a:tcPr>
                </a:tc>
                <a:extLst>
                  <a:ext uri="{0D108BD9-81ED-4DB2-BD59-A6C34878D82A}">
                    <a16:rowId xmlns:a16="http://schemas.microsoft.com/office/drawing/2014/main" val="1404935275"/>
                  </a:ext>
                </a:extLst>
              </a:tr>
              <a:tr h="167446">
                <a:tc>
                  <a:txBody>
                    <a:bodyPr/>
                    <a:lstStyle/>
                    <a:p>
                      <a:pPr algn="ctr" fontAlgn="b"/>
                      <a:r>
                        <a:rPr lang="en-US" sz="1100" b="1" i="0" u="none" strike="noStrike" dirty="0">
                          <a:solidFill>
                            <a:srgbClr val="000000"/>
                          </a:solidFill>
                          <a:effectLst/>
                          <a:latin typeface="Calibri" panose="020F0502020204030204" pitchFamily="34" charset="0"/>
                        </a:rPr>
                        <a:t>5.21</a:t>
                      </a:r>
                    </a:p>
                  </a:txBody>
                  <a:tcPr marL="9138" marR="9138" marT="9138"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0.405</a:t>
                      </a:r>
                    </a:p>
                  </a:txBody>
                  <a:tcPr marL="9138" marR="9138" marT="9138"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0.377</a:t>
                      </a:r>
                    </a:p>
                  </a:txBody>
                  <a:tcPr marL="9138" marR="9138" marT="9138"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0.000165</a:t>
                      </a:r>
                    </a:p>
                  </a:txBody>
                  <a:tcPr marL="9138" marR="9138" marT="9138"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0.00691</a:t>
                      </a:r>
                    </a:p>
                  </a:txBody>
                  <a:tcPr marL="9138" marR="9138" marT="9138" marB="0" anchor="b">
                    <a:lnL>
                      <a:noFill/>
                    </a:lnL>
                    <a:lnR>
                      <a:noFill/>
                    </a:lnR>
                    <a:lnT>
                      <a:noFill/>
                    </a:lnT>
                    <a:lnB>
                      <a:noFill/>
                    </a:lnB>
                  </a:tcPr>
                </a:tc>
                <a:tc>
                  <a:txBody>
                    <a:bodyPr/>
                    <a:lstStyle/>
                    <a:p>
                      <a:pPr algn="l" fontAlgn="b"/>
                      <a:r>
                        <a:rPr lang="en-US" sz="1100" b="1" i="1" u="none" strike="noStrike" dirty="0" err="1">
                          <a:solidFill>
                            <a:srgbClr val="000000"/>
                          </a:solidFill>
                          <a:effectLst/>
                          <a:latin typeface="Calibri" panose="020F0502020204030204" pitchFamily="34" charset="0"/>
                        </a:rPr>
                        <a:t>Variovorax</a:t>
                      </a:r>
                      <a:endParaRPr lang="en-US" sz="1100" b="1" i="1"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a:noFill/>
                    </a:lnB>
                  </a:tcPr>
                </a:tc>
                <a:extLst>
                  <a:ext uri="{0D108BD9-81ED-4DB2-BD59-A6C34878D82A}">
                    <a16:rowId xmlns:a16="http://schemas.microsoft.com/office/drawing/2014/main" val="300202942"/>
                  </a:ext>
                </a:extLst>
              </a:tr>
            </a:tbl>
          </a:graphicData>
        </a:graphic>
      </p:graphicFrame>
      <p:sp>
        <p:nvSpPr>
          <p:cNvPr id="5" name="Rectangle 4">
            <a:extLst>
              <a:ext uri="{FF2B5EF4-FFF2-40B4-BE49-F238E27FC236}">
                <a16:creationId xmlns:a16="http://schemas.microsoft.com/office/drawing/2014/main" id="{556594AE-D17F-4045-971B-D30BD169518D}"/>
              </a:ext>
            </a:extLst>
          </p:cNvPr>
          <p:cNvSpPr/>
          <p:nvPr/>
        </p:nvSpPr>
        <p:spPr>
          <a:xfrm>
            <a:off x="2393950" y="172135"/>
            <a:ext cx="7404099" cy="646331"/>
          </a:xfrm>
          <a:prstGeom prst="rect">
            <a:avLst/>
          </a:prstGeom>
        </p:spPr>
        <p:txBody>
          <a:bodyPr wrap="square">
            <a:spAutoFit/>
          </a:bodyPr>
          <a:lstStyle/>
          <a:p>
            <a:pPr algn="ctr" fontAlgn="b"/>
            <a:r>
              <a:rPr lang="en-US" dirty="0">
                <a:solidFill>
                  <a:srgbClr val="000000"/>
                </a:solidFill>
                <a:latin typeface="Calibri" panose="020F0502020204030204" pitchFamily="34" charset="0"/>
              </a:rPr>
              <a:t>Taxonomic comparisons of BALF COVID-19 samples by disease outcome Deceased vs Survived</a:t>
            </a:r>
          </a:p>
        </p:txBody>
      </p:sp>
      <p:sp>
        <p:nvSpPr>
          <p:cNvPr id="6" name="Rectangle 5">
            <a:extLst>
              <a:ext uri="{FF2B5EF4-FFF2-40B4-BE49-F238E27FC236}">
                <a16:creationId xmlns:a16="http://schemas.microsoft.com/office/drawing/2014/main" id="{394D053E-749C-4285-8756-3EC2CC467754}"/>
              </a:ext>
            </a:extLst>
          </p:cNvPr>
          <p:cNvSpPr/>
          <p:nvPr/>
        </p:nvSpPr>
        <p:spPr>
          <a:xfrm>
            <a:off x="342900" y="5200344"/>
            <a:ext cx="4102100" cy="600164"/>
          </a:xfrm>
          <a:prstGeom prst="rect">
            <a:avLst/>
          </a:prstGeom>
        </p:spPr>
        <p:txBody>
          <a:bodyPr wrap="square">
            <a:spAutoFit/>
          </a:bodyPr>
          <a:lstStyle/>
          <a:p>
            <a:pPr fontAlgn="b"/>
            <a:r>
              <a:rPr lang="en-US" sz="1100" dirty="0">
                <a:solidFill>
                  <a:srgbClr val="000000"/>
                </a:solidFill>
                <a:latin typeface="Calibri" panose="020F0502020204030204" pitchFamily="34" charset="0"/>
              </a:rPr>
              <a:t>Comparisons were conducted using Wilcoxon rank sum test and adjusted for multiple test comparisons using the  </a:t>
            </a:r>
            <a:r>
              <a:rPr lang="en-US" sz="1100" dirty="0" err="1">
                <a:solidFill>
                  <a:srgbClr val="000000"/>
                </a:solidFill>
                <a:latin typeface="Calibri" panose="020F0502020204030204" pitchFamily="34" charset="0"/>
              </a:rPr>
              <a:t>benajmini</a:t>
            </a:r>
            <a:r>
              <a:rPr lang="en-US" sz="1100" dirty="0">
                <a:solidFill>
                  <a:srgbClr val="000000"/>
                </a:solidFill>
                <a:latin typeface="Calibri" panose="020F0502020204030204" pitchFamily="34" charset="0"/>
              </a:rPr>
              <a:t> </a:t>
            </a:r>
            <a:r>
              <a:rPr lang="en-US" sz="1100" dirty="0" err="1">
                <a:solidFill>
                  <a:srgbClr val="000000"/>
                </a:solidFill>
                <a:latin typeface="Calibri" panose="020F0502020204030204" pitchFamily="34" charset="0"/>
              </a:rPr>
              <a:t>hochberg</a:t>
            </a:r>
            <a:r>
              <a:rPr lang="en-US" sz="1100" dirty="0">
                <a:solidFill>
                  <a:srgbClr val="000000"/>
                </a:solidFill>
                <a:latin typeface="Calibri" panose="020F0502020204030204" pitchFamily="34" charset="0"/>
              </a:rPr>
              <a:t> correction method</a:t>
            </a:r>
          </a:p>
        </p:txBody>
      </p:sp>
      <p:grpSp>
        <p:nvGrpSpPr>
          <p:cNvPr id="10" name="Group 9">
            <a:extLst>
              <a:ext uri="{FF2B5EF4-FFF2-40B4-BE49-F238E27FC236}">
                <a16:creationId xmlns:a16="http://schemas.microsoft.com/office/drawing/2014/main" id="{5AF13319-C677-4637-B414-9F1AEF2E55F0}"/>
              </a:ext>
            </a:extLst>
          </p:cNvPr>
          <p:cNvGrpSpPr/>
          <p:nvPr/>
        </p:nvGrpSpPr>
        <p:grpSpPr>
          <a:xfrm>
            <a:off x="4550640" y="780366"/>
            <a:ext cx="7452912" cy="6064188"/>
            <a:chOff x="4195040" y="818466"/>
            <a:chExt cx="7452912" cy="6064188"/>
          </a:xfrm>
        </p:grpSpPr>
        <p:pic>
          <p:nvPicPr>
            <p:cNvPr id="8" name="Picture 7" descr="A picture containing diagram&#10;&#10;Description automatically generated">
              <a:extLst>
                <a:ext uri="{FF2B5EF4-FFF2-40B4-BE49-F238E27FC236}">
                  <a16:creationId xmlns:a16="http://schemas.microsoft.com/office/drawing/2014/main" id="{B906914E-90BA-4854-A9E6-BFC86048DDA9}"/>
                </a:ext>
              </a:extLst>
            </p:cNvPr>
            <p:cNvPicPr>
              <a:picLocks noChangeAspect="1"/>
            </p:cNvPicPr>
            <p:nvPr/>
          </p:nvPicPr>
          <p:blipFill rotWithShape="1">
            <a:blip r:embed="rId3">
              <a:extLst>
                <a:ext uri="{28A0092B-C50C-407E-A947-70E740481C1C}">
                  <a14:useLocalDpi xmlns:a14="http://schemas.microsoft.com/office/drawing/2010/main" val="0"/>
                </a:ext>
              </a:extLst>
            </a:blip>
            <a:srcRect l="15271" t="7037" r="34033"/>
            <a:stretch/>
          </p:blipFill>
          <p:spPr>
            <a:xfrm>
              <a:off x="4195040" y="818466"/>
              <a:ext cx="5414819" cy="6064188"/>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AA269F26-6A39-47CD-AB23-E3A089489A0D}"/>
                </a:ext>
              </a:extLst>
            </p:cNvPr>
            <p:cNvPicPr>
              <a:picLocks noChangeAspect="1"/>
            </p:cNvPicPr>
            <p:nvPr/>
          </p:nvPicPr>
          <p:blipFill rotWithShape="1">
            <a:blip r:embed="rId3">
              <a:extLst>
                <a:ext uri="{28A0092B-C50C-407E-A947-70E740481C1C}">
                  <a14:useLocalDpi xmlns:a14="http://schemas.microsoft.com/office/drawing/2010/main" val="0"/>
                </a:ext>
              </a:extLst>
            </a:blip>
            <a:srcRect l="65410" t="56780" r="15271" b="-1"/>
            <a:stretch/>
          </p:blipFill>
          <p:spPr>
            <a:xfrm>
              <a:off x="9584459" y="4063344"/>
              <a:ext cx="2063493" cy="2819310"/>
            </a:xfrm>
            <a:prstGeom prst="rect">
              <a:avLst/>
            </a:prstGeom>
          </p:spPr>
        </p:pic>
      </p:grpSp>
    </p:spTree>
    <p:extLst>
      <p:ext uri="{BB962C8B-B14F-4D97-AF65-F5344CB8AC3E}">
        <p14:creationId xmlns:p14="http://schemas.microsoft.com/office/powerpoint/2010/main" val="314744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00868D41-36E2-450A-A733-7E880B140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4" name="Rectangle 3">
            <a:extLst>
              <a:ext uri="{FF2B5EF4-FFF2-40B4-BE49-F238E27FC236}">
                <a16:creationId xmlns:a16="http://schemas.microsoft.com/office/drawing/2014/main" id="{F32A61AA-5752-49F8-B951-4D1925135B26}"/>
              </a:ext>
            </a:extLst>
          </p:cNvPr>
          <p:cNvSpPr/>
          <p:nvPr/>
        </p:nvSpPr>
        <p:spPr>
          <a:xfrm>
            <a:off x="8825606" y="3244334"/>
            <a:ext cx="1957587" cy="369332"/>
          </a:xfrm>
          <a:prstGeom prst="rect">
            <a:avLst/>
          </a:prstGeom>
        </p:spPr>
        <p:txBody>
          <a:bodyPr wrap="none">
            <a:spAutoFit/>
          </a:bodyPr>
          <a:lstStyle/>
          <a:p>
            <a:r>
              <a:rPr lang="en-US" b="1" dirty="0" err="1">
                <a:solidFill>
                  <a:srgbClr val="000000"/>
                </a:solidFill>
                <a:latin typeface="Calibri" panose="020F0502020204030204" pitchFamily="34" charset="0"/>
              </a:rPr>
              <a:t>Comamonadaceae</a:t>
            </a:r>
            <a:endParaRPr lang="en-US" dirty="0"/>
          </a:p>
        </p:txBody>
      </p:sp>
    </p:spTree>
    <p:extLst>
      <p:ext uri="{BB962C8B-B14F-4D97-AF65-F5344CB8AC3E}">
        <p14:creationId xmlns:p14="http://schemas.microsoft.com/office/powerpoint/2010/main" val="292378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2A61AA-5752-49F8-B951-4D1925135B26}"/>
              </a:ext>
            </a:extLst>
          </p:cNvPr>
          <p:cNvSpPr/>
          <p:nvPr/>
        </p:nvSpPr>
        <p:spPr>
          <a:xfrm>
            <a:off x="8038206" y="3429000"/>
            <a:ext cx="1957587" cy="369332"/>
          </a:xfrm>
          <a:prstGeom prst="rect">
            <a:avLst/>
          </a:prstGeom>
        </p:spPr>
        <p:txBody>
          <a:bodyPr wrap="none">
            <a:spAutoFit/>
          </a:bodyPr>
          <a:lstStyle/>
          <a:p>
            <a:r>
              <a:rPr lang="en-US" b="1" dirty="0" err="1">
                <a:solidFill>
                  <a:srgbClr val="000000"/>
                </a:solidFill>
                <a:latin typeface="Calibri" panose="020F0502020204030204" pitchFamily="34" charset="0"/>
              </a:rPr>
              <a:t>Comamonadaceae</a:t>
            </a:r>
            <a:endParaRPr lang="en-US" dirty="0"/>
          </a:p>
        </p:txBody>
      </p:sp>
      <p:pic>
        <p:nvPicPr>
          <p:cNvPr id="5" name="Picture 4" descr="A picture containing diagram&#10;&#10;Description automatically generated">
            <a:extLst>
              <a:ext uri="{FF2B5EF4-FFF2-40B4-BE49-F238E27FC236}">
                <a16:creationId xmlns:a16="http://schemas.microsoft.com/office/drawing/2014/main" id="{59DA34D1-B3C3-45E1-A2FC-DF6B9360D710}"/>
              </a:ext>
            </a:extLst>
          </p:cNvPr>
          <p:cNvPicPr>
            <a:picLocks noChangeAspect="1"/>
          </p:cNvPicPr>
          <p:nvPr/>
        </p:nvPicPr>
        <p:blipFill rotWithShape="1">
          <a:blip r:embed="rId2">
            <a:extLst>
              <a:ext uri="{28A0092B-C50C-407E-A947-70E740481C1C}">
                <a14:useLocalDpi xmlns:a14="http://schemas.microsoft.com/office/drawing/2010/main" val="0"/>
              </a:ext>
            </a:extLst>
          </a:blip>
          <a:srcRect l="15271" t="7037" r="15271"/>
          <a:stretch/>
        </p:blipFill>
        <p:spPr>
          <a:xfrm>
            <a:off x="2196207" y="241300"/>
            <a:ext cx="7799587" cy="6375400"/>
          </a:xfrm>
          <a:prstGeom prst="rect">
            <a:avLst/>
          </a:prstGeom>
        </p:spPr>
      </p:pic>
    </p:spTree>
    <p:extLst>
      <p:ext uri="{BB962C8B-B14F-4D97-AF65-F5344CB8AC3E}">
        <p14:creationId xmlns:p14="http://schemas.microsoft.com/office/powerpoint/2010/main" val="2408497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3854633" y="57031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b="1" dirty="0"/>
              <a:t>Conclusions</a:t>
            </a:r>
          </a:p>
        </p:txBody>
      </p:sp>
      <p:sp>
        <p:nvSpPr>
          <p:cNvPr id="5" name="TextBox 4">
            <a:extLst>
              <a:ext uri="{FF2B5EF4-FFF2-40B4-BE49-F238E27FC236}">
                <a16:creationId xmlns:a16="http://schemas.microsoft.com/office/drawing/2014/main" id="{1CFE634F-0EB9-4334-9FBB-6447E930F4B8}"/>
              </a:ext>
            </a:extLst>
          </p:cNvPr>
          <p:cNvSpPr txBox="1"/>
          <p:nvPr/>
        </p:nvSpPr>
        <p:spPr>
          <a:xfrm>
            <a:off x="2713585" y="1852774"/>
            <a:ext cx="7167762" cy="3170099"/>
          </a:xfrm>
          <a:prstGeom prst="rect">
            <a:avLst/>
          </a:prstGeom>
          <a:noFill/>
        </p:spPr>
        <p:txBody>
          <a:bodyPr wrap="square">
            <a:spAutoFit/>
          </a:bodyPr>
          <a:lstStyle/>
          <a:p>
            <a:pPr marL="742950" lvl="1" indent="-28575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There are unique and discriminant features in the </a:t>
            </a:r>
            <a:r>
              <a:rPr lang="en-US" sz="20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BALF metatranscriptomes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associated with: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 compared to amongst </a:t>
            </a:r>
            <a:r>
              <a:rPr lang="en-US" sz="2000" b="1" dirty="0">
                <a:solidFill>
                  <a:srgbClr val="228B22"/>
                </a:solidFill>
                <a:latin typeface="Calibri" panose="020F0502020204030204" pitchFamily="34" charset="0"/>
                <a:ea typeface="Times New Roman" panose="02020603050405020304" pitchFamily="18" charset="0"/>
                <a:cs typeface="Calibri" panose="020F0502020204030204" pitchFamily="34" charset="0"/>
              </a:rPr>
              <a:t>uninfected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FF7F00"/>
                </a:solidFill>
                <a:latin typeface="Calibri" panose="020F0502020204030204" pitchFamily="34" charset="0"/>
                <a:ea typeface="Times New Roman" panose="02020603050405020304" pitchFamily="18" charset="0"/>
                <a:cs typeface="Calibri" panose="020F0502020204030204" pitchFamily="34" charset="0"/>
              </a:rPr>
              <a:t>CAP</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outcome (Survival vs deceased).</a:t>
            </a:r>
            <a:b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buFont typeface="Arial" panose="020B0604020202020204" pitchFamily="34" charset="0"/>
              <a:buChar char="•"/>
            </a:pP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Gene ontologies of interest :</a:t>
            </a:r>
          </a:p>
          <a:p>
            <a:pPr marL="1200150" lvl="2" indent="-285750">
              <a:buFont typeface="Arial" panose="020B0604020202020204" pitchFamily="34" charset="0"/>
              <a:buChar char="•"/>
            </a:pPr>
            <a:r>
              <a:rPr lang="en-US" sz="2000" b="1" dirty="0">
                <a:solidFill>
                  <a:srgbClr val="7030A0"/>
                </a:solidFill>
              </a:rPr>
              <a:t>Phosphate / phosphorylation</a:t>
            </a:r>
          </a:p>
          <a:p>
            <a:pPr marL="1200150" lvl="2" indent="-285750">
              <a:buFont typeface="Arial" panose="020B0604020202020204" pitchFamily="34" charset="0"/>
              <a:buChar char="•"/>
            </a:pPr>
            <a:r>
              <a:rPr lang="en-US" sz="2000" b="1" dirty="0">
                <a:solidFill>
                  <a:srgbClr val="228B22"/>
                </a:solidFill>
                <a:latin typeface="Calibri" panose="020F0502020204030204" pitchFamily="34" charset="0"/>
              </a:rPr>
              <a:t>Metal ion binding (</a:t>
            </a:r>
            <a:r>
              <a:rPr lang="en-US" sz="2000" b="1" dirty="0" err="1">
                <a:solidFill>
                  <a:srgbClr val="228B22"/>
                </a:solidFill>
                <a:latin typeface="Calibri" panose="020F0502020204030204" pitchFamily="34" charset="0"/>
              </a:rPr>
              <a:t>mg,zn,etc</a:t>
            </a:r>
            <a:r>
              <a:rPr lang="en-US" sz="2000" b="1" dirty="0">
                <a:solidFill>
                  <a:srgbClr val="228B22"/>
                </a:solidFill>
                <a:latin typeface="Calibri" panose="020F0502020204030204" pitchFamily="34" charset="0"/>
              </a:rPr>
              <a:t>)</a:t>
            </a:r>
          </a:p>
          <a:p>
            <a:pPr marL="1200150" lvl="2" indent="-285750">
              <a:buFont typeface="Arial" panose="020B0604020202020204" pitchFamily="34" charset="0"/>
              <a:buChar char="•"/>
            </a:pPr>
            <a:r>
              <a:rPr lang="en-US" sz="2000" b="1" dirty="0">
                <a:solidFill>
                  <a:srgbClr val="FFC000"/>
                </a:solidFill>
                <a:latin typeface="Calibri" panose="020F0502020204030204" pitchFamily="34" charset="0"/>
              </a:rPr>
              <a:t>Nucleotide terms (DNA/RNA)</a:t>
            </a:r>
          </a:p>
          <a:p>
            <a:pPr marL="1200150" lvl="2" indent="-285750">
              <a:buFont typeface="Arial" panose="020B0604020202020204" pitchFamily="34" charset="0"/>
              <a:buChar char="•"/>
            </a:pPr>
            <a:r>
              <a:rPr lang="en-US" sz="2000" b="1" dirty="0">
                <a:solidFill>
                  <a:srgbClr val="4472C4"/>
                </a:solidFill>
                <a:latin typeface="Calibri" panose="020F0502020204030204" pitchFamily="34" charset="0"/>
              </a:rPr>
              <a:t>Lytic activity (hydrolase, </a:t>
            </a:r>
            <a:r>
              <a:rPr lang="en-US" sz="2000" b="1" dirty="0" err="1">
                <a:solidFill>
                  <a:srgbClr val="4472C4"/>
                </a:solidFill>
                <a:latin typeface="Calibri" panose="020F0502020204030204" pitchFamily="34" charset="0"/>
              </a:rPr>
              <a:t>endopeptidase,etc</a:t>
            </a:r>
            <a:r>
              <a:rPr lang="en-US" sz="2000" b="1" dirty="0">
                <a:solidFill>
                  <a:srgbClr val="4472C4"/>
                </a:solidFill>
                <a:latin typeface="Calibri" panose="020F0502020204030204" pitchFamily="34" charset="0"/>
              </a:rPr>
              <a:t>)</a:t>
            </a:r>
            <a:endParaRPr lang="en-US"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38115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2446663" y="293024"/>
            <a:ext cx="7298675" cy="1323439"/>
          </a:xfrm>
          <a:prstGeom prst="rect">
            <a:avLst/>
          </a:prstGeom>
          <a:noFill/>
        </p:spPr>
        <p:txBody>
          <a:bodyPr wrap="square">
            <a:spAutoFit/>
          </a:bodyPr>
          <a:lstStyle/>
          <a:p>
            <a:pPr algn="ctr"/>
            <a:r>
              <a:rPr lang="en-US" sz="4000" b="1" dirty="0">
                <a:solidFill>
                  <a:schemeClr val="tx2"/>
                </a:solidFill>
              </a:rPr>
              <a:t>COV-IRT Microbial Subgroup Team Members</a:t>
            </a:r>
          </a:p>
        </p:txBody>
      </p:sp>
      <p:sp>
        <p:nvSpPr>
          <p:cNvPr id="3" name="TextBox 2">
            <a:extLst>
              <a:ext uri="{FF2B5EF4-FFF2-40B4-BE49-F238E27FC236}">
                <a16:creationId xmlns:a16="http://schemas.microsoft.com/office/drawing/2014/main" id="{F69B6FD4-C27C-4CD7-8E01-0B418828EE80}"/>
              </a:ext>
            </a:extLst>
          </p:cNvPr>
          <p:cNvSpPr txBox="1"/>
          <p:nvPr/>
        </p:nvSpPr>
        <p:spPr>
          <a:xfrm>
            <a:off x="2964455" y="1886774"/>
            <a:ext cx="3506119" cy="4478149"/>
          </a:xfrm>
          <a:prstGeom prst="rect">
            <a:avLst/>
          </a:prstGeom>
          <a:noFill/>
        </p:spPr>
        <p:txBody>
          <a:bodyPr wrap="square" rtlCol="0">
            <a:spAutoFit/>
          </a:bodyPr>
          <a:lstStyle/>
          <a:p>
            <a:r>
              <a:rPr lang="en-US" sz="2000" b="1" u="sng" dirty="0">
                <a:solidFill>
                  <a:schemeClr val="tx1">
                    <a:lumMod val="65000"/>
                    <a:lumOff val="35000"/>
                  </a:schemeClr>
                </a:solidFill>
              </a:rPr>
              <a:t>Signature Science, LLC</a:t>
            </a:r>
          </a:p>
          <a:p>
            <a:r>
              <a:rPr lang="en-US" sz="2000" dirty="0">
                <a:solidFill>
                  <a:schemeClr val="tx1">
                    <a:lumMod val="65000"/>
                    <a:lumOff val="35000"/>
                  </a:schemeClr>
                </a:solidFill>
              </a:rPr>
              <a:t>Dr. Krista Ternus</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NASA</a:t>
            </a:r>
          </a:p>
          <a:p>
            <a:r>
              <a:rPr lang="en-US" sz="2000" dirty="0">
                <a:solidFill>
                  <a:schemeClr val="tx1">
                    <a:lumMod val="65000"/>
                    <a:lumOff val="35000"/>
                  </a:schemeClr>
                </a:solidFill>
              </a:rPr>
              <a:t>Dr. Mike Lee</a:t>
            </a:r>
          </a:p>
          <a:p>
            <a:r>
              <a:rPr lang="en-US" sz="2000" dirty="0">
                <a:solidFill>
                  <a:schemeClr val="tx1">
                    <a:lumMod val="65000"/>
                    <a:lumOff val="35000"/>
                  </a:schemeClr>
                </a:solidFill>
              </a:rPr>
              <a:t>Dr. Cassie Conley</a:t>
            </a:r>
            <a:endParaRPr lang="en-US" sz="2000" b="1" u="sng"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Baylor College of Medicine</a:t>
            </a:r>
          </a:p>
          <a:p>
            <a:r>
              <a:rPr lang="en-US" sz="2000" dirty="0">
                <a:solidFill>
                  <a:schemeClr val="tx1">
                    <a:lumMod val="65000"/>
                    <a:lumOff val="35000"/>
                  </a:schemeClr>
                </a:solidFill>
              </a:rPr>
              <a:t>Dr. Michael Jochum</a:t>
            </a:r>
          </a:p>
          <a:p>
            <a:r>
              <a:rPr lang="en-US" sz="2000" dirty="0">
                <a:solidFill>
                  <a:schemeClr val="tx1">
                    <a:lumMod val="65000"/>
                    <a:lumOff val="35000"/>
                  </a:schemeClr>
                </a:solidFill>
              </a:rPr>
              <a:t>Dr. Kjersti Marie Aagaard</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Georgia Institute of Technology</a:t>
            </a:r>
          </a:p>
          <a:p>
            <a:r>
              <a:rPr lang="en-US" sz="2000" dirty="0">
                <a:solidFill>
                  <a:schemeClr val="tx1">
                    <a:lumMod val="65000"/>
                    <a:lumOff val="35000"/>
                  </a:schemeClr>
                </a:solidFill>
              </a:rPr>
              <a:t>Dr. Dan Cornforth</a:t>
            </a:r>
          </a:p>
          <a:p>
            <a:r>
              <a:rPr lang="en-US" sz="2000" dirty="0">
                <a:solidFill>
                  <a:schemeClr val="tx1">
                    <a:lumMod val="65000"/>
                    <a:lumOff val="35000"/>
                  </a:schemeClr>
                </a:solidFill>
              </a:rPr>
              <a:t>Britt Ross</a:t>
            </a:r>
          </a:p>
          <a:p>
            <a:r>
              <a:rPr lang="en-US" sz="2000" dirty="0">
                <a:solidFill>
                  <a:schemeClr val="tx1">
                    <a:lumMod val="65000"/>
                    <a:lumOff val="35000"/>
                  </a:schemeClr>
                </a:solidFill>
              </a:rPr>
              <a:t>Dr. Marvin Whiteley</a:t>
            </a:r>
          </a:p>
        </p:txBody>
      </p:sp>
      <p:sp>
        <p:nvSpPr>
          <p:cNvPr id="15" name="TextBox 14">
            <a:extLst>
              <a:ext uri="{FF2B5EF4-FFF2-40B4-BE49-F238E27FC236}">
                <a16:creationId xmlns:a16="http://schemas.microsoft.com/office/drawing/2014/main" id="{973AB1B0-B453-484C-A61D-783ACD8328BD}"/>
              </a:ext>
            </a:extLst>
          </p:cNvPr>
          <p:cNvSpPr txBox="1"/>
          <p:nvPr/>
        </p:nvSpPr>
        <p:spPr>
          <a:xfrm>
            <a:off x="6930529" y="1886774"/>
            <a:ext cx="2814809" cy="4431983"/>
          </a:xfrm>
          <a:prstGeom prst="rect">
            <a:avLst/>
          </a:prstGeom>
          <a:noFill/>
        </p:spPr>
        <p:txBody>
          <a:bodyPr wrap="square" rtlCol="0">
            <a:spAutoFit/>
          </a:bodyPr>
          <a:lstStyle/>
          <a:p>
            <a:r>
              <a:rPr lang="en-US" sz="2000" b="1" u="sng" dirty="0">
                <a:solidFill>
                  <a:schemeClr val="tx1">
                    <a:lumMod val="65000"/>
                    <a:lumOff val="35000"/>
                  </a:schemeClr>
                </a:solidFill>
              </a:rPr>
              <a:t>University of Chicago</a:t>
            </a:r>
          </a:p>
          <a:p>
            <a:r>
              <a:rPr lang="en-US" sz="2000" dirty="0" err="1">
                <a:solidFill>
                  <a:schemeClr val="tx1">
                    <a:lumMod val="65000"/>
                    <a:lumOff val="35000"/>
                  </a:schemeClr>
                </a:solidFill>
              </a:rPr>
              <a:t>Viktorija</a:t>
            </a:r>
            <a:r>
              <a:rPr lang="en-US" sz="2000" dirty="0">
                <a:solidFill>
                  <a:schemeClr val="tx1">
                    <a:lumMod val="65000"/>
                    <a:lumOff val="35000"/>
                  </a:schemeClr>
                </a:solidFill>
              </a:rPr>
              <a:t> </a:t>
            </a:r>
            <a:r>
              <a:rPr lang="en-US" sz="2000" dirty="0" err="1">
                <a:solidFill>
                  <a:schemeClr val="tx1">
                    <a:lumMod val="65000"/>
                    <a:lumOff val="35000"/>
                  </a:schemeClr>
                </a:solidFill>
              </a:rPr>
              <a:t>Zaksas</a:t>
            </a:r>
            <a:endParaRPr lang="en-US" sz="2000"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err="1">
                <a:solidFill>
                  <a:schemeClr val="tx1">
                    <a:lumMod val="65000"/>
                    <a:lumOff val="35000"/>
                  </a:schemeClr>
                </a:solidFill>
              </a:rPr>
              <a:t>Inscripta</a:t>
            </a:r>
            <a:endParaRPr lang="en-US" sz="2000" b="1" u="sng" dirty="0">
              <a:solidFill>
                <a:schemeClr val="tx1">
                  <a:lumMod val="65000"/>
                  <a:lumOff val="35000"/>
                </a:schemeClr>
              </a:solidFill>
            </a:endParaRPr>
          </a:p>
          <a:p>
            <a:r>
              <a:rPr lang="en-US" sz="2000" dirty="0">
                <a:solidFill>
                  <a:schemeClr val="tx1">
                    <a:lumMod val="65000"/>
                    <a:lumOff val="35000"/>
                  </a:schemeClr>
                </a:solidFill>
              </a:rPr>
              <a:t>Elizabeth Vitalis</a:t>
            </a: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Rice University</a:t>
            </a:r>
          </a:p>
          <a:p>
            <a:r>
              <a:rPr lang="en-US" sz="2000" dirty="0">
                <a:solidFill>
                  <a:schemeClr val="tx1">
                    <a:lumMod val="65000"/>
                    <a:lumOff val="35000"/>
                  </a:schemeClr>
                </a:solidFill>
              </a:rPr>
              <a:t>Kristen Curry</a:t>
            </a:r>
          </a:p>
          <a:p>
            <a:r>
              <a:rPr lang="en-US" sz="2000" dirty="0">
                <a:solidFill>
                  <a:schemeClr val="tx1">
                    <a:lumMod val="65000"/>
                    <a:lumOff val="35000"/>
                  </a:schemeClr>
                </a:solidFill>
              </a:rPr>
              <a:t>Bryce Kille</a:t>
            </a:r>
          </a:p>
          <a:p>
            <a:r>
              <a:rPr lang="en-US" sz="2000" dirty="0">
                <a:solidFill>
                  <a:schemeClr val="tx1">
                    <a:lumMod val="65000"/>
                    <a:lumOff val="35000"/>
                  </a:schemeClr>
                </a:solidFill>
              </a:rPr>
              <a:t>Carla </a:t>
            </a:r>
            <a:r>
              <a:rPr lang="en-US" sz="2000" dirty="0" err="1">
                <a:solidFill>
                  <a:schemeClr val="tx1">
                    <a:lumMod val="65000"/>
                    <a:lumOff val="35000"/>
                  </a:schemeClr>
                </a:solidFill>
              </a:rPr>
              <a:t>Sipahioglu</a:t>
            </a:r>
            <a:endParaRPr lang="en-US" sz="2000" dirty="0">
              <a:solidFill>
                <a:schemeClr val="tx1">
                  <a:lumMod val="65000"/>
                  <a:lumOff val="35000"/>
                </a:schemeClr>
              </a:solidFill>
            </a:endParaRPr>
          </a:p>
          <a:p>
            <a:r>
              <a:rPr lang="en-US" sz="2000" dirty="0">
                <a:solidFill>
                  <a:schemeClr val="tx1">
                    <a:lumMod val="65000"/>
                    <a:lumOff val="35000"/>
                  </a:schemeClr>
                </a:solidFill>
              </a:rPr>
              <a:t>Winnie Li</a:t>
            </a:r>
          </a:p>
          <a:p>
            <a:r>
              <a:rPr lang="en-US" sz="2000" dirty="0">
                <a:solidFill>
                  <a:schemeClr val="tx1">
                    <a:lumMod val="65000"/>
                    <a:lumOff val="35000"/>
                  </a:schemeClr>
                </a:solidFill>
              </a:rPr>
              <a:t>Dr. Todd Treangen</a:t>
            </a:r>
          </a:p>
          <a:p>
            <a:endParaRPr lang="en-US" sz="1200" dirty="0">
              <a:solidFill>
                <a:schemeClr val="tx1">
                  <a:lumMod val="65000"/>
                  <a:lumOff val="35000"/>
                </a:schemeClr>
              </a:solidFill>
            </a:endParaRPr>
          </a:p>
          <a:p>
            <a:r>
              <a:rPr lang="en-US" sz="2000" b="1" u="sng" dirty="0">
                <a:solidFill>
                  <a:schemeClr val="tx1">
                    <a:lumMod val="65000"/>
                    <a:lumOff val="35000"/>
                  </a:schemeClr>
                </a:solidFill>
              </a:rPr>
              <a:t>TACC</a:t>
            </a:r>
          </a:p>
          <a:p>
            <a:r>
              <a:rPr lang="en-US" sz="2000" dirty="0">
                <a:solidFill>
                  <a:schemeClr val="tx1">
                    <a:lumMod val="65000"/>
                    <a:lumOff val="35000"/>
                  </a:schemeClr>
                </a:solidFill>
              </a:rPr>
              <a:t>John Fonner</a:t>
            </a:r>
          </a:p>
        </p:txBody>
      </p:sp>
    </p:spTree>
    <p:extLst>
      <p:ext uri="{BB962C8B-B14F-4D97-AF65-F5344CB8AC3E}">
        <p14:creationId xmlns:p14="http://schemas.microsoft.com/office/powerpoint/2010/main" val="295078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3177021" y="402581"/>
            <a:ext cx="5648326" cy="707886"/>
          </a:xfrm>
          <a:prstGeom prst="rect">
            <a:avLst/>
          </a:prstGeom>
          <a:noFill/>
        </p:spPr>
        <p:txBody>
          <a:bodyPr wrap="square">
            <a:spAutoFit/>
          </a:bodyPr>
          <a:lstStyle/>
          <a:p>
            <a:pPr algn="ctr"/>
            <a:r>
              <a:rPr lang="en-US" sz="4000" b="1" dirty="0">
                <a:solidFill>
                  <a:schemeClr val="tx2"/>
                </a:solidFill>
              </a:rPr>
              <a:t>Acknowledgements</a:t>
            </a:r>
          </a:p>
        </p:txBody>
      </p:sp>
      <p:pic>
        <p:nvPicPr>
          <p:cNvPr id="4" name="Picture 3" descr="Text&#10;&#10;Description automatically generated">
            <a:extLst>
              <a:ext uri="{FF2B5EF4-FFF2-40B4-BE49-F238E27FC236}">
                <a16:creationId xmlns:a16="http://schemas.microsoft.com/office/drawing/2014/main" id="{AD21DE4C-2B56-442C-8EC6-743BE4DB11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797" y="3138233"/>
            <a:ext cx="2893205" cy="581534"/>
          </a:xfrm>
          <a:prstGeom prst="rect">
            <a:avLst/>
          </a:prstGeom>
        </p:spPr>
      </p:pic>
      <p:pic>
        <p:nvPicPr>
          <p:cNvPr id="1026" name="Picture 2" descr="Signature Science (@SigSci) | Twitter">
            <a:extLst>
              <a:ext uri="{FF2B5EF4-FFF2-40B4-BE49-F238E27FC236}">
                <a16:creationId xmlns:a16="http://schemas.microsoft.com/office/drawing/2014/main" id="{286D1A3F-02D9-4FD6-80A1-E9BADD57E9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096" r="1036" b="33904"/>
          <a:stretch/>
        </p:blipFill>
        <p:spPr bwMode="auto">
          <a:xfrm>
            <a:off x="2343481" y="1757201"/>
            <a:ext cx="2857595" cy="9240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8EF721-78F7-4714-BCA2-7EB18FE67A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9259" y="156342"/>
            <a:ext cx="1323975" cy="1323975"/>
          </a:xfrm>
          <a:prstGeom prst="rect">
            <a:avLst/>
          </a:prstGeom>
        </p:spPr>
      </p:pic>
      <p:pic>
        <p:nvPicPr>
          <p:cNvPr id="7" name="Picture 6">
            <a:extLst>
              <a:ext uri="{FF2B5EF4-FFF2-40B4-BE49-F238E27FC236}">
                <a16:creationId xmlns:a16="http://schemas.microsoft.com/office/drawing/2014/main" id="{4C011111-02D1-407D-9A48-028538EABB0D}"/>
              </a:ext>
            </a:extLst>
          </p:cNvPr>
          <p:cNvPicPr>
            <a:picLocks noChangeAspect="1"/>
          </p:cNvPicPr>
          <p:nvPr/>
        </p:nvPicPr>
        <p:blipFill>
          <a:blip r:embed="rId6">
            <a:alphaModFix/>
          </a:blip>
          <a:stretch>
            <a:fillRect/>
          </a:stretch>
        </p:blipFill>
        <p:spPr>
          <a:xfrm>
            <a:off x="8717982" y="200774"/>
            <a:ext cx="1627970" cy="1111500"/>
          </a:xfrm>
          <a:prstGeom prst="rect">
            <a:avLst/>
          </a:prstGeom>
          <a:noFill/>
        </p:spPr>
      </p:pic>
      <p:pic>
        <p:nvPicPr>
          <p:cNvPr id="1032" name="Picture 8" descr="Inscripta - Crunchbase Company Profile &amp; Funding">
            <a:extLst>
              <a:ext uri="{FF2B5EF4-FFF2-40B4-BE49-F238E27FC236}">
                <a16:creationId xmlns:a16="http://schemas.microsoft.com/office/drawing/2014/main" id="{BFC1E519-142C-49FE-A481-18653DA962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830" t="39573" r="-4333" b="36577"/>
          <a:stretch/>
        </p:blipFill>
        <p:spPr bwMode="auto">
          <a:xfrm>
            <a:off x="1978501" y="3123676"/>
            <a:ext cx="3863337" cy="844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ymbols of NASA | NASA">
            <a:extLst>
              <a:ext uri="{FF2B5EF4-FFF2-40B4-BE49-F238E27FC236}">
                <a16:creationId xmlns:a16="http://schemas.microsoft.com/office/drawing/2014/main" id="{68E38A3B-255E-48B4-92EF-5A2B91EB0A4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720" t="6900" r="21266"/>
          <a:stretch/>
        </p:blipFill>
        <p:spPr bwMode="auto">
          <a:xfrm>
            <a:off x="5401936" y="1480317"/>
            <a:ext cx="1817784" cy="140998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ce University Logo | University logo, Rice university, Rice college">
            <a:extLst>
              <a:ext uri="{FF2B5EF4-FFF2-40B4-BE49-F238E27FC236}">
                <a16:creationId xmlns:a16="http://schemas.microsoft.com/office/drawing/2014/main" id="{E9239577-9614-48BA-978B-9548DF610F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0470" y="1814351"/>
            <a:ext cx="2229755" cy="8218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oftware - TACC User Portal">
            <a:extLst>
              <a:ext uri="{FF2B5EF4-FFF2-40B4-BE49-F238E27FC236}">
                <a16:creationId xmlns:a16="http://schemas.microsoft.com/office/drawing/2014/main" id="{06CB929C-6CEF-48A1-B03A-A1AF08643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8000" y="4311315"/>
            <a:ext cx="2007333" cy="200733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ur Look | Official Institute Brand">
            <a:extLst>
              <a:ext uri="{FF2B5EF4-FFF2-40B4-BE49-F238E27FC236}">
                <a16:creationId xmlns:a16="http://schemas.microsoft.com/office/drawing/2014/main" id="{5DDABAFD-A459-4D06-8B9E-D288EE585D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665" y="4279516"/>
            <a:ext cx="3863337" cy="92409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Owler Reports - DNAnexus: Announcing the Launch of DNAnexus Apollo, a  Powerful New Platform for Clinico-Genomic Data, Providing Valuable Insight  into Actionable Biomarkers and Targets">
            <a:extLst>
              <a:ext uri="{FF2B5EF4-FFF2-40B4-BE49-F238E27FC236}">
                <a16:creationId xmlns:a16="http://schemas.microsoft.com/office/drawing/2014/main" id="{2D0A6D74-F1E3-4AEF-922C-07EA6FEE94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71760" y="5724785"/>
            <a:ext cx="2413469" cy="4256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154D9155-2091-4E96-AB37-8C32510B005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37890" y="5712302"/>
            <a:ext cx="2390660" cy="9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6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77021" y="402581"/>
            <a:ext cx="5648326" cy="707886"/>
          </a:xfrm>
          <a:prstGeom prst="rect">
            <a:avLst/>
          </a:prstGeom>
          <a:noFill/>
        </p:spPr>
        <p:txBody>
          <a:bodyPr wrap="square">
            <a:spAutoFit/>
          </a:bodyPr>
          <a:lstStyle/>
          <a:p>
            <a:pPr algn="ctr"/>
            <a:r>
              <a:rPr lang="en-US" sz="4000" dirty="0">
                <a:solidFill>
                  <a:schemeClr val="tx2"/>
                </a:solidFill>
              </a:rPr>
              <a:t>Introduction</a:t>
            </a:r>
          </a:p>
        </p:txBody>
      </p:sp>
      <p:sp>
        <p:nvSpPr>
          <p:cNvPr id="3" name="Text Placeholder 2">
            <a:extLst>
              <a:ext uri="{FF2B5EF4-FFF2-40B4-BE49-F238E27FC236}">
                <a16:creationId xmlns:a16="http://schemas.microsoft.com/office/drawing/2014/main" id="{DE9CEA6A-BBB5-48D5-AD3E-CD842B59869D}"/>
              </a:ext>
            </a:extLst>
          </p:cNvPr>
          <p:cNvSpPr txBox="1">
            <a:spLocks/>
          </p:cNvSpPr>
          <p:nvPr/>
        </p:nvSpPr>
        <p:spPr>
          <a:xfrm>
            <a:off x="1878939" y="1448189"/>
            <a:ext cx="4970614" cy="4636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333333"/>
                </a:solidFill>
              </a:rPr>
              <a:t>Sample Sources -</a:t>
            </a:r>
            <a:r>
              <a:rPr lang="en-US" sz="1600" b="1" dirty="0">
                <a:solidFill>
                  <a:srgbClr val="2E3E46"/>
                </a:solidFill>
                <a:ea typeface="Times New Roman" panose="02020603050405020304" pitchFamily="18" charset="0"/>
                <a:cs typeface="Calibri" panose="020F0502020204030204" pitchFamily="34" charset="0"/>
              </a:rPr>
              <a:t>8 different publications</a:t>
            </a:r>
          </a:p>
          <a:p>
            <a:r>
              <a:rPr lang="en-US" sz="1600" dirty="0">
                <a:solidFill>
                  <a:srgbClr val="2E3E46"/>
                </a:solidFill>
                <a:ea typeface="Times New Roman" panose="02020603050405020304" pitchFamily="18" charset="0"/>
                <a:cs typeface="Calibri" panose="020F0502020204030204" pitchFamily="34" charset="0"/>
              </a:rPr>
              <a:t>Bronchoalveolar Lavage Fluid </a:t>
            </a:r>
            <a:r>
              <a:rPr lang="en-US" sz="1600" b="1" dirty="0">
                <a:solidFill>
                  <a:srgbClr val="2E3E46"/>
                </a:solidFill>
                <a:ea typeface="Times New Roman" panose="02020603050405020304" pitchFamily="18" charset="0"/>
                <a:cs typeface="Calibri" panose="020F0502020204030204" pitchFamily="34" charset="0"/>
              </a:rPr>
              <a:t>(BALF)</a:t>
            </a:r>
            <a:r>
              <a:rPr lang="en-US" sz="1600" dirty="0">
                <a:solidFill>
                  <a:srgbClr val="2E3E46"/>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Metatranscriptomes</a:t>
            </a:r>
            <a:r>
              <a:rPr lang="en-US" sz="1600" dirty="0">
                <a:solidFill>
                  <a:srgbClr val="000000"/>
                </a:solidFill>
                <a:ea typeface="Times New Roman" panose="02020603050405020304" pitchFamily="18" charset="0"/>
                <a:cs typeface="Calibri" panose="020F0502020204030204" pitchFamily="34" charset="0"/>
              </a:rPr>
              <a:t>:</a:t>
            </a:r>
          </a:p>
          <a:p>
            <a:pPr lvl="1"/>
            <a:r>
              <a:rPr lang="en-US" sz="1600" b="1" dirty="0">
                <a:solidFill>
                  <a:srgbClr val="228B22"/>
                </a:solidFill>
                <a:ea typeface="Times New Roman" panose="02020603050405020304" pitchFamily="18" charset="0"/>
                <a:cs typeface="Calibri" panose="020F0502020204030204" pitchFamily="34" charset="0"/>
              </a:rPr>
              <a:t>Uninfected</a:t>
            </a:r>
          </a:p>
          <a:p>
            <a:pPr lvl="1"/>
            <a:r>
              <a:rPr lang="en-US" sz="1600" b="1" dirty="0">
                <a:solidFill>
                  <a:srgbClr val="FF7F00"/>
                </a:solidFill>
                <a:ea typeface="Times New Roman" panose="02020603050405020304" pitchFamily="18" charset="0"/>
                <a:cs typeface="Calibri" panose="020F0502020204030204" pitchFamily="34" charset="0"/>
              </a:rPr>
              <a:t>Community Acquired Pneumonia (CAP)</a:t>
            </a:r>
          </a:p>
          <a:p>
            <a:pPr lvl="1"/>
            <a:r>
              <a:rPr lang="en-US" sz="1600" b="1" dirty="0">
                <a:solidFill>
                  <a:srgbClr val="B22222"/>
                </a:solidFill>
                <a:ea typeface="Times New Roman" panose="02020603050405020304" pitchFamily="18" charset="0"/>
                <a:cs typeface="Calibri" panose="020F0502020204030204" pitchFamily="34" charset="0"/>
              </a:rPr>
              <a:t>COVID19 </a:t>
            </a:r>
          </a:p>
          <a:p>
            <a:pPr lvl="1"/>
            <a:r>
              <a:rPr lang="en-US" sz="1400" b="1" dirty="0">
                <a:solidFill>
                  <a:schemeClr val="tx1"/>
                </a:solidFill>
                <a:ea typeface="Times New Roman" panose="02020603050405020304" pitchFamily="18" charset="0"/>
                <a:cs typeface="Calibri" panose="020F0502020204030204" pitchFamily="34" charset="0"/>
              </a:rPr>
              <a:t>Outcome</a:t>
            </a:r>
          </a:p>
          <a:p>
            <a:pPr lvl="2"/>
            <a:r>
              <a:rPr lang="en-US" sz="1400" b="1" dirty="0">
                <a:solidFill>
                  <a:schemeClr val="tx1"/>
                </a:solidFill>
                <a:ea typeface="Times New Roman" panose="02020603050405020304" pitchFamily="18" charset="0"/>
                <a:cs typeface="Calibri" panose="020F0502020204030204" pitchFamily="34" charset="0"/>
              </a:rPr>
              <a:t>Deceased</a:t>
            </a:r>
          </a:p>
          <a:p>
            <a:pPr lvl="2"/>
            <a:r>
              <a:rPr lang="en-US" sz="1400" b="1" dirty="0">
                <a:solidFill>
                  <a:schemeClr val="tx1"/>
                </a:solidFill>
                <a:ea typeface="Times New Roman" panose="02020603050405020304" pitchFamily="18" charset="0"/>
                <a:cs typeface="Calibri" panose="020F0502020204030204" pitchFamily="34" charset="0"/>
              </a:rPr>
              <a:t>Survived</a:t>
            </a:r>
            <a:endParaRPr lang="en-US" sz="1200" b="1" dirty="0">
              <a:solidFill>
                <a:schemeClr val="tx1"/>
              </a:solidFill>
              <a:ea typeface="Times New Roman" panose="02020603050405020304" pitchFamily="18" charset="0"/>
              <a:cs typeface="Calibri" panose="020F0502020204030204" pitchFamily="34" charset="0"/>
            </a:endParaRPr>
          </a:p>
          <a:p>
            <a:r>
              <a:rPr lang="en-US" sz="1600" b="1" dirty="0">
                <a:solidFill>
                  <a:srgbClr val="2E3E46"/>
                </a:solidFill>
                <a:ea typeface="Times New Roman" panose="02020603050405020304" pitchFamily="18" charset="0"/>
                <a:cs typeface="Calibri" panose="020F0502020204030204" pitchFamily="34" charset="0"/>
              </a:rPr>
              <a:t>Objectives </a:t>
            </a:r>
          </a:p>
          <a:p>
            <a:pPr marL="800100" lvl="1" indent="-342900">
              <a:buFont typeface="+mj-lt"/>
              <a:buAutoNum type="arabicPeriod"/>
            </a:pPr>
            <a:r>
              <a:rPr lang="en-US" sz="1600" dirty="0">
                <a:solidFill>
                  <a:srgbClr val="000000"/>
                </a:solidFill>
                <a:ea typeface="Times New Roman" panose="02020603050405020304" pitchFamily="18" charset="0"/>
                <a:cs typeface="Calibri" panose="020F0502020204030204" pitchFamily="34" charset="0"/>
              </a:rPr>
              <a:t>Compare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a:t>
            </a:r>
          </a:p>
          <a:p>
            <a:pPr marL="1257300" lvl="2" indent="-342900">
              <a:buFont typeface="+mj-lt"/>
              <a:buAutoNum type="arabicPeriod"/>
            </a:pPr>
            <a:r>
              <a:rPr lang="en-US" sz="1600" dirty="0">
                <a:solidFill>
                  <a:srgbClr val="2E3E46"/>
                </a:solidFill>
                <a:ea typeface="Times New Roman" panose="02020603050405020304" pitchFamily="18" charset="0"/>
                <a:cs typeface="Calibri" panose="020F0502020204030204" pitchFamily="34" charset="0"/>
              </a:rPr>
              <a:t>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a:t>
            </a:r>
          </a:p>
          <a:p>
            <a:pPr marL="1257300" lvl="2" indent="-342900">
              <a:buFont typeface="+mj-lt"/>
              <a:buAutoNum type="arabicPeriod"/>
            </a:pPr>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a:t>
            </a:r>
          </a:p>
          <a:p>
            <a:pPr marL="914400" lvl="2" indent="0">
              <a:buNone/>
            </a:pPr>
            <a:endParaRPr lang="en-US" sz="1200" dirty="0">
              <a:solidFill>
                <a:srgbClr val="000000"/>
              </a:solidFill>
              <a:ea typeface="Times New Roman" panose="02020603050405020304" pitchFamily="18" charset="0"/>
              <a:cs typeface="Calibri" panose="020F0502020204030204" pitchFamily="34" charset="0"/>
            </a:endParaRPr>
          </a:p>
        </p:txBody>
      </p:sp>
      <p:sp>
        <p:nvSpPr>
          <p:cNvPr id="4" name="Text Placeholder 2">
            <a:extLst>
              <a:ext uri="{FF2B5EF4-FFF2-40B4-BE49-F238E27FC236}">
                <a16:creationId xmlns:a16="http://schemas.microsoft.com/office/drawing/2014/main" id="{DB7E40B3-16DC-412C-B9DB-B0B75A349691}"/>
              </a:ext>
            </a:extLst>
          </p:cNvPr>
          <p:cNvSpPr txBox="1">
            <a:spLocks/>
          </p:cNvSpPr>
          <p:nvPr/>
        </p:nvSpPr>
        <p:spPr>
          <a:xfrm>
            <a:off x="7684350" y="1787236"/>
            <a:ext cx="3771906" cy="2746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333333"/>
                </a:solidFill>
                <a:latin typeface="Open Sans"/>
              </a:rPr>
              <a:t>Sample Sources</a:t>
            </a:r>
          </a:p>
          <a:p>
            <a:pPr algn="l">
              <a:buFont typeface="Arial" panose="020B0604020202020204" pitchFamily="34" charset="0"/>
              <a:buChar char="•"/>
            </a:pPr>
            <a:r>
              <a:rPr lang="en-US" sz="1200" dirty="0">
                <a:solidFill>
                  <a:srgbClr val="337AB7"/>
                </a:solidFill>
                <a:latin typeface="Open Sans"/>
                <a:hlinkClick r:id="rId3"/>
              </a:rPr>
              <a:t>Chen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PRJNA601736</a:t>
            </a:r>
          </a:p>
          <a:p>
            <a:pPr algn="l">
              <a:buFont typeface="Arial" panose="020B0604020202020204" pitchFamily="34" charset="0"/>
              <a:buChar char="•"/>
            </a:pPr>
            <a:r>
              <a:rPr lang="en-US" sz="1200" dirty="0">
                <a:solidFill>
                  <a:srgbClr val="337AB7"/>
                </a:solidFill>
                <a:latin typeface="Open Sans"/>
                <a:hlinkClick r:id="rId4"/>
              </a:rPr>
              <a:t>Wu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PRJNA603194</a:t>
            </a:r>
          </a:p>
          <a:p>
            <a:pPr algn="l">
              <a:buFont typeface="Arial" panose="020B0604020202020204" pitchFamily="34" charset="0"/>
              <a:buChar char="•"/>
            </a:pPr>
            <a:r>
              <a:rPr lang="en-US" sz="1200" dirty="0">
                <a:solidFill>
                  <a:srgbClr val="337AB7"/>
                </a:solidFill>
                <a:latin typeface="Open Sans"/>
                <a:hlinkClick r:id="rId5"/>
              </a:rPr>
              <a:t>Zhou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PRJNA605983</a:t>
            </a:r>
          </a:p>
          <a:p>
            <a:pPr algn="l">
              <a:buFont typeface="Arial" panose="020B0604020202020204" pitchFamily="34" charset="0"/>
              <a:buChar char="•"/>
            </a:pPr>
            <a:r>
              <a:rPr lang="en-US" sz="1200" dirty="0">
                <a:solidFill>
                  <a:srgbClr val="337AB7"/>
                </a:solidFill>
                <a:latin typeface="Open Sans"/>
                <a:hlinkClick r:id="rId6"/>
              </a:rPr>
              <a:t>Shen et al. 2020</a:t>
            </a:r>
            <a:r>
              <a:rPr lang="en-US" sz="1200" dirty="0">
                <a:solidFill>
                  <a:srgbClr val="333333"/>
                </a:solidFill>
                <a:latin typeface="Open Sans"/>
              </a:rPr>
              <a:t>, NGDC </a:t>
            </a:r>
            <a:r>
              <a:rPr lang="en-US" sz="1200" dirty="0" err="1">
                <a:solidFill>
                  <a:srgbClr val="333333"/>
                </a:solidFill>
                <a:latin typeface="Open Sans"/>
              </a:rPr>
              <a:t>BioProject</a:t>
            </a:r>
            <a:r>
              <a:rPr lang="en-US" sz="1200" dirty="0">
                <a:solidFill>
                  <a:srgbClr val="333333"/>
                </a:solidFill>
                <a:latin typeface="Open Sans"/>
              </a:rPr>
              <a:t> PRJCA002202 and NCBI </a:t>
            </a:r>
            <a:r>
              <a:rPr lang="en-US" sz="1200" dirty="0" err="1">
                <a:solidFill>
                  <a:srgbClr val="333333"/>
                </a:solidFill>
                <a:latin typeface="Open Sans"/>
              </a:rPr>
              <a:t>BioProject</a:t>
            </a:r>
            <a:r>
              <a:rPr lang="en-US" sz="1200" dirty="0">
                <a:solidFill>
                  <a:srgbClr val="333333"/>
                </a:solidFill>
                <a:latin typeface="Open Sans"/>
              </a:rPr>
              <a:t> PRJNA605907</a:t>
            </a:r>
          </a:p>
          <a:p>
            <a:pPr algn="l">
              <a:buFont typeface="Arial" panose="020B0604020202020204" pitchFamily="34" charset="0"/>
              <a:buChar char="•"/>
            </a:pPr>
            <a:r>
              <a:rPr lang="en-US" sz="1200" dirty="0" err="1">
                <a:solidFill>
                  <a:srgbClr val="337AB7"/>
                </a:solidFill>
                <a:latin typeface="Open Sans"/>
                <a:hlinkClick r:id="rId7"/>
              </a:rPr>
              <a:t>Xiong</a:t>
            </a:r>
            <a:r>
              <a:rPr lang="en-US" sz="1200" dirty="0">
                <a:solidFill>
                  <a:srgbClr val="337AB7"/>
                </a:solidFill>
                <a:latin typeface="Open Sans"/>
                <a:hlinkClick r:id="rId7"/>
              </a:rPr>
              <a:t> et al. 2020</a:t>
            </a:r>
            <a:r>
              <a:rPr lang="en-US" sz="1200" dirty="0">
                <a:solidFill>
                  <a:srgbClr val="333333"/>
                </a:solidFill>
                <a:latin typeface="Open Sans"/>
              </a:rPr>
              <a:t>, NGDC </a:t>
            </a:r>
            <a:r>
              <a:rPr lang="en-US" sz="1200" dirty="0" err="1">
                <a:solidFill>
                  <a:srgbClr val="333333"/>
                </a:solidFill>
                <a:latin typeface="Open Sans"/>
              </a:rPr>
              <a:t>BioProject</a:t>
            </a:r>
            <a:r>
              <a:rPr lang="en-US" sz="1200" dirty="0">
                <a:solidFill>
                  <a:srgbClr val="333333"/>
                </a:solidFill>
                <a:latin typeface="Open Sans"/>
              </a:rPr>
              <a:t> PRJCA002326</a:t>
            </a:r>
          </a:p>
          <a:p>
            <a:pPr algn="l">
              <a:buFont typeface="Arial" panose="020B0604020202020204" pitchFamily="34" charset="0"/>
              <a:buChar char="•"/>
            </a:pPr>
            <a:r>
              <a:rPr lang="en-US" sz="1200" dirty="0" err="1">
                <a:solidFill>
                  <a:srgbClr val="337AB7"/>
                </a:solidFill>
                <a:latin typeface="Open Sans"/>
                <a:hlinkClick r:id="rId8"/>
              </a:rPr>
              <a:t>Michalovich</a:t>
            </a:r>
            <a:r>
              <a:rPr lang="en-US" sz="1200" dirty="0">
                <a:solidFill>
                  <a:srgbClr val="337AB7"/>
                </a:solidFill>
                <a:latin typeface="Open Sans"/>
                <a:hlinkClick r:id="rId8"/>
              </a:rPr>
              <a:t> et al. 2019</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PRJNA434133</a:t>
            </a:r>
          </a:p>
          <a:p>
            <a:pPr algn="l">
              <a:buFont typeface="Arial" panose="020B0604020202020204" pitchFamily="34" charset="0"/>
              <a:buChar char="•"/>
            </a:pPr>
            <a:r>
              <a:rPr lang="en-US" sz="1200" dirty="0">
                <a:solidFill>
                  <a:srgbClr val="337AB7"/>
                </a:solidFill>
                <a:latin typeface="Open Sans"/>
                <a:hlinkClick r:id="rId9"/>
              </a:rPr>
              <a:t>Ren et al. 2018</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PRJNA390194</a:t>
            </a:r>
          </a:p>
          <a:p>
            <a:pPr algn="l">
              <a:buFont typeface="Arial" panose="020B0604020202020204" pitchFamily="34" charset="0"/>
              <a:buChar char="•"/>
            </a:pPr>
            <a:r>
              <a:rPr lang="en-US" sz="1200" dirty="0">
                <a:solidFill>
                  <a:srgbClr val="337AB7"/>
                </a:solidFill>
                <a:latin typeface="Open Sans"/>
                <a:hlinkClick r:id="rId10"/>
              </a:rPr>
              <a:t>Huang et al. 2019</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PRJNA484025</a:t>
            </a:r>
          </a:p>
          <a:p>
            <a:pPr marL="0" indent="0" algn="ctr">
              <a:buNone/>
            </a:pPr>
            <a:endParaRPr lang="en-US" sz="1000" dirty="0"/>
          </a:p>
          <a:p>
            <a:pPr marL="0" indent="0" algn="ctr">
              <a:buNone/>
            </a:pPr>
            <a:endParaRPr lang="en-US" sz="1000" dirty="0"/>
          </a:p>
        </p:txBody>
      </p:sp>
    </p:spTree>
    <p:extLst>
      <p:ext uri="{BB962C8B-B14F-4D97-AF65-F5344CB8AC3E}">
        <p14:creationId xmlns:p14="http://schemas.microsoft.com/office/powerpoint/2010/main" val="406897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271837" y="3075057"/>
            <a:ext cx="5648326" cy="707886"/>
          </a:xfrm>
          <a:prstGeom prst="rect">
            <a:avLst/>
          </a:prstGeom>
          <a:noFill/>
        </p:spPr>
        <p:txBody>
          <a:bodyPr wrap="square">
            <a:spAutoFit/>
          </a:bodyPr>
          <a:lstStyle/>
          <a:p>
            <a:pPr algn="ctr"/>
            <a:r>
              <a:rPr lang="en-US" sz="4000" dirty="0">
                <a:solidFill>
                  <a:schemeClr val="tx2"/>
                </a:solidFill>
              </a:rPr>
              <a:t>Supplementary</a:t>
            </a:r>
          </a:p>
        </p:txBody>
      </p:sp>
    </p:spTree>
    <p:extLst>
      <p:ext uri="{BB962C8B-B14F-4D97-AF65-F5344CB8AC3E}">
        <p14:creationId xmlns:p14="http://schemas.microsoft.com/office/powerpoint/2010/main" val="19648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A2D8CE-38B6-4B8A-B276-73C868E7CB99}"/>
              </a:ext>
            </a:extLst>
          </p:cNvPr>
          <p:cNvPicPr>
            <a:picLocks noChangeAspect="1"/>
          </p:cNvPicPr>
          <p:nvPr/>
        </p:nvPicPr>
        <p:blipFill>
          <a:blip r:embed="rId3"/>
          <a:stretch>
            <a:fillRect/>
          </a:stretch>
        </p:blipFill>
        <p:spPr>
          <a:xfrm>
            <a:off x="3395529" y="385048"/>
            <a:ext cx="5400942" cy="2794738"/>
          </a:xfrm>
          <a:prstGeom prst="rect">
            <a:avLst/>
          </a:prstGeom>
        </p:spPr>
      </p:pic>
      <p:pic>
        <p:nvPicPr>
          <p:cNvPr id="7" name="Picture 6">
            <a:extLst>
              <a:ext uri="{FF2B5EF4-FFF2-40B4-BE49-F238E27FC236}">
                <a16:creationId xmlns:a16="http://schemas.microsoft.com/office/drawing/2014/main" id="{C8C98769-D694-412F-B6DB-A88A340CF2CD}"/>
              </a:ext>
            </a:extLst>
          </p:cNvPr>
          <p:cNvPicPr>
            <a:picLocks noChangeAspect="1"/>
          </p:cNvPicPr>
          <p:nvPr/>
        </p:nvPicPr>
        <p:blipFill>
          <a:blip r:embed="rId4"/>
          <a:stretch>
            <a:fillRect/>
          </a:stretch>
        </p:blipFill>
        <p:spPr>
          <a:xfrm>
            <a:off x="3271838" y="762000"/>
            <a:ext cx="5648325" cy="5334000"/>
          </a:xfrm>
          <a:prstGeom prst="rect">
            <a:avLst/>
          </a:prstGeom>
        </p:spPr>
      </p:pic>
    </p:spTree>
    <p:extLst>
      <p:ext uri="{BB962C8B-B14F-4D97-AF65-F5344CB8AC3E}">
        <p14:creationId xmlns:p14="http://schemas.microsoft.com/office/powerpoint/2010/main" val="267067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3847013" y="185047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US" dirty="0"/>
              <a:t>Possible correlations</a:t>
            </a:r>
          </a:p>
        </p:txBody>
      </p:sp>
      <p:sp>
        <p:nvSpPr>
          <p:cNvPr id="4" name="TextBox 3">
            <a:extLst>
              <a:ext uri="{FF2B5EF4-FFF2-40B4-BE49-F238E27FC236}">
                <a16:creationId xmlns:a16="http://schemas.microsoft.com/office/drawing/2014/main" id="{C1D9DDB1-188D-4F01-9751-54847AE7CE00}"/>
              </a:ext>
            </a:extLst>
          </p:cNvPr>
          <p:cNvSpPr txBox="1"/>
          <p:nvPr/>
        </p:nvSpPr>
        <p:spPr>
          <a:xfrm>
            <a:off x="2020389" y="3130046"/>
            <a:ext cx="8151223" cy="1815882"/>
          </a:xfrm>
          <a:prstGeom prst="rect">
            <a:avLst/>
          </a:prstGeom>
          <a:noFill/>
        </p:spPr>
        <p:txBody>
          <a:bodyPr wrap="square">
            <a:spAutoFit/>
          </a:bodyPr>
          <a:lstStyle/>
          <a:p>
            <a:r>
              <a:rPr lang="en-US" sz="2800" dirty="0"/>
              <a:t>So After a quick google scholar search of the term COVID19, “</a:t>
            </a:r>
            <a:r>
              <a:rPr lang="en-US" sz="2800" b="1" dirty="0">
                <a:solidFill>
                  <a:srgbClr val="4472C4"/>
                </a:solidFill>
              </a:rPr>
              <a:t>transferase</a:t>
            </a:r>
            <a:r>
              <a:rPr lang="en-US" sz="2800" dirty="0"/>
              <a:t>”, “</a:t>
            </a:r>
            <a:r>
              <a:rPr lang="en-US" sz="2800" b="1" dirty="0">
                <a:solidFill>
                  <a:srgbClr val="7030A0"/>
                </a:solidFill>
              </a:rPr>
              <a:t>phosphate</a:t>
            </a:r>
            <a:r>
              <a:rPr lang="en-US" sz="2800" dirty="0"/>
              <a:t>”, ”</a:t>
            </a:r>
            <a:r>
              <a:rPr lang="en-US" sz="2800" b="1" dirty="0">
                <a:solidFill>
                  <a:srgbClr val="70AD47"/>
                </a:solidFill>
              </a:rPr>
              <a:t>adenyl</a:t>
            </a:r>
            <a:r>
              <a:rPr lang="en-US" sz="2800" dirty="0"/>
              <a:t>”, and “</a:t>
            </a:r>
            <a:r>
              <a:rPr lang="en-US" sz="2800" b="1" dirty="0">
                <a:solidFill>
                  <a:schemeClr val="accent4"/>
                </a:solidFill>
              </a:rPr>
              <a:t>nucleotide</a:t>
            </a:r>
            <a:r>
              <a:rPr lang="en-US" sz="2800" dirty="0"/>
              <a:t>” the following articles continued to pop up. </a:t>
            </a:r>
          </a:p>
        </p:txBody>
      </p:sp>
    </p:spTree>
    <p:extLst>
      <p:ext uri="{BB962C8B-B14F-4D97-AF65-F5344CB8AC3E}">
        <p14:creationId xmlns:p14="http://schemas.microsoft.com/office/powerpoint/2010/main" val="116226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2CED-0A7C-4EEA-9B2C-90439480180A}"/>
              </a:ext>
            </a:extLst>
          </p:cNvPr>
          <p:cNvPicPr>
            <a:picLocks noChangeAspect="1"/>
          </p:cNvPicPr>
          <p:nvPr/>
        </p:nvPicPr>
        <p:blipFill rotWithShape="1">
          <a:blip r:embed="rId3"/>
          <a:srcRect b="69858"/>
          <a:stretch/>
        </p:blipFill>
        <p:spPr>
          <a:xfrm>
            <a:off x="1561060" y="1385886"/>
            <a:ext cx="2999035" cy="1143000"/>
          </a:xfrm>
          <a:prstGeom prst="rect">
            <a:avLst/>
          </a:prstGeom>
        </p:spPr>
      </p:pic>
      <p:grpSp>
        <p:nvGrpSpPr>
          <p:cNvPr id="22" name="Group 21">
            <a:extLst>
              <a:ext uri="{FF2B5EF4-FFF2-40B4-BE49-F238E27FC236}">
                <a16:creationId xmlns:a16="http://schemas.microsoft.com/office/drawing/2014/main" id="{9CC6E6B5-2F03-468B-9F06-BC7464C96459}"/>
              </a:ext>
            </a:extLst>
          </p:cNvPr>
          <p:cNvGrpSpPr/>
          <p:nvPr/>
        </p:nvGrpSpPr>
        <p:grpSpPr>
          <a:xfrm>
            <a:off x="1606237" y="2686051"/>
            <a:ext cx="2653903" cy="2778919"/>
            <a:chOff x="128588" y="1676400"/>
            <a:chExt cx="4619625" cy="4762500"/>
          </a:xfrm>
        </p:grpSpPr>
        <p:pic>
          <p:nvPicPr>
            <p:cNvPr id="2050" name="Picture 2" descr="image">
              <a:extLst>
                <a:ext uri="{FF2B5EF4-FFF2-40B4-BE49-F238E27FC236}">
                  <a16:creationId xmlns:a16="http://schemas.microsoft.com/office/drawing/2014/main" id="{BD118E23-3EA0-4F77-B37D-CB53E6E3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676400"/>
              <a:ext cx="46196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6" name="Frame 15">
              <a:extLst>
                <a:ext uri="{FF2B5EF4-FFF2-40B4-BE49-F238E27FC236}">
                  <a16:creationId xmlns:a16="http://schemas.microsoft.com/office/drawing/2014/main" id="{AA100C04-C77B-41B4-814E-10855F208A3E}"/>
                </a:ext>
              </a:extLst>
            </p:cNvPr>
            <p:cNvSpPr/>
            <p:nvPr/>
          </p:nvSpPr>
          <p:spPr>
            <a:xfrm>
              <a:off x="3762375" y="4705350"/>
              <a:ext cx="704850" cy="361950"/>
            </a:xfrm>
            <a:prstGeom prst="frame">
              <a:avLst>
                <a:gd name="adj1" fmla="val 163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7" name="Frame 16">
              <a:extLst>
                <a:ext uri="{FF2B5EF4-FFF2-40B4-BE49-F238E27FC236}">
                  <a16:creationId xmlns:a16="http://schemas.microsoft.com/office/drawing/2014/main" id="{F933972D-59A1-4960-A231-CE3A95859888}"/>
                </a:ext>
              </a:extLst>
            </p:cNvPr>
            <p:cNvSpPr/>
            <p:nvPr/>
          </p:nvSpPr>
          <p:spPr>
            <a:xfrm>
              <a:off x="2208906" y="5267324"/>
              <a:ext cx="1143894" cy="561975"/>
            </a:xfrm>
            <a:prstGeom prst="frame">
              <a:avLst>
                <a:gd name="adj1" fmla="val 1297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sp>
        <p:nvSpPr>
          <p:cNvPr id="19" name="TextBox 18">
            <a:extLst>
              <a:ext uri="{FF2B5EF4-FFF2-40B4-BE49-F238E27FC236}">
                <a16:creationId xmlns:a16="http://schemas.microsoft.com/office/drawing/2014/main" id="{04207053-82DA-4865-86EC-54AC24CA5099}"/>
              </a:ext>
            </a:extLst>
          </p:cNvPr>
          <p:cNvSpPr txBox="1"/>
          <p:nvPr/>
        </p:nvSpPr>
        <p:spPr>
          <a:xfrm>
            <a:off x="4785205" y="3604108"/>
            <a:ext cx="5653220" cy="2377574"/>
          </a:xfrm>
          <a:prstGeom prst="rect">
            <a:avLst/>
          </a:prstGeom>
          <a:noFill/>
        </p:spPr>
        <p:txBody>
          <a:bodyPr wrap="square">
            <a:spAutoFit/>
          </a:bodyPr>
          <a:lstStyle/>
          <a:p>
            <a:pPr marL="257175" indent="-257175">
              <a:buFont typeface="+mj-lt"/>
              <a:buAutoNum type="arabicPeriod"/>
            </a:pPr>
            <a:r>
              <a:rPr lang="en-US" sz="1350" dirty="0">
                <a:solidFill>
                  <a:srgbClr val="1C1D1E"/>
                </a:solidFill>
                <a:latin typeface="Open Sans"/>
              </a:rPr>
              <a:t>Viral, or preexistent, </a:t>
            </a:r>
            <a:r>
              <a:rPr lang="en-US" sz="1350" b="1" dirty="0">
                <a:solidFill>
                  <a:srgbClr val="1C1D1E"/>
                </a:solidFill>
                <a:latin typeface="Open Sans"/>
              </a:rPr>
              <a:t>suppression</a:t>
            </a:r>
            <a:r>
              <a:rPr lang="en-US" sz="1350" dirty="0">
                <a:solidFill>
                  <a:srgbClr val="1C1D1E"/>
                </a:solidFill>
                <a:latin typeface="Open Sans"/>
              </a:rPr>
              <a:t> of </a:t>
            </a:r>
            <a:r>
              <a:rPr lang="en-US" sz="1350" b="1" dirty="0">
                <a:solidFill>
                  <a:srgbClr val="1C1D1E"/>
                </a:solidFill>
                <a:latin typeface="Open Sans"/>
              </a:rPr>
              <a:t>pineal melatonin disinhibits neutrophil attraction</a:t>
            </a:r>
            <a:r>
              <a:rPr lang="en-US" sz="1350" dirty="0">
                <a:solidFill>
                  <a:srgbClr val="1C1D1E"/>
                </a:solidFill>
                <a:latin typeface="Open Sans"/>
              </a:rPr>
              <a:t>, thereby contributing to an initial “</a:t>
            </a:r>
            <a:r>
              <a:rPr lang="en-US" sz="1350" b="1" dirty="0">
                <a:solidFill>
                  <a:srgbClr val="1C1D1E"/>
                </a:solidFill>
                <a:latin typeface="Open Sans"/>
              </a:rPr>
              <a:t>cytokine storm</a:t>
            </a:r>
            <a:r>
              <a:rPr lang="en-US" sz="1350" dirty="0">
                <a:solidFill>
                  <a:srgbClr val="1C1D1E"/>
                </a:solidFill>
                <a:latin typeface="Open Sans"/>
              </a:rPr>
              <a:t>”, as well as the regulation of other immune cells.</a:t>
            </a:r>
          </a:p>
          <a:p>
            <a:pPr marL="257175" indent="-257175">
              <a:buFont typeface="+mj-lt"/>
              <a:buAutoNum type="arabicPeriod"/>
            </a:pPr>
            <a:r>
              <a:rPr lang="en-US" sz="1350" b="1" dirty="0">
                <a:solidFill>
                  <a:srgbClr val="1C1D1E"/>
                </a:solidFill>
                <a:latin typeface="Open Sans"/>
              </a:rPr>
              <a:t>Melatonin</a:t>
            </a:r>
            <a:r>
              <a:rPr lang="en-US" sz="1350" dirty="0">
                <a:solidFill>
                  <a:srgbClr val="1C1D1E"/>
                </a:solidFill>
                <a:latin typeface="Open Sans"/>
              </a:rPr>
              <a:t> induces Bmal1 which </a:t>
            </a:r>
            <a:r>
              <a:rPr lang="en-US" sz="1350" b="1" dirty="0">
                <a:solidFill>
                  <a:srgbClr val="1C1D1E"/>
                </a:solidFill>
                <a:latin typeface="Open Sans"/>
              </a:rPr>
              <a:t>disinhibits </a:t>
            </a:r>
            <a:r>
              <a:rPr lang="en-US" sz="1350" dirty="0">
                <a:solidFill>
                  <a:srgbClr val="1C1D1E"/>
                </a:solidFill>
                <a:latin typeface="Open Sans"/>
              </a:rPr>
              <a:t>the PDC, </a:t>
            </a:r>
            <a:r>
              <a:rPr lang="en-US" sz="1350" b="1" dirty="0">
                <a:solidFill>
                  <a:srgbClr val="1C1D1E"/>
                </a:solidFill>
                <a:latin typeface="Open Sans"/>
              </a:rPr>
              <a:t>countering viral inhibition </a:t>
            </a:r>
            <a:r>
              <a:rPr lang="en-US" sz="1350" dirty="0">
                <a:solidFill>
                  <a:srgbClr val="1C1D1E"/>
                </a:solidFill>
                <a:latin typeface="Open Sans"/>
              </a:rPr>
              <a:t>of Bmal1/PDC.</a:t>
            </a:r>
          </a:p>
          <a:p>
            <a:pPr marL="257175" indent="-257175">
              <a:buFont typeface="+mj-lt"/>
              <a:buAutoNum type="arabicPeriod"/>
            </a:pPr>
            <a:r>
              <a:rPr lang="en-US" sz="1350" dirty="0">
                <a:solidFill>
                  <a:srgbClr val="1C1D1E"/>
                </a:solidFill>
                <a:latin typeface="Open Sans"/>
              </a:rPr>
              <a:t>Acetyl‐CoA is essential </a:t>
            </a:r>
            <a:r>
              <a:rPr lang="en-US" sz="1350" dirty="0" err="1">
                <a:solidFill>
                  <a:srgbClr val="1C1D1E"/>
                </a:solidFill>
                <a:latin typeface="Open Sans"/>
              </a:rPr>
              <a:t>cosubstrate</a:t>
            </a:r>
            <a:r>
              <a:rPr lang="en-US" sz="1350" dirty="0">
                <a:solidFill>
                  <a:srgbClr val="1C1D1E"/>
                </a:solidFill>
                <a:latin typeface="Open Sans"/>
              </a:rPr>
              <a:t> for </a:t>
            </a:r>
            <a:r>
              <a:rPr lang="en-US" sz="1350" dirty="0" err="1">
                <a:solidFill>
                  <a:srgbClr val="1C1D1E"/>
                </a:solidFill>
                <a:latin typeface="Open Sans"/>
              </a:rPr>
              <a:t>arylalkylamine</a:t>
            </a:r>
            <a:r>
              <a:rPr lang="en-US" sz="1350" dirty="0">
                <a:solidFill>
                  <a:srgbClr val="1C1D1E"/>
                </a:solidFill>
                <a:latin typeface="Open Sans"/>
              </a:rPr>
              <a:t> </a:t>
            </a:r>
            <a:r>
              <a:rPr lang="en-US" sz="1350" b="1" dirty="0">
                <a:solidFill>
                  <a:schemeClr val="accent1"/>
                </a:solidFill>
                <a:latin typeface="Open Sans"/>
              </a:rPr>
              <a:t>N‐acetyltransferase</a:t>
            </a:r>
            <a:r>
              <a:rPr lang="en-US" sz="1350" dirty="0">
                <a:solidFill>
                  <a:srgbClr val="1C1D1E"/>
                </a:solidFill>
                <a:latin typeface="Open Sans"/>
              </a:rPr>
              <a:t>, providing an acetyl group to </a:t>
            </a:r>
            <a:r>
              <a:rPr lang="en-US" sz="1350" b="1" dirty="0">
                <a:solidFill>
                  <a:srgbClr val="1C1D1E"/>
                </a:solidFill>
                <a:latin typeface="Open Sans"/>
              </a:rPr>
              <a:t>serotonin</a:t>
            </a:r>
            <a:r>
              <a:rPr lang="en-US" sz="1350" dirty="0">
                <a:solidFill>
                  <a:srgbClr val="1C1D1E"/>
                </a:solidFill>
                <a:latin typeface="Open Sans"/>
              </a:rPr>
              <a:t>, and thereby initiating the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 </a:t>
            </a:r>
          </a:p>
          <a:p>
            <a:pPr marL="257175" indent="-257175">
              <a:buFont typeface="+mj-lt"/>
              <a:buAutoNum type="arabicPeriod"/>
            </a:pPr>
            <a:r>
              <a:rPr lang="en-US" sz="1350" dirty="0">
                <a:solidFill>
                  <a:srgbClr val="1C1D1E"/>
                </a:solidFill>
                <a:latin typeface="Open Sans"/>
              </a:rPr>
              <a:t>Consequently, </a:t>
            </a:r>
            <a:r>
              <a:rPr lang="en-US" sz="1350" b="1" dirty="0">
                <a:solidFill>
                  <a:srgbClr val="1C1D1E"/>
                </a:solidFill>
                <a:latin typeface="Open Sans"/>
              </a:rPr>
              <a:t>pineal melatonin regulates mitochondrial melatonin and immune cell phenotype</a:t>
            </a:r>
            <a:r>
              <a:rPr lang="en-US" sz="1350" dirty="0">
                <a:solidFill>
                  <a:srgbClr val="1C1D1E"/>
                </a:solidFill>
                <a:latin typeface="Open Sans"/>
              </a:rPr>
              <a:t>. </a:t>
            </a:r>
          </a:p>
          <a:p>
            <a:pPr marL="257175" indent="-257175">
              <a:buFont typeface="+mj-lt"/>
              <a:buAutoNum type="arabicPeriod"/>
            </a:pPr>
            <a:r>
              <a:rPr lang="en-US" sz="1350" dirty="0">
                <a:solidFill>
                  <a:srgbClr val="1C1D1E"/>
                </a:solidFill>
                <a:latin typeface="Open Sans"/>
              </a:rPr>
              <a:t>Possible </a:t>
            </a:r>
            <a:r>
              <a:rPr lang="en-US" sz="1350" b="1" dirty="0">
                <a:solidFill>
                  <a:srgbClr val="1C1D1E"/>
                </a:solidFill>
                <a:latin typeface="Open Sans"/>
              </a:rPr>
              <a:t>treatment implications </a:t>
            </a:r>
            <a:r>
              <a:rPr lang="en-US" sz="1350" dirty="0">
                <a:solidFill>
                  <a:srgbClr val="1C1D1E"/>
                </a:solidFill>
                <a:latin typeface="Open Sans"/>
              </a:rPr>
              <a:t>for </a:t>
            </a:r>
            <a:r>
              <a:rPr lang="en-US" sz="1350" b="1" dirty="0">
                <a:solidFill>
                  <a:srgbClr val="1C1D1E"/>
                </a:solidFill>
                <a:latin typeface="Open Sans"/>
              </a:rPr>
              <a:t>COVID‐19</a:t>
            </a:r>
            <a:endParaRPr lang="en-US" sz="1350" dirty="0"/>
          </a:p>
        </p:txBody>
      </p:sp>
      <p:sp>
        <p:nvSpPr>
          <p:cNvPr id="23" name="TextBox 22">
            <a:extLst>
              <a:ext uri="{FF2B5EF4-FFF2-40B4-BE49-F238E27FC236}">
                <a16:creationId xmlns:a16="http://schemas.microsoft.com/office/drawing/2014/main" id="{9ACF8E2E-9264-4A94-AE5A-C6E18C76C6D6}"/>
              </a:ext>
            </a:extLst>
          </p:cNvPr>
          <p:cNvSpPr txBox="1"/>
          <p:nvPr/>
        </p:nvSpPr>
        <p:spPr>
          <a:xfrm>
            <a:off x="1532648" y="857251"/>
            <a:ext cx="9135352" cy="207749"/>
          </a:xfrm>
          <a:prstGeom prst="rect">
            <a:avLst/>
          </a:prstGeom>
          <a:noFill/>
        </p:spPr>
        <p:txBody>
          <a:bodyPr wrap="square" lIns="0" tIns="0" rIns="0" bIns="0">
            <a:spAutoFit/>
          </a:bodyPr>
          <a:lstStyle/>
          <a:p>
            <a:r>
              <a:rPr lang="en-US" sz="1350" dirty="0">
                <a:solidFill>
                  <a:srgbClr val="1C1D1E"/>
                </a:solidFill>
                <a:latin typeface="Open Sans"/>
              </a:rPr>
              <a:t>Virus&amp; cytokine‐storm‐driven control of pineal and </a:t>
            </a:r>
            <a:r>
              <a:rPr lang="en-US" sz="1350" b="1" dirty="0">
                <a:solidFill>
                  <a:srgbClr val="1C1D1E"/>
                </a:solidFill>
                <a:latin typeface="Open Sans"/>
              </a:rPr>
              <a:t>mitochondrial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a:t>
            </a:r>
            <a:r>
              <a:rPr lang="en-US" sz="1350" b="1" dirty="0">
                <a:solidFill>
                  <a:srgbClr val="1C1D1E"/>
                </a:solidFill>
                <a:latin typeface="Open Sans"/>
              </a:rPr>
              <a:t> </a:t>
            </a:r>
            <a:r>
              <a:rPr lang="en-US" sz="1350" dirty="0">
                <a:solidFill>
                  <a:srgbClr val="1C1D1E"/>
                </a:solidFill>
                <a:latin typeface="Open Sans"/>
              </a:rPr>
              <a:t>regulates</a:t>
            </a:r>
            <a:r>
              <a:rPr lang="en-US" sz="1350" b="1" dirty="0">
                <a:solidFill>
                  <a:srgbClr val="1C1D1E"/>
                </a:solidFill>
                <a:latin typeface="Open Sans"/>
              </a:rPr>
              <a:t> immune responses</a:t>
            </a:r>
            <a:r>
              <a:rPr lang="en-US" sz="1350" dirty="0">
                <a:solidFill>
                  <a:srgbClr val="1C1D1E"/>
                </a:solidFill>
                <a:latin typeface="Open Sans"/>
              </a:rPr>
              <a:t> </a:t>
            </a:r>
          </a:p>
        </p:txBody>
      </p:sp>
      <p:pic>
        <p:nvPicPr>
          <p:cNvPr id="25" name="Picture 24">
            <a:extLst>
              <a:ext uri="{FF2B5EF4-FFF2-40B4-BE49-F238E27FC236}">
                <a16:creationId xmlns:a16="http://schemas.microsoft.com/office/drawing/2014/main" id="{DD4EA90D-A923-42B7-83F3-6D1A8DC689D6}"/>
              </a:ext>
            </a:extLst>
          </p:cNvPr>
          <p:cNvPicPr>
            <a:picLocks noChangeAspect="1"/>
          </p:cNvPicPr>
          <p:nvPr/>
        </p:nvPicPr>
        <p:blipFill rotWithShape="1">
          <a:blip r:embed="rId5"/>
          <a:srcRect t="14204"/>
          <a:stretch/>
        </p:blipFill>
        <p:spPr>
          <a:xfrm>
            <a:off x="4260140" y="1760248"/>
            <a:ext cx="3341771" cy="1078706"/>
          </a:xfrm>
          <a:prstGeom prst="rect">
            <a:avLst/>
          </a:prstGeom>
        </p:spPr>
      </p:pic>
      <p:pic>
        <p:nvPicPr>
          <p:cNvPr id="24" name="Picture 23">
            <a:extLst>
              <a:ext uri="{FF2B5EF4-FFF2-40B4-BE49-F238E27FC236}">
                <a16:creationId xmlns:a16="http://schemas.microsoft.com/office/drawing/2014/main" id="{42A30C03-1352-4150-AAD7-55705AF9194D}"/>
              </a:ext>
            </a:extLst>
          </p:cNvPr>
          <p:cNvPicPr>
            <a:picLocks noChangeAspect="1"/>
          </p:cNvPicPr>
          <p:nvPr/>
        </p:nvPicPr>
        <p:blipFill>
          <a:blip r:embed="rId6"/>
          <a:stretch>
            <a:fillRect/>
          </a:stretch>
        </p:blipFill>
        <p:spPr>
          <a:xfrm>
            <a:off x="7766887" y="1041265"/>
            <a:ext cx="2010965" cy="1287596"/>
          </a:xfrm>
          <a:prstGeom prst="rect">
            <a:avLst/>
          </a:prstGeom>
        </p:spPr>
      </p:pic>
      <p:pic>
        <p:nvPicPr>
          <p:cNvPr id="26" name="Picture 25">
            <a:extLst>
              <a:ext uri="{FF2B5EF4-FFF2-40B4-BE49-F238E27FC236}">
                <a16:creationId xmlns:a16="http://schemas.microsoft.com/office/drawing/2014/main" id="{A30DA031-F819-4D97-8E85-C9677D94DC2F}"/>
              </a:ext>
            </a:extLst>
          </p:cNvPr>
          <p:cNvPicPr>
            <a:picLocks noChangeAspect="1"/>
          </p:cNvPicPr>
          <p:nvPr/>
        </p:nvPicPr>
        <p:blipFill>
          <a:blip r:embed="rId7"/>
          <a:stretch>
            <a:fillRect/>
          </a:stretch>
        </p:blipFill>
        <p:spPr>
          <a:xfrm>
            <a:off x="7776790" y="1775221"/>
            <a:ext cx="2643188" cy="1078706"/>
          </a:xfrm>
          <a:prstGeom prst="rect">
            <a:avLst/>
          </a:prstGeom>
        </p:spPr>
      </p:pic>
      <p:pic>
        <p:nvPicPr>
          <p:cNvPr id="27" name="Picture 26">
            <a:extLst>
              <a:ext uri="{FF2B5EF4-FFF2-40B4-BE49-F238E27FC236}">
                <a16:creationId xmlns:a16="http://schemas.microsoft.com/office/drawing/2014/main" id="{BE1732C1-C450-4307-8BEB-2B3C455F8937}"/>
              </a:ext>
            </a:extLst>
          </p:cNvPr>
          <p:cNvPicPr>
            <a:picLocks noChangeAspect="1"/>
          </p:cNvPicPr>
          <p:nvPr/>
        </p:nvPicPr>
        <p:blipFill rotWithShape="1">
          <a:blip r:embed="rId8"/>
          <a:srcRect b="44569"/>
          <a:stretch/>
        </p:blipFill>
        <p:spPr>
          <a:xfrm>
            <a:off x="5362245" y="1185861"/>
            <a:ext cx="2249571" cy="667788"/>
          </a:xfrm>
          <a:prstGeom prst="rect">
            <a:avLst/>
          </a:prstGeom>
        </p:spPr>
      </p:pic>
      <p:pic>
        <p:nvPicPr>
          <p:cNvPr id="28" name="Picture 27">
            <a:extLst>
              <a:ext uri="{FF2B5EF4-FFF2-40B4-BE49-F238E27FC236}">
                <a16:creationId xmlns:a16="http://schemas.microsoft.com/office/drawing/2014/main" id="{59CF20E4-3C0A-4E09-B5E2-EF96C9D4EBC8}"/>
              </a:ext>
            </a:extLst>
          </p:cNvPr>
          <p:cNvPicPr>
            <a:picLocks noChangeAspect="1"/>
          </p:cNvPicPr>
          <p:nvPr/>
        </p:nvPicPr>
        <p:blipFill>
          <a:blip r:embed="rId9"/>
          <a:stretch>
            <a:fillRect/>
          </a:stretch>
        </p:blipFill>
        <p:spPr>
          <a:xfrm>
            <a:off x="2952144" y="1055233"/>
            <a:ext cx="2293144" cy="537825"/>
          </a:xfrm>
          <a:prstGeom prst="rect">
            <a:avLst/>
          </a:prstGeom>
        </p:spPr>
      </p:pic>
      <p:pic>
        <p:nvPicPr>
          <p:cNvPr id="29" name="Picture 28">
            <a:extLst>
              <a:ext uri="{FF2B5EF4-FFF2-40B4-BE49-F238E27FC236}">
                <a16:creationId xmlns:a16="http://schemas.microsoft.com/office/drawing/2014/main" id="{0E6D5241-02C3-42A4-A22C-FA777059CF01}"/>
              </a:ext>
            </a:extLst>
          </p:cNvPr>
          <p:cNvPicPr>
            <a:picLocks noChangeAspect="1"/>
          </p:cNvPicPr>
          <p:nvPr/>
        </p:nvPicPr>
        <p:blipFill>
          <a:blip r:embed="rId10"/>
          <a:stretch>
            <a:fillRect/>
          </a:stretch>
        </p:blipFill>
        <p:spPr>
          <a:xfrm>
            <a:off x="4435021" y="2577751"/>
            <a:ext cx="3341771" cy="986399"/>
          </a:xfrm>
          <a:prstGeom prst="rect">
            <a:avLst/>
          </a:prstGeom>
        </p:spPr>
      </p:pic>
      <p:pic>
        <p:nvPicPr>
          <p:cNvPr id="30" name="Picture 29">
            <a:extLst>
              <a:ext uri="{FF2B5EF4-FFF2-40B4-BE49-F238E27FC236}">
                <a16:creationId xmlns:a16="http://schemas.microsoft.com/office/drawing/2014/main" id="{1BD258B2-57F6-4A84-BF41-1E589B9A2D87}"/>
              </a:ext>
            </a:extLst>
          </p:cNvPr>
          <p:cNvPicPr>
            <a:picLocks noChangeAspect="1"/>
          </p:cNvPicPr>
          <p:nvPr/>
        </p:nvPicPr>
        <p:blipFill>
          <a:blip r:embed="rId11"/>
          <a:stretch>
            <a:fillRect/>
          </a:stretch>
        </p:blipFill>
        <p:spPr>
          <a:xfrm>
            <a:off x="7511639" y="3006145"/>
            <a:ext cx="3002287" cy="590477"/>
          </a:xfrm>
          <a:prstGeom prst="rect">
            <a:avLst/>
          </a:prstGeom>
        </p:spPr>
      </p:pic>
    </p:spTree>
    <p:extLst>
      <p:ext uri="{BB962C8B-B14F-4D97-AF65-F5344CB8AC3E}">
        <p14:creationId xmlns:p14="http://schemas.microsoft.com/office/powerpoint/2010/main" val="403061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5D81-FC33-4981-AC1F-3CD17AD94952}"/>
              </a:ext>
            </a:extLst>
          </p:cNvPr>
          <p:cNvSpPr>
            <a:spLocks noGrp="1"/>
          </p:cNvSpPr>
          <p:nvPr>
            <p:ph type="ctrTitle"/>
          </p:nvPr>
        </p:nvSpPr>
        <p:spPr/>
        <p:txBody>
          <a:bodyPr/>
          <a:lstStyle/>
          <a:p>
            <a:r>
              <a:rPr lang="en-US" dirty="0"/>
              <a:t>Possible Viral mechanistic correlations</a:t>
            </a:r>
          </a:p>
        </p:txBody>
      </p:sp>
    </p:spTree>
    <p:extLst>
      <p:ext uri="{BB962C8B-B14F-4D97-AF65-F5344CB8AC3E}">
        <p14:creationId xmlns:p14="http://schemas.microsoft.com/office/powerpoint/2010/main" val="290198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597E8-4D7B-4F88-8507-1E1E3D58601B}"/>
              </a:ext>
            </a:extLst>
          </p:cNvPr>
          <p:cNvSpPr txBox="1"/>
          <p:nvPr/>
        </p:nvSpPr>
        <p:spPr>
          <a:xfrm>
            <a:off x="1593652" y="1546622"/>
            <a:ext cx="4632722" cy="923330"/>
          </a:xfrm>
          <a:prstGeom prst="rect">
            <a:avLst/>
          </a:prstGeom>
          <a:noFill/>
        </p:spPr>
        <p:txBody>
          <a:bodyPr wrap="square">
            <a:spAutoFit/>
          </a:bodyPr>
          <a:lstStyle/>
          <a:p>
            <a:pPr marL="214313" indent="-214313">
              <a:buFont typeface="Arial" panose="020B0604020202020204" pitchFamily="34" charset="0"/>
              <a:buChar char="•"/>
            </a:pPr>
            <a:r>
              <a:rPr lang="en-US" sz="1350" b="1" dirty="0"/>
              <a:t>RNA synthesis is performed by the nsp12 RNA- dependent RNA polymerase (</a:t>
            </a:r>
            <a:r>
              <a:rPr lang="en-US" sz="1350" b="1" dirty="0" err="1"/>
              <a:t>RdRP</a:t>
            </a:r>
            <a:r>
              <a:rPr lang="en-US" sz="1350" b="1" dirty="0"/>
              <a:t>) and its two cofactors nsp7 and nsp8, the latter with proposed primase or 3′- terminal </a:t>
            </a:r>
            <a:r>
              <a:rPr lang="en-US" sz="1350" b="1" dirty="0" err="1"/>
              <a:t>adenylyltransferase</a:t>
            </a:r>
            <a:endParaRPr lang="en-US" sz="1350" b="1" dirty="0"/>
          </a:p>
        </p:txBody>
      </p:sp>
      <p:sp>
        <p:nvSpPr>
          <p:cNvPr id="11" name="TextBox 10">
            <a:extLst>
              <a:ext uri="{FF2B5EF4-FFF2-40B4-BE49-F238E27FC236}">
                <a16:creationId xmlns:a16="http://schemas.microsoft.com/office/drawing/2014/main" id="{880F24E9-A61B-48E3-8EBD-A21B27CA7AA6}"/>
              </a:ext>
            </a:extLst>
          </p:cNvPr>
          <p:cNvSpPr txBox="1"/>
          <p:nvPr/>
        </p:nvSpPr>
        <p:spPr>
          <a:xfrm>
            <a:off x="1645444" y="857250"/>
            <a:ext cx="4154090" cy="553998"/>
          </a:xfrm>
          <a:prstGeom prst="rect">
            <a:avLst/>
          </a:prstGeom>
          <a:noFill/>
        </p:spPr>
        <p:txBody>
          <a:bodyPr wrap="square">
            <a:spAutoFit/>
          </a:bodyPr>
          <a:lstStyle/>
          <a:p>
            <a:r>
              <a:rPr lang="en-US" sz="3000" dirty="0"/>
              <a:t>Possible orf8 relationship  </a:t>
            </a:r>
          </a:p>
        </p:txBody>
      </p:sp>
      <p:pic>
        <p:nvPicPr>
          <p:cNvPr id="4" name="Picture 3">
            <a:extLst>
              <a:ext uri="{FF2B5EF4-FFF2-40B4-BE49-F238E27FC236}">
                <a16:creationId xmlns:a16="http://schemas.microsoft.com/office/drawing/2014/main" id="{63063443-173C-4070-A5A8-D97934EA76C7}"/>
              </a:ext>
            </a:extLst>
          </p:cNvPr>
          <p:cNvPicPr>
            <a:picLocks noChangeAspect="1"/>
          </p:cNvPicPr>
          <p:nvPr/>
        </p:nvPicPr>
        <p:blipFill>
          <a:blip r:embed="rId3"/>
          <a:stretch>
            <a:fillRect/>
          </a:stretch>
        </p:blipFill>
        <p:spPr>
          <a:xfrm>
            <a:off x="5799535" y="2331342"/>
            <a:ext cx="4443413" cy="2350294"/>
          </a:xfrm>
          <a:prstGeom prst="rect">
            <a:avLst/>
          </a:prstGeom>
        </p:spPr>
      </p:pic>
      <p:pic>
        <p:nvPicPr>
          <p:cNvPr id="6" name="Picture 5">
            <a:extLst>
              <a:ext uri="{FF2B5EF4-FFF2-40B4-BE49-F238E27FC236}">
                <a16:creationId xmlns:a16="http://schemas.microsoft.com/office/drawing/2014/main" id="{0BC47887-FF43-45AA-A1AA-B649A5728D77}"/>
              </a:ext>
            </a:extLst>
          </p:cNvPr>
          <p:cNvPicPr>
            <a:picLocks noChangeAspect="1"/>
          </p:cNvPicPr>
          <p:nvPr/>
        </p:nvPicPr>
        <p:blipFill>
          <a:blip r:embed="rId4"/>
          <a:stretch>
            <a:fillRect/>
          </a:stretch>
        </p:blipFill>
        <p:spPr>
          <a:xfrm>
            <a:off x="1781175" y="2693840"/>
            <a:ext cx="3425428" cy="2181702"/>
          </a:xfrm>
          <a:prstGeom prst="rect">
            <a:avLst/>
          </a:prstGeom>
        </p:spPr>
      </p:pic>
      <p:pic>
        <p:nvPicPr>
          <p:cNvPr id="8" name="Picture 7">
            <a:extLst>
              <a:ext uri="{FF2B5EF4-FFF2-40B4-BE49-F238E27FC236}">
                <a16:creationId xmlns:a16="http://schemas.microsoft.com/office/drawing/2014/main" id="{36689DDE-FF0D-4245-8511-789C6E7BC2D4}"/>
              </a:ext>
            </a:extLst>
          </p:cNvPr>
          <p:cNvPicPr>
            <a:picLocks noChangeAspect="1"/>
          </p:cNvPicPr>
          <p:nvPr/>
        </p:nvPicPr>
        <p:blipFill>
          <a:blip r:embed="rId5"/>
          <a:stretch>
            <a:fillRect/>
          </a:stretch>
        </p:blipFill>
        <p:spPr>
          <a:xfrm>
            <a:off x="6096000" y="917176"/>
            <a:ext cx="3093244" cy="1414166"/>
          </a:xfrm>
          <a:prstGeom prst="rect">
            <a:avLst/>
          </a:prstGeom>
        </p:spPr>
      </p:pic>
      <p:sp>
        <p:nvSpPr>
          <p:cNvPr id="17" name="TextBox 16">
            <a:extLst>
              <a:ext uri="{FF2B5EF4-FFF2-40B4-BE49-F238E27FC236}">
                <a16:creationId xmlns:a16="http://schemas.microsoft.com/office/drawing/2014/main" id="{D671E4CC-AF4F-4910-B6B5-3092D2FD03A3}"/>
              </a:ext>
            </a:extLst>
          </p:cNvPr>
          <p:cNvSpPr txBox="1"/>
          <p:nvPr/>
        </p:nvSpPr>
        <p:spPr>
          <a:xfrm>
            <a:off x="1524001" y="4928608"/>
            <a:ext cx="4275534" cy="1061829"/>
          </a:xfrm>
          <a:prstGeom prst="rect">
            <a:avLst/>
          </a:prstGeom>
          <a:noFill/>
        </p:spPr>
        <p:txBody>
          <a:bodyPr wrap="square">
            <a:spAutoFit/>
          </a:bodyPr>
          <a:lstStyle/>
          <a:p>
            <a:pPr marL="214313" indent="-214313">
              <a:buFont typeface="Arial" panose="020B0604020202020204" pitchFamily="34" charset="0"/>
              <a:buChar char="•"/>
            </a:pPr>
            <a:r>
              <a:rPr lang="en-US" sz="1050" dirty="0">
                <a:solidFill>
                  <a:srgbClr val="000000"/>
                </a:solidFill>
                <a:latin typeface="Arial" panose="020B0604020202020204" pitchFamily="34" charset="0"/>
              </a:rPr>
              <a:t>found that the protein has metal ion-dependent RNA 3′-terminal </a:t>
            </a:r>
            <a:r>
              <a:rPr lang="en-US" sz="1050" dirty="0" err="1">
                <a:solidFill>
                  <a:srgbClr val="000000"/>
                </a:solidFill>
                <a:latin typeface="Arial" panose="020B0604020202020204" pitchFamily="34" charset="0"/>
              </a:rPr>
              <a:t>adenylyltransferase</a:t>
            </a:r>
            <a:r>
              <a:rPr lang="en-US" sz="1050" dirty="0">
                <a:solidFill>
                  <a:srgbClr val="000000"/>
                </a:solidFill>
                <a:latin typeface="Arial" panose="020B0604020202020204" pitchFamily="34" charset="0"/>
              </a:rPr>
              <a:t> (</a:t>
            </a:r>
            <a:r>
              <a:rPr lang="en-US" sz="1050" dirty="0" err="1">
                <a:solidFill>
                  <a:srgbClr val="000000"/>
                </a:solidFill>
                <a:latin typeface="Arial" panose="020B0604020202020204" pitchFamily="34" charset="0"/>
              </a:rPr>
              <a:t>TATase</a:t>
            </a:r>
            <a:r>
              <a:rPr lang="en-US" sz="1050" dirty="0">
                <a:solidFill>
                  <a:srgbClr val="000000"/>
                </a:solidFill>
                <a:latin typeface="Arial" panose="020B0604020202020204" pitchFamily="34" charset="0"/>
              </a:rPr>
              <a:t>) activity while other nucleotides were not (or very inefficiently) transferred to the 3′ ends of single-stranded and (fully) double-stranded acceptor RNAs.</a:t>
            </a:r>
          </a:p>
          <a:p>
            <a:pPr marL="214313" indent="-214313">
              <a:buFont typeface="Arial" panose="020B0604020202020204" pitchFamily="34" charset="0"/>
              <a:buChar char="•"/>
            </a:pPr>
            <a:r>
              <a:rPr lang="en-US" sz="1050" dirty="0">
                <a:solidFill>
                  <a:srgbClr val="000000"/>
                </a:solidFill>
                <a:latin typeface="Arial" panose="020B0604020202020204" pitchFamily="34" charset="0"/>
              </a:rPr>
              <a:t>Possible that </a:t>
            </a:r>
            <a:r>
              <a:rPr lang="en-US" sz="1050" b="1" dirty="0">
                <a:solidFill>
                  <a:srgbClr val="000000"/>
                </a:solidFill>
                <a:latin typeface="Arial" panose="020B0604020202020204" pitchFamily="34" charset="0"/>
              </a:rPr>
              <a:t>nsp8-mediated </a:t>
            </a:r>
            <a:r>
              <a:rPr lang="en-US" sz="1050" b="1" dirty="0" err="1">
                <a:solidFill>
                  <a:srgbClr val="000000"/>
                </a:solidFill>
                <a:latin typeface="Arial" panose="020B0604020202020204" pitchFamily="34" charset="0"/>
              </a:rPr>
              <a:t>TATase</a:t>
            </a:r>
            <a:r>
              <a:rPr lang="en-US" sz="1050" b="1" dirty="0">
                <a:solidFill>
                  <a:srgbClr val="000000"/>
                </a:solidFill>
                <a:latin typeface="Arial" panose="020B0604020202020204" pitchFamily="34" charset="0"/>
              </a:rPr>
              <a:t> activity </a:t>
            </a:r>
            <a:r>
              <a:rPr lang="en-US" sz="1050" dirty="0">
                <a:solidFill>
                  <a:srgbClr val="000000"/>
                </a:solidFill>
                <a:latin typeface="Arial" panose="020B0604020202020204" pitchFamily="34" charset="0"/>
              </a:rPr>
              <a:t>is </a:t>
            </a:r>
            <a:r>
              <a:rPr lang="en-US" sz="1050" b="1" dirty="0">
                <a:solidFill>
                  <a:srgbClr val="000000"/>
                </a:solidFill>
                <a:latin typeface="Arial" panose="020B0604020202020204" pitchFamily="34" charset="0"/>
              </a:rPr>
              <a:t>involved</a:t>
            </a:r>
            <a:r>
              <a:rPr lang="en-US" sz="1050" dirty="0">
                <a:solidFill>
                  <a:srgbClr val="000000"/>
                </a:solidFill>
                <a:latin typeface="Arial" panose="020B0604020202020204" pitchFamily="34" charset="0"/>
              </a:rPr>
              <a:t> in the </a:t>
            </a:r>
            <a:r>
              <a:rPr lang="en-US" sz="1050" b="1" dirty="0">
                <a:solidFill>
                  <a:srgbClr val="000000"/>
                </a:solidFill>
                <a:latin typeface="Arial" panose="020B0604020202020204" pitchFamily="34" charset="0"/>
              </a:rPr>
              <a:t>3′ polyadenylation </a:t>
            </a:r>
            <a:r>
              <a:rPr lang="en-US" sz="1050" dirty="0">
                <a:solidFill>
                  <a:srgbClr val="000000"/>
                </a:solidFill>
                <a:latin typeface="Arial" panose="020B0604020202020204" pitchFamily="34" charset="0"/>
              </a:rPr>
              <a:t>of </a:t>
            </a:r>
            <a:r>
              <a:rPr lang="en-US" sz="1050" b="1" dirty="0">
                <a:solidFill>
                  <a:srgbClr val="000000"/>
                </a:solidFill>
                <a:latin typeface="Arial" panose="020B0604020202020204" pitchFamily="34" charset="0"/>
              </a:rPr>
              <a:t>viral plus-strand RNAs</a:t>
            </a:r>
            <a:r>
              <a:rPr lang="en-US" sz="1050" dirty="0">
                <a:solidFill>
                  <a:srgbClr val="000000"/>
                </a:solidFill>
                <a:latin typeface="Arial" panose="020B0604020202020204" pitchFamily="34" charset="0"/>
              </a:rPr>
              <a:t>. (unconfirmed)</a:t>
            </a:r>
            <a:endParaRPr lang="en-US" sz="1050" dirty="0"/>
          </a:p>
        </p:txBody>
      </p:sp>
      <p:pic>
        <p:nvPicPr>
          <p:cNvPr id="13" name="Picture 12">
            <a:extLst>
              <a:ext uri="{FF2B5EF4-FFF2-40B4-BE49-F238E27FC236}">
                <a16:creationId xmlns:a16="http://schemas.microsoft.com/office/drawing/2014/main" id="{1654C93D-A81D-4179-BA40-861F03986DF1}"/>
              </a:ext>
            </a:extLst>
          </p:cNvPr>
          <p:cNvPicPr>
            <a:picLocks noChangeAspect="1"/>
          </p:cNvPicPr>
          <p:nvPr/>
        </p:nvPicPr>
        <p:blipFill>
          <a:blip r:embed="rId6"/>
          <a:stretch>
            <a:fillRect/>
          </a:stretch>
        </p:blipFill>
        <p:spPr>
          <a:xfrm>
            <a:off x="6096001" y="4695923"/>
            <a:ext cx="3579019" cy="450056"/>
          </a:xfrm>
          <a:prstGeom prst="rect">
            <a:avLst/>
          </a:prstGeom>
        </p:spPr>
      </p:pic>
      <p:cxnSp>
        <p:nvCxnSpPr>
          <p:cNvPr id="20" name="Straight Arrow Connector 19">
            <a:extLst>
              <a:ext uri="{FF2B5EF4-FFF2-40B4-BE49-F238E27FC236}">
                <a16:creationId xmlns:a16="http://schemas.microsoft.com/office/drawing/2014/main" id="{2B968A51-4622-41EE-9360-FE38A658BFA5}"/>
              </a:ext>
            </a:extLst>
          </p:cNvPr>
          <p:cNvCxnSpPr/>
          <p:nvPr/>
        </p:nvCxnSpPr>
        <p:spPr>
          <a:xfrm>
            <a:off x="6446044" y="4580396"/>
            <a:ext cx="228600" cy="231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ACB4F-5185-409D-86D2-F1EBF086F1AC}"/>
              </a:ext>
            </a:extLst>
          </p:cNvPr>
          <p:cNvCxnSpPr>
            <a:cxnSpLocks/>
          </p:cNvCxnSpPr>
          <p:nvPr/>
        </p:nvCxnSpPr>
        <p:spPr>
          <a:xfrm flipV="1">
            <a:off x="6446045" y="2928938"/>
            <a:ext cx="1898451" cy="15977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1694A2-7AC8-4A31-8BFD-18DD4E8A73BD}"/>
              </a:ext>
            </a:extLst>
          </p:cNvPr>
          <p:cNvPicPr>
            <a:picLocks noChangeAspect="1"/>
          </p:cNvPicPr>
          <p:nvPr/>
        </p:nvPicPr>
        <p:blipFill>
          <a:blip r:embed="rId3"/>
          <a:stretch>
            <a:fillRect/>
          </a:stretch>
        </p:blipFill>
        <p:spPr>
          <a:xfrm>
            <a:off x="1599009" y="917972"/>
            <a:ext cx="3965496" cy="945119"/>
          </a:xfrm>
          <a:prstGeom prst="rect">
            <a:avLst/>
          </a:prstGeom>
        </p:spPr>
      </p:pic>
      <p:sp>
        <p:nvSpPr>
          <p:cNvPr id="7" name="TextBox 6">
            <a:extLst>
              <a:ext uri="{FF2B5EF4-FFF2-40B4-BE49-F238E27FC236}">
                <a16:creationId xmlns:a16="http://schemas.microsoft.com/office/drawing/2014/main" id="{FDD597E8-4D7B-4F88-8507-1E1E3D58601B}"/>
              </a:ext>
            </a:extLst>
          </p:cNvPr>
          <p:cNvSpPr txBox="1"/>
          <p:nvPr/>
        </p:nvSpPr>
        <p:spPr>
          <a:xfrm>
            <a:off x="1536502" y="2003823"/>
            <a:ext cx="4632722" cy="3624069"/>
          </a:xfrm>
          <a:prstGeom prst="rect">
            <a:avLst/>
          </a:prstGeom>
          <a:noFill/>
        </p:spPr>
        <p:txBody>
          <a:bodyPr wrap="square">
            <a:spAutoFit/>
          </a:bodyPr>
          <a:lstStyle/>
          <a:p>
            <a:pPr marL="214313" indent="-214313">
              <a:buFont typeface="Arial" panose="020B0604020202020204" pitchFamily="34" charset="0"/>
              <a:buChar char="•"/>
            </a:pPr>
            <a:r>
              <a:rPr lang="en-US" sz="1350" dirty="0"/>
              <a:t>The crystal structure of a conserved domain of </a:t>
            </a:r>
            <a:r>
              <a:rPr lang="en-US" sz="1350" b="1" dirty="0"/>
              <a:t>nonstructural protein 3 </a:t>
            </a:r>
            <a:r>
              <a:rPr lang="en-US" sz="1350" dirty="0"/>
              <a:t>(nsP3) from severe acute respiratory syndrome coronavirus (SARS-</a:t>
            </a:r>
            <a:r>
              <a:rPr lang="en-US" sz="1350" dirty="0" err="1"/>
              <a:t>CoV</a:t>
            </a:r>
            <a:r>
              <a:rPr lang="en-US" sz="1350" dirty="0"/>
              <a:t>) The putative active site is a solvent-exposed</a:t>
            </a:r>
          </a:p>
          <a:p>
            <a:pPr marL="214313" indent="-214313">
              <a:buFont typeface="Arial" panose="020B0604020202020204" pitchFamily="34" charset="0"/>
              <a:buChar char="•"/>
            </a:pPr>
            <a:r>
              <a:rPr lang="en-US" sz="1350" dirty="0"/>
              <a:t>three structural homologs, </a:t>
            </a:r>
          </a:p>
          <a:p>
            <a:pPr marL="557213" lvl="1" indent="-214313">
              <a:buFont typeface="Arial" panose="020B0604020202020204" pitchFamily="34" charset="0"/>
              <a:buChar char="•"/>
            </a:pPr>
            <a:r>
              <a:rPr lang="en-US" sz="1350" dirty="0"/>
              <a:t>yeast Ymx7, </a:t>
            </a:r>
          </a:p>
          <a:p>
            <a:pPr marL="557213" lvl="1" indent="-214313">
              <a:buFont typeface="Arial" panose="020B0604020202020204" pitchFamily="34" charset="0"/>
              <a:buChar char="•"/>
            </a:pPr>
            <a:r>
              <a:rPr lang="en-US" sz="1350" dirty="0" err="1"/>
              <a:t>Archeoglobus</a:t>
            </a:r>
            <a:r>
              <a:rPr lang="en-US" sz="1350" dirty="0"/>
              <a:t> </a:t>
            </a:r>
            <a:r>
              <a:rPr lang="en-US" sz="1350" dirty="0" err="1"/>
              <a:t>fulgidus</a:t>
            </a:r>
            <a:r>
              <a:rPr lang="en-US" sz="1350" dirty="0"/>
              <a:t> AF1521, </a:t>
            </a:r>
          </a:p>
          <a:p>
            <a:pPr marL="557213" lvl="1" indent="-214313">
              <a:buFont typeface="Arial" panose="020B0604020202020204" pitchFamily="34" charset="0"/>
              <a:buChar char="•"/>
            </a:pPr>
            <a:r>
              <a:rPr lang="en-US" sz="1350" dirty="0"/>
              <a:t>Er58 from E. coli. </a:t>
            </a:r>
          </a:p>
          <a:p>
            <a:pPr marL="557213" lvl="1" indent="-214313">
              <a:buFont typeface="Arial" panose="020B0604020202020204" pitchFamily="34" charset="0"/>
              <a:buChar char="•"/>
            </a:pPr>
            <a:r>
              <a:rPr lang="en-US" sz="1350" dirty="0"/>
              <a:t>Homologs acts on ADP-ribose-1″-phosphate (Appr-1″-p). </a:t>
            </a:r>
          </a:p>
          <a:p>
            <a:pPr marL="557213" lvl="1" indent="-214313">
              <a:buFont typeface="Arial" panose="020B0604020202020204" pitchFamily="34" charset="0"/>
              <a:buChar char="•"/>
            </a:pPr>
            <a:r>
              <a:rPr lang="en-US" sz="1350" dirty="0"/>
              <a:t>The SARS nsP3 domain readily removes the 1″ phosphate group from Appr-1″-p in in vitro assays, confirming its phosphatase activity. </a:t>
            </a:r>
          </a:p>
          <a:p>
            <a:pPr marL="557213" lvl="1" indent="-214313">
              <a:buFont typeface="Arial" panose="020B0604020202020204" pitchFamily="34" charset="0"/>
              <a:buChar char="•"/>
            </a:pPr>
            <a:r>
              <a:rPr lang="en-US" sz="1350" dirty="0"/>
              <a:t>Sequence and structure comparison suggests that </a:t>
            </a:r>
            <a:r>
              <a:rPr lang="en-US" sz="1350" b="1" dirty="0"/>
              <a:t>proteins of this superfamily form an emerging group of nucleotide phosphatases that dephosphorylate Appr-1″-p.</a:t>
            </a:r>
          </a:p>
        </p:txBody>
      </p:sp>
      <p:pic>
        <p:nvPicPr>
          <p:cNvPr id="1026" name="Picture 2" descr="Figure thumbnail gr1">
            <a:extLst>
              <a:ext uri="{FF2B5EF4-FFF2-40B4-BE49-F238E27FC236}">
                <a16:creationId xmlns:a16="http://schemas.microsoft.com/office/drawing/2014/main" id="{B368BC5F-D162-4197-863A-DC07DDA0BB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195"/>
          <a:stretch/>
        </p:blipFill>
        <p:spPr bwMode="auto">
          <a:xfrm>
            <a:off x="2731294" y="5118724"/>
            <a:ext cx="3503116" cy="8381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AE5254-F860-4BD3-988C-D19ACA65C349}"/>
              </a:ext>
            </a:extLst>
          </p:cNvPr>
          <p:cNvSpPr txBox="1"/>
          <p:nvPr/>
        </p:nvSpPr>
        <p:spPr>
          <a:xfrm>
            <a:off x="6799659" y="4629147"/>
            <a:ext cx="3625454" cy="715581"/>
          </a:xfrm>
          <a:prstGeom prst="rect">
            <a:avLst/>
          </a:prstGeom>
          <a:noFill/>
        </p:spPr>
        <p:txBody>
          <a:bodyPr wrap="square">
            <a:spAutoFit/>
          </a:bodyPr>
          <a:lstStyle/>
          <a:p>
            <a:r>
              <a:rPr lang="en-US" sz="1350" dirty="0">
                <a:solidFill>
                  <a:srgbClr val="1C1D1E"/>
                </a:solidFill>
                <a:latin typeface="Open Sans"/>
              </a:rPr>
              <a:t>“Destabilizing mutation of nsp3 protein could explain the difference observed between SARS and COVID‐19.”</a:t>
            </a:r>
            <a:endParaRPr lang="en-US" sz="1350" dirty="0"/>
          </a:p>
        </p:txBody>
      </p:sp>
      <p:pic>
        <p:nvPicPr>
          <p:cNvPr id="1028" name="Picture 4" descr="image">
            <a:extLst>
              <a:ext uri="{FF2B5EF4-FFF2-40B4-BE49-F238E27FC236}">
                <a16:creationId xmlns:a16="http://schemas.microsoft.com/office/drawing/2014/main" id="{1907BDB9-1131-4E70-9794-7E482FBE2C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0707" y="2826985"/>
            <a:ext cx="3363359" cy="1730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7A9984-7167-4076-9B70-6617A3B3A416}"/>
              </a:ext>
            </a:extLst>
          </p:cNvPr>
          <p:cNvPicPr>
            <a:picLocks noChangeAspect="1"/>
          </p:cNvPicPr>
          <p:nvPr/>
        </p:nvPicPr>
        <p:blipFill>
          <a:blip r:embed="rId6"/>
          <a:stretch>
            <a:fillRect/>
          </a:stretch>
        </p:blipFill>
        <p:spPr>
          <a:xfrm>
            <a:off x="6007419" y="925561"/>
            <a:ext cx="4657725" cy="1728788"/>
          </a:xfrm>
          <a:prstGeom prst="rect">
            <a:avLst/>
          </a:prstGeom>
        </p:spPr>
      </p:pic>
      <p:sp>
        <p:nvSpPr>
          <p:cNvPr id="15" name="TextBox 14">
            <a:extLst>
              <a:ext uri="{FF2B5EF4-FFF2-40B4-BE49-F238E27FC236}">
                <a16:creationId xmlns:a16="http://schemas.microsoft.com/office/drawing/2014/main" id="{F73B2516-464A-4C3C-9363-66D4F0CE6617}"/>
              </a:ext>
            </a:extLst>
          </p:cNvPr>
          <p:cNvSpPr txBox="1"/>
          <p:nvPr/>
        </p:nvSpPr>
        <p:spPr>
          <a:xfrm>
            <a:off x="6799660" y="5537789"/>
            <a:ext cx="2826247" cy="184666"/>
          </a:xfrm>
          <a:prstGeom prst="rect">
            <a:avLst/>
          </a:prstGeom>
          <a:noFill/>
        </p:spPr>
        <p:txBody>
          <a:bodyPr wrap="square">
            <a:spAutoFit/>
          </a:bodyPr>
          <a:lstStyle/>
          <a:p>
            <a:r>
              <a:rPr lang="en-US" sz="600" dirty="0">
                <a:solidFill>
                  <a:srgbClr val="111111"/>
                </a:solidFill>
                <a:latin typeface="Roboto"/>
              </a:rPr>
              <a:t>https://onlinelibrary.wiley.com/doi/10.1002/jmv.25719</a:t>
            </a:r>
          </a:p>
        </p:txBody>
      </p:sp>
      <p:sp>
        <p:nvSpPr>
          <p:cNvPr id="16" name="TextBox 15">
            <a:extLst>
              <a:ext uri="{FF2B5EF4-FFF2-40B4-BE49-F238E27FC236}">
                <a16:creationId xmlns:a16="http://schemas.microsoft.com/office/drawing/2014/main" id="{4AA1C196-63D8-45FB-B382-B266C8178066}"/>
              </a:ext>
            </a:extLst>
          </p:cNvPr>
          <p:cNvSpPr txBox="1"/>
          <p:nvPr/>
        </p:nvSpPr>
        <p:spPr>
          <a:xfrm>
            <a:off x="1599009" y="5686115"/>
            <a:ext cx="4754166" cy="276999"/>
          </a:xfrm>
          <a:prstGeom prst="rect">
            <a:avLst/>
          </a:prstGeom>
          <a:noFill/>
        </p:spPr>
        <p:txBody>
          <a:bodyPr wrap="square">
            <a:spAutoFit/>
          </a:bodyPr>
          <a:lstStyle/>
          <a:p>
            <a:r>
              <a:rPr lang="en-US" sz="600" dirty="0">
                <a:solidFill>
                  <a:srgbClr val="111111"/>
                </a:solidFill>
                <a:latin typeface="Roboto"/>
              </a:rPr>
              <a:t>https://www.cell.com/structure/fulltext/S0969-2126(05)00313-8?_returnURL=https%3A%2F%2Flinkinghub.elsevier.com%2Fretrieve%2Fpii%2FS0969212605003138%3Fshowall%3Dtrue</a:t>
            </a:r>
          </a:p>
        </p:txBody>
      </p:sp>
    </p:spTree>
    <p:extLst>
      <p:ext uri="{BB962C8B-B14F-4D97-AF65-F5344CB8AC3E}">
        <p14:creationId xmlns:p14="http://schemas.microsoft.com/office/powerpoint/2010/main" val="139039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8BF2E4-435F-4CD3-A941-E5EF7C96D39C}"/>
              </a:ext>
            </a:extLst>
          </p:cNvPr>
          <p:cNvPicPr>
            <a:picLocks noChangeAspect="1"/>
          </p:cNvPicPr>
          <p:nvPr/>
        </p:nvPicPr>
        <p:blipFill>
          <a:blip r:embed="rId3"/>
          <a:stretch>
            <a:fillRect/>
          </a:stretch>
        </p:blipFill>
        <p:spPr>
          <a:xfrm>
            <a:off x="1545001" y="1779741"/>
            <a:ext cx="3238856" cy="1424419"/>
          </a:xfrm>
          <a:prstGeom prst="rect">
            <a:avLst/>
          </a:prstGeom>
        </p:spPr>
      </p:pic>
      <p:pic>
        <p:nvPicPr>
          <p:cNvPr id="8" name="Picture 7">
            <a:extLst>
              <a:ext uri="{FF2B5EF4-FFF2-40B4-BE49-F238E27FC236}">
                <a16:creationId xmlns:a16="http://schemas.microsoft.com/office/drawing/2014/main" id="{B56D2A94-5329-4590-AAEB-19EA559366D8}"/>
              </a:ext>
            </a:extLst>
          </p:cNvPr>
          <p:cNvPicPr>
            <a:picLocks noChangeAspect="1"/>
          </p:cNvPicPr>
          <p:nvPr/>
        </p:nvPicPr>
        <p:blipFill>
          <a:blip r:embed="rId4"/>
          <a:stretch>
            <a:fillRect/>
          </a:stretch>
        </p:blipFill>
        <p:spPr>
          <a:xfrm>
            <a:off x="1545001" y="3429000"/>
            <a:ext cx="3238856" cy="1383814"/>
          </a:xfrm>
          <a:prstGeom prst="rect">
            <a:avLst/>
          </a:prstGeom>
        </p:spPr>
      </p:pic>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707886"/>
          </a:xfrm>
          <a:prstGeom prst="rect">
            <a:avLst/>
          </a:prstGeom>
          <a:noFill/>
        </p:spPr>
        <p:txBody>
          <a:bodyPr wrap="square">
            <a:spAutoFit/>
          </a:bodyPr>
          <a:lstStyle/>
          <a:p>
            <a:pPr algn="ctr"/>
            <a:r>
              <a:rPr lang="en-US" sz="4000" dirty="0">
                <a:solidFill>
                  <a:schemeClr val="tx2"/>
                </a:solidFill>
              </a:rPr>
              <a:t>Pipeline</a:t>
            </a:r>
          </a:p>
        </p:txBody>
      </p:sp>
      <p:graphicFrame>
        <p:nvGraphicFramePr>
          <p:cNvPr id="17" name="Diagram 16">
            <a:extLst>
              <a:ext uri="{FF2B5EF4-FFF2-40B4-BE49-F238E27FC236}">
                <a16:creationId xmlns:a16="http://schemas.microsoft.com/office/drawing/2014/main" id="{E4140987-ABBF-42C7-8D41-0C08E7CA6266}"/>
              </a:ext>
            </a:extLst>
          </p:cNvPr>
          <p:cNvGraphicFramePr/>
          <p:nvPr>
            <p:extLst>
              <p:ext uri="{D42A27DB-BD31-4B8C-83A1-F6EECF244321}">
                <p14:modId xmlns:p14="http://schemas.microsoft.com/office/powerpoint/2010/main" val="422511569"/>
              </p:ext>
            </p:extLst>
          </p:nvPr>
        </p:nvGraphicFramePr>
        <p:xfrm>
          <a:off x="4800894" y="950720"/>
          <a:ext cx="4063940" cy="54158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B6F909BB-8AB2-479A-8787-0D360CEE80C0}"/>
              </a:ext>
            </a:extLst>
          </p:cNvPr>
          <p:cNvSpPr txBox="1"/>
          <p:nvPr/>
        </p:nvSpPr>
        <p:spPr>
          <a:xfrm>
            <a:off x="1545001" y="1481770"/>
            <a:ext cx="3238856" cy="276999"/>
          </a:xfrm>
          <a:prstGeom prst="rect">
            <a:avLst/>
          </a:prstGeom>
          <a:noFill/>
        </p:spPr>
        <p:txBody>
          <a:bodyPr wrap="square">
            <a:spAutoFit/>
          </a:bodyPr>
          <a:lstStyle/>
          <a:p>
            <a:r>
              <a:rPr lang="en-US" sz="1200" dirty="0"/>
              <a:t>https://github.com/AstrobioMike/CoV-IRT-Micro</a:t>
            </a:r>
          </a:p>
        </p:txBody>
      </p:sp>
      <p:sp>
        <p:nvSpPr>
          <p:cNvPr id="7" name="TextBox 6">
            <a:extLst>
              <a:ext uri="{FF2B5EF4-FFF2-40B4-BE49-F238E27FC236}">
                <a16:creationId xmlns:a16="http://schemas.microsoft.com/office/drawing/2014/main" id="{CD9E7A63-D8F9-4F4D-91A6-CA3C5174AC81}"/>
              </a:ext>
            </a:extLst>
          </p:cNvPr>
          <p:cNvSpPr txBox="1"/>
          <p:nvPr/>
        </p:nvSpPr>
        <p:spPr>
          <a:xfrm>
            <a:off x="1837457" y="3178081"/>
            <a:ext cx="2653947" cy="276999"/>
          </a:xfrm>
          <a:prstGeom prst="rect">
            <a:avLst/>
          </a:prstGeom>
          <a:noFill/>
        </p:spPr>
        <p:txBody>
          <a:bodyPr wrap="square">
            <a:spAutoFit/>
          </a:bodyPr>
          <a:lstStyle/>
          <a:p>
            <a:r>
              <a:rPr lang="en-US" sz="1200" dirty="0"/>
              <a:t>OSF website -https://osf.io/7nrd3/files/</a:t>
            </a:r>
          </a:p>
        </p:txBody>
      </p:sp>
      <p:pic>
        <p:nvPicPr>
          <p:cNvPr id="12" name="Picture 11">
            <a:extLst>
              <a:ext uri="{FF2B5EF4-FFF2-40B4-BE49-F238E27FC236}">
                <a16:creationId xmlns:a16="http://schemas.microsoft.com/office/drawing/2014/main" id="{E5FAD19A-EA13-4DFA-AC8E-A95A75C27E2E}"/>
              </a:ext>
            </a:extLst>
          </p:cNvPr>
          <p:cNvPicPr>
            <a:picLocks noChangeAspect="1"/>
          </p:cNvPicPr>
          <p:nvPr/>
        </p:nvPicPr>
        <p:blipFill rotWithShape="1">
          <a:blip r:embed="rId10"/>
          <a:srcRect t="40658" b="10714"/>
          <a:stretch/>
        </p:blipFill>
        <p:spPr>
          <a:xfrm>
            <a:off x="1545002" y="5167526"/>
            <a:ext cx="2798825" cy="1667458"/>
          </a:xfrm>
          <a:prstGeom prst="rect">
            <a:avLst/>
          </a:prstGeom>
        </p:spPr>
      </p:pic>
      <p:sp>
        <p:nvSpPr>
          <p:cNvPr id="15" name="TextBox 14">
            <a:extLst>
              <a:ext uri="{FF2B5EF4-FFF2-40B4-BE49-F238E27FC236}">
                <a16:creationId xmlns:a16="http://schemas.microsoft.com/office/drawing/2014/main" id="{36D48391-4A09-4BDA-B009-5CB527B7C5C3}"/>
              </a:ext>
            </a:extLst>
          </p:cNvPr>
          <p:cNvSpPr txBox="1"/>
          <p:nvPr/>
        </p:nvSpPr>
        <p:spPr>
          <a:xfrm>
            <a:off x="1880425" y="4851671"/>
            <a:ext cx="2568011" cy="276999"/>
          </a:xfrm>
          <a:prstGeom prst="rect">
            <a:avLst/>
          </a:prstGeom>
          <a:noFill/>
        </p:spPr>
        <p:txBody>
          <a:bodyPr wrap="square">
            <a:spAutoFit/>
          </a:bodyPr>
          <a:lstStyle/>
          <a:p>
            <a:r>
              <a:rPr lang="en-US" sz="1200" dirty="0"/>
              <a:t>https://github.com/COV-IRT/microbial</a:t>
            </a:r>
          </a:p>
        </p:txBody>
      </p:sp>
    </p:spTree>
    <p:extLst>
      <p:ext uri="{BB962C8B-B14F-4D97-AF65-F5344CB8AC3E}">
        <p14:creationId xmlns:p14="http://schemas.microsoft.com/office/powerpoint/2010/main" val="116274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707886"/>
          </a:xfrm>
          <a:prstGeom prst="rect">
            <a:avLst/>
          </a:prstGeom>
          <a:noFill/>
        </p:spPr>
        <p:txBody>
          <a:bodyPr wrap="square">
            <a:spAutoFit/>
          </a:bodyPr>
          <a:lstStyle/>
          <a:p>
            <a:pPr algn="ctr"/>
            <a:r>
              <a:rPr lang="en-US" sz="4000" dirty="0">
                <a:solidFill>
                  <a:schemeClr val="tx2"/>
                </a:solidFill>
              </a:rPr>
              <a:t>Sample Characteristics</a:t>
            </a:r>
          </a:p>
        </p:txBody>
      </p:sp>
      <p:graphicFrame>
        <p:nvGraphicFramePr>
          <p:cNvPr id="17" name="Table 16">
            <a:extLst>
              <a:ext uri="{FF2B5EF4-FFF2-40B4-BE49-F238E27FC236}">
                <a16:creationId xmlns:a16="http://schemas.microsoft.com/office/drawing/2014/main" id="{4BE09764-E276-4CE0-A9F1-21F836D73988}"/>
              </a:ext>
            </a:extLst>
          </p:cNvPr>
          <p:cNvGraphicFramePr>
            <a:graphicFrameLocks noGrp="1"/>
          </p:cNvGraphicFramePr>
          <p:nvPr>
            <p:extLst>
              <p:ext uri="{D42A27DB-BD31-4B8C-83A1-F6EECF244321}">
                <p14:modId xmlns:p14="http://schemas.microsoft.com/office/powerpoint/2010/main" val="2326431091"/>
              </p:ext>
            </p:extLst>
          </p:nvPr>
        </p:nvGraphicFramePr>
        <p:xfrm>
          <a:off x="1919013" y="1576839"/>
          <a:ext cx="3810021" cy="4440086"/>
        </p:xfrm>
        <a:graphic>
          <a:graphicData uri="http://schemas.openxmlformats.org/drawingml/2006/table">
            <a:tbl>
              <a:tblPr/>
              <a:tblGrid>
                <a:gridCol w="871558">
                  <a:extLst>
                    <a:ext uri="{9D8B030D-6E8A-4147-A177-3AD203B41FA5}">
                      <a16:colId xmlns:a16="http://schemas.microsoft.com/office/drawing/2014/main" val="682198493"/>
                    </a:ext>
                  </a:extLst>
                </a:gridCol>
                <a:gridCol w="703283">
                  <a:extLst>
                    <a:ext uri="{9D8B030D-6E8A-4147-A177-3AD203B41FA5}">
                      <a16:colId xmlns:a16="http://schemas.microsoft.com/office/drawing/2014/main" val="3170848496"/>
                    </a:ext>
                  </a:extLst>
                </a:gridCol>
                <a:gridCol w="674708">
                  <a:extLst>
                    <a:ext uri="{9D8B030D-6E8A-4147-A177-3AD203B41FA5}">
                      <a16:colId xmlns:a16="http://schemas.microsoft.com/office/drawing/2014/main" val="281793438"/>
                    </a:ext>
                  </a:extLst>
                </a:gridCol>
                <a:gridCol w="1560472">
                  <a:extLst>
                    <a:ext uri="{9D8B030D-6E8A-4147-A177-3AD203B41FA5}">
                      <a16:colId xmlns:a16="http://schemas.microsoft.com/office/drawing/2014/main" val="2372859269"/>
                    </a:ext>
                  </a:extLst>
                </a:gridCol>
              </a:tblGrid>
              <a:tr h="175052">
                <a:tc gridSpan="4">
                  <a:txBody>
                    <a:bodyPr/>
                    <a:lstStyle/>
                    <a:p>
                      <a:pPr algn="ctr" fontAlgn="b"/>
                      <a:r>
                        <a:rPr lang="en-US" sz="1000" b="1" i="0" u="none" strike="noStrike" dirty="0">
                          <a:solidFill>
                            <a:srgbClr val="000000"/>
                          </a:solidFill>
                          <a:effectLst/>
                          <a:latin typeface="+mn-lt"/>
                        </a:rPr>
                        <a:t>Table 1. Overview of Meta-analysis dataset Clinical Characteristics </a:t>
                      </a:r>
                      <a:r>
                        <a:rPr lang="en-US" sz="1000" b="1" i="1" u="none" strike="noStrike" dirty="0">
                          <a:solidFill>
                            <a:srgbClr val="000000"/>
                          </a:solidFill>
                          <a:effectLst/>
                          <a:latin typeface="+mn-lt"/>
                        </a:rPr>
                        <a:t>n</a:t>
                      </a:r>
                      <a:r>
                        <a:rPr lang="en-US" sz="1000" b="1" i="0" u="none" strike="noStrike" dirty="0">
                          <a:solidFill>
                            <a:srgbClr val="000000"/>
                          </a:solidFill>
                          <a:effectLst/>
                          <a:latin typeface="+mn-lt"/>
                        </a:rPr>
                        <a:t>=86</a:t>
                      </a:r>
                    </a:p>
                  </a:txBody>
                  <a:tcPr marL="7154" marR="7154" marT="7154" marB="0" anchor="b">
                    <a:lnL>
                      <a:noFill/>
                    </a:lnL>
                    <a:lnR>
                      <a:noFill/>
                    </a:lnR>
                    <a:lnT>
                      <a:noFill/>
                    </a:lnT>
                    <a:lnB w="12700" cap="flat" cmpd="sng" algn="ctr">
                      <a:solidFill>
                        <a:schemeClr val="tx1"/>
                      </a:solidFill>
                      <a:prstDash val="solid"/>
                      <a:round/>
                      <a:headEnd type="none" w="med" len="med"/>
                      <a:tailEnd type="none" w="med" len="med"/>
                    </a:lnB>
                    <a:solidFill>
                      <a:schemeClr val="bg1">
                        <a:alpha val="48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tcPr>
                </a:tc>
                <a:extLst>
                  <a:ext uri="{0D108BD9-81ED-4DB2-BD59-A6C34878D82A}">
                    <a16:rowId xmlns:a16="http://schemas.microsoft.com/office/drawing/2014/main" val="2328672323"/>
                  </a:ext>
                </a:extLst>
              </a:tr>
              <a:tr h="271059">
                <a:tc>
                  <a:txBody>
                    <a:bodyPr/>
                    <a:lstStyle/>
                    <a:p>
                      <a:pPr algn="ctr" fontAlgn="b"/>
                      <a:r>
                        <a:rPr lang="en-US" sz="1000" b="0" i="0" u="none" strike="noStrike" dirty="0">
                          <a:solidFill>
                            <a:srgbClr val="000000"/>
                          </a:solidFill>
                          <a:effectLst/>
                          <a:latin typeface="+mn-lt"/>
                        </a:rPr>
                        <a:t>Variable</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Uninfected</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Community</a:t>
                      </a:r>
                    </a:p>
                    <a:p>
                      <a:pPr algn="ctr" fontAlgn="ctr"/>
                      <a:r>
                        <a:rPr lang="en-US" sz="1000" b="0" i="0" u="none" strike="noStrike" dirty="0">
                          <a:solidFill>
                            <a:srgbClr val="000000"/>
                          </a:solidFill>
                          <a:effectLst/>
                          <a:latin typeface="+mn-lt"/>
                        </a:rPr>
                        <a:t>Acquired</a:t>
                      </a:r>
                    </a:p>
                    <a:p>
                      <a:pPr algn="ctr" fontAlgn="ctr"/>
                      <a:r>
                        <a:rPr lang="en-US" sz="1000" b="0" i="0" u="none" strike="noStrike" dirty="0">
                          <a:solidFill>
                            <a:srgbClr val="000000"/>
                          </a:solidFill>
                          <a:effectLst/>
                          <a:latin typeface="+mn-lt"/>
                        </a:rPr>
                        <a:t>pneumonia</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COVID19</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extLst>
                  <a:ext uri="{0D108BD9-81ED-4DB2-BD59-A6C34878D82A}">
                    <a16:rowId xmlns:a16="http://schemas.microsoft.com/office/drawing/2014/main" val="4029432713"/>
                  </a:ext>
                </a:extLst>
              </a:tr>
              <a:tr h="93137">
                <a:tc>
                  <a:txBody>
                    <a:bodyPr/>
                    <a:lstStyle/>
                    <a:p>
                      <a:pPr algn="l" fontAlgn="ctr"/>
                      <a:r>
                        <a:rPr lang="en-US" sz="1000" b="1" i="0" u="none" strike="noStrike" dirty="0">
                          <a:solidFill>
                            <a:srgbClr val="000000"/>
                          </a:solidFill>
                          <a:effectLst/>
                          <a:latin typeface="+mn-lt"/>
                        </a:rPr>
                        <a:t>case</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29 (33.72%)</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(29.07%)</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32(37.21%)</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extLst>
                  <a:ext uri="{0D108BD9-81ED-4DB2-BD59-A6C34878D82A}">
                    <a16:rowId xmlns:a16="http://schemas.microsoft.com/office/drawing/2014/main" val="4103354497"/>
                  </a:ext>
                </a:extLst>
              </a:tr>
              <a:tr h="93137">
                <a:tc>
                  <a:txBody>
                    <a:bodyPr/>
                    <a:lstStyle/>
                    <a:p>
                      <a:pPr algn="l" fontAlgn="ctr"/>
                      <a:r>
                        <a:rPr lang="en-US" sz="1000" b="1" i="0" u="none" strike="noStrike" dirty="0">
                          <a:solidFill>
                            <a:srgbClr val="000000"/>
                          </a:solidFill>
                          <a:effectLst/>
                          <a:latin typeface="+mn-lt"/>
                        </a:rPr>
                        <a:t>Sex</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948823585"/>
                  </a:ext>
                </a:extLst>
              </a:tr>
              <a:tr h="93137">
                <a:tc>
                  <a:txBody>
                    <a:bodyPr/>
                    <a:lstStyle/>
                    <a:p>
                      <a:pPr algn="r" fontAlgn="ctr"/>
                      <a:r>
                        <a:rPr lang="en-US" sz="1000" b="0" i="0" u="none" strike="noStrike">
                          <a:solidFill>
                            <a:srgbClr val="000000"/>
                          </a:solidFill>
                          <a:effectLst/>
                          <a:latin typeface="+mn-lt"/>
                        </a:rPr>
                        <a:t>female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 (18.18%)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8 (36.36%)</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10 (45.45%)</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06082894"/>
                  </a:ext>
                </a:extLst>
              </a:tr>
              <a:tr h="93137">
                <a:tc>
                  <a:txBody>
                    <a:bodyPr/>
                    <a:lstStyle/>
                    <a:p>
                      <a:pPr algn="r" fontAlgn="ctr"/>
                      <a:r>
                        <a:rPr lang="en-US" sz="1000" b="0" i="0" u="none" strike="noStrike">
                          <a:solidFill>
                            <a:srgbClr val="000000"/>
                          </a:solidFill>
                          <a:effectLst/>
                          <a:latin typeface="+mn-lt"/>
                        </a:rPr>
                        <a:t>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 (13.15%)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11 (28.94%)</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22 (57.89%)</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87529762"/>
                  </a:ext>
                </a:extLst>
              </a:tr>
              <a:tr h="93137">
                <a:tc>
                  <a:txBody>
                    <a:bodyPr/>
                    <a:lstStyle/>
                    <a:p>
                      <a:pPr algn="r" fontAlgn="ctr"/>
                      <a:r>
                        <a:rPr lang="en-US" sz="1000" b="0" i="0" u="none" strike="noStrike" dirty="0">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20 (76.92%)</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6(23.07%)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758269650"/>
                  </a:ext>
                </a:extLst>
              </a:tr>
              <a:tr h="93137">
                <a:tc>
                  <a:txBody>
                    <a:bodyPr/>
                    <a:lstStyle/>
                    <a:p>
                      <a:pPr algn="l" fontAlgn="b"/>
                      <a:r>
                        <a:rPr lang="en-US" sz="1000" b="1" i="0" u="none" strike="noStrike">
                          <a:solidFill>
                            <a:srgbClr val="000000"/>
                          </a:solidFill>
                          <a:effectLst/>
                          <a:latin typeface="+mn-lt"/>
                        </a:rPr>
                        <a:t>Reads</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547366"/>
                  </a:ext>
                </a:extLst>
              </a:tr>
              <a:tr h="93137">
                <a:tc>
                  <a:txBody>
                    <a:bodyPr/>
                    <a:lstStyle/>
                    <a:p>
                      <a:pPr algn="r" fontAlgn="ctr"/>
                      <a:r>
                        <a:rPr lang="en-US" sz="1000" b="0" i="0" u="none" strike="noStrike">
                          <a:solidFill>
                            <a:srgbClr val="000000"/>
                          </a:solidFill>
                          <a:effectLst/>
                          <a:latin typeface="+mn-lt"/>
                        </a:rPr>
                        <a:t>paired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29 (37.18%)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(32.05%)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24 (30.77%)</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7983411"/>
                  </a:ext>
                </a:extLst>
              </a:tr>
              <a:tr h="93137">
                <a:tc>
                  <a:txBody>
                    <a:bodyPr/>
                    <a:lstStyle/>
                    <a:p>
                      <a:pPr algn="r" fontAlgn="ctr"/>
                      <a:r>
                        <a:rPr lang="en-US" sz="1000" b="0" i="0" u="none" strike="noStrike">
                          <a:solidFill>
                            <a:srgbClr val="000000"/>
                          </a:solidFill>
                          <a:effectLst/>
                          <a:latin typeface="+mn-lt"/>
                        </a:rPr>
                        <a:t>single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8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9001268"/>
                  </a:ext>
                </a:extLst>
              </a:tr>
              <a:tr h="93137">
                <a:tc>
                  <a:txBody>
                    <a:bodyPr/>
                    <a:lstStyle/>
                    <a:p>
                      <a:pPr algn="r" fontAlgn="ctr"/>
                      <a:r>
                        <a:rPr lang="en-US" sz="1000" b="0" i="0" u="none" strike="noStrike">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187075668"/>
                  </a:ext>
                </a:extLst>
              </a:tr>
              <a:tr h="93137">
                <a:tc>
                  <a:txBody>
                    <a:bodyPr/>
                    <a:lstStyle/>
                    <a:p>
                      <a:pPr algn="l" fontAlgn="b"/>
                      <a:r>
                        <a:rPr lang="en-US" sz="1000" b="1" i="0" u="none" strike="noStrike">
                          <a:solidFill>
                            <a:srgbClr val="000000"/>
                          </a:solidFill>
                          <a:effectLst/>
                          <a:latin typeface="+mn-lt"/>
                        </a:rPr>
                        <a:t>Publication</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68793122"/>
                  </a:ext>
                </a:extLst>
              </a:tr>
              <a:tr h="93137">
                <a:tc>
                  <a:txBody>
                    <a:bodyPr/>
                    <a:lstStyle/>
                    <a:p>
                      <a:pPr algn="r" fontAlgn="ctr"/>
                      <a:r>
                        <a:rPr lang="en-US" sz="1000" b="0" i="0" u="none" strike="noStrike">
                          <a:solidFill>
                            <a:srgbClr val="000000"/>
                          </a:solidFill>
                          <a:effectLst/>
                          <a:latin typeface="+mn-lt"/>
                        </a:rPr>
                        <a:t>Chen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565795614"/>
                  </a:ext>
                </a:extLst>
              </a:tr>
              <a:tr h="93137">
                <a:tc>
                  <a:txBody>
                    <a:bodyPr/>
                    <a:lstStyle/>
                    <a:p>
                      <a:pPr algn="r" fontAlgn="ctr"/>
                      <a:r>
                        <a:rPr lang="en-US" sz="1000" b="0" i="0" u="none" strike="noStrike">
                          <a:solidFill>
                            <a:srgbClr val="000000"/>
                          </a:solidFill>
                          <a:effectLst/>
                          <a:latin typeface="+mn-lt"/>
                        </a:rPr>
                        <a:t>Ren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486800056"/>
                  </a:ext>
                </a:extLst>
              </a:tr>
              <a:tr h="93137">
                <a:tc>
                  <a:txBody>
                    <a:bodyPr/>
                    <a:lstStyle/>
                    <a:p>
                      <a:pPr algn="r" fontAlgn="ctr"/>
                      <a:r>
                        <a:rPr lang="en-US" sz="1000" b="0" i="0" u="none" strike="noStrike" dirty="0">
                          <a:solidFill>
                            <a:srgbClr val="000000"/>
                          </a:solidFill>
                          <a:effectLst/>
                          <a:latin typeface="+mn-lt"/>
                        </a:rPr>
                        <a:t>Shen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20 (32.79%)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(40.98%)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16 (40.98%)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992382949"/>
                  </a:ext>
                </a:extLst>
              </a:tr>
              <a:tr h="93137">
                <a:tc>
                  <a:txBody>
                    <a:bodyPr/>
                    <a:lstStyle/>
                    <a:p>
                      <a:pPr algn="r" fontAlgn="ctr"/>
                      <a:r>
                        <a:rPr lang="en-US" sz="1000" b="0" i="0" u="none" strike="noStrike">
                          <a:solidFill>
                            <a:srgbClr val="000000"/>
                          </a:solidFill>
                          <a:effectLst/>
                          <a:latin typeface="+mn-lt"/>
                        </a:rPr>
                        <a:t>Wu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772638670"/>
                  </a:ext>
                </a:extLst>
              </a:tr>
              <a:tr h="93137">
                <a:tc>
                  <a:txBody>
                    <a:bodyPr/>
                    <a:lstStyle/>
                    <a:p>
                      <a:pPr algn="r" fontAlgn="ctr"/>
                      <a:r>
                        <a:rPr lang="en-US" sz="1000" b="0" i="0" u="none" strike="noStrike">
                          <a:solidFill>
                            <a:srgbClr val="000000"/>
                          </a:solidFill>
                          <a:effectLst/>
                          <a:latin typeface="+mn-lt"/>
                        </a:rPr>
                        <a:t>Xiong</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74442920"/>
                  </a:ext>
                </a:extLst>
              </a:tr>
              <a:tr h="93137">
                <a:tc>
                  <a:txBody>
                    <a:bodyPr/>
                    <a:lstStyle/>
                    <a:p>
                      <a:pPr algn="r" fontAlgn="ctr"/>
                      <a:r>
                        <a:rPr lang="en-US" sz="1000" b="0" i="0" u="none" strike="noStrike">
                          <a:solidFill>
                            <a:srgbClr val="000000"/>
                          </a:solidFill>
                          <a:effectLst/>
                          <a:latin typeface="+mn-lt"/>
                        </a:rPr>
                        <a:t>Zhou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582313315"/>
                  </a:ext>
                </a:extLst>
              </a:tr>
              <a:tr h="182098">
                <a:tc>
                  <a:txBody>
                    <a:bodyPr/>
                    <a:lstStyle/>
                    <a:p>
                      <a:pPr algn="l" fontAlgn="ctr"/>
                      <a:r>
                        <a:rPr lang="en-US" sz="1000" b="1" i="0" u="none" strike="noStrike" dirty="0">
                          <a:solidFill>
                            <a:srgbClr val="000000"/>
                          </a:solidFill>
                          <a:effectLst/>
                          <a:latin typeface="+mn-lt"/>
                        </a:rPr>
                        <a:t>Numeric</a:t>
                      </a:r>
                      <a:r>
                        <a:rPr lang="en-US" sz="1000" b="0" i="0" u="none" strike="noStrike" dirty="0">
                          <a:solidFill>
                            <a:srgbClr val="000000"/>
                          </a:solidFill>
                          <a:effectLst/>
                          <a:latin typeface="+mn-lt"/>
                        </a:rPr>
                        <a:t>, </a:t>
                      </a:r>
                    </a:p>
                    <a:p>
                      <a:pPr algn="l" fontAlgn="ctr"/>
                      <a:r>
                        <a:rPr lang="en-US" sz="1000" b="0" i="0" u="none" strike="noStrike" dirty="0">
                          <a:solidFill>
                            <a:srgbClr val="000000"/>
                          </a:solidFill>
                          <a:effectLst/>
                          <a:latin typeface="+mn-lt"/>
                        </a:rPr>
                        <a:t>mean ± SD (n)</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031938977"/>
                  </a:ext>
                </a:extLst>
              </a:tr>
              <a:tr h="182098">
                <a:tc>
                  <a:txBody>
                    <a:bodyPr/>
                    <a:lstStyle/>
                    <a:p>
                      <a:pPr algn="r" fontAlgn="ctr"/>
                      <a:r>
                        <a:rPr lang="en-US" sz="1000" b="0" i="0" u="none" strike="noStrike">
                          <a:solidFill>
                            <a:srgbClr val="000000"/>
                          </a:solidFill>
                          <a:effectLst/>
                          <a:latin typeface="+mn-lt"/>
                        </a:rPr>
                        <a:t>Age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53.2  ±  13.3 </a:t>
                      </a:r>
                    </a:p>
                    <a:p>
                      <a:pPr algn="ctr" fontAlgn="ctr"/>
                      <a:r>
                        <a:rPr lang="en-US" sz="1000" b="0" i="0" u="none" strike="noStrike" dirty="0">
                          <a:solidFill>
                            <a:srgbClr val="000000"/>
                          </a:solidFill>
                          <a:effectLst/>
                          <a:latin typeface="+mn-lt"/>
                        </a:rPr>
                        <a:t>(n=9)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51.2  ±  19.8</a:t>
                      </a:r>
                    </a:p>
                    <a:p>
                      <a:pPr algn="ctr" fontAlgn="ctr"/>
                      <a:r>
                        <a:rPr lang="en-US" sz="1000" b="0" i="0" u="none" strike="noStrike" dirty="0">
                          <a:solidFill>
                            <a:srgbClr val="000000"/>
                          </a:solidFill>
                          <a:effectLst/>
                          <a:latin typeface="+mn-lt"/>
                        </a:rPr>
                        <a:t>(n=17)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47.3  ±  11.5</a:t>
                      </a:r>
                    </a:p>
                    <a:p>
                      <a:pPr algn="ctr" fontAlgn="ctr"/>
                      <a:r>
                        <a:rPr lang="en-US" sz="1000" b="0" i="0" u="none" strike="noStrike" dirty="0">
                          <a:solidFill>
                            <a:srgbClr val="000000"/>
                          </a:solidFill>
                          <a:effectLst/>
                          <a:latin typeface="+mn-lt"/>
                        </a:rPr>
                        <a:t>(n=32)</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3104369"/>
                  </a:ext>
                </a:extLst>
              </a:tr>
              <a:tr h="182098">
                <a:tc>
                  <a:txBody>
                    <a:bodyPr/>
                    <a:lstStyle/>
                    <a:p>
                      <a:pPr algn="r" fontAlgn="ctr"/>
                      <a:r>
                        <a:rPr lang="en-US" sz="1000" b="0" i="0" u="none" strike="noStrike" dirty="0">
                          <a:solidFill>
                            <a:srgbClr val="000000"/>
                          </a:solidFill>
                          <a:effectLst/>
                          <a:latin typeface="+mn-lt"/>
                        </a:rPr>
                        <a:t>Temp. °C</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38.4  ±  0.91</a:t>
                      </a:r>
                    </a:p>
                    <a:p>
                      <a:pPr algn="ctr" fontAlgn="ctr"/>
                      <a:r>
                        <a:rPr lang="en-US" sz="1000" b="0" i="0" u="none" strike="noStrike" dirty="0">
                          <a:solidFill>
                            <a:srgbClr val="000000"/>
                          </a:solidFill>
                          <a:effectLst/>
                          <a:latin typeface="+mn-lt"/>
                        </a:rPr>
                        <a:t>(n=15)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38.4  ±  0.715</a:t>
                      </a:r>
                    </a:p>
                    <a:p>
                      <a:pPr algn="ctr" fontAlgn="ctr"/>
                      <a:r>
                        <a:rPr lang="en-US" sz="1000" b="0" i="0" u="none" strike="noStrike" dirty="0">
                          <a:solidFill>
                            <a:srgbClr val="000000"/>
                          </a:solidFill>
                          <a:effectLst/>
                          <a:latin typeface="+mn-lt"/>
                        </a:rPr>
                        <a:t>(n=8)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4113124"/>
                  </a:ext>
                </a:extLst>
              </a:tr>
              <a:tr h="182098">
                <a:tc>
                  <a:txBody>
                    <a:bodyPr/>
                    <a:lstStyle/>
                    <a:p>
                      <a:pPr algn="r" fontAlgn="ctr"/>
                      <a:r>
                        <a:rPr lang="en-US" sz="1000" b="0" i="0" u="none" strike="noStrike" dirty="0">
                          <a:solidFill>
                            <a:srgbClr val="000000"/>
                          </a:solidFill>
                          <a:effectLst/>
                          <a:latin typeface="+mn-lt"/>
                        </a:rPr>
                        <a:t>days after onset</a:t>
                      </a:r>
                    </a:p>
                  </a:txBody>
                  <a:tcPr marL="7154" marR="7154" marT="7154" marB="0" anchor="ctr">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9.07  ±  3.17</a:t>
                      </a:r>
                    </a:p>
                    <a:p>
                      <a:pPr algn="ctr" fontAlgn="b"/>
                      <a:r>
                        <a:rPr lang="en-US" sz="1000" b="0" i="0" u="none" strike="noStrike" dirty="0">
                          <a:solidFill>
                            <a:srgbClr val="000000"/>
                          </a:solidFill>
                          <a:effectLst/>
                          <a:latin typeface="+mn-lt"/>
                        </a:rPr>
                        <a:t>(n=14)</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12.05  ±  6.5</a:t>
                      </a:r>
                    </a:p>
                    <a:p>
                      <a:pPr algn="ctr" fontAlgn="b"/>
                      <a:r>
                        <a:rPr lang="en-US" sz="1000" b="0" i="0" u="none" strike="noStrike" dirty="0">
                          <a:solidFill>
                            <a:srgbClr val="000000"/>
                          </a:solidFill>
                          <a:effectLst/>
                          <a:latin typeface="+mn-lt"/>
                        </a:rPr>
                        <a:t>(n=41)</a:t>
                      </a:r>
                    </a:p>
                  </a:txBody>
                  <a:tcPr marL="7154" marR="7154" marT="7154" marB="0" anchor="b">
                    <a:lnL>
                      <a:noFill/>
                    </a:lnL>
                    <a:lnR>
                      <a:noFill/>
                    </a:lnR>
                    <a:lnT>
                      <a:noFill/>
                    </a:lnT>
                    <a:lnB>
                      <a:noFill/>
                    </a:lnB>
                    <a:solidFill>
                      <a:schemeClr val="bg1">
                        <a:alpha val="48000"/>
                      </a:schemeClr>
                    </a:solidFill>
                  </a:tcPr>
                </a:tc>
                <a:extLst>
                  <a:ext uri="{0D108BD9-81ED-4DB2-BD59-A6C34878D82A}">
                    <a16:rowId xmlns:a16="http://schemas.microsoft.com/office/drawing/2014/main" val="1862245358"/>
                  </a:ext>
                </a:extLst>
              </a:tr>
            </a:tbl>
          </a:graphicData>
        </a:graphic>
      </p:graphicFrame>
      <p:graphicFrame>
        <p:nvGraphicFramePr>
          <p:cNvPr id="18" name="Table 17">
            <a:extLst>
              <a:ext uri="{FF2B5EF4-FFF2-40B4-BE49-F238E27FC236}">
                <a16:creationId xmlns:a16="http://schemas.microsoft.com/office/drawing/2014/main" id="{8A27EB3E-4CFF-4FC0-8A93-542854D70170}"/>
              </a:ext>
            </a:extLst>
          </p:cNvPr>
          <p:cNvGraphicFramePr>
            <a:graphicFrameLocks noGrp="1"/>
          </p:cNvGraphicFramePr>
          <p:nvPr>
            <p:extLst>
              <p:ext uri="{D42A27DB-BD31-4B8C-83A1-F6EECF244321}">
                <p14:modId xmlns:p14="http://schemas.microsoft.com/office/powerpoint/2010/main" val="1143481877"/>
              </p:ext>
            </p:extLst>
          </p:nvPr>
        </p:nvGraphicFramePr>
        <p:xfrm>
          <a:off x="6526968" y="2813755"/>
          <a:ext cx="3062838" cy="2222628"/>
        </p:xfrm>
        <a:graphic>
          <a:graphicData uri="http://schemas.openxmlformats.org/drawingml/2006/table">
            <a:tbl>
              <a:tblPr/>
              <a:tblGrid>
                <a:gridCol w="1132329">
                  <a:extLst>
                    <a:ext uri="{9D8B030D-6E8A-4147-A177-3AD203B41FA5}">
                      <a16:colId xmlns:a16="http://schemas.microsoft.com/office/drawing/2014/main" val="1588528852"/>
                    </a:ext>
                  </a:extLst>
                </a:gridCol>
                <a:gridCol w="1930509">
                  <a:extLst>
                    <a:ext uri="{9D8B030D-6E8A-4147-A177-3AD203B41FA5}">
                      <a16:colId xmlns:a16="http://schemas.microsoft.com/office/drawing/2014/main" val="3065777549"/>
                    </a:ext>
                  </a:extLst>
                </a:gridCol>
              </a:tblGrid>
              <a:tr h="72989">
                <a:tc gridSpan="2">
                  <a:txBody>
                    <a:bodyPr/>
                    <a:lstStyle/>
                    <a:p>
                      <a:pPr algn="ctr" fontAlgn="ctr"/>
                      <a:r>
                        <a:rPr lang="en-US" sz="1000" b="1" i="0" u="none" strike="noStrike" dirty="0">
                          <a:solidFill>
                            <a:srgbClr val="000000"/>
                          </a:solidFill>
                          <a:effectLst/>
                          <a:latin typeface="+mn-lt"/>
                        </a:rPr>
                        <a:t>Suppl. Table 1. COVID19  Sample Characteristics</a:t>
                      </a:r>
                    </a:p>
                  </a:txBody>
                  <a:tcPr marL="7419" marR="7419" marT="7419" marB="0" anchor="ctr">
                    <a:lnL>
                      <a:noFill/>
                    </a:lnL>
                    <a:lnR>
                      <a:noFill/>
                    </a:lnR>
                    <a:lnT>
                      <a:noFill/>
                    </a:lnT>
                    <a:lnB w="6350" cap="flat" cmpd="sng" algn="ctr">
                      <a:solidFill>
                        <a:srgbClr val="000000"/>
                      </a:solidFill>
                      <a:prstDash val="solid"/>
                      <a:round/>
                      <a:headEnd type="none" w="med" len="med"/>
                      <a:tailEnd type="none" w="med" len="med"/>
                    </a:lnB>
                    <a:solidFill>
                      <a:schemeClr val="bg1">
                        <a:alpha val="50000"/>
                      </a:schemeClr>
                    </a:solidFill>
                  </a:tcPr>
                </a:tc>
                <a:tc hMerge="1">
                  <a:txBody>
                    <a:bodyPr/>
                    <a:lstStyle/>
                    <a:p>
                      <a:endParaRPr lang="en-US"/>
                    </a:p>
                  </a:txBody>
                  <a:tcPr/>
                </a:tc>
                <a:extLst>
                  <a:ext uri="{0D108BD9-81ED-4DB2-BD59-A6C34878D82A}">
                    <a16:rowId xmlns:a16="http://schemas.microsoft.com/office/drawing/2014/main" val="3615845611"/>
                  </a:ext>
                </a:extLst>
              </a:tr>
              <a:tr h="66944">
                <a:tc>
                  <a:txBody>
                    <a:bodyPr/>
                    <a:lstStyle/>
                    <a:p>
                      <a:pPr algn="l" fontAlgn="ctr"/>
                      <a:r>
                        <a:rPr lang="en-US" sz="1000" b="1" i="0" u="none" strike="noStrike" dirty="0">
                          <a:solidFill>
                            <a:srgbClr val="000000"/>
                          </a:solidFill>
                          <a:effectLst/>
                          <a:latin typeface="+mn-lt"/>
                        </a:rPr>
                        <a:t>outcome </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tc>
                  <a:txBody>
                    <a:bodyPr/>
                    <a:lstStyle/>
                    <a:p>
                      <a:pPr algn="ctr" fontAlgn="ctr"/>
                      <a:r>
                        <a:rPr lang="en-US" sz="1000" b="1" i="1" u="none" strike="noStrike" dirty="0">
                          <a:solidFill>
                            <a:srgbClr val="000000"/>
                          </a:solidFill>
                          <a:effectLst/>
                          <a:latin typeface="+mn-lt"/>
                        </a:rPr>
                        <a:t>n </a:t>
                      </a:r>
                      <a:r>
                        <a:rPr lang="en-US" sz="1000" b="1" i="0" u="none" strike="noStrike" dirty="0">
                          <a:solidFill>
                            <a:srgbClr val="000000"/>
                          </a:solidFill>
                          <a:effectLst/>
                          <a:latin typeface="+mn-lt"/>
                        </a:rPr>
                        <a:t>=25</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extLst>
                  <a:ext uri="{0D108BD9-81ED-4DB2-BD59-A6C34878D82A}">
                    <a16:rowId xmlns:a16="http://schemas.microsoft.com/office/drawing/2014/main" val="2590833759"/>
                  </a:ext>
                </a:extLst>
              </a:tr>
              <a:tr h="66944">
                <a:tc>
                  <a:txBody>
                    <a:bodyPr/>
                    <a:lstStyle/>
                    <a:p>
                      <a:pPr algn="r" fontAlgn="ctr"/>
                      <a:r>
                        <a:rPr lang="en-US" sz="1000" b="0" i="0" u="none" strike="noStrike" dirty="0">
                          <a:solidFill>
                            <a:srgbClr val="000000"/>
                          </a:solidFill>
                          <a:effectLst/>
                          <a:latin typeface="+mn-lt"/>
                        </a:rPr>
                        <a:t>Deceased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10 (31.25%)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766398233"/>
                  </a:ext>
                </a:extLst>
              </a:tr>
              <a:tr h="66944">
                <a:tc>
                  <a:txBody>
                    <a:bodyPr/>
                    <a:lstStyle/>
                    <a:p>
                      <a:pPr algn="r" fontAlgn="ctr"/>
                      <a:r>
                        <a:rPr lang="en-US" sz="1000" b="0" i="0" u="none" strike="noStrike" dirty="0">
                          <a:solidFill>
                            <a:srgbClr val="000000"/>
                          </a:solidFill>
                          <a:effectLst/>
                          <a:latin typeface="+mn-lt"/>
                        </a:rPr>
                        <a:t>Survived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15 (46.87%)</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3214976987"/>
                  </a:ext>
                </a:extLst>
              </a:tr>
              <a:tr h="66944">
                <a:tc>
                  <a:txBody>
                    <a:bodyPr/>
                    <a:lstStyle/>
                    <a:p>
                      <a:pPr algn="r" fontAlgn="ctr"/>
                      <a:r>
                        <a:rPr lang="en-US" sz="1000" b="0" i="0" u="none" strike="noStrike" dirty="0">
                          <a:solidFill>
                            <a:srgbClr val="000000"/>
                          </a:solidFill>
                          <a:effectLst/>
                          <a:latin typeface="+mn-lt"/>
                        </a:rPr>
                        <a:t>Unspecified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7 (21.88%)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873869743"/>
                  </a:ext>
                </a:extLst>
              </a:tr>
              <a:tr h="66944">
                <a:tc>
                  <a:txBody>
                    <a:bodyPr/>
                    <a:lstStyle/>
                    <a:p>
                      <a:pPr algn="l" fontAlgn="ctr"/>
                      <a:r>
                        <a:rPr lang="en-US" sz="1000" b="1" i="0" u="none" strike="noStrike" dirty="0">
                          <a:solidFill>
                            <a:srgbClr val="000000"/>
                          </a:solidFill>
                          <a:effectLst/>
                          <a:latin typeface="+mn-lt"/>
                        </a:rPr>
                        <a:t>Cough</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 </a:t>
                      </a:r>
                      <a:endParaRPr lang="en-US" sz="1000" b="1" i="0" u="none" strike="noStrike" dirty="0">
                        <a:solidFill>
                          <a:srgbClr val="000000"/>
                        </a:solidFill>
                        <a:effectLst/>
                        <a:latin typeface="+mn-lt"/>
                      </a:endParaRP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10149052"/>
                  </a:ext>
                </a:extLst>
              </a:tr>
              <a:tr h="146518">
                <a:tc>
                  <a:txBody>
                    <a:bodyPr/>
                    <a:lstStyle/>
                    <a:p>
                      <a:pPr algn="r" fontAlgn="b"/>
                      <a:r>
                        <a:rPr lang="en-US" sz="1000" b="0" i="0" u="none" strike="noStrike" dirty="0">
                          <a:solidFill>
                            <a:srgbClr val="000000"/>
                          </a:solidFill>
                          <a:effectLst/>
                          <a:latin typeface="+mn-lt"/>
                        </a:rPr>
                        <a:t>aggravated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1 (2.13%)</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148651150"/>
                  </a:ext>
                </a:extLst>
              </a:tr>
              <a:tr h="66944">
                <a:tc>
                  <a:txBody>
                    <a:bodyPr/>
                    <a:lstStyle/>
                    <a:p>
                      <a:pPr algn="r" fontAlgn="b"/>
                      <a:r>
                        <a:rPr lang="en-US" sz="1000" b="0" i="0" u="none" strike="noStrike">
                          <a:solidFill>
                            <a:srgbClr val="000000"/>
                          </a:solidFill>
                          <a:effectLst/>
                          <a:latin typeface="+mn-lt"/>
                        </a:rPr>
                        <a:t>expectoration</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3 (9.38%)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944329017"/>
                  </a:ext>
                </a:extLst>
              </a:tr>
              <a:tr h="66944">
                <a:tc>
                  <a:txBody>
                    <a:bodyPr/>
                    <a:lstStyle/>
                    <a:p>
                      <a:pPr algn="r" fontAlgn="b"/>
                      <a:r>
                        <a:rPr lang="en-US" sz="1000" b="0" i="0" u="none" strike="noStrike">
                          <a:solidFill>
                            <a:srgbClr val="000000"/>
                          </a:solidFill>
                          <a:effectLst/>
                          <a:latin typeface="+mn-lt"/>
                        </a:rPr>
                        <a:t>intermittent</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2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06731843"/>
                  </a:ext>
                </a:extLst>
              </a:tr>
              <a:tr h="66944">
                <a:tc>
                  <a:txBody>
                    <a:bodyPr/>
                    <a:lstStyle/>
                    <a:p>
                      <a:pPr algn="r" fontAlgn="b"/>
                      <a:r>
                        <a:rPr lang="en-US" sz="1000" b="0" i="0" u="none" strike="noStrike">
                          <a:solidFill>
                            <a:srgbClr val="000000"/>
                          </a:solidFill>
                          <a:effectLst/>
                          <a:latin typeface="+mn-lt"/>
                        </a:rPr>
                        <a:t>yes</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6 (18.75%)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99351237"/>
                  </a:ext>
                </a:extLst>
              </a:tr>
              <a:tr h="102820">
                <a:tc>
                  <a:txBody>
                    <a:bodyPr/>
                    <a:lstStyle/>
                    <a:p>
                      <a:pPr algn="r" fontAlgn="b"/>
                      <a:r>
                        <a:rPr lang="en-US" sz="1000" b="0" i="0" u="none" strike="noStrike">
                          <a:solidFill>
                            <a:srgbClr val="000000"/>
                          </a:solidFill>
                          <a:effectLst/>
                          <a:latin typeface="+mn-lt"/>
                        </a:rPr>
                        <a:t>Unspecified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20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774856815"/>
                  </a:ext>
                </a:extLst>
              </a:tr>
              <a:tr h="131277">
                <a:tc>
                  <a:txBody>
                    <a:bodyPr/>
                    <a:lstStyle/>
                    <a:p>
                      <a:pPr algn="l" fontAlgn="t"/>
                      <a:r>
                        <a:rPr lang="en-US" sz="1000" b="1" i="0" u="none" strike="noStrike" dirty="0">
                          <a:solidFill>
                            <a:srgbClr val="000000"/>
                          </a:solidFill>
                          <a:effectLst/>
                          <a:latin typeface="+mn-lt"/>
                        </a:rPr>
                        <a:t>days delayed</a:t>
                      </a:r>
                    </a:p>
                    <a:p>
                      <a:pPr algn="l" fontAlgn="t"/>
                      <a:r>
                        <a:rPr lang="en-US" sz="1000" b="1" i="0" u="none" strike="noStrike" dirty="0">
                          <a:solidFill>
                            <a:srgbClr val="000000"/>
                          </a:solidFill>
                          <a:effectLst/>
                          <a:latin typeface="+mn-lt"/>
                        </a:rPr>
                        <a:t>hospitalization</a:t>
                      </a:r>
                    </a:p>
                    <a:p>
                      <a:pPr algn="ctr" fontAlgn="t"/>
                      <a:r>
                        <a:rPr lang="en-US" sz="1000" b="0" i="0" u="none" strike="noStrike" dirty="0">
                          <a:solidFill>
                            <a:srgbClr val="000000"/>
                          </a:solidFill>
                          <a:effectLst/>
                          <a:latin typeface="+mn-lt"/>
                        </a:rPr>
                        <a:t>mean ± SD (n)</a:t>
                      </a:r>
                    </a:p>
                  </a:txBody>
                  <a:tcPr marL="7419" marR="7419" marT="7419" marB="0">
                    <a:lnL>
                      <a:noFill/>
                    </a:lnL>
                    <a:lnR>
                      <a:noFill/>
                    </a:lnR>
                    <a:lnT>
                      <a:noFill/>
                    </a:lnT>
                    <a:lnB>
                      <a:noFill/>
                    </a:lnB>
                    <a:solidFill>
                      <a:schemeClr val="bg1">
                        <a:alpha val="50000"/>
                      </a:schemeClr>
                    </a:solidFill>
                  </a:tcPr>
                </a:tc>
                <a:tc>
                  <a:txBody>
                    <a:bodyPr/>
                    <a:lstStyle/>
                    <a:p>
                      <a:pPr algn="ctr" fontAlgn="t"/>
                      <a:r>
                        <a:rPr lang="en-US" sz="1000" b="0" i="0" u="none" strike="noStrike" dirty="0">
                          <a:solidFill>
                            <a:srgbClr val="000000"/>
                          </a:solidFill>
                          <a:effectLst/>
                          <a:latin typeface="+mn-lt"/>
                        </a:rPr>
                        <a:t>5.27  ±  3.29 (n=11)</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34887508"/>
                  </a:ext>
                </a:extLst>
              </a:tr>
            </a:tbl>
          </a:graphicData>
        </a:graphic>
      </p:graphicFrame>
    </p:spTree>
    <p:extLst>
      <p:ext uri="{BB962C8B-B14F-4D97-AF65-F5344CB8AC3E}">
        <p14:creationId xmlns:p14="http://schemas.microsoft.com/office/powerpoint/2010/main" val="28021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10AA8C-02BB-424D-8D95-6F169A799312}"/>
              </a:ext>
            </a:extLst>
          </p:cNvPr>
          <p:cNvGraphicFramePr>
            <a:graphicFrameLocks noGrp="1"/>
          </p:cNvGraphicFramePr>
          <p:nvPr>
            <p:extLst>
              <p:ext uri="{D42A27DB-BD31-4B8C-83A1-F6EECF244321}">
                <p14:modId xmlns:p14="http://schemas.microsoft.com/office/powerpoint/2010/main" val="2126569963"/>
              </p:ext>
            </p:extLst>
          </p:nvPr>
        </p:nvGraphicFramePr>
        <p:xfrm>
          <a:off x="2005839" y="1676839"/>
          <a:ext cx="6831921" cy="4694010"/>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transferase activity, transferring 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err="1">
                          <a:solidFill>
                            <a:srgbClr val="000000"/>
                          </a:solidFill>
                          <a:effectLst/>
                          <a:latin typeface="Calibri" panose="020F0502020204030204" pitchFamily="34" charset="0"/>
                        </a:rPr>
                        <a:t>nucleotidyltransferase</a:t>
                      </a:r>
                      <a:r>
                        <a:rPr lang="en-US" sz="1000" b="0" i="0" u="none" strike="noStrike" dirty="0">
                          <a:solidFill>
                            <a:srgbClr val="000000"/>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r h="99208">
                <a:tc rowSpan="24">
                  <a:txBody>
                    <a:bodyPr/>
                    <a:lstStyle/>
                    <a:p>
                      <a:pPr algn="r" fontAlgn="ctr"/>
                      <a:r>
                        <a:rPr lang="en-US" sz="1000" b="0" i="0" u="none" strike="noStrike" dirty="0">
                          <a:solidFill>
                            <a:srgbClr val="000000"/>
                          </a:solidFill>
                          <a:effectLst/>
                          <a:latin typeface="Calibri" panose="020F0502020204030204" pitchFamily="34" charset="0"/>
                        </a:rPr>
                        <a:t>Biological</a:t>
                      </a:r>
                    </a:p>
                    <a:p>
                      <a:pPr algn="r" fontAlgn="ctr"/>
                      <a:r>
                        <a:rPr lang="en-US" sz="1000" b="0" i="0" u="none" strike="noStrike" dirty="0">
                          <a:solidFill>
                            <a:srgbClr val="000000"/>
                          </a:solidFill>
                          <a:effectLst/>
                          <a:latin typeface="Calibri" panose="020F0502020204030204" pitchFamily="34" charset="0"/>
                        </a:rPr>
                        <a:t>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rowSpan="8">
                  <a:txBody>
                    <a:bodyPr/>
                    <a:lstStyle/>
                    <a:p>
                      <a:pPr algn="r" fontAlgn="ctr"/>
                      <a:r>
                        <a:rPr lang="en-US" sz="1000" b="0" i="0" u="none" strike="noStrike" dirty="0">
                          <a:solidFill>
                            <a:srgbClr val="000000"/>
                          </a:solidFill>
                          <a:effectLst/>
                          <a:latin typeface="Calibri" panose="020F0502020204030204" pitchFamily="34" charset="0"/>
                        </a:rPr>
                        <a:t>GO:0008152 </a:t>
                      </a:r>
                    </a:p>
                    <a:p>
                      <a:pPr algn="r" fontAlgn="ctr"/>
                      <a:r>
                        <a:rPr lang="en-US" sz="1000" b="0" i="0" u="none" strike="noStrike" dirty="0">
                          <a:solidFill>
                            <a:srgbClr val="000000"/>
                          </a:solidFill>
                          <a:effectLst/>
                          <a:latin typeface="Calibri" panose="020F0502020204030204" pitchFamily="34" charset="0"/>
                        </a:rPr>
                        <a:t>metabolic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organic substance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GO:0071704</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7766192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primary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GO:0044238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9092918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GO:0009058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7116930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GO:0006807</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772829038"/>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macromolecule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GO:0043170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26648635"/>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organic cyclic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GO:1901360</a:t>
                      </a:r>
                    </a:p>
                  </a:txBody>
                  <a:tcPr marL="4067" marR="4067" marT="4067"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19129263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organonitrogen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GO:1901564</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92284785"/>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heterocycle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GO:0046483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67270"/>
                  </a:ext>
                </a:extLst>
              </a:tr>
              <a:tr h="99208">
                <a:tc vMerge="1">
                  <a:txBody>
                    <a:bodyPr/>
                    <a:lstStyle/>
                    <a:p>
                      <a:endParaRPr lang="en-US"/>
                    </a:p>
                  </a:txBody>
                  <a:tcPr/>
                </a:tc>
                <a:tc rowSpan="5">
                  <a:txBody>
                    <a:bodyPr/>
                    <a:lstStyle/>
                    <a:p>
                      <a:pPr algn="r" fontAlgn="ctr"/>
                      <a:r>
                        <a:rPr lang="en-US" sz="1000" b="0" i="0" u="none" strike="noStrike" dirty="0">
                          <a:solidFill>
                            <a:srgbClr val="000000"/>
                          </a:solidFill>
                          <a:effectLst/>
                          <a:latin typeface="Calibri" panose="020F0502020204030204" pitchFamily="34" charset="0"/>
                        </a:rPr>
                        <a:t>GO:0008152 metabolic process |</a:t>
                      </a:r>
                    </a:p>
                    <a:p>
                      <a:pPr algn="r" fontAlgn="ctr"/>
                      <a:r>
                        <a:rPr lang="en-US" sz="1000" b="0" i="0" u="none" strike="noStrike" dirty="0">
                          <a:solidFill>
                            <a:srgbClr val="000000"/>
                          </a:solidFill>
                          <a:effectLst/>
                          <a:latin typeface="Calibri" panose="020F0502020204030204" pitchFamily="34" charset="0"/>
                        </a:rPr>
                        <a:t>GO:0009987  cellular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cellular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GO:0044237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8715222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GO:0034641</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8617823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organic substance 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GO:1901576</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83225708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GO:0044249</a:t>
                      </a:r>
                    </a:p>
                  </a:txBody>
                  <a:tcPr marL="4067" marR="4067" marT="4067"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15596926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macromolecule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GO:0044260</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982015"/>
                  </a:ext>
                </a:extLst>
              </a:tr>
              <a:tr h="99208">
                <a:tc vMerge="1">
                  <a:txBody>
                    <a:bodyPr/>
                    <a:lstStyle/>
                    <a:p>
                      <a:endParaRPr lang="en-US"/>
                    </a:p>
                  </a:txBody>
                  <a:tcPr/>
                </a:tc>
                <a:tc rowSpan="2">
                  <a:txBody>
                    <a:bodyPr/>
                    <a:lstStyle/>
                    <a:p>
                      <a:pPr algn="r" fontAlgn="ctr"/>
                      <a:r>
                        <a:rPr lang="en-US" sz="1000" b="0" i="0" u="none" strike="noStrike" dirty="0">
                          <a:solidFill>
                            <a:srgbClr val="000000"/>
                          </a:solidFill>
                          <a:effectLst/>
                          <a:latin typeface="Calibri" panose="020F0502020204030204" pitchFamily="34" charset="0"/>
                        </a:rPr>
                        <a:t>GO:0065007  </a:t>
                      </a:r>
                    </a:p>
                    <a:p>
                      <a:pPr algn="r" fontAlgn="ctr"/>
                      <a:r>
                        <a:rPr lang="en-US" sz="1000" b="0" i="0" u="none" strike="noStrike" dirty="0">
                          <a:solidFill>
                            <a:srgbClr val="000000"/>
                          </a:solidFill>
                          <a:effectLst/>
                          <a:latin typeface="Calibri" panose="020F0502020204030204" pitchFamily="34" charset="0"/>
                        </a:rPr>
                        <a:t>biol. Regulation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regulation of biological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GO:0050789</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4007074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regulation of cellular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GO:0050794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928964"/>
                  </a:ext>
                </a:extLst>
              </a:tr>
              <a:tr h="99208">
                <a:tc vMerge="1">
                  <a:txBody>
                    <a:bodyPr/>
                    <a:lstStyle/>
                    <a:p>
                      <a:endParaRPr lang="en-US"/>
                    </a:p>
                  </a:txBody>
                  <a:tcPr/>
                </a:tc>
                <a:tc rowSpan="9">
                  <a:txBody>
                    <a:bodyPr/>
                    <a:lstStyle/>
                    <a:p>
                      <a:pPr algn="r" fontAlgn="ctr"/>
                      <a:r>
                        <a:rPr lang="en-US" sz="1000" b="0" i="0" u="none" strike="noStrike" dirty="0">
                          <a:solidFill>
                            <a:srgbClr val="000000"/>
                          </a:solidFill>
                          <a:effectLst/>
                          <a:latin typeface="Calibri" panose="020F0502020204030204" pitchFamily="34" charset="0"/>
                        </a:rPr>
                        <a:t>GO:0044419</a:t>
                      </a:r>
                    </a:p>
                    <a:p>
                      <a:pPr algn="r" fontAlgn="ctr"/>
                      <a:r>
                        <a:rPr lang="en-US" sz="1000" b="0" i="0" u="none" strike="noStrike" dirty="0">
                          <a:solidFill>
                            <a:srgbClr val="000000"/>
                          </a:solidFill>
                          <a:effectLst/>
                          <a:latin typeface="Calibri" panose="020F0502020204030204" pitchFamily="34" charset="0"/>
                        </a:rPr>
                        <a:t>interspecies interaction between organisms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dirty="0">
                          <a:solidFill>
                            <a:srgbClr val="000000"/>
                          </a:solidFill>
                          <a:effectLst/>
                          <a:latin typeface="Calibri" panose="020F0502020204030204" pitchFamily="34" charset="0"/>
                        </a:rPr>
                        <a:t>modulation of process of other organism</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GO:0035821</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5222669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symbiotic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GO:0044403</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3482830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viral process</a:t>
                      </a:r>
                    </a:p>
                  </a:txBody>
                  <a:tcPr marL="4067" marR="4067" marT="4067"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GO:0016032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9084333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interaction with host</a:t>
                      </a:r>
                    </a:p>
                  </a:txBody>
                  <a:tcPr marL="4067" marR="4067" marT="4067"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GO:0051701</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8113428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 of process of other organism in symbiotic interact</a:t>
                      </a:r>
                    </a:p>
                  </a:txBody>
                  <a:tcPr marL="4067" marR="4067" marT="4067"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GO:0051817</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1508278982"/>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symbiont of host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GO:0044003</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a:noFill/>
                    </a:lnB>
                  </a:tcPr>
                </a:tc>
                <a:extLst>
                  <a:ext uri="{0D108BD9-81ED-4DB2-BD59-A6C34878D82A}">
                    <a16:rowId xmlns:a16="http://schemas.microsoft.com/office/drawing/2014/main" val="131324197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virus of host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GO:0019048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2677954728"/>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symbiont of host cellular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GO:0044068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72298342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virus of host cellular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GO:0019054</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6</a:t>
                      </a:r>
                    </a:p>
                  </a:txBody>
                  <a:tcPr marL="4067" marR="4067" marT="4067" marB="0" anchor="b">
                    <a:lnL>
                      <a:noFill/>
                    </a:lnL>
                    <a:lnR>
                      <a:noFill/>
                    </a:lnR>
                    <a:lnT>
                      <a:noFill/>
                    </a:lnT>
                    <a:lnB>
                      <a:noFill/>
                    </a:lnB>
                  </a:tcPr>
                </a:tc>
                <a:extLst>
                  <a:ext uri="{0D108BD9-81ED-4DB2-BD59-A6C34878D82A}">
                    <a16:rowId xmlns:a16="http://schemas.microsoft.com/office/drawing/2014/main" val="2273209950"/>
                  </a:ext>
                </a:extLst>
              </a:tr>
            </a:tbl>
          </a:graphicData>
        </a:graphic>
      </p:graphicFrame>
      <p:sp>
        <p:nvSpPr>
          <p:cNvPr id="4" name="TextBox 3">
            <a:extLst>
              <a:ext uri="{FF2B5EF4-FFF2-40B4-BE49-F238E27FC236}">
                <a16:creationId xmlns:a16="http://schemas.microsoft.com/office/drawing/2014/main" id="{69ED23F5-EDB6-4077-9D3D-DD41E3970ED7}"/>
              </a:ext>
            </a:extLst>
          </p:cNvPr>
          <p:cNvSpPr txBox="1"/>
          <p:nvPr/>
        </p:nvSpPr>
        <p:spPr>
          <a:xfrm>
            <a:off x="3271837" y="117572"/>
            <a:ext cx="5648326" cy="1569660"/>
          </a:xfrm>
          <a:prstGeom prst="rect">
            <a:avLst/>
          </a:prstGeom>
          <a:noFill/>
        </p:spPr>
        <p:txBody>
          <a:bodyPr wrap="square">
            <a:spAutoFit/>
          </a:bodyPr>
          <a:lstStyle/>
          <a:p>
            <a:pPr algn="ctr"/>
            <a:r>
              <a:rPr lang="en-US" sz="4000" dirty="0">
                <a:solidFill>
                  <a:schemeClr val="tx2"/>
                </a:solidFill>
              </a:rPr>
              <a:t>Results</a:t>
            </a:r>
          </a:p>
          <a:p>
            <a:pPr algn="ctr"/>
            <a:r>
              <a:rPr lang="en-US" sz="2800" dirty="0">
                <a:solidFill>
                  <a:schemeClr val="tx2"/>
                </a:solidFill>
              </a:rPr>
              <a:t>GO Terms assoc. with </a:t>
            </a:r>
            <a:r>
              <a:rPr lang="en-US" sz="2800" dirty="0">
                <a:solidFill>
                  <a:srgbClr val="B22222"/>
                </a:solidFill>
              </a:rPr>
              <a:t>COVID19</a:t>
            </a:r>
            <a:r>
              <a:rPr lang="en-US" sz="2800" dirty="0">
                <a:solidFill>
                  <a:schemeClr val="tx2"/>
                </a:solidFill>
              </a:rPr>
              <a:t> versus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spTree>
    <p:extLst>
      <p:ext uri="{BB962C8B-B14F-4D97-AF65-F5344CB8AC3E}">
        <p14:creationId xmlns:p14="http://schemas.microsoft.com/office/powerpoint/2010/main" val="21235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1569660"/>
          </a:xfrm>
          <a:prstGeom prst="rect">
            <a:avLst/>
          </a:prstGeom>
          <a:noFill/>
        </p:spPr>
        <p:txBody>
          <a:bodyPr wrap="square">
            <a:spAutoFit/>
          </a:bodyPr>
          <a:lstStyle/>
          <a:p>
            <a:pPr algn="ctr"/>
            <a:r>
              <a:rPr lang="en-US" sz="4000" dirty="0">
                <a:solidFill>
                  <a:schemeClr val="tx2"/>
                </a:solidFill>
              </a:rPr>
              <a:t>Results</a:t>
            </a:r>
          </a:p>
          <a:p>
            <a:pPr algn="ctr"/>
            <a:r>
              <a:rPr lang="en-US" sz="2800" dirty="0">
                <a:solidFill>
                  <a:schemeClr val="tx2"/>
                </a:solidFill>
              </a:rPr>
              <a:t>GO Terms assoc. with </a:t>
            </a:r>
            <a:r>
              <a:rPr lang="en-US" sz="2800" dirty="0">
                <a:solidFill>
                  <a:srgbClr val="B22222"/>
                </a:solidFill>
              </a:rPr>
              <a:t>COVID19</a:t>
            </a:r>
            <a:r>
              <a:rPr lang="en-US" sz="2800" dirty="0">
                <a:solidFill>
                  <a:schemeClr val="tx2"/>
                </a:solidFill>
              </a:rPr>
              <a:t> versus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pic>
        <p:nvPicPr>
          <p:cNvPr id="7" name="Picture 6" descr="Chart&#10;&#10;Description automatically generated">
            <a:extLst>
              <a:ext uri="{FF2B5EF4-FFF2-40B4-BE49-F238E27FC236}">
                <a16:creationId xmlns:a16="http://schemas.microsoft.com/office/drawing/2014/main" id="{C47967E1-2F63-4484-82B7-D00759343440}"/>
              </a:ext>
            </a:extLst>
          </p:cNvPr>
          <p:cNvPicPr>
            <a:picLocks noChangeAspect="1"/>
          </p:cNvPicPr>
          <p:nvPr/>
        </p:nvPicPr>
        <p:blipFill rotWithShape="1">
          <a:blip r:embed="rId3">
            <a:extLst>
              <a:ext uri="{28A0092B-C50C-407E-A947-70E740481C1C}">
                <a14:useLocalDpi xmlns:a14="http://schemas.microsoft.com/office/drawing/2010/main" val="0"/>
              </a:ext>
            </a:extLst>
          </a:blip>
          <a:srcRect t="19791" r="28898" b="20136"/>
          <a:stretch/>
        </p:blipFill>
        <p:spPr>
          <a:xfrm>
            <a:off x="1568859" y="1584196"/>
            <a:ext cx="8981576" cy="3722336"/>
          </a:xfrm>
          <a:prstGeom prst="rect">
            <a:avLst/>
          </a:prstGeom>
        </p:spPr>
      </p:pic>
      <p:pic>
        <p:nvPicPr>
          <p:cNvPr id="8" name="Picture 7" descr="Chart&#10;&#10;Description automatically generated">
            <a:extLst>
              <a:ext uri="{FF2B5EF4-FFF2-40B4-BE49-F238E27FC236}">
                <a16:creationId xmlns:a16="http://schemas.microsoft.com/office/drawing/2014/main" id="{01F26FC4-1797-4998-A87A-F34337B807F7}"/>
              </a:ext>
            </a:extLst>
          </p:cNvPr>
          <p:cNvPicPr>
            <a:picLocks noChangeAspect="1"/>
          </p:cNvPicPr>
          <p:nvPr/>
        </p:nvPicPr>
        <p:blipFill rotWithShape="1">
          <a:blip r:embed="rId3">
            <a:extLst>
              <a:ext uri="{28A0092B-C50C-407E-A947-70E740481C1C}">
                <a14:useLocalDpi xmlns:a14="http://schemas.microsoft.com/office/drawing/2010/main" val="0"/>
              </a:ext>
            </a:extLst>
          </a:blip>
          <a:srcRect l="76970" t="26364" r="21316" b="53823"/>
          <a:stretch/>
        </p:blipFill>
        <p:spPr>
          <a:xfrm>
            <a:off x="10147878" y="1584197"/>
            <a:ext cx="162113" cy="919817"/>
          </a:xfrm>
          <a:prstGeom prst="rect">
            <a:avLst/>
          </a:prstGeom>
        </p:spPr>
      </p:pic>
      <p:grpSp>
        <p:nvGrpSpPr>
          <p:cNvPr id="9" name="Group 8">
            <a:extLst>
              <a:ext uri="{FF2B5EF4-FFF2-40B4-BE49-F238E27FC236}">
                <a16:creationId xmlns:a16="http://schemas.microsoft.com/office/drawing/2014/main" id="{7AFDB21D-6561-438A-9C4C-D1D3E540DFEE}"/>
              </a:ext>
            </a:extLst>
          </p:cNvPr>
          <p:cNvGrpSpPr/>
          <p:nvPr/>
        </p:nvGrpSpPr>
        <p:grpSpPr>
          <a:xfrm>
            <a:off x="1628503" y="5272661"/>
            <a:ext cx="8994639" cy="1055984"/>
            <a:chOff x="1003853" y="5777967"/>
            <a:chExt cx="9150168" cy="1055984"/>
          </a:xfrm>
        </p:grpSpPr>
        <p:grpSp>
          <p:nvGrpSpPr>
            <p:cNvPr id="10" name="Group 9">
              <a:extLst>
                <a:ext uri="{FF2B5EF4-FFF2-40B4-BE49-F238E27FC236}">
                  <a16:creationId xmlns:a16="http://schemas.microsoft.com/office/drawing/2014/main" id="{9A1AD3A5-8C10-47B5-8902-DA3E37AA0AC6}"/>
                </a:ext>
              </a:extLst>
            </p:cNvPr>
            <p:cNvGrpSpPr/>
            <p:nvPr/>
          </p:nvGrpSpPr>
          <p:grpSpPr>
            <a:xfrm>
              <a:off x="5837277" y="5999193"/>
              <a:ext cx="1593809" cy="613533"/>
              <a:chOff x="9874537" y="698759"/>
              <a:chExt cx="1593809" cy="613533"/>
            </a:xfrm>
          </p:grpSpPr>
          <p:pic>
            <p:nvPicPr>
              <p:cNvPr id="19" name="Picture 18" descr="Chart&#10;&#10;Description automatically generated">
                <a:extLst>
                  <a:ext uri="{FF2B5EF4-FFF2-40B4-BE49-F238E27FC236}">
                    <a16:creationId xmlns:a16="http://schemas.microsoft.com/office/drawing/2014/main" id="{A9ED17C5-9270-4DDD-BAFD-582CF9AEBB8B}"/>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36982" r="11289" b="55122"/>
              <a:stretch/>
            </p:blipFill>
            <p:spPr>
              <a:xfrm>
                <a:off x="9874537" y="698759"/>
                <a:ext cx="1593809" cy="613533"/>
              </a:xfrm>
              <a:prstGeom prst="rect">
                <a:avLst/>
              </a:prstGeom>
            </p:spPr>
          </p:pic>
          <p:sp>
            <p:nvSpPr>
              <p:cNvPr id="20" name="TextBox 19">
                <a:extLst>
                  <a:ext uri="{FF2B5EF4-FFF2-40B4-BE49-F238E27FC236}">
                    <a16:creationId xmlns:a16="http://schemas.microsoft.com/office/drawing/2014/main" id="{D206F5EA-9B62-4D2B-AFE2-A9C97B040D7A}"/>
                  </a:ext>
                </a:extLst>
              </p:cNvPr>
              <p:cNvSpPr txBox="1"/>
              <p:nvPr/>
            </p:nvSpPr>
            <p:spPr>
              <a:xfrm>
                <a:off x="10070199" y="1136854"/>
                <a:ext cx="654828" cy="123111"/>
              </a:xfrm>
              <a:prstGeom prst="rect">
                <a:avLst/>
              </a:prstGeom>
              <a:solidFill>
                <a:schemeClr val="bg1"/>
              </a:solidFill>
            </p:spPr>
            <p:txBody>
              <a:bodyPr wrap="square" lIns="0" tIns="0" rIns="0" bIns="0" rtlCol="0">
                <a:spAutoFit/>
              </a:bodyPr>
              <a:lstStyle/>
              <a:p>
                <a:r>
                  <a:rPr lang="en-US" sz="800" dirty="0">
                    <a:latin typeface="Arial" panose="020B0604020202020204" pitchFamily="34" charset="0"/>
                    <a:cs typeface="Arial" panose="020B0604020202020204" pitchFamily="34" charset="0"/>
                  </a:rPr>
                  <a:t>Uninfected</a:t>
                </a:r>
              </a:p>
            </p:txBody>
          </p:sp>
        </p:grpSp>
        <p:pic>
          <p:nvPicPr>
            <p:cNvPr id="11" name="Picture 10" descr="Chart&#10;&#10;Description automatically generated">
              <a:extLst>
                <a:ext uri="{FF2B5EF4-FFF2-40B4-BE49-F238E27FC236}">
                  <a16:creationId xmlns:a16="http://schemas.microsoft.com/office/drawing/2014/main" id="{CCDAEF07-1EBD-4FA5-B79A-63BFCC8C7156}"/>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26364" r="17326" b="67929"/>
            <a:stretch/>
          </p:blipFill>
          <p:spPr>
            <a:xfrm>
              <a:off x="7701600" y="6084243"/>
              <a:ext cx="637131" cy="443433"/>
            </a:xfrm>
            <a:prstGeom prst="rect">
              <a:avLst/>
            </a:prstGeom>
          </p:spPr>
        </p:pic>
        <p:pic>
          <p:nvPicPr>
            <p:cNvPr id="12" name="Picture 11" descr="Chart&#10;&#10;Description automatically generated">
              <a:extLst>
                <a:ext uri="{FF2B5EF4-FFF2-40B4-BE49-F238E27FC236}">
                  <a16:creationId xmlns:a16="http://schemas.microsoft.com/office/drawing/2014/main" id="{45D14533-ACD0-4986-80AD-2B4A138692C8}"/>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45434" r="17326" b="46973"/>
            <a:stretch/>
          </p:blipFill>
          <p:spPr>
            <a:xfrm>
              <a:off x="8609245" y="6010991"/>
              <a:ext cx="637131" cy="589936"/>
            </a:xfrm>
            <a:prstGeom prst="rect">
              <a:avLst/>
            </a:prstGeom>
          </p:spPr>
        </p:pic>
        <p:pic>
          <p:nvPicPr>
            <p:cNvPr id="13" name="Picture 12" descr="Chart&#10;&#10;Description automatically generated">
              <a:extLst>
                <a:ext uri="{FF2B5EF4-FFF2-40B4-BE49-F238E27FC236}">
                  <a16:creationId xmlns:a16="http://schemas.microsoft.com/office/drawing/2014/main" id="{F7996B0F-9E2A-4EE6-B471-B993E1A41227}"/>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53862" r="17326" b="32547"/>
            <a:stretch/>
          </p:blipFill>
          <p:spPr>
            <a:xfrm>
              <a:off x="9516890" y="5777967"/>
              <a:ext cx="637131" cy="1055984"/>
            </a:xfrm>
            <a:prstGeom prst="rect">
              <a:avLst/>
            </a:prstGeom>
          </p:spPr>
        </p:pic>
        <p:pic>
          <p:nvPicPr>
            <p:cNvPr id="14" name="Picture 13" descr="Chart&#10;&#10;Description automatically generated">
              <a:extLst>
                <a:ext uri="{FF2B5EF4-FFF2-40B4-BE49-F238E27FC236}">
                  <a16:creationId xmlns:a16="http://schemas.microsoft.com/office/drawing/2014/main" id="{30BD80F2-A142-4B8D-8B5C-BC731BD202CA}"/>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74359" r="4025" b="12051"/>
            <a:stretch/>
          </p:blipFill>
          <p:spPr>
            <a:xfrm>
              <a:off x="1003853" y="5777967"/>
              <a:ext cx="2744181" cy="1055984"/>
            </a:xfrm>
            <a:prstGeom prst="rect">
              <a:avLst/>
            </a:prstGeom>
          </p:spPr>
        </p:pic>
        <p:pic>
          <p:nvPicPr>
            <p:cNvPr id="15" name="Picture 14" descr="Chart&#10;&#10;Description automatically generated">
              <a:extLst>
                <a:ext uri="{FF2B5EF4-FFF2-40B4-BE49-F238E27FC236}">
                  <a16:creationId xmlns:a16="http://schemas.microsoft.com/office/drawing/2014/main" id="{D6D9FCDF-1E6C-4FE4-9C59-B8EB2F9BF507}"/>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88578" r="19425" b="1920"/>
            <a:stretch/>
          </p:blipFill>
          <p:spPr>
            <a:xfrm>
              <a:off x="4018548" y="5936794"/>
              <a:ext cx="304309" cy="738331"/>
            </a:xfrm>
            <a:prstGeom prst="rect">
              <a:avLst/>
            </a:prstGeom>
          </p:spPr>
        </p:pic>
        <p:pic>
          <p:nvPicPr>
            <p:cNvPr id="16" name="Picture 15" descr="Chart&#10;&#10;Description automatically generated">
              <a:extLst>
                <a:ext uri="{FF2B5EF4-FFF2-40B4-BE49-F238E27FC236}">
                  <a16:creationId xmlns:a16="http://schemas.microsoft.com/office/drawing/2014/main" id="{8B6FFB0C-2A2B-4EA2-82D5-FC281DA167B1}"/>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68081" r="15203" b="26001"/>
            <a:stretch/>
          </p:blipFill>
          <p:spPr>
            <a:xfrm>
              <a:off x="4593371" y="6076042"/>
              <a:ext cx="973392" cy="459835"/>
            </a:xfrm>
            <a:prstGeom prst="rect">
              <a:avLst/>
            </a:prstGeom>
          </p:spPr>
        </p:pic>
      </p:grpSp>
      <p:sp>
        <p:nvSpPr>
          <p:cNvPr id="17" name="TextBox 16">
            <a:extLst>
              <a:ext uri="{FF2B5EF4-FFF2-40B4-BE49-F238E27FC236}">
                <a16:creationId xmlns:a16="http://schemas.microsoft.com/office/drawing/2014/main" id="{6A77585C-32BE-4A96-88CE-1C3E54ADE51B}"/>
              </a:ext>
            </a:extLst>
          </p:cNvPr>
          <p:cNvSpPr txBox="1"/>
          <p:nvPr/>
        </p:nvSpPr>
        <p:spPr>
          <a:xfrm>
            <a:off x="1737646" y="6328645"/>
            <a:ext cx="7101061" cy="415498"/>
          </a:xfrm>
          <a:prstGeom prst="rect">
            <a:avLst/>
          </a:prstGeom>
          <a:noFill/>
        </p:spPr>
        <p:txBody>
          <a:bodyPr wrap="square">
            <a:spAutoFit/>
          </a:bodyPr>
          <a:lstStyle/>
          <a:p>
            <a:r>
              <a:rPr lang="en-US" sz="1050" dirty="0">
                <a:solidFill>
                  <a:srgbClr val="000000"/>
                </a:solidFill>
                <a:latin typeface="Calibri" panose="020F0502020204030204" pitchFamily="34" charset="0"/>
              </a:rPr>
              <a:t>Figure 1. Microbially derived gene ontology functional annotations associated with COVID19. Comparisons were conducted using Maaslin2, controlling for publication and patient with </a:t>
            </a:r>
            <a:r>
              <a:rPr lang="en-US" sz="1050" dirty="0" err="1">
                <a:solidFill>
                  <a:srgbClr val="000000"/>
                </a:solidFill>
                <a:latin typeface="Calibri" panose="020F0502020204030204" pitchFamily="34" charset="0"/>
              </a:rPr>
              <a:t>Benjamini</a:t>
            </a:r>
            <a:r>
              <a:rPr lang="en-US" sz="1050" dirty="0">
                <a:solidFill>
                  <a:srgbClr val="000000"/>
                </a:solidFill>
                <a:latin typeface="Calibri" panose="020F0502020204030204" pitchFamily="34" charset="0"/>
              </a:rPr>
              <a:t> </a:t>
            </a:r>
            <a:r>
              <a:rPr lang="en-US" sz="1050" dirty="0" err="1">
                <a:solidFill>
                  <a:srgbClr val="000000"/>
                </a:solidFill>
                <a:latin typeface="Calibri" panose="020F0502020204030204" pitchFamily="34" charset="0"/>
              </a:rPr>
              <a:t>Hochber</a:t>
            </a:r>
            <a:r>
              <a:rPr lang="en-US" sz="1050" dirty="0">
                <a:solidFill>
                  <a:srgbClr val="000000"/>
                </a:solidFill>
                <a:latin typeface="Calibri" panose="020F0502020204030204" pitchFamily="34" charset="0"/>
              </a:rPr>
              <a:t> multiple test comparison (q&lt;0.05)</a:t>
            </a:r>
            <a:endParaRPr lang="en-US" sz="1050" dirty="0"/>
          </a:p>
        </p:txBody>
      </p:sp>
    </p:spTree>
    <p:extLst>
      <p:ext uri="{BB962C8B-B14F-4D97-AF65-F5344CB8AC3E}">
        <p14:creationId xmlns:p14="http://schemas.microsoft.com/office/powerpoint/2010/main" val="415218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E353FD2-7D2F-41E5-9546-71377337723A}"/>
              </a:ext>
            </a:extLst>
          </p:cNvPr>
          <p:cNvGrpSpPr/>
          <p:nvPr/>
        </p:nvGrpSpPr>
        <p:grpSpPr>
          <a:xfrm>
            <a:off x="2650219" y="985796"/>
            <a:ext cx="6088454" cy="5780315"/>
            <a:chOff x="1604717" y="370393"/>
            <a:chExt cx="6088454" cy="5780315"/>
          </a:xfrm>
        </p:grpSpPr>
        <p:pic>
          <p:nvPicPr>
            <p:cNvPr id="5" name="Picture 4" descr="A picture containing text, conifer&#10;&#10;Description automatically generated">
              <a:extLst>
                <a:ext uri="{FF2B5EF4-FFF2-40B4-BE49-F238E27FC236}">
                  <a16:creationId xmlns:a16="http://schemas.microsoft.com/office/drawing/2014/main" id="{417BCC5B-8C32-4DF7-AAC2-8A6DFCF679ED}"/>
                </a:ext>
              </a:extLst>
            </p:cNvPr>
            <p:cNvPicPr>
              <a:picLocks noChangeAspect="1"/>
            </p:cNvPicPr>
            <p:nvPr/>
          </p:nvPicPr>
          <p:blipFill rotWithShape="1">
            <a:blip r:embed="rId3">
              <a:extLst>
                <a:ext uri="{28A0092B-C50C-407E-A947-70E740481C1C}">
                  <a14:useLocalDpi xmlns:a14="http://schemas.microsoft.com/office/drawing/2010/main" val="0"/>
                </a:ext>
              </a:extLst>
            </a:blip>
            <a:srcRect t="2680" r="2631" b="7683"/>
            <a:stretch/>
          </p:blipFill>
          <p:spPr>
            <a:xfrm>
              <a:off x="1604717" y="822873"/>
              <a:ext cx="5934566" cy="5327835"/>
            </a:xfrm>
            <a:prstGeom prst="rect">
              <a:avLst/>
            </a:prstGeom>
          </p:spPr>
        </p:pic>
        <p:sp>
          <p:nvSpPr>
            <p:cNvPr id="23" name="TextBox 22">
              <a:extLst>
                <a:ext uri="{FF2B5EF4-FFF2-40B4-BE49-F238E27FC236}">
                  <a16:creationId xmlns:a16="http://schemas.microsoft.com/office/drawing/2014/main" id="{EE7658F0-E4B4-412A-82D6-8E132354A1F6}"/>
                </a:ext>
              </a:extLst>
            </p:cNvPr>
            <p:cNvSpPr txBox="1"/>
            <p:nvPr/>
          </p:nvSpPr>
          <p:spPr>
            <a:xfrm>
              <a:off x="2814526" y="618221"/>
              <a:ext cx="2226397" cy="307777"/>
            </a:xfrm>
            <a:prstGeom prst="rect">
              <a:avLst/>
            </a:prstGeom>
            <a:solidFill>
              <a:srgbClr val="DBBEA1"/>
            </a:solidFill>
          </p:spPr>
          <p:txBody>
            <a:bodyPr wrap="square" lIns="0" tIns="0" rIns="0" bIns="0">
              <a:spAutoFit/>
            </a:bodyPr>
            <a:lstStyle/>
            <a:p>
              <a:pPr algn="ctr"/>
              <a:r>
                <a:rPr lang="en-US" sz="2000" dirty="0">
                  <a:solidFill>
                    <a:srgbClr val="228B22"/>
                  </a:solidFill>
                </a:rPr>
                <a:t>Uninfected</a:t>
              </a:r>
            </a:p>
          </p:txBody>
        </p:sp>
        <p:sp>
          <p:nvSpPr>
            <p:cNvPr id="24" name="TextBox 23">
              <a:extLst>
                <a:ext uri="{FF2B5EF4-FFF2-40B4-BE49-F238E27FC236}">
                  <a16:creationId xmlns:a16="http://schemas.microsoft.com/office/drawing/2014/main" id="{F9EB8D7B-7B0B-484F-BC8D-C36507B76905}"/>
                </a:ext>
              </a:extLst>
            </p:cNvPr>
            <p:cNvSpPr txBox="1"/>
            <p:nvPr/>
          </p:nvSpPr>
          <p:spPr>
            <a:xfrm>
              <a:off x="5176152" y="370393"/>
              <a:ext cx="2226397" cy="553998"/>
            </a:xfrm>
            <a:prstGeom prst="rect">
              <a:avLst/>
            </a:prstGeom>
            <a:solidFill>
              <a:srgbClr val="DBBEA1"/>
            </a:solidFill>
          </p:spPr>
          <p:txBody>
            <a:bodyPr wrap="square" lIns="0" tIns="0" rIns="0" bIns="0">
              <a:spAutoFit/>
            </a:bodyPr>
            <a:lstStyle/>
            <a:p>
              <a:pPr algn="ctr"/>
              <a:r>
                <a:rPr lang="en-US" dirty="0">
                  <a:solidFill>
                    <a:srgbClr val="FF7F00"/>
                  </a:solidFill>
                </a:rPr>
                <a:t>Community acquired pneumonia</a:t>
              </a:r>
            </a:p>
          </p:txBody>
        </p:sp>
        <p:sp>
          <p:nvSpPr>
            <p:cNvPr id="29" name="TextBox 28">
              <a:extLst>
                <a:ext uri="{FF2B5EF4-FFF2-40B4-BE49-F238E27FC236}">
                  <a16:creationId xmlns:a16="http://schemas.microsoft.com/office/drawing/2014/main" id="{99B53E10-C3A3-4ADB-9918-1B2753FEE311}"/>
                </a:ext>
              </a:extLst>
            </p:cNvPr>
            <p:cNvSpPr txBox="1"/>
            <p:nvPr/>
          </p:nvSpPr>
          <p:spPr>
            <a:xfrm rot="5400000">
              <a:off x="6426084" y="4150117"/>
              <a:ext cx="2226397" cy="307777"/>
            </a:xfrm>
            <a:prstGeom prst="rect">
              <a:avLst/>
            </a:prstGeom>
            <a:solidFill>
              <a:srgbClr val="96C0BA"/>
            </a:solidFill>
          </p:spPr>
          <p:txBody>
            <a:bodyPr wrap="square" lIns="0" tIns="0" rIns="0" bIns="0">
              <a:spAutoFit/>
            </a:bodyPr>
            <a:lstStyle/>
            <a:p>
              <a:pPr algn="ctr"/>
              <a:r>
                <a:rPr lang="en-US" sz="2000" dirty="0">
                  <a:solidFill>
                    <a:srgbClr val="228B22"/>
                  </a:solidFill>
                </a:rPr>
                <a:t>Uninfected</a:t>
              </a:r>
            </a:p>
          </p:txBody>
        </p:sp>
        <p:sp>
          <p:nvSpPr>
            <p:cNvPr id="30" name="TextBox 29">
              <a:extLst>
                <a:ext uri="{FF2B5EF4-FFF2-40B4-BE49-F238E27FC236}">
                  <a16:creationId xmlns:a16="http://schemas.microsoft.com/office/drawing/2014/main" id="{C8CBB850-96E4-4B80-87DE-DC959B71A0FE}"/>
                </a:ext>
              </a:extLst>
            </p:cNvPr>
            <p:cNvSpPr txBox="1"/>
            <p:nvPr/>
          </p:nvSpPr>
          <p:spPr>
            <a:xfrm rot="5400000">
              <a:off x="6855205" y="1850336"/>
              <a:ext cx="1347537" cy="307777"/>
            </a:xfrm>
            <a:prstGeom prst="rect">
              <a:avLst/>
            </a:prstGeom>
            <a:solidFill>
              <a:srgbClr val="96C0BA"/>
            </a:solidFill>
          </p:spPr>
          <p:txBody>
            <a:bodyPr wrap="square" lIns="0" tIns="0" rIns="0" bIns="0">
              <a:spAutoFit/>
            </a:bodyPr>
            <a:lstStyle/>
            <a:p>
              <a:pPr algn="ctr"/>
              <a:r>
                <a:rPr lang="en-US" sz="2000" dirty="0">
                  <a:solidFill>
                    <a:srgbClr val="B22222"/>
                  </a:solidFill>
                </a:rPr>
                <a:t>COVID19</a:t>
              </a:r>
            </a:p>
          </p:txBody>
        </p:sp>
      </p:grpSp>
      <p:sp>
        <p:nvSpPr>
          <p:cNvPr id="32" name="TextBox 31">
            <a:hlinkClick r:id="rId4" action="ppaction://hlinkfile"/>
            <a:extLst>
              <a:ext uri="{FF2B5EF4-FFF2-40B4-BE49-F238E27FC236}">
                <a16:creationId xmlns:a16="http://schemas.microsoft.com/office/drawing/2014/main" id="{D63E46CB-E1A7-4E34-932B-18410B737A63}"/>
              </a:ext>
            </a:extLst>
          </p:cNvPr>
          <p:cNvSpPr txBox="1"/>
          <p:nvPr/>
        </p:nvSpPr>
        <p:spPr>
          <a:xfrm>
            <a:off x="1524000" y="5894953"/>
            <a:ext cx="1495514" cy="461665"/>
          </a:xfrm>
          <a:prstGeom prst="rect">
            <a:avLst/>
          </a:prstGeom>
          <a:noFill/>
        </p:spPr>
        <p:txBody>
          <a:bodyPr wrap="square" rtlCol="0">
            <a:spAutoFit/>
          </a:bodyPr>
          <a:lstStyle/>
          <a:p>
            <a:r>
              <a:rPr lang="en-US" sz="1200" u="sng" dirty="0"/>
              <a:t>Supplementary Table of log2 diff. taxa</a:t>
            </a:r>
          </a:p>
        </p:txBody>
      </p:sp>
      <p:sp>
        <p:nvSpPr>
          <p:cNvPr id="12" name="TextBox 11">
            <a:extLst>
              <a:ext uri="{FF2B5EF4-FFF2-40B4-BE49-F238E27FC236}">
                <a16:creationId xmlns:a16="http://schemas.microsoft.com/office/drawing/2014/main" id="{75150908-D7C7-4618-96D3-914A02E7388B}"/>
              </a:ext>
            </a:extLst>
          </p:cNvPr>
          <p:cNvSpPr txBox="1"/>
          <p:nvPr/>
        </p:nvSpPr>
        <p:spPr>
          <a:xfrm>
            <a:off x="3113064" y="-7534"/>
            <a:ext cx="5934566" cy="954107"/>
          </a:xfrm>
          <a:prstGeom prst="rect">
            <a:avLst/>
          </a:prstGeom>
          <a:noFill/>
        </p:spPr>
        <p:txBody>
          <a:bodyPr wrap="square">
            <a:spAutoFit/>
          </a:bodyPr>
          <a:lstStyle/>
          <a:p>
            <a:pPr algn="ctr"/>
            <a:r>
              <a:rPr lang="en-US" sz="2800" dirty="0">
                <a:solidFill>
                  <a:schemeClr val="tx2"/>
                </a:solidFill>
              </a:rPr>
              <a:t>Results </a:t>
            </a:r>
          </a:p>
          <a:p>
            <a:pPr algn="ctr"/>
            <a:r>
              <a:rPr lang="en-US" sz="2800" dirty="0">
                <a:solidFill>
                  <a:schemeClr val="tx2"/>
                </a:solidFill>
              </a:rPr>
              <a:t>Differential Taxonomic abundances</a:t>
            </a:r>
          </a:p>
        </p:txBody>
      </p:sp>
      <p:sp>
        <p:nvSpPr>
          <p:cNvPr id="11" name="TextBox 10">
            <a:extLst>
              <a:ext uri="{FF2B5EF4-FFF2-40B4-BE49-F238E27FC236}">
                <a16:creationId xmlns:a16="http://schemas.microsoft.com/office/drawing/2014/main" id="{531A5C85-CE7C-4D89-B601-520CEE04E74D}"/>
              </a:ext>
            </a:extLst>
          </p:cNvPr>
          <p:cNvSpPr txBox="1"/>
          <p:nvPr/>
        </p:nvSpPr>
        <p:spPr>
          <a:xfrm>
            <a:off x="1594837" y="2021873"/>
            <a:ext cx="1899901" cy="369332"/>
          </a:xfrm>
          <a:prstGeom prst="rect">
            <a:avLst/>
          </a:prstGeom>
          <a:noFill/>
        </p:spPr>
        <p:txBody>
          <a:bodyPr wrap="square">
            <a:spAutoFit/>
          </a:bodyPr>
          <a:lstStyle/>
          <a:p>
            <a:pPr algn="l" fontAlgn="b"/>
            <a:r>
              <a:rPr lang="en-US" i="1" dirty="0" err="1">
                <a:solidFill>
                  <a:srgbClr val="000000"/>
                </a:solidFill>
                <a:latin typeface="Calibri" panose="020F0502020204030204" pitchFamily="34" charset="0"/>
              </a:rPr>
              <a:t>Sphingomonas</a:t>
            </a:r>
            <a:endParaRPr lang="en-US" i="1" dirty="0">
              <a:solidFill>
                <a:srgbClr val="000000"/>
              </a:solidFill>
              <a:latin typeface="Calibri" panose="020F0502020204030204" pitchFamily="34" charset="0"/>
            </a:endParaRPr>
          </a:p>
        </p:txBody>
      </p:sp>
      <p:sp>
        <p:nvSpPr>
          <p:cNvPr id="2" name="Circle: Hollow 1">
            <a:extLst>
              <a:ext uri="{FF2B5EF4-FFF2-40B4-BE49-F238E27FC236}">
                <a16:creationId xmlns:a16="http://schemas.microsoft.com/office/drawing/2014/main" id="{E4761983-8E06-4781-956B-51262D3E4C7C}"/>
              </a:ext>
            </a:extLst>
          </p:cNvPr>
          <p:cNvSpPr/>
          <p:nvPr/>
        </p:nvSpPr>
        <p:spPr>
          <a:xfrm rot="2318170">
            <a:off x="4814179" y="3016870"/>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3CFF968C-D87A-4987-8DFF-B302C967B39E}"/>
              </a:ext>
            </a:extLst>
          </p:cNvPr>
          <p:cNvSpPr/>
          <p:nvPr/>
        </p:nvSpPr>
        <p:spPr>
          <a:xfrm rot="2318170">
            <a:off x="7037420" y="3016870"/>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 name="Table 3">
            <a:extLst>
              <a:ext uri="{FF2B5EF4-FFF2-40B4-BE49-F238E27FC236}">
                <a16:creationId xmlns:a16="http://schemas.microsoft.com/office/drawing/2014/main" id="{C81A8B3D-3220-4FBE-84A9-D2DC33F6D46D}"/>
              </a:ext>
            </a:extLst>
          </p:cNvPr>
          <p:cNvGraphicFramePr>
            <a:graphicFrameLocks noGrp="1"/>
          </p:cNvGraphicFramePr>
          <p:nvPr>
            <p:extLst>
              <p:ext uri="{D42A27DB-BD31-4B8C-83A1-F6EECF244321}">
                <p14:modId xmlns:p14="http://schemas.microsoft.com/office/powerpoint/2010/main" val="2515846886"/>
              </p:ext>
            </p:extLst>
          </p:nvPr>
        </p:nvGraphicFramePr>
        <p:xfrm>
          <a:off x="1538255" y="2442853"/>
          <a:ext cx="2444034" cy="725805"/>
        </p:xfrm>
        <a:graphic>
          <a:graphicData uri="http://schemas.openxmlformats.org/drawingml/2006/table">
            <a:tbl>
              <a:tblPr/>
              <a:tblGrid>
                <a:gridCol w="677863">
                  <a:extLst>
                    <a:ext uri="{9D8B030D-6E8A-4147-A177-3AD203B41FA5}">
                      <a16:colId xmlns:a16="http://schemas.microsoft.com/office/drawing/2014/main" val="3088268488"/>
                    </a:ext>
                  </a:extLst>
                </a:gridCol>
                <a:gridCol w="480295">
                  <a:extLst>
                    <a:ext uri="{9D8B030D-6E8A-4147-A177-3AD203B41FA5}">
                      <a16:colId xmlns:a16="http://schemas.microsoft.com/office/drawing/2014/main" val="2779474549"/>
                    </a:ext>
                  </a:extLst>
                </a:gridCol>
                <a:gridCol w="512763">
                  <a:extLst>
                    <a:ext uri="{9D8B030D-6E8A-4147-A177-3AD203B41FA5}">
                      <a16:colId xmlns:a16="http://schemas.microsoft.com/office/drawing/2014/main" val="292891952"/>
                    </a:ext>
                  </a:extLst>
                </a:gridCol>
                <a:gridCol w="512763">
                  <a:extLst>
                    <a:ext uri="{9D8B030D-6E8A-4147-A177-3AD203B41FA5}">
                      <a16:colId xmlns:a16="http://schemas.microsoft.com/office/drawing/2014/main" val="4135818913"/>
                    </a:ext>
                  </a:extLst>
                </a:gridCol>
                <a:gridCol w="260350">
                  <a:extLst>
                    <a:ext uri="{9D8B030D-6E8A-4147-A177-3AD203B41FA5}">
                      <a16:colId xmlns:a16="http://schemas.microsoft.com/office/drawing/2014/main" val="3472297216"/>
                    </a:ext>
                  </a:extLst>
                </a:gridCol>
              </a:tblGrid>
              <a:tr h="190500">
                <a:tc>
                  <a:txBody>
                    <a:bodyPr/>
                    <a:lstStyle/>
                    <a:p>
                      <a:pPr algn="ctr" fontAlgn="b"/>
                      <a:r>
                        <a:rPr lang="en-US" sz="1100" b="0" i="0" u="none" strike="noStrike" dirty="0">
                          <a:solidFill>
                            <a:srgbClr val="000000"/>
                          </a:solidFill>
                          <a:effectLst/>
                          <a:latin typeface="Calibri" panose="020F0502020204030204" pitchFamily="34" charset="0"/>
                        </a:rPr>
                        <a:t>treatment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median ratio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q</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209258"/>
                  </a:ext>
                </a:extLst>
              </a:tr>
              <a:tr h="190500">
                <a:tc>
                  <a:txBody>
                    <a:bodyPr/>
                    <a:lstStyle/>
                    <a:p>
                      <a:pPr algn="ctr" fontAlgn="b"/>
                      <a:r>
                        <a:rPr lang="en-US" sz="1100" b="0" i="0" u="none" strike="noStrike" dirty="0">
                          <a:solidFill>
                            <a:srgbClr val="000000"/>
                          </a:solidFill>
                          <a:effectLst/>
                          <a:latin typeface="Calibri" panose="020F0502020204030204" pitchFamily="34" charset="0"/>
                        </a:rPr>
                        <a:t>CAP</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37951790"/>
                  </a:ext>
                </a:extLst>
              </a:tr>
              <a:tr h="190500">
                <a:tc>
                  <a:txBody>
                    <a:bodyPr/>
                    <a:lstStyle/>
                    <a:p>
                      <a:pPr algn="ctr" fontAlgn="b"/>
                      <a:r>
                        <a:rPr lang="en-US" sz="1100" b="0" i="0" u="none" strike="noStrike" dirty="0">
                          <a:solidFill>
                            <a:srgbClr val="000000"/>
                          </a:solidFill>
                          <a:effectLst/>
                          <a:latin typeface="Calibri" panose="020F0502020204030204" pitchFamily="34" charset="0"/>
                        </a:rPr>
                        <a:t>Uninfected</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-2.80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&lt;0.0005</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396690318"/>
                  </a:ext>
                </a:extLst>
              </a:tr>
            </a:tbl>
          </a:graphicData>
        </a:graphic>
      </p:graphicFrame>
      <p:sp>
        <p:nvSpPr>
          <p:cNvPr id="15" name="Circle: Hollow 14">
            <a:extLst>
              <a:ext uri="{FF2B5EF4-FFF2-40B4-BE49-F238E27FC236}">
                <a16:creationId xmlns:a16="http://schemas.microsoft.com/office/drawing/2014/main" id="{8E453D6C-9702-4A4A-9DB2-1822254AE532}"/>
              </a:ext>
            </a:extLst>
          </p:cNvPr>
          <p:cNvSpPr/>
          <p:nvPr/>
        </p:nvSpPr>
        <p:spPr>
          <a:xfrm rot="2318170">
            <a:off x="7037420" y="5288628"/>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3604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p:bldP spid="2" grpId="0" animBg="1"/>
      <p:bldP spid="13"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1F689F95-242A-4650-B1FF-10E445B49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8" y="1523734"/>
            <a:ext cx="7621064" cy="3810532"/>
          </a:xfrm>
          <a:prstGeom prst="rect">
            <a:avLst/>
          </a:prstGeom>
        </p:spPr>
      </p:pic>
      <p:sp>
        <p:nvSpPr>
          <p:cNvPr id="4" name="TextBox 3">
            <a:extLst>
              <a:ext uri="{FF2B5EF4-FFF2-40B4-BE49-F238E27FC236}">
                <a16:creationId xmlns:a16="http://schemas.microsoft.com/office/drawing/2014/main" id="{3626FAE6-74CB-4FE2-9CFC-E69492FF8AA1}"/>
              </a:ext>
            </a:extLst>
          </p:cNvPr>
          <p:cNvSpPr txBox="1"/>
          <p:nvPr/>
        </p:nvSpPr>
        <p:spPr>
          <a:xfrm>
            <a:off x="3113064" y="-7534"/>
            <a:ext cx="5934566" cy="523220"/>
          </a:xfrm>
          <a:prstGeom prst="rect">
            <a:avLst/>
          </a:prstGeom>
          <a:noFill/>
        </p:spPr>
        <p:txBody>
          <a:bodyPr wrap="square">
            <a:spAutoFit/>
          </a:bodyPr>
          <a:lstStyle/>
          <a:p>
            <a:pPr algn="ctr"/>
            <a:r>
              <a:rPr lang="en-US" sz="2800" dirty="0">
                <a:solidFill>
                  <a:schemeClr val="tx2"/>
                </a:solidFill>
              </a:rPr>
              <a:t>Diversity metrics (case)</a:t>
            </a:r>
          </a:p>
        </p:txBody>
      </p:sp>
      <p:pic>
        <p:nvPicPr>
          <p:cNvPr id="6" name="Picture 5" descr="Chart, scatter chart&#10;&#10;Description automatically generated">
            <a:extLst>
              <a:ext uri="{FF2B5EF4-FFF2-40B4-BE49-F238E27FC236}">
                <a16:creationId xmlns:a16="http://schemas.microsoft.com/office/drawing/2014/main" id="{DDDE7940-5884-41E7-A80A-36DECA507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468" y="1523734"/>
            <a:ext cx="7621064" cy="3810532"/>
          </a:xfrm>
          <a:prstGeom prst="rect">
            <a:avLst/>
          </a:prstGeom>
        </p:spPr>
      </p:pic>
    </p:spTree>
    <p:extLst>
      <p:ext uri="{BB962C8B-B14F-4D97-AF65-F5344CB8AC3E}">
        <p14:creationId xmlns:p14="http://schemas.microsoft.com/office/powerpoint/2010/main" val="155256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58614" y="1986134"/>
            <a:ext cx="3236676" cy="3272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4001918997"/>
              </p:ext>
            </p:extLst>
          </p:nvPr>
        </p:nvGraphicFramePr>
        <p:xfrm>
          <a:off x="1737711" y="2083342"/>
          <a:ext cx="8653664" cy="356592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123697">
                <a:tc>
                  <a:txBody>
                    <a:bodyPr/>
                    <a:lstStyle/>
                    <a:p>
                      <a:pPr algn="l" fontAlgn="b"/>
                      <a:r>
                        <a:rPr lang="en-US" sz="110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coef</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pval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qval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400" b="1" i="0" u="none" strike="noStrike" dirty="0">
                          <a:solidFill>
                            <a:srgbClr val="000000"/>
                          </a:solidFill>
                          <a:effectLst/>
                          <a:latin typeface="Calibri" panose="020F0502020204030204" pitchFamily="34" charset="0"/>
                        </a:rPr>
                        <a:t>Biological </a:t>
                      </a:r>
                    </a:p>
                    <a:p>
                      <a:pPr algn="ctr" fontAlgn="ctr"/>
                      <a:r>
                        <a:rPr lang="en-US" sz="140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dirty="0">
                          <a:solidFill>
                            <a:srgbClr val="7030A0"/>
                          </a:solidFill>
                        </a:rPr>
                        <a:t>phosphorylation</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nucleobase-containing</a:t>
                      </a:r>
                      <a:r>
                        <a:rPr lang="en-US" sz="140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a:t>
                      </a:r>
                      <a:r>
                        <a:rPr lang="en-US" sz="1400" b="1" dirty="0">
                          <a:solidFill>
                            <a:srgbClr val="7030A0"/>
                          </a:solidFill>
                        </a:rPr>
                        <a:t>phosphodiester</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228B22"/>
                          </a:solidFill>
                          <a:effectLst/>
                          <a:latin typeface="Calibri" panose="020F0502020204030204" pitchFamily="34" charset="0"/>
                        </a:rPr>
                        <a:t>bond</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400" b="1" dirty="0">
                          <a:solidFill>
                            <a:srgbClr val="4472C4"/>
                          </a:solidFill>
                        </a:rPr>
                        <a:t>endopeptidase</a:t>
                      </a:r>
                      <a:r>
                        <a:rPr lang="en-US" sz="140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400" b="1" i="0" u="none" strike="noStrike" dirty="0">
                          <a:solidFill>
                            <a:srgbClr val="000000"/>
                          </a:solidFill>
                          <a:effectLst/>
                          <a:latin typeface="Calibri" panose="020F0502020204030204" pitchFamily="34" charset="0"/>
                        </a:rPr>
                        <a:t>Molecular </a:t>
                      </a:r>
                    </a:p>
                    <a:p>
                      <a:pPr algn="ctr" fontAlgn="ctr"/>
                      <a:r>
                        <a:rPr lang="en-US" sz="140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1" i="0" u="none" strike="noStrike" dirty="0">
                          <a:solidFill>
                            <a:srgbClr val="FFC000"/>
                          </a:solidFill>
                          <a:effectLst/>
                          <a:latin typeface="Calibri" panose="020F0502020204030204" pitchFamily="34" charset="0"/>
                        </a:rPr>
                        <a:t>DNA</a:t>
                      </a:r>
                      <a:r>
                        <a:rPr lang="en-US" sz="140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400" b="1" dirty="0">
                          <a:solidFill>
                            <a:srgbClr val="7030A0"/>
                          </a:solidFill>
                        </a:rPr>
                        <a:t>Pyrophosphat</a:t>
                      </a:r>
                      <a:r>
                        <a:rPr lang="en-US" sz="1400" b="1" dirty="0">
                          <a:solidFill>
                            <a:srgbClr val="4472C4"/>
                          </a:solidFill>
                        </a:rPr>
                        <a:t>ase activity</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400" b="1" dirty="0">
                          <a:solidFill>
                            <a:srgbClr val="4472C4"/>
                          </a:solidFill>
                        </a:rPr>
                        <a:t>oxidoreductase activity</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400" b="1" dirty="0">
                          <a:solidFill>
                            <a:srgbClr val="4472C4"/>
                          </a:solidFill>
                        </a:rPr>
                        <a:t>hydrolase activity</a:t>
                      </a:r>
                      <a:r>
                        <a:rPr lang="en-US" sz="140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0.003</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400" b="1" dirty="0">
                          <a:solidFill>
                            <a:srgbClr val="4472C4"/>
                          </a:solidFill>
                        </a:rPr>
                        <a:t>catalytic activity</a:t>
                      </a:r>
                      <a:r>
                        <a:rPr lang="en-US" sz="1400" b="0" i="0" u="none" strike="noStrike" dirty="0">
                          <a:solidFill>
                            <a:srgbClr val="000000"/>
                          </a:solidFill>
                          <a:effectLst/>
                          <a:latin typeface="Calibri" panose="020F0502020204030204" pitchFamily="34" charset="0"/>
                        </a:rPr>
                        <a:t>, acting on </a:t>
                      </a:r>
                      <a:r>
                        <a:rPr lang="en-US" sz="140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organonitrogen</a:t>
                      </a:r>
                      <a:r>
                        <a:rPr lang="en-US" sz="140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3123233" y="109758"/>
            <a:ext cx="5648326" cy="1323439"/>
          </a:xfrm>
          <a:prstGeom prst="rect">
            <a:avLst/>
          </a:prstGeom>
          <a:noFill/>
        </p:spPr>
        <p:txBody>
          <a:bodyPr wrap="square">
            <a:spAutoFit/>
          </a:bodyPr>
          <a:lstStyle/>
          <a:p>
            <a:pPr algn="ctr"/>
            <a:r>
              <a:rPr lang="en-US" sz="4000" dirty="0">
                <a:solidFill>
                  <a:schemeClr val="tx2"/>
                </a:solidFill>
              </a:rPr>
              <a:t>Gene Ontologies with </a:t>
            </a:r>
            <a:r>
              <a:rPr lang="en-US" sz="4000" dirty="0">
                <a:solidFill>
                  <a:srgbClr val="B22222"/>
                </a:solidFill>
              </a:rPr>
              <a:t>COVID19</a:t>
            </a:r>
            <a:r>
              <a:rPr lang="en-US" sz="4000" dirty="0">
                <a:solidFill>
                  <a:schemeClr val="tx2"/>
                </a:solidFill>
              </a:rPr>
              <a:t> </a:t>
            </a:r>
            <a:r>
              <a:rPr lang="en-US" sz="4000" dirty="0">
                <a:solidFill>
                  <a:srgbClr val="228B22"/>
                </a:solidFill>
              </a:rPr>
              <a:t>Survival</a:t>
            </a:r>
          </a:p>
        </p:txBody>
      </p:sp>
      <p:sp>
        <p:nvSpPr>
          <p:cNvPr id="14" name="TextBox 13">
            <a:extLst>
              <a:ext uri="{FF2B5EF4-FFF2-40B4-BE49-F238E27FC236}">
                <a16:creationId xmlns:a16="http://schemas.microsoft.com/office/drawing/2014/main" id="{07CEB0DB-2AA8-46AE-BDD9-63358C58AAB6}"/>
              </a:ext>
            </a:extLst>
          </p:cNvPr>
          <p:cNvSpPr txBox="1"/>
          <p:nvPr/>
        </p:nvSpPr>
        <p:spPr>
          <a:xfrm>
            <a:off x="1537558" y="5717895"/>
            <a:ext cx="9130443" cy="369332"/>
          </a:xfrm>
          <a:prstGeom prst="rect">
            <a:avLst/>
          </a:prstGeom>
          <a:noFill/>
        </p:spPr>
        <p:txBody>
          <a:bodyPr wrap="square">
            <a:spAutoFit/>
          </a:bodyPr>
          <a:lstStyle/>
          <a:p>
            <a:pPr algn="ctr"/>
            <a:r>
              <a:rPr lang="en-US" b="1" dirty="0">
                <a:solidFill>
                  <a:srgbClr val="000000"/>
                </a:solidFill>
                <a:latin typeface="Calibri" panose="020F0502020204030204" pitchFamily="34" charset="0"/>
              </a:rPr>
              <a:t>* Coefficients are directly correlated with regulation amongst patients who survived.</a:t>
            </a:r>
            <a:endParaRPr lang="en-US" dirty="0">
              <a:solidFill>
                <a:srgbClr val="000000"/>
              </a:solidFill>
              <a:latin typeface="Calibri" panose="020F0502020204030204" pitchFamily="34" charset="0"/>
            </a:endParaRPr>
          </a:p>
        </p:txBody>
      </p:sp>
      <p:sp>
        <p:nvSpPr>
          <p:cNvPr id="16" name="TextBox 15">
            <a:extLst>
              <a:ext uri="{FF2B5EF4-FFF2-40B4-BE49-F238E27FC236}">
                <a16:creationId xmlns:a16="http://schemas.microsoft.com/office/drawing/2014/main" id="{88FDCC9D-890E-4F70-8D0F-75F86FFE3D3B}"/>
              </a:ext>
            </a:extLst>
          </p:cNvPr>
          <p:cNvSpPr txBox="1"/>
          <p:nvPr/>
        </p:nvSpPr>
        <p:spPr>
          <a:xfrm>
            <a:off x="1737711" y="1586604"/>
            <a:ext cx="8653664" cy="461665"/>
          </a:xfrm>
          <a:prstGeom prst="rect">
            <a:avLst/>
          </a:prstGeom>
          <a:noFill/>
        </p:spPr>
        <p:txBody>
          <a:bodyPr wrap="square">
            <a:spAutoFit/>
          </a:bodyPr>
          <a:lstStyle/>
          <a:p>
            <a:pPr algn="l" fontAlgn="b"/>
            <a:r>
              <a:rPr lang="en-US" sz="1200" dirty="0">
                <a:solidFill>
                  <a:srgbClr val="000000"/>
                </a:solidFill>
                <a:latin typeface="Calibri" panose="020F0502020204030204" pitchFamily="34" charset="0"/>
              </a:rPr>
              <a:t>Table 4. Gene Ontologies associated with COVID19 survival.  GO terms comparisons were conducted using Maaslin2, controlling for random effect of patient and using </a:t>
            </a:r>
            <a:r>
              <a:rPr lang="en-US" sz="1200" dirty="0" err="1">
                <a:solidFill>
                  <a:srgbClr val="000000"/>
                </a:solidFill>
                <a:latin typeface="Calibri" panose="020F0502020204030204" pitchFamily="34" charset="0"/>
              </a:rPr>
              <a:t>Benjamini</a:t>
            </a:r>
            <a:r>
              <a:rPr lang="en-US" sz="1200" dirty="0">
                <a:solidFill>
                  <a:srgbClr val="000000"/>
                </a:solidFill>
                <a:latin typeface="Calibri" panose="020F0502020204030204" pitchFamily="34" charset="0"/>
              </a:rPr>
              <a:t> </a:t>
            </a:r>
            <a:r>
              <a:rPr lang="en-US" sz="1200" dirty="0" err="1">
                <a:solidFill>
                  <a:srgbClr val="000000"/>
                </a:solidFill>
                <a:latin typeface="Calibri" panose="020F0502020204030204" pitchFamily="34" charset="0"/>
              </a:rPr>
              <a:t>Hochber</a:t>
            </a:r>
            <a:r>
              <a:rPr lang="en-US" sz="1200" dirty="0">
                <a:solidFill>
                  <a:srgbClr val="000000"/>
                </a:solidFill>
                <a:latin typeface="Calibri" panose="020F0502020204030204" pitchFamily="34" charset="0"/>
              </a:rPr>
              <a:t> multiple test comparison (q&lt;0.05).</a:t>
            </a:r>
          </a:p>
        </p:txBody>
      </p:sp>
    </p:spTree>
    <p:extLst>
      <p:ext uri="{BB962C8B-B14F-4D97-AF65-F5344CB8AC3E}">
        <p14:creationId xmlns:p14="http://schemas.microsoft.com/office/powerpoint/2010/main" val="230026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CM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C3835"/>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General_Brand " id="{8E241C18-6C84-5E4C-8761-3B55892AACF5}" vid="{BFDD582E-FF1F-9C4F-8546-5DA41008747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toryboard Layout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2031</TotalTime>
  <Words>4219</Words>
  <Application>Microsoft Office PowerPoint</Application>
  <PresentationFormat>Widescreen</PresentationFormat>
  <Paragraphs>806</Paragraphs>
  <Slides>26</Slides>
  <Notes>19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26</vt:i4>
      </vt:variant>
    </vt:vector>
  </HeadingPairs>
  <TitlesOfParts>
    <vt:vector size="39" baseType="lpstr">
      <vt:lpstr>-apple-system</vt:lpstr>
      <vt:lpstr>Arial</vt:lpstr>
      <vt:lpstr>Calibri</vt:lpstr>
      <vt:lpstr>Calibri Light</vt:lpstr>
      <vt:lpstr>Open Sans</vt:lpstr>
      <vt:lpstr>Roboto</vt:lpstr>
      <vt:lpstr>Segoe UI</vt:lpstr>
      <vt:lpstr>Slack-Lato</vt:lpstr>
      <vt:lpstr>Symbol</vt:lpstr>
      <vt:lpstr>Times New Roman</vt:lpstr>
      <vt:lpstr>BCM Theme</vt:lpstr>
      <vt:lpstr>Storyboard Layouts</vt:lpstr>
      <vt:lpstr>1_Storyboard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Possible Viral mechanistic correlations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Jochum, Michael D.</cp:lastModifiedBy>
  <cp:revision>145</cp:revision>
  <cp:lastPrinted>2017-02-16T22:08:49Z</cp:lastPrinted>
  <dcterms:created xsi:type="dcterms:W3CDTF">2017-10-24T13:41:35Z</dcterms:created>
  <dcterms:modified xsi:type="dcterms:W3CDTF">2021-05-18T20:15:43Z</dcterms:modified>
</cp:coreProperties>
</file>