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 id="2147483702" r:id="rId3"/>
  </p:sldMasterIdLst>
  <p:notesMasterIdLst>
    <p:notesMasterId r:id="rId34"/>
  </p:notesMasterIdLst>
  <p:sldIdLst>
    <p:sldId id="466" r:id="rId4"/>
    <p:sldId id="471" r:id="rId5"/>
    <p:sldId id="470" r:id="rId6"/>
    <p:sldId id="476" r:id="rId7"/>
    <p:sldId id="489" r:id="rId8"/>
    <p:sldId id="485" r:id="rId9"/>
    <p:sldId id="502" r:id="rId10"/>
    <p:sldId id="521" r:id="rId11"/>
    <p:sldId id="519" r:id="rId12"/>
    <p:sldId id="507" r:id="rId13"/>
    <p:sldId id="511" r:id="rId14"/>
    <p:sldId id="510" r:id="rId15"/>
    <p:sldId id="514" r:id="rId16"/>
    <p:sldId id="491" r:id="rId17"/>
    <p:sldId id="495" r:id="rId18"/>
    <p:sldId id="484" r:id="rId19"/>
    <p:sldId id="494" r:id="rId20"/>
    <p:sldId id="493" r:id="rId21"/>
    <p:sldId id="482" r:id="rId22"/>
    <p:sldId id="499" r:id="rId23"/>
    <p:sldId id="506" r:id="rId24"/>
    <p:sldId id="517" r:id="rId25"/>
    <p:sldId id="500" r:id="rId26"/>
    <p:sldId id="488" r:id="rId27"/>
    <p:sldId id="501" r:id="rId28"/>
    <p:sldId id="483" r:id="rId29"/>
    <p:sldId id="257" r:id="rId30"/>
    <p:sldId id="273" r:id="rId31"/>
    <p:sldId id="478" r:id="rId32"/>
    <p:sldId id="4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ochum" initials="MJ" lastIdx="1" clrIdx="0">
    <p:extLst>
      <p:ext uri="{19B8F6BF-5375-455C-9EA6-DF929625EA0E}">
        <p15:presenceInfo xmlns:p15="http://schemas.microsoft.com/office/powerpoint/2012/main" userId="8883876d26b070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25"/>
    <a:srgbClr val="2E3E46"/>
    <a:srgbClr val="B22222"/>
    <a:srgbClr val="228B22"/>
    <a:srgbClr val="FF7F00"/>
    <a:srgbClr val="B24745"/>
    <a:srgbClr val="4472C4"/>
    <a:srgbClr val="3B4992"/>
    <a:srgbClr val="008B45"/>
    <a:srgbClr val="E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78845" autoAdjust="0"/>
  </p:normalViewPr>
  <p:slideViewPr>
    <p:cSldViewPr snapToGrid="0">
      <p:cViewPr varScale="1">
        <p:scale>
          <a:sx n="126" d="100"/>
          <a:sy n="126" d="100"/>
        </p:scale>
        <p:origin x="3942" y="126"/>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commentAuthors" Target="commentAuthor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BD4FD-9392-0A48-A87B-B5740D106C44}" type="datetimeFigureOut">
              <a:rPr lang="en-US" smtClean="0"/>
              <a:t>3/22/2022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4C89-39AB-4440-A7D3-F7D27E1F3377}" type="slidenum">
              <a:rPr lang="en-US" smtClean="0"/>
              <a:t>‹#›</a:t>
            </a:fld>
            <a:endParaRPr lang="en-US"/>
          </a:p>
        </p:txBody>
      </p:sp>
    </p:spTree>
    <p:extLst>
      <p:ext uri="{BB962C8B-B14F-4D97-AF65-F5344CB8AC3E}">
        <p14:creationId xmlns:p14="http://schemas.microsoft.com/office/powerpoint/2010/main" val="1122174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Thank you for allowing me to present our ongoing research on behalf of the COVIRT microbial subgroup.  I have no conflicts of interest of financial disclosures.</a:t>
            </a:r>
          </a:p>
        </p:txBody>
      </p:sp>
      <p:sp>
        <p:nvSpPr>
          <p:cNvPr id="4" name="Slide Number Placeholder 3"/>
          <p:cNvSpPr>
            <a:spLocks noGrp="1"/>
          </p:cNvSpPr>
          <p:nvPr>
            <p:ph type="sldNum" sz="quarter" idx="10"/>
          </p:nvPr>
        </p:nvSpPr>
        <p:spPr/>
        <p:txBody>
          <a:bodyPr/>
          <a:lstStyle/>
          <a:p>
            <a:fld id="{AE174C89-39AB-4440-A7D3-F7D27E1F3377}" type="slidenum">
              <a:rPr lang="en-US" smtClean="0"/>
              <a:t>1</a:t>
            </a:fld>
            <a:endParaRPr lang="en-US"/>
          </a:p>
        </p:txBody>
      </p:sp>
    </p:spTree>
    <p:extLst>
      <p:ext uri="{BB962C8B-B14F-4D97-AF65-F5344CB8AC3E}">
        <p14:creationId xmlns:p14="http://schemas.microsoft.com/office/powerpoint/2010/main" val="717829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Results of an Analysis of Variance of a linear model of *** outcome based and clusters derived from the unsupervised machine learning Dirichlet mixture modeling clustering analysis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revealed a statistically significant associated between </a:t>
            </a:r>
            <a:r>
              <a:rPr lang="en-US" dirty="0" err="1"/>
              <a:t>dmm_cluster</a:t>
            </a:r>
            <a:r>
              <a:rPr lang="en-US" dirty="0"/>
              <a:t> number and outcome with a p value of &lt;0.001 and an Adjusted R-squared value of 0.3238.  *** A </a:t>
            </a:r>
            <a:r>
              <a:rPr lang="en-US" dirty="0" err="1"/>
              <a:t>posthoc</a:t>
            </a:r>
            <a:r>
              <a:rPr lang="en-US" dirty="0"/>
              <a:t> Tukey- Kramer multiple comparison of means test with 95% confidence intervals showed a statistically significance amongst samples that deceased compared with samples that survived with an adjusted p value of 0.001.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Pearson's Chi-squared test revealed a statistically significant correlations with </a:t>
            </a:r>
            <a:r>
              <a:rPr lang="en-US" dirty="0" err="1"/>
              <a:t>dmm</a:t>
            </a:r>
            <a:r>
              <a:rPr lang="en-US" dirty="0"/>
              <a:t> cluster and outcome *** DMM cluster here? 	</a:t>
            </a:r>
          </a:p>
          <a:p>
            <a:r>
              <a:rPr lang="en-US" dirty="0"/>
              <a:t>Pearson's Chi-squared test</a:t>
            </a:r>
          </a:p>
          <a:p>
            <a:r>
              <a:rPr lang="en-US" dirty="0"/>
              <a:t>data:  tab</a:t>
            </a:r>
          </a:p>
          <a:p>
            <a:r>
              <a:rPr lang="en-US" dirty="0"/>
              <a:t>X-squared = 12.774, df = 4, p-value = 0.01244</a:t>
            </a:r>
          </a:p>
        </p:txBody>
      </p:sp>
      <p:sp>
        <p:nvSpPr>
          <p:cNvPr id="4" name="Slide Number Placeholder 3"/>
          <p:cNvSpPr>
            <a:spLocks noGrp="1"/>
          </p:cNvSpPr>
          <p:nvPr>
            <p:ph type="sldNum" sz="quarter" idx="5"/>
          </p:nvPr>
        </p:nvSpPr>
        <p:spPr/>
        <p:txBody>
          <a:bodyPr/>
          <a:lstStyle/>
          <a:p>
            <a:fld id="{AE174C89-39AB-4440-A7D3-F7D27E1F3377}" type="slidenum">
              <a:rPr lang="en-US" smtClean="0"/>
              <a:t>10</a:t>
            </a:fld>
            <a:endParaRPr lang="en-US"/>
          </a:p>
        </p:txBody>
      </p:sp>
    </p:spTree>
    <p:extLst>
      <p:ext uri="{BB962C8B-B14F-4D97-AF65-F5344CB8AC3E}">
        <p14:creationId xmlns:p14="http://schemas.microsoft.com/office/powerpoint/2010/main" val="135089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of particular interest associated with morbidity in the Depth 1 parent *** Metabolic and cellular processes include decreases in *** carbohydrate metabolic processes,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Increases in *** RNA metabolic processes and RNA phosphodiester bond hydrolysis, *** decreases in phosphorylation,  and increases in nucleobase containing compound biosynthetic processes. </a:t>
            </a:r>
          </a:p>
        </p:txBody>
      </p:sp>
      <p:sp>
        <p:nvSpPr>
          <p:cNvPr id="4" name="Slide Number Placeholder 3"/>
          <p:cNvSpPr>
            <a:spLocks noGrp="1"/>
          </p:cNvSpPr>
          <p:nvPr>
            <p:ph type="sldNum" sz="quarter" idx="5"/>
          </p:nvPr>
        </p:nvSpPr>
        <p:spPr/>
        <p:txBody>
          <a:bodyPr/>
          <a:lstStyle/>
          <a:p>
            <a:fld id="{AE174C89-39AB-4440-A7D3-F7D27E1F3377}" type="slidenum">
              <a:rPr lang="en-US" smtClean="0"/>
              <a:t>11</a:t>
            </a:fld>
            <a:endParaRPr lang="en-US"/>
          </a:p>
        </p:txBody>
      </p:sp>
    </p:spTree>
    <p:extLst>
      <p:ext uri="{BB962C8B-B14F-4D97-AF65-F5344CB8AC3E}">
        <p14:creationId xmlns:p14="http://schemas.microsoft.com/office/powerpoint/2010/main" val="390315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 ontology comparison amongst those who died.*** Depth 1 parent Catalytic activity Gene ontology comparison amongst those who died to those who survived reported major *** decreases in </a:t>
            </a:r>
            <a:r>
              <a:rPr lang="en-US" dirty="0" err="1"/>
              <a:t>oxoreductase</a:t>
            </a:r>
            <a:r>
              <a:rPr lang="en-US" dirty="0"/>
              <a:t> activity, *** increases in catalytic activity acting on RNA***, and endopeptidase activity***. [NEXT SLIDE]</a:t>
            </a:r>
          </a:p>
        </p:txBody>
      </p:sp>
      <p:sp>
        <p:nvSpPr>
          <p:cNvPr id="4" name="Slide Number Placeholder 3"/>
          <p:cNvSpPr>
            <a:spLocks noGrp="1"/>
          </p:cNvSpPr>
          <p:nvPr>
            <p:ph type="sldNum" sz="quarter" idx="5"/>
          </p:nvPr>
        </p:nvSpPr>
        <p:spPr/>
        <p:txBody>
          <a:bodyPr/>
          <a:lstStyle/>
          <a:p>
            <a:fld id="{AE174C89-39AB-4440-A7D3-F7D27E1F3377}" type="slidenum">
              <a:rPr lang="en-US" smtClean="0"/>
              <a:t>12</a:t>
            </a:fld>
            <a:endParaRPr lang="en-US"/>
          </a:p>
        </p:txBody>
      </p:sp>
    </p:spTree>
    <p:extLst>
      <p:ext uri="{BB962C8B-B14F-4D97-AF65-F5344CB8AC3E}">
        <p14:creationId xmlns:p14="http://schemas.microsoft.com/office/powerpoint/2010/main" val="2838957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 with respect to the Go Terms belonging to the Depth 1 parent of binding, we observed *** decreases in organic cyclic compound binding and *** increases in RNA binding *** transition metal ion binding, ***magnesium ion binding,*** and  zinc ion binding amongst those who died compared to those who survived. [NEXT SLIDE]</a:t>
            </a:r>
          </a:p>
        </p:txBody>
      </p:sp>
      <p:sp>
        <p:nvSpPr>
          <p:cNvPr id="4" name="Slide Number Placeholder 3"/>
          <p:cNvSpPr>
            <a:spLocks noGrp="1"/>
          </p:cNvSpPr>
          <p:nvPr>
            <p:ph type="sldNum" sz="quarter" idx="5"/>
          </p:nvPr>
        </p:nvSpPr>
        <p:spPr/>
        <p:txBody>
          <a:bodyPr/>
          <a:lstStyle/>
          <a:p>
            <a:fld id="{AE174C89-39AB-4440-A7D3-F7D27E1F3377}" type="slidenum">
              <a:rPr lang="en-US" smtClean="0"/>
              <a:t>13</a:t>
            </a:fld>
            <a:endParaRPr lang="en-US"/>
          </a:p>
        </p:txBody>
      </p:sp>
    </p:spTree>
    <p:extLst>
      <p:ext uri="{BB962C8B-B14F-4D97-AF65-F5344CB8AC3E}">
        <p14:creationId xmlns:p14="http://schemas.microsoft.com/office/powerpoint/2010/main" val="22302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findings were similar in nature to the GO Terms associated with COVID19 </a:t>
            </a:r>
            <a:r>
              <a:rPr lang="en-US" sz="1200" dirty="0">
                <a:solidFill>
                  <a:schemeClr val="tx2"/>
                </a:solidFill>
              </a:rPr>
              <a:t>versus the </a:t>
            </a:r>
            <a:r>
              <a:rPr lang="en-US" sz="1200" dirty="0">
                <a:solidFill>
                  <a:srgbClr val="228B22"/>
                </a:solidFill>
              </a:rPr>
              <a:t>uninfected</a:t>
            </a:r>
            <a:r>
              <a:rPr lang="en-US" sz="1200" dirty="0">
                <a:solidFill>
                  <a:schemeClr val="tx2"/>
                </a:solidFill>
              </a:rPr>
              <a:t> and community acquired pneumonia patient cohorts</a:t>
            </a:r>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14</a:t>
            </a:fld>
            <a:endParaRPr lang="en-US"/>
          </a:p>
        </p:txBody>
      </p:sp>
    </p:spTree>
    <p:extLst>
      <p:ext uri="{BB962C8B-B14F-4D97-AF65-F5344CB8AC3E}">
        <p14:creationId xmlns:p14="http://schemas.microsoft.com/office/powerpoint/2010/main" val="2164115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
            <a:r>
              <a:rPr lang="en-US" dirty="0"/>
              <a:t>Survivors of COVID19 moderate to severe disease had a significantly unique BALF </a:t>
            </a:r>
            <a:r>
              <a:rPr lang="en-US" dirty="0" err="1"/>
              <a:t>metatransciptome</a:t>
            </a:r>
            <a:r>
              <a:rPr lang="en-US" dirty="0"/>
              <a:t> profile with notable decreases in the log2 median ratios in the *** Family </a:t>
            </a:r>
            <a:r>
              <a:rPr lang="en-US" sz="1200" b="1" i="1" u="none" strike="noStrike" dirty="0" err="1">
                <a:solidFill>
                  <a:srgbClr val="B66E6D"/>
                </a:solidFill>
                <a:effectLst/>
                <a:latin typeface="Calibri" panose="020F0502020204030204" pitchFamily="34" charset="0"/>
              </a:rPr>
              <a:t>Comamonadaceae</a:t>
            </a:r>
            <a:r>
              <a:rPr lang="en-US" sz="1200" b="1" i="1" u="none" strike="noStrike" dirty="0">
                <a:solidFill>
                  <a:srgbClr val="B66E6D"/>
                </a:solidFill>
                <a:effectLst/>
                <a:latin typeface="Calibri" panose="020F0502020204030204" pitchFamily="34" charset="0"/>
              </a:rPr>
              <a:t> genus </a:t>
            </a:r>
            <a:r>
              <a:rPr lang="en-US" sz="1200" b="1" i="1" u="none" strike="noStrike" dirty="0" err="1">
                <a:solidFill>
                  <a:srgbClr val="B66E6D"/>
                </a:solidFill>
                <a:effectLst/>
                <a:latin typeface="Calibri" panose="020F0502020204030204" pitchFamily="34" charset="0"/>
              </a:rPr>
              <a:t>Variovorax</a:t>
            </a:r>
            <a:r>
              <a:rPr lang="en-US" sz="1200" b="1" i="1" u="none" strike="noStrike" dirty="0">
                <a:solidFill>
                  <a:srgbClr val="B66E6D"/>
                </a:solidFill>
                <a:effectLst/>
                <a:latin typeface="Calibri" panose="020F0502020204030204" pitchFamily="34" charset="0"/>
              </a:rPr>
              <a:t> and </a:t>
            </a:r>
          </a:p>
          <a:p>
            <a:pPr algn="l" rtl="0" fontAlgn="b"/>
            <a:endParaRPr lang="en-US" sz="1200" b="1" i="1" u="none" strike="noStrike" dirty="0">
              <a:solidFill>
                <a:srgbClr val="B66E6D"/>
              </a:solidFill>
              <a:effectLst/>
              <a:latin typeface="Calibri" panose="020F0502020204030204" pitchFamily="34" charset="0"/>
            </a:endParaRPr>
          </a:p>
          <a:p>
            <a:pPr algn="l" rtl="0" fontAlgn="b"/>
            <a:r>
              <a:rPr lang="en-US" sz="1200" b="1" i="1" u="none" strike="noStrike" dirty="0">
                <a:solidFill>
                  <a:srgbClr val="B66E6D"/>
                </a:solidFill>
                <a:effectLst/>
                <a:latin typeface="Calibri" panose="020F0502020204030204" pitchFamily="34" charset="0"/>
              </a:rPr>
              <a:t>Additionally, thee </a:t>
            </a:r>
            <a:r>
              <a:rPr lang="en-US" sz="1200" b="1" i="1" u="none" strike="noStrike" dirty="0" err="1">
                <a:solidFill>
                  <a:srgbClr val="B66E6D"/>
                </a:solidFill>
                <a:effectLst/>
                <a:latin typeface="Calibri" panose="020F0502020204030204" pitchFamily="34" charset="0"/>
              </a:rPr>
              <a:t>wer</a:t>
            </a:r>
            <a:r>
              <a:rPr lang="en-US" sz="1200" b="1" i="1" u="none" strike="noStrike" dirty="0">
                <a:solidFill>
                  <a:srgbClr val="B66E6D"/>
                </a:solidFill>
                <a:effectLst/>
                <a:latin typeface="Calibri" panose="020F0502020204030204" pitchFamily="34" charset="0"/>
              </a:rPr>
              <a:t> significant increases in the log2 median ratios of order Bacteroidia and class </a:t>
            </a:r>
            <a:r>
              <a:rPr lang="en-US" sz="1200" b="1" i="1" u="none" strike="noStrike" dirty="0" err="1">
                <a:solidFill>
                  <a:srgbClr val="B66E6D"/>
                </a:solidFill>
                <a:effectLst/>
                <a:latin typeface="Calibri" panose="020F0502020204030204" pitchFamily="34" charset="0"/>
              </a:rPr>
              <a:t>Bacteroidales</a:t>
            </a:r>
            <a:endParaRPr lang="en-US" sz="1200" b="1" i="1" u="none" strike="noStrike" dirty="0">
              <a:solidFill>
                <a:srgbClr val="B66E6D"/>
              </a:solidFill>
              <a:effectLst/>
              <a:latin typeface="Calibri" panose="020F0502020204030204" pitchFamily="34" charset="0"/>
            </a:endParaRPr>
          </a:p>
          <a:p>
            <a:endParaRPr lang="en-US" dirty="0"/>
          </a:p>
          <a:p>
            <a:endParaRPr lang="en-US" dirty="0"/>
          </a:p>
          <a:p>
            <a:r>
              <a:rPr lang="en-US" dirty="0"/>
              <a:t>https://www.medrxiv.org/content/10.1101/2020.08.20.20144014v1.full.pdf</a:t>
            </a:r>
          </a:p>
          <a:p>
            <a:endParaRPr lang="en-US" dirty="0"/>
          </a:p>
          <a:p>
            <a:r>
              <a:rPr lang="en-US" dirty="0"/>
              <a:t>Notably, </a:t>
            </a:r>
            <a:r>
              <a:rPr lang="en-US" dirty="0" err="1"/>
              <a:t>Variovorax</a:t>
            </a:r>
            <a:r>
              <a:rPr lang="en-US" dirty="0"/>
              <a:t> account for a very high proportion in 6 patients. Interestingly, Staphylococcus </a:t>
            </a:r>
            <a:r>
              <a:rPr lang="en-US" dirty="0" err="1"/>
              <a:t>xylosus</a:t>
            </a:r>
            <a:r>
              <a:rPr lang="en-US" dirty="0"/>
              <a:t> and</a:t>
            </a:r>
          </a:p>
          <a:p>
            <a:endParaRPr lang="en-US" dirty="0"/>
          </a:p>
          <a:p>
            <a:endParaRPr lang="en-US" dirty="0"/>
          </a:p>
          <a:p>
            <a:r>
              <a:rPr lang="en-US" dirty="0"/>
              <a:t>https://www.nature.com/articles/s42003-021-01796-w</a:t>
            </a:r>
          </a:p>
          <a:p>
            <a:endParaRPr lang="en-US" dirty="0"/>
          </a:p>
          <a:p>
            <a:r>
              <a:rPr lang="en-US" dirty="0"/>
              <a:t>Staphylococcus </a:t>
            </a:r>
            <a:r>
              <a:rPr lang="en-US" dirty="0" err="1"/>
              <a:t>simulans</a:t>
            </a:r>
            <a:r>
              <a:rPr lang="en-US" dirty="0"/>
              <a:t> had high abundances in three healthy controls (H21, H22 and H23)</a:t>
            </a:r>
          </a:p>
        </p:txBody>
      </p:sp>
      <p:sp>
        <p:nvSpPr>
          <p:cNvPr id="4" name="Slide Number Placeholder 3"/>
          <p:cNvSpPr>
            <a:spLocks noGrp="1"/>
          </p:cNvSpPr>
          <p:nvPr>
            <p:ph type="sldNum" sz="quarter" idx="5"/>
          </p:nvPr>
        </p:nvSpPr>
        <p:spPr/>
        <p:txBody>
          <a:bodyPr/>
          <a:lstStyle/>
          <a:p>
            <a:fld id="{AE174C89-39AB-4440-A7D3-F7D27E1F3377}" type="slidenum">
              <a:rPr lang="en-US" smtClean="0"/>
              <a:t>15</a:t>
            </a:fld>
            <a:endParaRPr lang="en-US"/>
          </a:p>
        </p:txBody>
      </p:sp>
    </p:spTree>
    <p:extLst>
      <p:ext uri="{BB962C8B-B14F-4D97-AF65-F5344CB8AC3E}">
        <p14:creationId xmlns:p14="http://schemas.microsoft.com/office/powerpoint/2010/main" val="2256367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 conclusion, we observed unique and taxonomic and functional discriminant features in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brochoalveolar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lavage metatranscriptomes associated with COVID19 disease and death.  Taxa of interested included genera from the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Sphingomonadacae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Class, and function annotated Gene ontologies of interest included associated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with:Phosphate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 phosphorylation, metal ion binding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mg,zn,etc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nucleotide terms (DNA/RNA), Lytic activity (hydrolase,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endopeptidase,etc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16</a:t>
            </a:fld>
            <a:endParaRPr lang="en-US"/>
          </a:p>
        </p:txBody>
      </p:sp>
    </p:spTree>
    <p:extLst>
      <p:ext uri="{BB962C8B-B14F-4D97-AF65-F5344CB8AC3E}">
        <p14:creationId xmlns:p14="http://schemas.microsoft.com/office/powerpoint/2010/main" val="3049149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Segoe UI" panose="020B0502040204020203" pitchFamily="34" charset="0"/>
              </a:rPr>
              <a:t>"The project described was supported by Grant Number T32 HD098069 from NIH NICHD” </a:t>
            </a: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18</a:t>
            </a:fld>
            <a:endParaRPr lang="en-US"/>
          </a:p>
        </p:txBody>
      </p:sp>
    </p:spTree>
    <p:extLst>
      <p:ext uri="{BB962C8B-B14F-4D97-AF65-F5344CB8AC3E}">
        <p14:creationId xmlns:p14="http://schemas.microsoft.com/office/powerpoint/2010/main" val="2825824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19</a:t>
            </a:fld>
            <a:endParaRPr lang="en-US"/>
          </a:p>
        </p:txBody>
      </p:sp>
    </p:spTree>
    <p:extLst>
      <p:ext uri="{BB962C8B-B14F-4D97-AF65-F5344CB8AC3E}">
        <p14:creationId xmlns:p14="http://schemas.microsoft.com/office/powerpoint/2010/main" val="2334264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21</a:t>
            </a:fld>
            <a:endParaRPr lang="en-US"/>
          </a:p>
        </p:txBody>
      </p:sp>
    </p:spTree>
    <p:extLst>
      <p:ext uri="{BB962C8B-B14F-4D97-AF65-F5344CB8AC3E}">
        <p14:creationId xmlns:p14="http://schemas.microsoft.com/office/powerpoint/2010/main" val="399948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201F1E"/>
                </a:solidFill>
                <a:effectLst/>
                <a:latin typeface="Calibri" panose="020F0502020204030204" pitchFamily="34" charset="0"/>
                <a:ea typeface="Calibri" panose="020F0502020204030204" pitchFamily="34" charset="0"/>
              </a:rPr>
              <a:t>In order to better understand the potential relationship between COVID-19 disease severity and microbial community dynamics / functional profiles from a </a:t>
            </a:r>
            <a:r>
              <a:rPr lang="en-US" sz="1800" dirty="0" err="1">
                <a:solidFill>
                  <a:srgbClr val="201F1E"/>
                </a:solidFill>
                <a:effectLst/>
                <a:latin typeface="Calibri" panose="020F0502020204030204" pitchFamily="34" charset="0"/>
                <a:ea typeface="Calibri" panose="020F0502020204030204" pitchFamily="34" charset="0"/>
              </a:rPr>
              <a:t>hologenome</a:t>
            </a:r>
            <a:r>
              <a:rPr lang="en-US" sz="1800" dirty="0">
                <a:solidFill>
                  <a:srgbClr val="201F1E"/>
                </a:solidFill>
                <a:effectLst/>
                <a:latin typeface="Calibri" panose="020F0502020204030204" pitchFamily="34" charset="0"/>
                <a:ea typeface="Calibri" panose="020F0502020204030204" pitchFamily="34" charset="0"/>
              </a:rPr>
              <a:t> standpoint, *** we conducted an analysis using human bronchoalveolar lavage fluid (BALF) metatranscriptomes sample sequences sourced from 8 different publications </a:t>
            </a:r>
            <a:r>
              <a:rPr lang="en-US" sz="1200" b="0" i="0" dirty="0">
                <a:solidFill>
                  <a:srgbClr val="333333"/>
                </a:solidFill>
                <a:effectLst/>
                <a:latin typeface="Open Sans"/>
                <a:ea typeface="Calibri" panose="020F0502020204030204" pitchFamily="34" charset="0"/>
              </a:rPr>
              <a:t>that were made available</a:t>
            </a:r>
            <a:r>
              <a:rPr lang="en-US" sz="1200" b="0" i="0" dirty="0">
                <a:solidFill>
                  <a:srgbClr val="333333"/>
                </a:solidFill>
                <a:effectLst/>
                <a:latin typeface="Open Sans"/>
              </a:rPr>
              <a:t> from public repositories.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 These samples comprise 3 main cohorts case types consisting of uninfected control cohort</a:t>
            </a:r>
            <a:r>
              <a:rPr lang="en-US" sz="1800" dirty="0">
                <a:solidFill>
                  <a:srgbClr val="201F1E"/>
                </a:solidFill>
                <a:effectLst/>
                <a:latin typeface="Calibri" panose="020F0502020204030204" pitchFamily="34" charset="0"/>
                <a:ea typeface="Calibri" panose="020F0502020204030204" pitchFamily="34" charset="0"/>
              </a:rPr>
              <a:t>, community acquired pneumonia or </a:t>
            </a:r>
            <a:r>
              <a:rPr lang="en-US" sz="1800" dirty="0">
                <a:effectLst/>
                <a:latin typeface="Calibri" panose="020F0502020204030204" pitchFamily="34" charset="0"/>
                <a:ea typeface="Calibri" panose="020F0502020204030204" pitchFamily="34" charset="0"/>
              </a:rPr>
              <a:t>CAP patients</a:t>
            </a:r>
            <a:r>
              <a:rPr lang="en-US" sz="1800" dirty="0">
                <a:solidFill>
                  <a:srgbClr val="201F1E"/>
                </a:solidFill>
                <a:effectLst/>
                <a:latin typeface="Calibri" panose="020F0502020204030204" pitchFamily="34" charset="0"/>
                <a:ea typeface="Calibri" panose="020F0502020204030204" pitchFamily="34" charset="0"/>
              </a:rPr>
              <a:t>, or COVID19 patients, *** with a secondary analysis of disease severity amongst a subset of the COVID19 cohort broken down by survival outcome. *** The objectives of the study are to c</a:t>
            </a:r>
            <a:r>
              <a:rPr lang="en-US" sz="1600" dirty="0">
                <a:solidFill>
                  <a:srgbClr val="000000"/>
                </a:solidFill>
                <a:ea typeface="Times New Roman" panose="02020603050405020304" pitchFamily="18" charset="0"/>
                <a:cs typeface="Calibri" panose="020F0502020204030204" pitchFamily="34" charset="0"/>
              </a:rPr>
              <a:t>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cohort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 *** 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 *** and </a:t>
            </a: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 ***</a:t>
            </a:r>
            <a:r>
              <a:rPr lang="en-US" sz="1800" dirty="0">
                <a:solidFill>
                  <a:srgbClr val="201F1E"/>
                </a:solidFill>
                <a:effectLst/>
                <a:latin typeface="Calibri" panose="020F0502020204030204" pitchFamily="34" charset="0"/>
                <a:ea typeface="Calibri" panose="020F0502020204030204" pitchFamily="34" charset="0"/>
              </a:rPr>
              <a:t>With the overarching hypothesis that there is a potential informative relationship between the BALF microbiome and the severity of COVID-19 disease onset and progression.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333333"/>
                </a:solidFill>
                <a:effectLst/>
                <a:latin typeface="Open Sans"/>
              </a:rPr>
              <a:t>.</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a:t>
            </a:fld>
            <a:endParaRPr lang="en-US"/>
          </a:p>
        </p:txBody>
      </p:sp>
    </p:spTree>
    <p:extLst>
      <p:ext uri="{BB962C8B-B14F-4D97-AF65-F5344CB8AC3E}">
        <p14:creationId xmlns:p14="http://schemas.microsoft.com/office/powerpoint/2010/main" val="2760407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22</a:t>
            </a:fld>
            <a:endParaRPr lang="en-US"/>
          </a:p>
        </p:txBody>
      </p:sp>
    </p:spTree>
    <p:extLst>
      <p:ext uri="{BB962C8B-B14F-4D97-AF65-F5344CB8AC3E}">
        <p14:creationId xmlns:p14="http://schemas.microsoft.com/office/powerpoint/2010/main" val="795380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24</a:t>
            </a:fld>
            <a:endParaRPr lang="en-US"/>
          </a:p>
        </p:txBody>
      </p:sp>
    </p:spTree>
    <p:extLst>
      <p:ext uri="{BB962C8B-B14F-4D97-AF65-F5344CB8AC3E}">
        <p14:creationId xmlns:p14="http://schemas.microsoft.com/office/powerpoint/2010/main" val="3534264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Survivors of COVID19 moderate to severe disease had a significantly unique BALF </a:t>
            </a:r>
            <a:r>
              <a:rPr lang="en-US" dirty="0" err="1"/>
              <a:t>metatransciptome</a:t>
            </a:r>
            <a:r>
              <a:rPr lang="en-US" dirty="0"/>
              <a:t> profile with notable GO Terms </a:t>
            </a:r>
          </a:p>
          <a:p>
            <a:endParaRPr lang="en-US" dirty="0"/>
          </a:p>
          <a:p>
            <a:endParaRPr lang="en-US" dirty="0"/>
          </a:p>
          <a:p>
            <a:r>
              <a:rPr lang="en-US" dirty="0"/>
              <a:t>https://www.medrxiv.org/content/10.1101/2020.08.20.20144014v1.full.pdf</a:t>
            </a:r>
          </a:p>
          <a:p>
            <a:endParaRPr lang="en-US" dirty="0"/>
          </a:p>
          <a:p>
            <a:r>
              <a:rPr lang="en-US" dirty="0"/>
              <a:t>Notably, </a:t>
            </a:r>
            <a:r>
              <a:rPr lang="en-US" dirty="0" err="1"/>
              <a:t>Variovorax</a:t>
            </a:r>
            <a:r>
              <a:rPr lang="en-US" dirty="0"/>
              <a:t> account for a very high proportion in 6 patients. Interestingly, Staphylococcus </a:t>
            </a:r>
            <a:r>
              <a:rPr lang="en-US" dirty="0" err="1"/>
              <a:t>xylosus</a:t>
            </a:r>
            <a:r>
              <a:rPr lang="en-US" dirty="0"/>
              <a:t> and</a:t>
            </a:r>
          </a:p>
          <a:p>
            <a:endParaRPr lang="en-US" dirty="0"/>
          </a:p>
          <a:p>
            <a:endParaRPr lang="en-US" dirty="0"/>
          </a:p>
          <a:p>
            <a:r>
              <a:rPr lang="en-US" dirty="0"/>
              <a:t>https://www.nature.com/articles/s42003-021-01796-w</a:t>
            </a:r>
          </a:p>
          <a:p>
            <a:endParaRPr lang="en-US" dirty="0"/>
          </a:p>
          <a:p>
            <a:r>
              <a:rPr lang="en-US" dirty="0"/>
              <a:t>Staphylococcus </a:t>
            </a:r>
            <a:r>
              <a:rPr lang="en-US" dirty="0" err="1"/>
              <a:t>simulans</a:t>
            </a:r>
            <a:r>
              <a:rPr lang="en-US" dirty="0"/>
              <a:t> had high abundances in three healthy controls (H21, H22 and H23)</a:t>
            </a:r>
          </a:p>
          <a:p>
            <a:endParaRPr lang="en-US" dirty="0"/>
          </a:p>
          <a:p>
            <a:endParaRPr lang="en-US" dirty="0"/>
          </a:p>
          <a:p>
            <a:endParaRPr lang="en-US" dirty="0"/>
          </a:p>
          <a:p>
            <a:r>
              <a:rPr lang="en-US" dirty="0"/>
              <a:t>https://www.cell.com/cell-reports/pdfExtended/S2211-1247(21)00447-2</a:t>
            </a:r>
          </a:p>
          <a:p>
            <a:endParaRPr lang="en-US" dirty="0"/>
          </a:p>
          <a:p>
            <a:endParaRPr lang="en-US" dirty="0"/>
          </a:p>
          <a:p>
            <a:r>
              <a:rPr lang="en-US" dirty="0"/>
              <a:t>Stimulator of interferon genes (STING) regulates immune responses to bacteria and viruses by responding to cyclic dinucleotides (CDNs), including the endogenous STING ligand 20 30 -cyclic GMP-AMP (</a:t>
            </a:r>
            <a:r>
              <a:rPr lang="en-US" dirty="0" err="1"/>
              <a:t>cGAMP</a:t>
            </a:r>
            <a:r>
              <a:rPr lang="en-US" dirty="0"/>
              <a:t>) that is produced by cyclic GMP-AMP synthase (</a:t>
            </a:r>
            <a:r>
              <a:rPr lang="en-US" dirty="0" err="1"/>
              <a:t>cGAS</a:t>
            </a:r>
            <a:r>
              <a:rPr lang="en-US" dirty="0"/>
              <a:t>) (Sun et al., 2013). Bacteria also produce STING-activating CDNs, including c-di-GMP, c-di-AMP, and 30 30 -</a:t>
            </a:r>
            <a:r>
              <a:rPr lang="en-US" dirty="0" err="1"/>
              <a:t>cGAMP</a:t>
            </a:r>
            <a:r>
              <a:rPr lang="en-US" dirty="0"/>
              <a:t> (Davies et al., 2012). Humans and mice with gain-of-function mutations in STING develop spontaneous inflammation in the lungs, </a:t>
            </a:r>
            <a:r>
              <a:rPr lang="en-US" dirty="0" err="1"/>
              <a:t>hypercytokinemia</a:t>
            </a:r>
            <a:r>
              <a:rPr lang="en-US" dirty="0"/>
              <a:t>, and T cell cytopenia (Liu et al., 2014; Warner et al., 2017). </a:t>
            </a:r>
            <a:r>
              <a:rPr lang="en-US"/>
              <a:t>Because STING gain-of-function mutants may exhibit enhanced ligand sensitivity (Liu et al., 2014), we reasoned that CDNs produced by commensal bacteria might regulate autoimmune lung disease pathogenesis in a mouse model of </a:t>
            </a:r>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25</a:t>
            </a:fld>
            <a:endParaRPr lang="en-US"/>
          </a:p>
        </p:txBody>
      </p:sp>
    </p:spTree>
    <p:extLst>
      <p:ext uri="{BB962C8B-B14F-4D97-AF65-F5344CB8AC3E}">
        <p14:creationId xmlns:p14="http://schemas.microsoft.com/office/powerpoint/2010/main" val="4265962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26</a:t>
            </a:fld>
            <a:endParaRPr lang="en-US"/>
          </a:p>
        </p:txBody>
      </p:sp>
    </p:spTree>
    <p:extLst>
      <p:ext uri="{BB962C8B-B14F-4D97-AF65-F5344CB8AC3E}">
        <p14:creationId xmlns:p14="http://schemas.microsoft.com/office/powerpoint/2010/main" val="1193336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27</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29</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30</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Raw sequencing reads were download from either SRA or CRA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Read preprocessing consisted of adapter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trimming,QA</a:t>
            </a:r>
            <a:r>
              <a:rPr lang="en-US" sz="1800" dirty="0">
                <a:effectLst/>
                <a:latin typeface="Calibri" panose="020F0502020204030204" pitchFamily="34" charset="0"/>
                <a:ea typeface="Calibri" panose="020F0502020204030204" pitchFamily="34" charset="0"/>
                <a:cs typeface="Times New Roman" panose="02020603050405020304" pitchFamily="18" charset="0"/>
              </a:rPr>
              <a:t>/QC, and filtering of human and low complexity reads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Trimmomatic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fastQC</a:t>
            </a:r>
            <a:r>
              <a:rPr lang="en-US" sz="1800" dirty="0">
                <a:effectLst/>
                <a:latin typeface="Calibri" panose="020F0502020204030204" pitchFamily="34" charset="0"/>
                <a:ea typeface="Calibri" panose="020F0502020204030204" pitchFamily="34" charset="0"/>
                <a:cs typeface="Times New Roman" panose="02020603050405020304" pitchFamily="18" charset="0"/>
              </a:rPr>
              <a:t>, Kraken2,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FastP</a:t>
            </a:r>
            <a:r>
              <a:rPr lang="en-US" sz="1800" dirty="0">
                <a:effectLst/>
                <a:latin typeface="Calibri" panose="020F0502020204030204" pitchFamily="34" charset="0"/>
                <a:ea typeface="Calibri" panose="020F0502020204030204" pitchFamily="34" charset="0"/>
                <a:cs typeface="Times New Roman" panose="02020603050405020304" pitchFamily="18" charset="0"/>
              </a:rPr>
              <a:t>, followed by</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 via Kraken2 and functional annotation via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classifications were decontaminated against negative controls when applicable using the library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decontam</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 followed by statistical analysis and visualization using the bioinformatic software package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phyloseq</a:t>
            </a:r>
            <a:r>
              <a:rPr lang="en-US" sz="1800" dirty="0">
                <a:effectLst/>
                <a:latin typeface="Calibri" panose="020F0502020204030204" pitchFamily="34" charset="0"/>
                <a:ea typeface="Calibri" panose="020F0502020204030204" pitchFamily="34" charset="0"/>
                <a:cs typeface="Times New Roman" panose="02020603050405020304" pitchFamily="18" charset="0"/>
              </a:rPr>
              <a:t> , vegan,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metacoder</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R.</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Functional annotations  gene ontologies counts derived from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seqscreen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 outputs were parent propagated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 generated by Mike Lee at NASA.</a:t>
            </a:r>
          </a:p>
          <a:p>
            <a:pPr marL="342900" marR="0" lvl="0" indent="-342900" algn="just">
              <a:lnSpc>
                <a:spcPct val="20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Parent propagated Gene ontology terms counts were then subjected to a Dirichlet mixture modeling (or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clustering) and comparative analysis using </a:t>
            </a:r>
            <a:r>
              <a:rPr lang="en-US" sz="1800" dirty="0">
                <a:solidFill>
                  <a:srgbClr val="201F1E"/>
                </a:solidFill>
                <a:effectLst/>
                <a:latin typeface="Calibri" panose="020F0502020204030204" pitchFamily="34" charset="0"/>
                <a:ea typeface="Calibri" panose="020F0502020204030204" pitchFamily="34" charset="0"/>
                <a:cs typeface="Calibri" panose="020F0502020204030204" pitchFamily="34" charset="0"/>
              </a:rPr>
              <a:t>multivariable associations with linear models </a:t>
            </a:r>
            <a:r>
              <a:rPr lang="en-US" sz="1800" dirty="0">
                <a:effectLst/>
                <a:latin typeface="Calibri" panose="020F0502020204030204" pitchFamily="34" charset="0"/>
                <a:ea typeface="Calibri" panose="020F0502020204030204" pitchFamily="34" charset="0"/>
                <a:cs typeface="Times New Roman" panose="02020603050405020304" pitchFamily="18" charset="0"/>
              </a:rPr>
              <a:t>Maaslin2 in R.</a:t>
            </a:r>
          </a:p>
          <a:p>
            <a:pPr marL="342900" marR="0" lvl="0" indent="-342900" algn="just">
              <a:lnSpc>
                <a:spcPct val="20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Scripts, intermediate files, and results can be found in the OSF,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covirt</a:t>
            </a:r>
            <a:r>
              <a:rPr lang="en-US" sz="1800" dirty="0">
                <a:effectLst/>
                <a:latin typeface="Calibri" panose="020F0502020204030204" pitchFamily="34" charset="0"/>
                <a:ea typeface="Calibri" panose="020F0502020204030204" pitchFamily="34" charset="0"/>
                <a:cs typeface="Times New Roman" panose="02020603050405020304" pitchFamily="18" charset="0"/>
              </a:rPr>
              <a:t>-micro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githubs</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repos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conda</a:t>
            </a:r>
            <a:r>
              <a:rPr lang="en-US" sz="1800" dirty="0">
                <a:effectLst/>
                <a:latin typeface="Calibri" panose="020F0502020204030204" pitchFamily="34" charset="0"/>
                <a:ea typeface="Calibri" panose="020F0502020204030204" pitchFamily="34" charset="0"/>
                <a:cs typeface="Times New Roman" panose="02020603050405020304" pitchFamily="18" charset="0"/>
              </a:rPr>
              <a:t> packages.</a:t>
            </a:r>
          </a:p>
        </p:txBody>
      </p:sp>
      <p:sp>
        <p:nvSpPr>
          <p:cNvPr id="4" name="Slide Number Placeholder 3"/>
          <p:cNvSpPr>
            <a:spLocks noGrp="1"/>
          </p:cNvSpPr>
          <p:nvPr>
            <p:ph type="sldNum" sz="quarter" idx="5"/>
          </p:nvPr>
        </p:nvSpPr>
        <p:spPr/>
        <p:txBody>
          <a:bodyPr/>
          <a:lstStyle/>
          <a:p>
            <a:fld id="{AE174C89-39AB-4440-A7D3-F7D27E1F3377}" type="slidenum">
              <a:rPr lang="en-US" smtClean="0"/>
              <a:t>3</a:t>
            </a:fld>
            <a:endParaRPr lang="en-US"/>
          </a:p>
        </p:txBody>
      </p:sp>
    </p:spTree>
    <p:extLst>
      <p:ext uri="{BB962C8B-B14F-4D97-AF65-F5344CB8AC3E}">
        <p14:creationId xmlns:p14="http://schemas.microsoft.com/office/powerpoint/2010/main" val="343300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algn="l" rtl="0" eaLnBrk="1" fontAlgn="ctr" latinLnBrk="0" hangingPunct="1">
              <a:spcBef>
                <a:spcPts val="0"/>
              </a:spcBef>
              <a:spcAft>
                <a:spcPts val="0"/>
              </a:spcAft>
            </a:pPr>
            <a:r>
              <a:rPr lang="en-US" sz="1800" dirty="0">
                <a:solidFill>
                  <a:srgbClr val="201F1E"/>
                </a:solidFill>
                <a:effectLst/>
                <a:latin typeface="Calibri" panose="020F0502020204030204" pitchFamily="34" charset="0"/>
                <a:ea typeface="Calibri" panose="020F0502020204030204" pitchFamily="34" charset="0"/>
              </a:rPr>
              <a:t>After read filtering and batch effect sample removal, sample cohorts consisted of </a:t>
            </a:r>
            <a:r>
              <a:rPr lang="en-US" sz="1800" b="0" i="0" u="none" strike="noStrike" kern="1200" dirty="0">
                <a:solidFill>
                  <a:srgbClr val="000000"/>
                </a:solidFill>
                <a:effectLst/>
                <a:latin typeface="Calibri" panose="020F0502020204030204" pitchFamily="34" charset="0"/>
              </a:rPr>
              <a:t>29 Uninfected sampled,</a:t>
            </a:r>
            <a:r>
              <a:rPr lang="en-US" sz="4000" b="0" i="0" u="none" strike="noStrike" dirty="0">
                <a:effectLst/>
                <a:latin typeface="Arial" panose="020B0604020202020204" pitchFamily="34" charset="0"/>
              </a:rPr>
              <a:t> </a:t>
            </a:r>
            <a:r>
              <a:rPr lang="en-US" sz="1800" b="0" i="0" u="none" strike="noStrike" kern="1200" dirty="0">
                <a:solidFill>
                  <a:srgbClr val="000000"/>
                </a:solidFill>
                <a:effectLst/>
                <a:latin typeface="Calibri" panose="020F0502020204030204" pitchFamily="34" charset="0"/>
              </a:rPr>
              <a:t>25 CAP samples,</a:t>
            </a:r>
            <a:r>
              <a:rPr lang="en-US" sz="4000" b="0" i="0" u="none" strike="noStrike" dirty="0">
                <a:effectLst/>
                <a:latin typeface="Arial" panose="020B0604020202020204" pitchFamily="34" charset="0"/>
              </a:rPr>
              <a:t> and </a:t>
            </a:r>
            <a:r>
              <a:rPr lang="en-US" sz="1800" b="0" i="0" u="none" strike="noStrike" kern="1200" dirty="0">
                <a:solidFill>
                  <a:srgbClr val="000000"/>
                </a:solidFill>
                <a:effectLst/>
                <a:latin typeface="Calibri" panose="020F0502020204030204" pitchFamily="34" charset="0"/>
              </a:rPr>
              <a:t>32 COVID19 samples, bringing the total n to 86.  *** </a:t>
            </a:r>
          </a:p>
          <a:p>
            <a:pPr marL="0" algn="l" rtl="0" eaLnBrk="1" fontAlgn="ctr"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Amongst the COVID19 cohort with known survival outcomes, 10 were deceased and 15 were survived.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4</a:t>
            </a:fld>
            <a:endParaRPr lang="en-US"/>
          </a:p>
        </p:txBody>
      </p:sp>
    </p:spTree>
    <p:extLst>
      <p:ext uri="{BB962C8B-B14F-4D97-AF65-F5344CB8AC3E}">
        <p14:creationId xmlns:p14="http://schemas.microsoft.com/office/powerpoint/2010/main" val="529811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13716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30 out of a total of 13,534 Gene ontologies were associated with COVID19 when compared to community acquired pneumonia and uninfected patients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pvalue</a:t>
            </a:r>
            <a:r>
              <a:rPr lang="en-US" sz="1800" dirty="0">
                <a:effectLst/>
                <a:latin typeface="Calibri" panose="020F0502020204030204" pitchFamily="34" charset="0"/>
                <a:ea typeface="Calibri" panose="020F0502020204030204" pitchFamily="34" charset="0"/>
                <a:cs typeface="Times New Roman" panose="02020603050405020304" pitchFamily="18" charset="0"/>
              </a:rPr>
              <a:t> cutoff of 0.05 with BH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mutltiple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test correction (Controlling for random effects of publication and patient). </a:t>
            </a: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tab pos="1371600" algn="l"/>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Sig. go terms were comprised of 6 Depth 1 Parents involving </a:t>
            </a: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catalytic activity, binding, metabolic and cellular processes ,biological regulation, and interspecies interaction between organisms.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3716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5</a:t>
            </a:fld>
            <a:endParaRPr lang="en-US"/>
          </a:p>
        </p:txBody>
      </p:sp>
    </p:spTree>
    <p:extLst>
      <p:ext uri="{BB962C8B-B14F-4D97-AF65-F5344CB8AC3E}">
        <p14:creationId xmlns:p14="http://schemas.microsoft.com/office/powerpoint/2010/main" val="30554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Significant Terms of interest associated with COVID19 include hydrolase/transferase activity transferring phosphorus,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nucleotidyltransferase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and ion binding.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Results from the Dirichlet Multinomial Mixtures clustering analysis using all 13,534 Gene ontologies counts  resulted in a best model fit using 3 distinct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clusters that were significantly associated with each case type p&lt;0.0001***.</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solidFill>
                  <a:srgbClr val="000000"/>
                </a:solidFill>
                <a:latin typeface="Calibri" panose="020F0502020204030204" pitchFamily="34" charset="0"/>
              </a:rPr>
              <a:t>Figure 1. Microbially derived gene ontology functional annotations associated with COVID19. Comparisons were conducted using Maaslin2, controlling for publication and patient with </a:t>
            </a:r>
            <a:r>
              <a:rPr lang="en-US" sz="1800" dirty="0" err="1">
                <a:solidFill>
                  <a:srgbClr val="000000"/>
                </a:solidFill>
                <a:latin typeface="Calibri" panose="020F0502020204030204" pitchFamily="34" charset="0"/>
              </a:rPr>
              <a:t>Benjamini</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Hochber</a:t>
            </a:r>
            <a:r>
              <a:rPr lang="en-US" sz="1800" dirty="0">
                <a:solidFill>
                  <a:srgbClr val="000000"/>
                </a:solidFill>
                <a:latin typeface="Calibri" panose="020F0502020204030204" pitchFamily="34" charset="0"/>
              </a:rPr>
              <a:t> multiple test comparison (q&lt;0.05)</a:t>
            </a:r>
            <a:endParaRPr lang="en-US" sz="1800" dirty="0"/>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6</a:t>
            </a:fld>
            <a:endParaRPr lang="en-US"/>
          </a:p>
        </p:txBody>
      </p:sp>
    </p:spTree>
    <p:extLst>
      <p:ext uri="{BB962C8B-B14F-4D97-AF65-F5344CB8AC3E}">
        <p14:creationId xmlns:p14="http://schemas.microsoft.com/office/powerpoint/2010/main" val="236811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Significant Terms of interest associated with COVID19 include hydrolase/transferase activity transferring phosphorus,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nucleotidyltransferase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activity, and ion binding.</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Additionally, Results from the Dirichlet Multinomial Mixtures clustering analysis using all 13,534 Gene ontologies counts  resulted in a best model fit using 3 distinct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dmm</a:t>
            </a:r>
            <a:r>
              <a:rPr lang="en-US" sz="1800" dirty="0">
                <a:effectLst/>
                <a:latin typeface="Calibri" panose="020F0502020204030204" pitchFamily="34" charset="0"/>
                <a:ea typeface="Calibri" panose="020F0502020204030204" pitchFamily="34" charset="0"/>
                <a:cs typeface="Times New Roman" panose="02020603050405020304" pitchFamily="18" charset="0"/>
              </a:rPr>
              <a:t> clusters that were significantly associated with each case type p&lt;0.0001***.</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Tx/>
              <a:buSzTx/>
              <a:buFontTx/>
              <a:buNone/>
              <a:tabLst/>
              <a:defRPr/>
            </a:pPr>
            <a:r>
              <a:rPr lang="en-US" sz="1800" dirty="0">
                <a:solidFill>
                  <a:srgbClr val="000000"/>
                </a:solidFill>
                <a:latin typeface="Calibri" panose="020F0502020204030204" pitchFamily="34" charset="0"/>
              </a:rPr>
              <a:t>Figure 1. Microbially derived gene ontology functional annotations associated with COVID19. Comparisons were conducted using Maaslin2, controlling for publication and patient with </a:t>
            </a:r>
            <a:r>
              <a:rPr lang="en-US" sz="1800" dirty="0" err="1">
                <a:solidFill>
                  <a:srgbClr val="000000"/>
                </a:solidFill>
                <a:latin typeface="Calibri" panose="020F0502020204030204" pitchFamily="34" charset="0"/>
              </a:rPr>
              <a:t>Benjamini</a:t>
            </a:r>
            <a:r>
              <a:rPr lang="en-US" sz="1800" dirty="0">
                <a:solidFill>
                  <a:srgbClr val="000000"/>
                </a:solidFill>
                <a:latin typeface="Calibri" panose="020F0502020204030204" pitchFamily="34" charset="0"/>
              </a:rPr>
              <a:t> </a:t>
            </a:r>
            <a:r>
              <a:rPr lang="en-US" sz="1800" dirty="0" err="1">
                <a:solidFill>
                  <a:srgbClr val="000000"/>
                </a:solidFill>
                <a:latin typeface="Calibri" panose="020F0502020204030204" pitchFamily="34" charset="0"/>
              </a:rPr>
              <a:t>Hochber</a:t>
            </a:r>
            <a:r>
              <a:rPr lang="en-US" sz="1800" dirty="0">
                <a:solidFill>
                  <a:srgbClr val="000000"/>
                </a:solidFill>
                <a:latin typeface="Calibri" panose="020F0502020204030204" pitchFamily="34" charset="0"/>
              </a:rPr>
              <a:t> multiple test comparison (q&lt;0.05)</a:t>
            </a:r>
            <a:endParaRPr lang="en-US" sz="1800" dirty="0"/>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E174C89-39AB-4440-A7D3-F7D27E1F3377}" type="slidenum">
              <a:rPr lang="en-US" smtClean="0"/>
              <a:t>7</a:t>
            </a:fld>
            <a:endParaRPr lang="en-US"/>
          </a:p>
        </p:txBody>
      </p:sp>
    </p:spTree>
    <p:extLst>
      <p:ext uri="{BB962C8B-B14F-4D97-AF65-F5344CB8AC3E}">
        <p14:creationId xmlns:p14="http://schemas.microsoft.com/office/powerpoint/2010/main" val="2488690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Taxonomic analysis revealed a statistically significant decrease in log2 median ration of several species *** belonging to the genus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when compared to both the uninfected (p&lt;0.0001, q &lt;0.001)  and CAP cohorts (p&lt;0.005,q &lt;0.05) cohorts (table X). This finding supports previous reports regarding an association with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Sphingomonas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is commonly known as an opportunistic pathogen found in healthcare-associated pneumonia.</a:t>
            </a:r>
          </a:p>
          <a:p>
            <a:pPr algn="l"/>
            <a:endParaRPr lang="en-US" b="0" i="0" dirty="0">
              <a:solidFill>
                <a:srgbClr val="D1D2D3"/>
              </a:solidFill>
              <a:effectLst/>
              <a:latin typeface="Slack-Lato"/>
            </a:endParaRPr>
          </a:p>
          <a:p>
            <a:pPr algn="l"/>
            <a:r>
              <a:rPr lang="en-US" b="0" i="0" dirty="0">
                <a:solidFill>
                  <a:srgbClr val="D1D2D3"/>
                </a:solidFill>
                <a:effectLst/>
                <a:latin typeface="Slack-Lato"/>
              </a:rPr>
              <a:t>Sig. GO Terms derived from </a:t>
            </a:r>
            <a:r>
              <a:rPr lang="en-US" b="0" i="1" dirty="0" err="1">
                <a:solidFill>
                  <a:srgbClr val="D1D2D3"/>
                </a:solidFill>
                <a:effectLst/>
                <a:latin typeface="Slack-Lato"/>
              </a:rPr>
              <a:t>Sphingomonas</a:t>
            </a:r>
            <a:r>
              <a:rPr lang="en-US" b="0" i="1" dirty="0">
                <a:solidFill>
                  <a:srgbClr val="D1D2D3"/>
                </a:solidFill>
                <a:effectLst/>
                <a:latin typeface="Slack-Lato"/>
              </a:rPr>
              <a:t> </a:t>
            </a:r>
            <a:r>
              <a:rPr lang="en-US" b="0" i="0" dirty="0">
                <a:solidFill>
                  <a:srgbClr val="D1D2D3"/>
                </a:solidFill>
                <a:effectLst/>
                <a:latin typeface="Slack-Lato"/>
              </a:rPr>
              <a:t>proteins in the COVID19 samples were </a:t>
            </a:r>
          </a:p>
          <a:p>
            <a:pPr algn="l"/>
            <a:r>
              <a:rPr lang="en-US" b="0" i="0" dirty="0">
                <a:solidFill>
                  <a:srgbClr val="D1D2D3"/>
                </a:solidFill>
                <a:effectLst/>
                <a:latin typeface="Slack-Lato"/>
              </a:rPr>
              <a:t>hydrogen peroxide catabolic process [GO:0042744]; </a:t>
            </a:r>
          </a:p>
          <a:p>
            <a:pPr algn="l"/>
            <a:r>
              <a:rPr lang="en-US" b="0" i="0" dirty="0">
                <a:solidFill>
                  <a:srgbClr val="D1D2D3"/>
                </a:solidFill>
                <a:effectLst/>
                <a:latin typeface="Slack-Lato"/>
              </a:rPr>
              <a:t>response to oxidative stress [GO:0006979]</a:t>
            </a:r>
          </a:p>
          <a:p>
            <a:pPr algn="l"/>
            <a:r>
              <a:rPr lang="en-US" b="0" i="0" dirty="0">
                <a:solidFill>
                  <a:srgbClr val="D1D2D3"/>
                </a:solidFill>
                <a:effectLst/>
                <a:latin typeface="Slack-Lato"/>
              </a:rPr>
              <a:t>catalase activity [GO:0004096]; heme binding [GO:0020037]; </a:t>
            </a:r>
          </a:p>
          <a:p>
            <a:pPr algn="l"/>
            <a:r>
              <a:rPr lang="en-US" b="0" i="0" dirty="0">
                <a:solidFill>
                  <a:srgbClr val="D1D2D3"/>
                </a:solidFill>
                <a:effectLst/>
                <a:latin typeface="Slack-Lato"/>
              </a:rPr>
              <a:t>metal ion binding [GO:0046872]</a:t>
            </a:r>
          </a:p>
          <a:p>
            <a:pPr algn="l"/>
            <a:endParaRPr lang="en-US" b="0" i="0" dirty="0">
              <a:solidFill>
                <a:srgbClr val="D1D2D3"/>
              </a:solidFill>
              <a:effectLst/>
              <a:latin typeface="Slack-Lato"/>
            </a:endParaRPr>
          </a:p>
          <a:p>
            <a:pPr algn="l"/>
            <a:r>
              <a:rPr lang="en-US" b="0" i="0" dirty="0">
                <a:solidFill>
                  <a:srgbClr val="D1D2D3"/>
                </a:solidFill>
                <a:effectLst/>
                <a:latin typeface="Slack-Lato"/>
              </a:rPr>
              <a:t>The catalase protein decomposes hydrogen peroxide into water and oxygen; serves to protect cells from the toxic effects of hydrogen peroxide.</a:t>
            </a:r>
          </a:p>
          <a:p>
            <a:pPr algn="r"/>
            <a:endParaRPr lang="en-US" b="0" i="0" dirty="0">
              <a:solidFill>
                <a:srgbClr val="D1D2D3"/>
              </a:solidFill>
              <a:effectLst/>
              <a:latin typeface="Slack-Lato"/>
            </a:endParaRPr>
          </a:p>
          <a:p>
            <a:pPr algn="l"/>
            <a:r>
              <a:rPr lang="en-US" b="0" i="0" dirty="0">
                <a:solidFill>
                  <a:srgbClr val="D1D2D3"/>
                </a:solidFill>
                <a:effectLst/>
                <a:latin typeface="Slack-Lato"/>
              </a:rPr>
              <a:t>So as a discussion point perhaps </a:t>
            </a:r>
            <a:r>
              <a:rPr lang="en-US" b="0" i="0" dirty="0" err="1">
                <a:solidFill>
                  <a:srgbClr val="D1D2D3"/>
                </a:solidFill>
                <a:effectLst/>
                <a:latin typeface="Slack-Lato"/>
              </a:rPr>
              <a:t>Sphingomonas</a:t>
            </a:r>
            <a:r>
              <a:rPr lang="en-US" b="0" i="0" dirty="0">
                <a:solidFill>
                  <a:srgbClr val="D1D2D3"/>
                </a:solidFill>
                <a:effectLst/>
                <a:latin typeface="Slack-Lato"/>
              </a:rPr>
              <a:t> is responding to COVID-19 conditions in the patient by expressing genes that help it to survive well under the COVID-19 disease conditions.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8</a:t>
            </a:fld>
            <a:endParaRPr lang="en-US"/>
          </a:p>
        </p:txBody>
      </p:sp>
    </p:spTree>
    <p:extLst>
      <p:ext uri="{BB962C8B-B14F-4D97-AF65-F5344CB8AC3E}">
        <p14:creationId xmlns:p14="http://schemas.microsoft.com/office/powerpoint/2010/main" val="2634883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Results of an Analysis of Variance of a linear model of *** outcome based and clusters derived from the unsupervised machine learning Dirichlet mixture modeling clustering analysis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revealed a statistically significant associated between </a:t>
            </a:r>
            <a:r>
              <a:rPr lang="en-US" dirty="0" err="1"/>
              <a:t>dmm_cluster</a:t>
            </a:r>
            <a:r>
              <a:rPr lang="en-US" dirty="0"/>
              <a:t> number and outcome with a p value of &lt;0.001 and an Adjusted R-squared value of 0.3238.  *** A </a:t>
            </a:r>
            <a:r>
              <a:rPr lang="en-US" dirty="0" err="1"/>
              <a:t>posthoc</a:t>
            </a:r>
            <a:r>
              <a:rPr lang="en-US" dirty="0"/>
              <a:t> Tukey- Kramer multiple comparison of means test with 95% confidence intervals showed a statistically significance amongst samples that deceased compared with samples that survived with an adjusted p value of 0.001.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Pearson's Chi-squared test revealed a statistically significant correlations with </a:t>
            </a:r>
            <a:r>
              <a:rPr lang="en-US" dirty="0" err="1"/>
              <a:t>dmm</a:t>
            </a:r>
            <a:r>
              <a:rPr lang="en-US" dirty="0"/>
              <a:t> cluster and outcome *** DMM cluster here? 	</a:t>
            </a:r>
          </a:p>
          <a:p>
            <a:r>
              <a:rPr lang="en-US" dirty="0"/>
              <a:t>Pearson's Chi-squared test</a:t>
            </a:r>
          </a:p>
          <a:p>
            <a:r>
              <a:rPr lang="en-US" dirty="0"/>
              <a:t>data:  tab</a:t>
            </a:r>
          </a:p>
          <a:p>
            <a:r>
              <a:rPr lang="en-US" dirty="0"/>
              <a:t>X-squared = 12.774, df = 4, p-value = 0.01244</a:t>
            </a:r>
          </a:p>
        </p:txBody>
      </p:sp>
      <p:sp>
        <p:nvSpPr>
          <p:cNvPr id="4" name="Slide Number Placeholder 3"/>
          <p:cNvSpPr>
            <a:spLocks noGrp="1"/>
          </p:cNvSpPr>
          <p:nvPr>
            <p:ph type="sldNum" sz="quarter" idx="5"/>
          </p:nvPr>
        </p:nvSpPr>
        <p:spPr/>
        <p:txBody>
          <a:bodyPr/>
          <a:lstStyle/>
          <a:p>
            <a:fld id="{AE174C89-39AB-4440-A7D3-F7D27E1F3377}" type="slidenum">
              <a:rPr lang="en-US" smtClean="0"/>
              <a:t>9</a:t>
            </a:fld>
            <a:endParaRPr lang="en-US"/>
          </a:p>
        </p:txBody>
      </p:sp>
    </p:spTree>
    <p:extLst>
      <p:ext uri="{BB962C8B-B14F-4D97-AF65-F5344CB8AC3E}">
        <p14:creationId xmlns:p14="http://schemas.microsoft.com/office/powerpoint/2010/main" val="1528642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3"/>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277980"/>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
        <p:nvSpPr>
          <p:cNvPr id="8" name="Picture Placeholder 6"/>
          <p:cNvSpPr>
            <a:spLocks noGrp="1"/>
          </p:cNvSpPr>
          <p:nvPr>
            <p:ph type="pic" sz="quarter" idx="13" hasCustomPrompt="1"/>
          </p:nvPr>
        </p:nvSpPr>
        <p:spPr>
          <a:xfrm>
            <a:off x="0" y="4580026"/>
            <a:ext cx="12192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DE_section_intro">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extLst>
      <p:ext uri="{BB962C8B-B14F-4D97-AF65-F5344CB8AC3E}">
        <p14:creationId xmlns:p14="http://schemas.microsoft.com/office/powerpoint/2010/main" val="9657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DE_secondary">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ROSSHATCH_Intro Mast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0089" y="2577160"/>
            <a:ext cx="2170176" cy="1627632"/>
          </a:xfrm>
          <a:prstGeom prst="rect">
            <a:avLst/>
          </a:prstGeom>
        </p:spPr>
      </p:pic>
      <p:sp>
        <p:nvSpPr>
          <p:cNvPr id="13" name="Text Placeholder 12"/>
          <p:cNvSpPr>
            <a:spLocks noGrp="1"/>
          </p:cNvSpPr>
          <p:nvPr>
            <p:ph type="body" sz="quarter" idx="11" hasCustomPrompt="1"/>
          </p:nvPr>
        </p:nvSpPr>
        <p:spPr>
          <a:xfrm>
            <a:off x="3085767" y="2277977"/>
            <a:ext cx="7835900"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085767" y="3476175"/>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SSHATCH_section_intro_largetyp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SSHATCH_section_intr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706018"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706018" y="1198199"/>
            <a:ext cx="7835900"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ROSSHATCH_secondar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sz="2400">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ype Styles - 1">
    <p:spTree>
      <p:nvGrpSpPr>
        <p:cNvPr id="1" name=""/>
        <p:cNvGrpSpPr/>
        <p:nvPr/>
      </p:nvGrpSpPr>
      <p:grpSpPr>
        <a:xfrm>
          <a:off x="0" y="0"/>
          <a:ext cx="0" cy="0"/>
          <a:chOff x="0" y="0"/>
          <a:chExt cx="0" cy="0"/>
        </a:xfrm>
      </p:grpSpPr>
      <p:sp>
        <p:nvSpPr>
          <p:cNvPr id="2" name="Title 1"/>
          <p:cNvSpPr>
            <a:spLocks noGrp="1"/>
          </p:cNvSpPr>
          <p:nvPr>
            <p:ph type="title"/>
          </p:nvPr>
        </p:nvSpPr>
        <p:spPr>
          <a:xfrm>
            <a:off x="419723" y="365129"/>
            <a:ext cx="11332564" cy="1325563"/>
          </a:xfrm>
        </p:spPr>
        <p:txBody>
          <a:bodyPr>
            <a:normAutofit/>
          </a:bodyPr>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419726" y="1681163"/>
            <a:ext cx="5577852" cy="823912"/>
          </a:xfrm>
        </p:spPr>
        <p:txBody>
          <a:bodyPr anchor="b"/>
          <a:lstStyle>
            <a:lvl1pPr marL="0" indent="0">
              <a:buNone/>
              <a:defRPr sz="2400" b="1">
                <a:solidFill>
                  <a:schemeClr val="tx1">
                    <a:lumMod val="65000"/>
                    <a:lumOff val="3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19726" y="2505075"/>
            <a:ext cx="5577852" cy="3684588"/>
          </a:xfrm>
        </p:spPr>
        <p:txBody>
          <a:bodyPr/>
          <a:lstStyle>
            <a:lvl1pPr>
              <a:buClr>
                <a:schemeClr val="accent3"/>
              </a:buClr>
              <a:defRPr sz="2400">
                <a:solidFill>
                  <a:schemeClr val="tx1">
                    <a:lumMod val="65000"/>
                    <a:lumOff val="35000"/>
                  </a:schemeClr>
                </a:solidFill>
                <a:latin typeface="+mj-lt"/>
              </a:defRPr>
            </a:lvl1pPr>
            <a:lvl2pPr>
              <a:buClr>
                <a:schemeClr val="accent3"/>
              </a:buClr>
              <a:defRPr sz="2000">
                <a:solidFill>
                  <a:schemeClr val="tx1">
                    <a:lumMod val="65000"/>
                    <a:lumOff val="35000"/>
                  </a:schemeClr>
                </a:solidFill>
                <a:latin typeface="+mj-lt"/>
              </a:defRPr>
            </a:lvl2pPr>
            <a:lvl3pPr>
              <a:buClr>
                <a:schemeClr val="accent3"/>
              </a:buClr>
              <a:defRPr sz="1800">
                <a:solidFill>
                  <a:schemeClr val="tx1">
                    <a:lumMod val="65000"/>
                    <a:lumOff val="35000"/>
                  </a:schemeClr>
                </a:solidFill>
                <a:latin typeface="+mj-lt"/>
              </a:defRPr>
            </a:lvl3pPr>
            <a:lvl4pPr>
              <a:buClr>
                <a:schemeClr val="accent3"/>
              </a:buClr>
              <a:defRPr sz="1600">
                <a:solidFill>
                  <a:schemeClr val="tx1">
                    <a:lumMod val="65000"/>
                    <a:lumOff val="35000"/>
                  </a:schemeClr>
                </a:solidFill>
                <a:latin typeface="+mj-lt"/>
              </a:defRPr>
            </a:lvl4pPr>
            <a:lvl5pPr>
              <a:buClr>
                <a:schemeClr val="accent3"/>
              </a:buClr>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580087"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580087" cy="3684588"/>
          </a:xfrm>
        </p:spPr>
        <p:txBody>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sz="2000">
                <a:solidFill>
                  <a:schemeClr val="tx1">
                    <a:lumMod val="65000"/>
                    <a:lumOff val="35000"/>
                  </a:schemeClr>
                </a:solidFill>
                <a:latin typeface="+mj-lt"/>
              </a:defRPr>
            </a:lvl2pPr>
            <a:lvl3pPr marL="914400" indent="0">
              <a:buFont typeface="Arial" charset="0"/>
              <a:buNone/>
              <a:defRPr sz="1800">
                <a:solidFill>
                  <a:schemeClr val="tx1">
                    <a:lumMod val="65000"/>
                    <a:lumOff val="35000"/>
                  </a:schemeClr>
                </a:solidFill>
                <a:latin typeface="+mj-lt"/>
              </a:defRPr>
            </a:lvl3pPr>
            <a:lvl4pPr marL="1371600" indent="0">
              <a:buFont typeface="Arial" charset="0"/>
              <a:buNone/>
              <a:defRPr sz="1600">
                <a:solidFill>
                  <a:schemeClr val="tx1">
                    <a:lumMod val="65000"/>
                    <a:lumOff val="35000"/>
                  </a:schemeClr>
                </a:solidFill>
                <a:latin typeface="+mj-lt"/>
              </a:defRPr>
            </a:lvl4pPr>
            <a:lvl5pPr marL="1828800" indent="0">
              <a:buFont typeface="Arial" charset="0"/>
              <a:buNone/>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12"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93065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ype Styles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181" y="435186"/>
            <a:ext cx="10972800" cy="1237548"/>
          </a:xfrm>
          <a:prstGeom prst="rect">
            <a:avLst/>
          </a:prstGeom>
        </p:spPr>
        <p:txBody>
          <a:bodyPr anchor="b">
            <a:noAutofit/>
          </a:bodyPr>
          <a:lstStyle>
            <a:lvl1pPr>
              <a:defRPr sz="4000">
                <a:solidFill>
                  <a:schemeClr val="tx2"/>
                </a:solidFill>
              </a:defRPr>
            </a:lvl1pPr>
          </a:lstStyle>
          <a:p>
            <a:r>
              <a:rPr lang="en-US" dirty="0"/>
              <a:t>Slide Title – Calibri Light 40pt, </a:t>
            </a:r>
            <a:br>
              <a:rPr lang="en-US" dirty="0"/>
            </a:br>
            <a:r>
              <a:rPr lang="en-US" dirty="0"/>
              <a:t>Use Title Case</a:t>
            </a:r>
          </a:p>
        </p:txBody>
      </p:sp>
      <p:sp>
        <p:nvSpPr>
          <p:cNvPr id="3" name="Slide Number Placeholder 2"/>
          <p:cNvSpPr>
            <a:spLocks noGrp="1"/>
          </p:cNvSpPr>
          <p:nvPr>
            <p:ph type="sldNum" sz="quarter" idx="10"/>
          </p:nvPr>
        </p:nvSpPr>
        <p:spPr>
          <a:xfrm>
            <a:off x="10750955" y="3713464"/>
            <a:ext cx="829028" cy="365126"/>
          </a:xfrm>
          <a:prstGeom prst="rect">
            <a:avLst/>
          </a:prstGeom>
        </p:spPr>
        <p:txBody>
          <a:bodyPr>
            <a:noAutofit/>
          </a:bodyPr>
          <a:lstStyle/>
          <a:p>
            <a:fld id="{D1524D41-16DC-4D92-9EF9-071B213BE0F5}" type="slidenum">
              <a:rPr lang="en-US" smtClean="0"/>
              <a:pPr/>
              <a:t>‹#›</a:t>
            </a:fld>
            <a:endParaRPr lang="en-US" dirty="0"/>
          </a:p>
        </p:txBody>
      </p:sp>
      <p:sp>
        <p:nvSpPr>
          <p:cNvPr id="5" name="Text Placeholder 4"/>
          <p:cNvSpPr>
            <a:spLocks noGrp="1"/>
          </p:cNvSpPr>
          <p:nvPr>
            <p:ph type="body" sz="quarter" idx="11" hasCustomPrompt="1"/>
          </p:nvPr>
        </p:nvSpPr>
        <p:spPr bwMode="gray">
          <a:xfrm>
            <a:off x="609600" y="1791811"/>
            <a:ext cx="10970381" cy="438914"/>
          </a:xfrm>
          <a:prstGeom prst="rect">
            <a:avLst/>
          </a:prstGeom>
        </p:spPr>
        <p:txBody>
          <a:bodyPr>
            <a:noAutofit/>
          </a:bodyPr>
          <a:lstStyle>
            <a:lvl1pPr marL="0" indent="0">
              <a:spcBef>
                <a:spcPts val="0"/>
              </a:spcBef>
              <a:buNone/>
              <a:defRPr sz="2000" baseline="0">
                <a:solidFill>
                  <a:schemeClr val="tx1">
                    <a:lumMod val="65000"/>
                    <a:lumOff val="35000"/>
                  </a:schemeClr>
                </a:solidFill>
              </a:defRPr>
            </a:lvl1pPr>
          </a:lstStyle>
          <a:p>
            <a:pPr lvl="0"/>
            <a:r>
              <a:rPr lang="en-US" dirty="0"/>
              <a:t>Slide Subtitle – Calibri Light 20pt, Use Title Case</a:t>
            </a:r>
          </a:p>
        </p:txBody>
      </p:sp>
      <p:sp>
        <p:nvSpPr>
          <p:cNvPr id="15" name="Text Placeholder 15"/>
          <p:cNvSpPr>
            <a:spLocks noGrp="1"/>
          </p:cNvSpPr>
          <p:nvPr>
            <p:ph type="body" sz="quarter" idx="14" hasCustomPrompt="1"/>
          </p:nvPr>
        </p:nvSpPr>
        <p:spPr>
          <a:xfrm>
            <a:off x="607181" y="2343750"/>
            <a:ext cx="10972800" cy="446285"/>
          </a:xfrm>
          <a:prstGeom prst="rect">
            <a:avLst/>
          </a:prstGeom>
        </p:spPr>
        <p:txBody>
          <a:bodyPr lIns="65311" tIns="65311" rIns="65311" bIns="65311">
            <a:noAutofit/>
          </a:bodyPr>
          <a:lstStyle>
            <a:lvl1pPr marL="0" indent="0" algn="ctr">
              <a:spcBef>
                <a:spcPts val="0"/>
              </a:spcBef>
              <a:buNone/>
              <a:defRPr sz="1400" b="1" baseline="0">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a:t>Graphic Title – Calibri 14pt Bold, Use Title Case</a:t>
            </a:r>
          </a:p>
        </p:txBody>
      </p:sp>
      <p:sp>
        <p:nvSpPr>
          <p:cNvPr id="16" name="Text Placeholder 17"/>
          <p:cNvSpPr>
            <a:spLocks noGrp="1"/>
          </p:cNvSpPr>
          <p:nvPr>
            <p:ph type="body" sz="quarter" idx="15" hasCustomPrompt="1"/>
          </p:nvPr>
        </p:nvSpPr>
        <p:spPr>
          <a:xfrm>
            <a:off x="607181" y="2756671"/>
            <a:ext cx="10972800" cy="339349"/>
          </a:xfrm>
          <a:prstGeom prst="rect">
            <a:avLst/>
          </a:prstGeom>
        </p:spPr>
        <p:txBody>
          <a:bodyPr lIns="65311" rIns="65311">
            <a:noAutofit/>
          </a:bodyPr>
          <a:lstStyle>
            <a:lvl1pPr marL="0" indent="0" algn="ctr">
              <a:spcBef>
                <a:spcPts val="0"/>
              </a:spcBef>
              <a:buNone/>
              <a:defRPr sz="1300" i="1">
                <a:latin typeface="+mj-lt"/>
              </a:defRPr>
            </a:lvl1pPr>
            <a:lvl2pPr algn="ctr">
              <a:buNone/>
              <a:defRPr i="0"/>
            </a:lvl2pPr>
            <a:lvl3pPr algn="ctr">
              <a:buNone/>
              <a:defRPr i="0"/>
            </a:lvl3pPr>
            <a:lvl4pPr algn="ctr">
              <a:buNone/>
              <a:defRPr i="0"/>
            </a:lvl4pPr>
            <a:lvl5pPr algn="ctr">
              <a:buNone/>
              <a:defRPr i="0"/>
            </a:lvl5pPr>
          </a:lstStyle>
          <a:p>
            <a:pPr lvl="0"/>
            <a:r>
              <a:rPr lang="en-US" dirty="0"/>
              <a:t>Graphic Subtitle – Calibri Light 13pt Italic, Use Title Case</a:t>
            </a:r>
          </a:p>
        </p:txBody>
      </p:sp>
      <p:sp>
        <p:nvSpPr>
          <p:cNvPr id="10" name="Rectangle 9"/>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ooter Placeholder 3"/>
          <p:cNvSpPr>
            <a:spLocks noGrp="1"/>
          </p:cNvSpPr>
          <p:nvPr>
            <p:ph type="ftr" sz="quarter" idx="20"/>
          </p:nvPr>
        </p:nvSpPr>
        <p:spPr>
          <a:xfrm>
            <a:off x="0" y="6557375"/>
            <a:ext cx="4114800" cy="300624"/>
          </a:xfrm>
        </p:spPr>
        <p:txBody>
          <a:bodyPr/>
          <a:lstStyle>
            <a:lvl1pPr algn="l">
              <a:defRPr>
                <a:solidFill>
                  <a:schemeClr val="tx1"/>
                </a:solidFill>
              </a:defRPr>
            </a:lvl1pPr>
          </a:lstStyle>
          <a:p>
            <a:r>
              <a:rPr lang="en-US" dirty="0"/>
              <a:t>Footer</a:t>
            </a:r>
          </a:p>
        </p:txBody>
      </p:sp>
      <p:sp>
        <p:nvSpPr>
          <p:cNvPr id="13" name="Slide Number Placeholder 4"/>
          <p:cNvSpPr txBox="1">
            <a:spLocks/>
          </p:cNvSpPr>
          <p:nvPr userDrawn="1"/>
        </p:nvSpPr>
        <p:spPr>
          <a:xfrm>
            <a:off x="9448800" y="6557378"/>
            <a:ext cx="2743200" cy="3006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9D1559-7006-4200-AC79-016E45FDA498}" type="slidenum">
              <a:rPr lang="en-US" sz="1200" smtClean="0"/>
              <a:pPr/>
              <a:t>‹#›</a:t>
            </a:fld>
            <a:endParaRPr lang="en-US" sz="12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Tree>
    <p:extLst>
      <p:ext uri="{BB962C8B-B14F-4D97-AF65-F5344CB8AC3E}">
        <p14:creationId xmlns:p14="http://schemas.microsoft.com/office/powerpoint/2010/main" val="2133236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06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F0C-996D-4FC8-BC65-AC5DF01F63CC}"/>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2C8B3C4-415C-4A98-AD68-D2DF52D442E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8438B5-3BDE-4607-9BF6-191CA5488525}"/>
              </a:ext>
            </a:extLst>
          </p:cNvPr>
          <p:cNvSpPr>
            <a:spLocks noGrp="1"/>
          </p:cNvSpPr>
          <p:nvPr>
            <p:ph type="dt" sz="half" idx="10"/>
          </p:nvPr>
        </p:nvSpPr>
        <p:spPr/>
        <p:txBody>
          <a:bodyPr/>
          <a:lstStyle/>
          <a:p>
            <a:fld id="{4B1086AD-3EFA-494A-BD41-4E27E1A49FAE}" type="datetimeFigureOut">
              <a:rPr lang="en-US" smtClean="0"/>
              <a:t>3/22/2022</a:t>
            </a:fld>
            <a:endParaRPr lang="en-US"/>
          </a:p>
        </p:txBody>
      </p:sp>
      <p:sp>
        <p:nvSpPr>
          <p:cNvPr id="5" name="Footer Placeholder 4">
            <a:extLst>
              <a:ext uri="{FF2B5EF4-FFF2-40B4-BE49-F238E27FC236}">
                <a16:creationId xmlns:a16="http://schemas.microsoft.com/office/drawing/2014/main" id="{766DCE92-54DF-44BA-A261-78EF25C7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8D7BB-9129-4C1A-B102-82AE5C6D386E}"/>
              </a:ext>
            </a:extLst>
          </p:cNvPr>
          <p:cNvSpPr>
            <a:spLocks noGrp="1"/>
          </p:cNvSpPr>
          <p:nvPr>
            <p:ph type="sldNum" sz="quarter" idx="12"/>
          </p:nvPr>
        </p:nvSpPr>
        <p:spPr/>
        <p:txBody>
          <a:bodyPr/>
          <a:lstStyle/>
          <a:p>
            <a:fld id="{5C648BB6-6C54-49DC-B370-30603D8BE4B3}" type="slidenum">
              <a:rPr lang="en-US" smtClean="0"/>
              <a:t>‹#›</a:t>
            </a:fld>
            <a:endParaRPr lang="en-US"/>
          </a:p>
        </p:txBody>
      </p:sp>
    </p:spTree>
    <p:extLst>
      <p:ext uri="{BB962C8B-B14F-4D97-AF65-F5344CB8AC3E}">
        <p14:creationId xmlns:p14="http://schemas.microsoft.com/office/powerpoint/2010/main" val="224562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165687"/>
            <a:ext cx="12192000" cy="469231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3"/>
            <a:ext cx="12192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299183"/>
            <a:ext cx="2170176" cy="1627632"/>
          </a:xfrm>
          <a:prstGeom prst="rect">
            <a:avLst/>
          </a:prstGeom>
        </p:spPr>
      </p:pic>
      <p:sp>
        <p:nvSpPr>
          <p:cNvPr id="13" name="Text Placeholder 12"/>
          <p:cNvSpPr>
            <a:spLocks noGrp="1"/>
          </p:cNvSpPr>
          <p:nvPr>
            <p:ph type="body" sz="quarter" idx="11" hasCustomPrompt="1"/>
          </p:nvPr>
        </p:nvSpPr>
        <p:spPr>
          <a:xfrm>
            <a:off x="3085767" y="0"/>
            <a:ext cx="7835900"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	</a:t>
            </a:r>
          </a:p>
        </p:txBody>
      </p:sp>
      <p:sp>
        <p:nvSpPr>
          <p:cNvPr id="14" name="Text Placeholder 12"/>
          <p:cNvSpPr>
            <a:spLocks noGrp="1"/>
          </p:cNvSpPr>
          <p:nvPr>
            <p:ph type="body" sz="quarter" idx="12" hasCustomPrompt="1"/>
          </p:nvPr>
        </p:nvSpPr>
        <p:spPr>
          <a:xfrm>
            <a:off x="3085767" y="1198201"/>
            <a:ext cx="7835900"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8" name="Straight Connector 7"/>
          <p:cNvCxnSpPr/>
          <p:nvPr userDrawn="1"/>
        </p:nvCxnSpPr>
        <p:spPr>
          <a:xfrm>
            <a:off x="2" y="2190142"/>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56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7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3912819" y="1986134"/>
            <a:ext cx="4315568"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11" y="156342"/>
            <a:ext cx="1765300"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9657" y="317505"/>
            <a:ext cx="1956100"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9806533" y="5976499"/>
            <a:ext cx="2242344"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6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08301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4612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65939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41327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889205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4036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07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Intro Master">
    <p:spTree>
      <p:nvGrpSpPr>
        <p:cNvPr id="1" name=""/>
        <p:cNvGrpSpPr/>
        <p:nvPr/>
      </p:nvGrpSpPr>
      <p:grpSpPr>
        <a:xfrm>
          <a:off x="0" y="0"/>
          <a:ext cx="0" cy="0"/>
          <a:chOff x="0" y="0"/>
          <a:chExt cx="0" cy="0"/>
        </a:xfrm>
      </p:grpSpPr>
      <p:sp>
        <p:nvSpPr>
          <p:cNvPr id="3" name="Rectangle 2"/>
          <p:cNvSpPr/>
          <p:nvPr userDrawn="1"/>
        </p:nvSpPr>
        <p:spPr>
          <a:xfrm>
            <a:off x="-1" y="4647348"/>
            <a:ext cx="12192001" cy="221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40E50AED-EF07-42FB-9279-236436563800}"/>
              </a:ext>
            </a:extLst>
          </p:cNvPr>
          <p:cNvPicPr>
            <a:picLocks noChangeAspect="1"/>
          </p:cNvPicPr>
          <p:nvPr userDrawn="1"/>
        </p:nvPicPr>
        <p:blipFill>
          <a:blip r:embed="rId3"/>
          <a:stretch>
            <a:fillRect/>
          </a:stretch>
        </p:blipFill>
        <p:spPr>
          <a:xfrm>
            <a:off x="9227428" y="5209423"/>
            <a:ext cx="2151773" cy="1101847"/>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376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93729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79400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74152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78557" y="1793861"/>
            <a:ext cx="3234886" cy="32702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7020" y="156350"/>
            <a:ext cx="1325944" cy="1325944"/>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9663413" y="2743200"/>
            <a:ext cx="2528591"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sz="1800">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9946222" y="156350"/>
            <a:ext cx="1878758" cy="1289217"/>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088082" y="6036600"/>
            <a:ext cx="1679252" cy="6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88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_section_intro_largetyp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503" y="330215"/>
            <a:ext cx="1288535" cy="1288535"/>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287101" y="313802"/>
            <a:ext cx="7541247" cy="1287712"/>
          </a:xfrm>
        </p:spPr>
        <p:txBody>
          <a:bodyPr anchor="ctr">
            <a:normAutofit/>
          </a:bodyPr>
          <a:lstStyle>
            <a:lvl1pPr marL="0" indent="0">
              <a:buNone/>
              <a:defRPr sz="4000">
                <a:solidFill>
                  <a:schemeClr val="tx2"/>
                </a:solidFill>
                <a:latin typeface="+mj-lt"/>
              </a:defRPr>
            </a:lvl1pPr>
          </a:lstStyle>
          <a:p>
            <a:pPr lvl="0"/>
            <a:r>
              <a:rPr lang="en-US" dirty="0"/>
              <a:t>Click to edit Master text styles</a:t>
            </a:r>
          </a:p>
        </p:txBody>
      </p:sp>
      <p:sp>
        <p:nvSpPr>
          <p:cNvPr id="17" name="Text Placeholder 3"/>
          <p:cNvSpPr>
            <a:spLocks noGrp="1"/>
          </p:cNvSpPr>
          <p:nvPr>
            <p:ph type="body" sz="quarter" idx="14"/>
          </p:nvPr>
        </p:nvSpPr>
        <p:spPr>
          <a:xfrm>
            <a:off x="2287101" y="1617924"/>
            <a:ext cx="7541247"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pic>
        <p:nvPicPr>
          <p:cNvPr id="2" name="Picture 1">
            <a:extLst>
              <a:ext uri="{FF2B5EF4-FFF2-40B4-BE49-F238E27FC236}">
                <a16:creationId xmlns:a16="http://schemas.microsoft.com/office/drawing/2014/main" id="{4CAEC9B6-728F-4BEC-ABB9-BCDDF70B5A6E}"/>
              </a:ext>
            </a:extLst>
          </p:cNvPr>
          <p:cNvPicPr>
            <a:picLocks noChangeAspect="1"/>
          </p:cNvPicPr>
          <p:nvPr userDrawn="1"/>
        </p:nvPicPr>
        <p:blipFill>
          <a:blip r:embed="rId3"/>
          <a:stretch>
            <a:fillRect/>
          </a:stretch>
        </p:blipFill>
        <p:spPr>
          <a:xfrm>
            <a:off x="10448481" y="313802"/>
            <a:ext cx="1473016" cy="1010794"/>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_section_intr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739"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313606" y="0"/>
            <a:ext cx="7531103"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313604" y="1198199"/>
            <a:ext cx="7531101"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FA1FAB5-1EC9-4A19-A107-8F2F77763C2E}"/>
              </a:ext>
            </a:extLst>
          </p:cNvPr>
          <p:cNvPicPr>
            <a:picLocks noChangeAspect="1"/>
          </p:cNvPicPr>
          <p:nvPr userDrawn="1"/>
        </p:nvPicPr>
        <p:blipFill>
          <a:blip r:embed="rId3"/>
          <a:stretch>
            <a:fillRect/>
          </a:stretch>
        </p:blipFill>
        <p:spPr>
          <a:xfrm>
            <a:off x="10263624" y="500458"/>
            <a:ext cx="1785712"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_second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178" y="5816187"/>
            <a:ext cx="763169" cy="572377"/>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800" y="6557378"/>
            <a:ext cx="27432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308143" y="370935"/>
            <a:ext cx="5336117"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6375400" y="449263"/>
            <a:ext cx="5336117" cy="5198106"/>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309035" y="1174899"/>
            <a:ext cx="5336117"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2D21C2A7-841F-4E98-A662-12F74C85820D}"/>
              </a:ext>
            </a:extLst>
          </p:cNvPr>
          <p:cNvPicPr>
            <a:picLocks noChangeAspect="1"/>
          </p:cNvPicPr>
          <p:nvPr userDrawn="1"/>
        </p:nvPicPr>
        <p:blipFill>
          <a:blip r:embed="rId3"/>
          <a:stretch>
            <a:fillRect/>
          </a:stretch>
        </p:blipFill>
        <p:spPr>
          <a:xfrm>
            <a:off x="10872185" y="5816183"/>
            <a:ext cx="1117784" cy="57237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ADE_Intro Master">
    <p:spTree>
      <p:nvGrpSpPr>
        <p:cNvPr id="1" name=""/>
        <p:cNvGrpSpPr/>
        <p:nvPr/>
      </p:nvGrpSpPr>
      <p:grpSpPr>
        <a:xfrm>
          <a:off x="0" y="0"/>
          <a:ext cx="0" cy="0"/>
          <a:chOff x="0" y="0"/>
          <a:chExt cx="0" cy="0"/>
        </a:xfrm>
      </p:grpSpPr>
      <p:sp>
        <p:nvSpPr>
          <p:cNvPr id="6" name="Rectangle 5"/>
          <p:cNvSpPr/>
          <p:nvPr userDrawn="1"/>
        </p:nvSpPr>
        <p:spPr>
          <a:xfrm rot="10800000">
            <a:off x="0" y="94365"/>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2384042"/>
            <a:ext cx="12191997"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5C1A8DD-E7D4-487F-8F98-98821ACD879B}"/>
              </a:ext>
            </a:extLst>
          </p:cNvPr>
          <p:cNvPicPr>
            <a:picLocks noChangeAspect="1"/>
          </p:cNvPicPr>
          <p:nvPr userDrawn="1"/>
        </p:nvPicPr>
        <p:blipFill>
          <a:blip r:embed="rId3"/>
          <a:stretch>
            <a:fillRect/>
          </a:stretch>
        </p:blipFill>
        <p:spPr>
          <a:xfrm>
            <a:off x="9289771" y="5124836"/>
            <a:ext cx="2482140" cy="1271016"/>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DE_Intro Master 2">
    <p:spTree>
      <p:nvGrpSpPr>
        <p:cNvPr id="1" name=""/>
        <p:cNvGrpSpPr/>
        <p:nvPr/>
      </p:nvGrpSpPr>
      <p:grpSpPr>
        <a:xfrm>
          <a:off x="0" y="0"/>
          <a:ext cx="0" cy="0"/>
          <a:chOff x="0" y="0"/>
          <a:chExt cx="0" cy="0"/>
        </a:xfrm>
      </p:grpSpPr>
      <p:sp>
        <p:nvSpPr>
          <p:cNvPr id="8" name="Rectangle 7"/>
          <p:cNvSpPr/>
          <p:nvPr userDrawn="1"/>
        </p:nvSpPr>
        <p:spPr>
          <a:xfrm rot="10800000">
            <a:off x="0" y="1499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6"/>
          <p:cNvSpPr>
            <a:spLocks noGrp="1"/>
          </p:cNvSpPr>
          <p:nvPr>
            <p:ph type="pic" sz="quarter" idx="10" hasCustomPrompt="1"/>
          </p:nvPr>
        </p:nvSpPr>
        <p:spPr>
          <a:xfrm>
            <a:off x="0" y="2098626"/>
            <a:ext cx="12192000" cy="256406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0089" y="4946528"/>
            <a:ext cx="2170176" cy="1627632"/>
          </a:xfrm>
          <a:prstGeom prst="rect">
            <a:avLst/>
          </a:prstGeom>
        </p:spPr>
      </p:pic>
      <p:sp>
        <p:nvSpPr>
          <p:cNvPr id="13" name="Text Placeholder 12"/>
          <p:cNvSpPr>
            <a:spLocks noGrp="1"/>
          </p:cNvSpPr>
          <p:nvPr>
            <p:ph type="body" sz="quarter" idx="11" hasCustomPrompt="1"/>
          </p:nvPr>
        </p:nvSpPr>
        <p:spPr>
          <a:xfrm>
            <a:off x="-1" y="0"/>
            <a:ext cx="12192000" cy="1198198"/>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3" y="1198201"/>
            <a:ext cx="12191997" cy="900425"/>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15" name="Straight Connector 14"/>
          <p:cNvCxnSpPr/>
          <p:nvPr userDrawn="1"/>
        </p:nvCxnSpPr>
        <p:spPr>
          <a:xfrm>
            <a:off x="2" y="2100201"/>
            <a:ext cx="12191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DE_section_intro_largetyp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6031" y="313804"/>
            <a:ext cx="1716948" cy="1287711"/>
          </a:xfrm>
          <a:prstGeom prst="rect">
            <a:avLst/>
          </a:prstGeom>
        </p:spPr>
      </p:pic>
      <p:sp>
        <p:nvSpPr>
          <p:cNvPr id="6" name="Rectangle 5"/>
          <p:cNvSpPr/>
          <p:nvPr userDrawn="1"/>
        </p:nvSpPr>
        <p:spPr>
          <a:xfrm>
            <a:off x="2" y="6557378"/>
            <a:ext cx="12191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41148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9448799" y="6557378"/>
            <a:ext cx="27432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706018" y="313802"/>
            <a:ext cx="7835900"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706018" y="1617924"/>
            <a:ext cx="7835900"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2309482258"/>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78" r:id="rId3"/>
    <p:sldLayoutId id="2147483681" r:id="rId4"/>
    <p:sldLayoutId id="2147483688" r:id="rId5"/>
    <p:sldLayoutId id="2147483683" r:id="rId6"/>
    <p:sldLayoutId id="2147483684" r:id="rId7"/>
    <p:sldLayoutId id="2147483685" r:id="rId8"/>
    <p:sldLayoutId id="2147483689" r:id="rId9"/>
    <p:sldLayoutId id="2147483680" r:id="rId10"/>
    <p:sldLayoutId id="2147483682" r:id="rId11"/>
    <p:sldLayoutId id="2147483679" r:id="rId12"/>
    <p:sldLayoutId id="2147483691" r:id="rId13"/>
    <p:sldLayoutId id="2147483690" r:id="rId14"/>
    <p:sldLayoutId id="2147483687" r:id="rId15"/>
    <p:sldLayoutId id="2147483665" r:id="rId16"/>
    <p:sldLayoutId id="2147483672" r:id="rId17"/>
    <p:sldLayoutId id="2147483692" r:id="rId18"/>
    <p:sldLayoutId id="2147483694" r:id="rId19"/>
    <p:sldLayoutId id="2147483701" r:id="rId20"/>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117345"/>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83321665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4.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4.xml"/><Relationship Id="rId5" Type="http://schemas.openxmlformats.org/officeDocument/2006/relationships/image" Target="../media/image2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4.xml"/><Relationship Id="rId5" Type="http://schemas.openxmlformats.org/officeDocument/2006/relationships/image" Target="../media/image21.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29.png"/><Relationship Id="rId5" Type="http://schemas.openxmlformats.org/officeDocument/2006/relationships/image" Target="../media/image8.png"/><Relationship Id="rId10" Type="http://schemas.openxmlformats.org/officeDocument/2006/relationships/image" Target="../media/image28.jpeg"/><Relationship Id="rId4" Type="http://schemas.openxmlformats.org/officeDocument/2006/relationships/image" Target="../media/image24.jpeg"/><Relationship Id="rId9" Type="http://schemas.openxmlformats.org/officeDocument/2006/relationships/image" Target="../media/image2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8" Type="http://schemas.openxmlformats.org/officeDocument/2006/relationships/hyperlink" Target="https://www.nature.com/articles/s41467-019-13751-9" TargetMode="External"/><Relationship Id="rId3" Type="http://schemas.openxmlformats.org/officeDocument/2006/relationships/hyperlink" Target="https://www.ncbi.nlm.nih.gov/pmc/articles/PMC7033720/" TargetMode="External"/><Relationship Id="rId7" Type="http://schemas.openxmlformats.org/officeDocument/2006/relationships/hyperlink" Target="https://www.ncbi.nlm.nih.gov/pmc/articles/PMC7170362/"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academic.oup.com/cid/article/doi/10.1093/cid/ciaa203/5780800" TargetMode="External"/><Relationship Id="rId5" Type="http://schemas.openxmlformats.org/officeDocument/2006/relationships/hyperlink" Target="https://www.nature.com/articles/s41586-020-2012-7" TargetMode="External"/><Relationship Id="rId10" Type="http://schemas.openxmlformats.org/officeDocument/2006/relationships/hyperlink" Target="https://pubmed.ncbi.nlm.nih.gov/30389465/" TargetMode="External"/><Relationship Id="rId4" Type="http://schemas.openxmlformats.org/officeDocument/2006/relationships/hyperlink" Target="https://www.nature.com/articles/s41586-020-2008-3?fbclid=IwAR1VfqWqfRxS1Fi7Mh8yK4X03bcT8VUnnaymxMGlXYdwzWLPv4XhCIuYmFY" TargetMode="External"/><Relationship Id="rId9" Type="http://schemas.openxmlformats.org/officeDocument/2006/relationships/hyperlink" Target="https://msystems.asm.org/content/3/5/e00199-18.abstrac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4.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9.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19.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4.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19.xml"/><Relationship Id="rId6" Type="http://schemas.openxmlformats.org/officeDocument/2006/relationships/image" Target="../media/image54.png"/><Relationship Id="rId5" Type="http://schemas.openxmlformats.org/officeDocument/2006/relationships/image" Target="../media/image53.jpeg"/><Relationship Id="rId4" Type="http://schemas.openxmlformats.org/officeDocument/2006/relationships/image" Target="../media/image5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5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131962" y="1443474"/>
            <a:ext cx="3928076" cy="39710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707" y="191233"/>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10095244" y="221251"/>
            <a:ext cx="1841920" cy="1263938"/>
          </a:xfrm>
          <a:prstGeom prst="rect">
            <a:avLst/>
          </a:prstGeom>
          <a:noFill/>
        </p:spPr>
      </p:pic>
      <p:sp>
        <p:nvSpPr>
          <p:cNvPr id="14" name="TextBox 13">
            <a:extLst>
              <a:ext uri="{FF2B5EF4-FFF2-40B4-BE49-F238E27FC236}">
                <a16:creationId xmlns:a16="http://schemas.microsoft.com/office/drawing/2014/main" id="{BFCF912E-91BC-4173-A8CC-EAEA122D7180}"/>
              </a:ext>
            </a:extLst>
          </p:cNvPr>
          <p:cNvSpPr txBox="1"/>
          <p:nvPr/>
        </p:nvSpPr>
        <p:spPr>
          <a:xfrm>
            <a:off x="1799258" y="2165557"/>
            <a:ext cx="8295986" cy="1938992"/>
          </a:xfrm>
          <a:prstGeom prst="rect">
            <a:avLst/>
          </a:prstGeom>
          <a:noFill/>
        </p:spPr>
        <p:txBody>
          <a:bodyPr wrap="square">
            <a:spAutoFit/>
          </a:bodyPr>
          <a:lstStyle/>
          <a:p>
            <a:pPr algn="ctr"/>
            <a:r>
              <a:rPr lang="en-US" sz="4000" dirty="0">
                <a:solidFill>
                  <a:schemeClr val="tx2"/>
                </a:solidFill>
              </a:rPr>
              <a:t>Analysis of bronchoalveolar lavage fluid metatranscriptomes among patients with COVID-19</a:t>
            </a:r>
          </a:p>
        </p:txBody>
      </p:sp>
      <p:sp>
        <p:nvSpPr>
          <p:cNvPr id="12" name="Text Placeholder 2">
            <a:extLst>
              <a:ext uri="{FF2B5EF4-FFF2-40B4-BE49-F238E27FC236}">
                <a16:creationId xmlns:a16="http://schemas.microsoft.com/office/drawing/2014/main" id="{640EF5B4-EB8C-4BA1-8120-9D88D8E349B9}"/>
              </a:ext>
            </a:extLst>
          </p:cNvPr>
          <p:cNvSpPr txBox="1">
            <a:spLocks/>
          </p:cNvSpPr>
          <p:nvPr/>
        </p:nvSpPr>
        <p:spPr>
          <a:xfrm>
            <a:off x="3271837" y="4598558"/>
            <a:ext cx="5648326" cy="181537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Michael D Jochum, PhD.</a:t>
            </a:r>
          </a:p>
          <a:p>
            <a:pPr marL="0" indent="0" algn="ctr">
              <a:buNone/>
            </a:pPr>
            <a:r>
              <a:rPr lang="en-US" sz="1800" dirty="0">
                <a:latin typeface="Calibri" panose="020F0502020204030204" pitchFamily="34" charset="0"/>
                <a:ea typeface="Calibri" panose="020F0502020204030204" pitchFamily="34" charset="0"/>
              </a:rPr>
              <a:t>Department of Obstetrics and Gynecology, Division of Maternal-Fetal Medicine, Baylor College of Medicine and Texas Children's Hospital, Houston, TX, USA. </a:t>
            </a:r>
            <a:endParaRPr lang="en-US" dirty="0"/>
          </a:p>
        </p:txBody>
      </p:sp>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881" y="34892"/>
            <a:ext cx="4140740" cy="16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7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A4E9D5A-A654-46CB-BDC7-237FE063805A}"/>
              </a:ext>
            </a:extLst>
          </p:cNvPr>
          <p:cNvPicPr>
            <a:picLocks noChangeAspect="1"/>
          </p:cNvPicPr>
          <p:nvPr/>
        </p:nvPicPr>
        <p:blipFill rotWithShape="1">
          <a:blip r:embed="rId3">
            <a:alphaModFix/>
          </a:blip>
          <a:srcRect t="2917" r="59978"/>
          <a:stretch/>
        </p:blipFill>
        <p:spPr>
          <a:xfrm>
            <a:off x="2161447" y="970061"/>
            <a:ext cx="5100357" cy="5840797"/>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69864" y="3255394"/>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30" name="TextBox 29">
            <a:extLst>
              <a:ext uri="{FF2B5EF4-FFF2-40B4-BE49-F238E27FC236}">
                <a16:creationId xmlns:a16="http://schemas.microsoft.com/office/drawing/2014/main" id="{5F3D58D1-CFEC-470E-993E-5522E57BF4BB}"/>
              </a:ext>
            </a:extLst>
          </p:cNvPr>
          <p:cNvSpPr txBox="1"/>
          <p:nvPr/>
        </p:nvSpPr>
        <p:spPr>
          <a:xfrm>
            <a:off x="3781927" y="546633"/>
            <a:ext cx="1093569" cy="369332"/>
          </a:xfrm>
          <a:prstGeom prst="rect">
            <a:avLst/>
          </a:prstGeom>
          <a:solidFill>
            <a:schemeClr val="tx1"/>
          </a:solidFill>
          <a:ln>
            <a:solidFill>
              <a:schemeClr val="tx1"/>
            </a:solidFill>
          </a:ln>
        </p:spPr>
        <p:txBody>
          <a:bodyPr wrap="none" rtlCol="0">
            <a:spAutoFit/>
          </a:bodyPr>
          <a:lstStyle/>
          <a:p>
            <a:r>
              <a:rPr lang="en-US" dirty="0">
                <a:solidFill>
                  <a:schemeClr val="bg1"/>
                </a:solidFill>
              </a:rPr>
              <a:t>Deceased</a:t>
            </a:r>
          </a:p>
        </p:txBody>
      </p:sp>
      <p:sp>
        <p:nvSpPr>
          <p:cNvPr id="31" name="TextBox 30">
            <a:extLst>
              <a:ext uri="{FF2B5EF4-FFF2-40B4-BE49-F238E27FC236}">
                <a16:creationId xmlns:a16="http://schemas.microsoft.com/office/drawing/2014/main" id="{EECB396C-875B-4811-B54C-A528E01EC2E8}"/>
              </a:ext>
            </a:extLst>
          </p:cNvPr>
          <p:cNvSpPr txBox="1"/>
          <p:nvPr/>
        </p:nvSpPr>
        <p:spPr>
          <a:xfrm>
            <a:off x="4915110" y="546633"/>
            <a:ext cx="1417324" cy="369332"/>
          </a:xfrm>
          <a:prstGeom prst="rect">
            <a:avLst/>
          </a:prstGeom>
          <a:solidFill>
            <a:srgbClr val="FFC125"/>
          </a:solidFill>
        </p:spPr>
        <p:txBody>
          <a:bodyPr wrap="square" rtlCol="0">
            <a:spAutoFit/>
          </a:bodyPr>
          <a:lstStyle/>
          <a:p>
            <a:pPr algn="ctr"/>
            <a:r>
              <a:rPr lang="en-US" dirty="0"/>
              <a:t>Survived</a:t>
            </a:r>
          </a:p>
        </p:txBody>
      </p:sp>
      <p:sp>
        <p:nvSpPr>
          <p:cNvPr id="9" name="Rectangle 8">
            <a:extLst>
              <a:ext uri="{FF2B5EF4-FFF2-40B4-BE49-F238E27FC236}">
                <a16:creationId xmlns:a16="http://schemas.microsoft.com/office/drawing/2014/main" id="{CFF00D03-0888-425E-BED3-4BD09C6C3F58}"/>
              </a:ext>
            </a:extLst>
          </p:cNvPr>
          <p:cNvSpPr/>
          <p:nvPr/>
        </p:nvSpPr>
        <p:spPr>
          <a:xfrm>
            <a:off x="182656" y="2025377"/>
            <a:ext cx="11826688" cy="47117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3443AA34-FB7E-4B1C-A8D1-6A5A67112A20}"/>
              </a:ext>
            </a:extLst>
          </p:cNvPr>
          <p:cNvGraphicFramePr>
            <a:graphicFrameLocks noGrp="1"/>
          </p:cNvGraphicFramePr>
          <p:nvPr>
            <p:extLst>
              <p:ext uri="{D42A27DB-BD31-4B8C-83A1-F6EECF244321}">
                <p14:modId xmlns:p14="http://schemas.microsoft.com/office/powerpoint/2010/main" val="584196324"/>
              </p:ext>
            </p:extLst>
          </p:nvPr>
        </p:nvGraphicFramePr>
        <p:xfrm>
          <a:off x="6307397" y="2732793"/>
          <a:ext cx="4267200" cy="1143000"/>
        </p:xfrm>
        <a:graphic>
          <a:graphicData uri="http://schemas.openxmlformats.org/drawingml/2006/table">
            <a:tbl>
              <a:tblPr/>
              <a:tblGrid>
                <a:gridCol w="1219200">
                  <a:extLst>
                    <a:ext uri="{9D8B030D-6E8A-4147-A177-3AD203B41FA5}">
                      <a16:colId xmlns:a16="http://schemas.microsoft.com/office/drawing/2014/main" val="1776127433"/>
                    </a:ext>
                  </a:extLst>
                </a:gridCol>
                <a:gridCol w="609600">
                  <a:extLst>
                    <a:ext uri="{9D8B030D-6E8A-4147-A177-3AD203B41FA5}">
                      <a16:colId xmlns:a16="http://schemas.microsoft.com/office/drawing/2014/main" val="3510579710"/>
                    </a:ext>
                  </a:extLst>
                </a:gridCol>
                <a:gridCol w="609600">
                  <a:extLst>
                    <a:ext uri="{9D8B030D-6E8A-4147-A177-3AD203B41FA5}">
                      <a16:colId xmlns:a16="http://schemas.microsoft.com/office/drawing/2014/main" val="1807795298"/>
                    </a:ext>
                  </a:extLst>
                </a:gridCol>
                <a:gridCol w="609600">
                  <a:extLst>
                    <a:ext uri="{9D8B030D-6E8A-4147-A177-3AD203B41FA5}">
                      <a16:colId xmlns:a16="http://schemas.microsoft.com/office/drawing/2014/main" val="2970193324"/>
                    </a:ext>
                  </a:extLst>
                </a:gridCol>
                <a:gridCol w="609600">
                  <a:extLst>
                    <a:ext uri="{9D8B030D-6E8A-4147-A177-3AD203B41FA5}">
                      <a16:colId xmlns:a16="http://schemas.microsoft.com/office/drawing/2014/main" val="848809927"/>
                    </a:ext>
                  </a:extLst>
                </a:gridCol>
                <a:gridCol w="609600">
                  <a:extLst>
                    <a:ext uri="{9D8B030D-6E8A-4147-A177-3AD203B41FA5}">
                      <a16:colId xmlns:a16="http://schemas.microsoft.com/office/drawing/2014/main" val="3996998041"/>
                    </a:ext>
                  </a:extLst>
                </a:gridCol>
              </a:tblGrid>
              <a:tr h="190500">
                <a:tc gridSpan="6">
                  <a:txBody>
                    <a:bodyPr/>
                    <a:lstStyle/>
                    <a:p>
                      <a:pPr algn="ctr" fontAlgn="b"/>
                      <a:r>
                        <a:rPr lang="en-US" sz="1100" b="0" i="0" u="none" strike="noStrike" dirty="0">
                          <a:solidFill>
                            <a:srgbClr val="000000"/>
                          </a:solidFill>
                          <a:effectLst/>
                          <a:latin typeface="Calibri" panose="020F0502020204030204" pitchFamily="34" charset="0"/>
                        </a:rPr>
                        <a:t>  Tukey multiple comparisons of means</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789553579"/>
                  </a:ext>
                </a:extLst>
              </a:tr>
              <a:tr h="190500">
                <a:tc gridSpan="6">
                  <a:txBody>
                    <a:bodyPr/>
                    <a:lstStyle/>
                    <a:p>
                      <a:pPr algn="ctr" fontAlgn="b"/>
                      <a:r>
                        <a:rPr lang="en-US" sz="1100" b="0" i="0" u="none" strike="noStrike" dirty="0">
                          <a:solidFill>
                            <a:srgbClr val="000000"/>
                          </a:solidFill>
                          <a:effectLst/>
                          <a:latin typeface="Calibri" panose="020F0502020204030204" pitchFamily="34" charset="0"/>
                        </a:rPr>
                        <a:t>    95% family-wise confidence level</a:t>
                      </a:r>
                    </a:p>
                  </a:txBody>
                  <a:tcPr marL="9525" marR="9525" marT="9525"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245921802"/>
                  </a:ext>
                </a:extLst>
              </a:tr>
              <a:tr h="190500">
                <a:tc>
                  <a:txBody>
                    <a:bodyPr/>
                    <a:lstStyle/>
                    <a:p>
                      <a:pPr algn="ctr" fontAlgn="b"/>
                      <a:r>
                        <a:rPr lang="en-US" sz="1100" b="0" i="0" u="none" strike="noStrike" dirty="0">
                          <a:solidFill>
                            <a:srgbClr val="000000"/>
                          </a:solidFill>
                          <a:effectLst/>
                          <a:latin typeface="Calibri" panose="020F0502020204030204" pitchFamily="34" charset="0"/>
                        </a:rPr>
                        <a:t>comparison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diff</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lwr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upr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 adj</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563004"/>
                  </a:ext>
                </a:extLst>
              </a:tr>
              <a:tr h="190500">
                <a:tc>
                  <a:txBody>
                    <a:bodyPr/>
                    <a:lstStyle/>
                    <a:p>
                      <a:pPr algn="ctr" fontAlgn="b"/>
                      <a:r>
                        <a:rPr lang="en-US" sz="1100" b="0" i="0" u="none" strike="noStrike" dirty="0">
                          <a:solidFill>
                            <a:srgbClr val="000000"/>
                          </a:solidFill>
                          <a:effectLst/>
                          <a:latin typeface="Calibri" panose="020F0502020204030204" pitchFamily="34" charset="0"/>
                        </a:rPr>
                        <a:t>NA-Deceased</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0.242857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-0.28023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0.765949</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0.49393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94601706"/>
                  </a:ext>
                </a:extLst>
              </a:tr>
              <a:tr h="190500">
                <a:tc>
                  <a:txBody>
                    <a:bodyPr/>
                    <a:lstStyle/>
                    <a:p>
                      <a:pPr algn="ctr" fontAlgn="b"/>
                      <a:r>
                        <a:rPr lang="en-US" sz="1100" b="0" i="0" u="none" strike="noStrike" dirty="0">
                          <a:solidFill>
                            <a:srgbClr val="000000"/>
                          </a:solidFill>
                          <a:effectLst/>
                          <a:latin typeface="Calibri" panose="020F0502020204030204" pitchFamily="34" charset="0"/>
                        </a:rPr>
                        <a:t>Survived-Deceased</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0.7</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0.266662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1.133338</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0.001164</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2665092263"/>
                  </a:ext>
                </a:extLst>
              </a:tr>
              <a:tr h="190500">
                <a:tc>
                  <a:txBody>
                    <a:bodyPr/>
                    <a:lstStyle/>
                    <a:p>
                      <a:pPr algn="ctr" fontAlgn="b"/>
                      <a:r>
                        <a:rPr lang="en-US" sz="1100" b="0" i="0" u="none" strike="noStrike" dirty="0">
                          <a:solidFill>
                            <a:srgbClr val="000000"/>
                          </a:solidFill>
                          <a:effectLst/>
                          <a:latin typeface="Calibri" panose="020F0502020204030204" pitchFamily="34" charset="0"/>
                        </a:rPr>
                        <a:t>Survived-NA</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0.457143</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-0.02873</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0.943012</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0.068285</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568751019"/>
                  </a:ext>
                </a:extLst>
              </a:tr>
            </a:tbl>
          </a:graphicData>
        </a:graphic>
      </p:graphicFrame>
      <p:graphicFrame>
        <p:nvGraphicFramePr>
          <p:cNvPr id="32" name="Table 31">
            <a:extLst>
              <a:ext uri="{FF2B5EF4-FFF2-40B4-BE49-F238E27FC236}">
                <a16:creationId xmlns:a16="http://schemas.microsoft.com/office/drawing/2014/main" id="{FE50CCD0-7BB2-4AFB-A5FF-993C211214DC}"/>
              </a:ext>
            </a:extLst>
          </p:cNvPr>
          <p:cNvGraphicFramePr>
            <a:graphicFrameLocks noGrp="1"/>
          </p:cNvGraphicFramePr>
          <p:nvPr>
            <p:extLst>
              <p:ext uri="{D42A27DB-BD31-4B8C-83A1-F6EECF244321}">
                <p14:modId xmlns:p14="http://schemas.microsoft.com/office/powerpoint/2010/main" val="3006587936"/>
              </p:ext>
            </p:extLst>
          </p:nvPr>
        </p:nvGraphicFramePr>
        <p:xfrm>
          <a:off x="815328" y="2723448"/>
          <a:ext cx="4876800" cy="1333500"/>
        </p:xfrm>
        <a:graphic>
          <a:graphicData uri="http://schemas.openxmlformats.org/drawingml/2006/table">
            <a:tbl>
              <a:tblPr/>
              <a:tblGrid>
                <a:gridCol w="1219200">
                  <a:extLst>
                    <a:ext uri="{9D8B030D-6E8A-4147-A177-3AD203B41FA5}">
                      <a16:colId xmlns:a16="http://schemas.microsoft.com/office/drawing/2014/main" val="904821256"/>
                    </a:ext>
                  </a:extLst>
                </a:gridCol>
                <a:gridCol w="609600">
                  <a:extLst>
                    <a:ext uri="{9D8B030D-6E8A-4147-A177-3AD203B41FA5}">
                      <a16:colId xmlns:a16="http://schemas.microsoft.com/office/drawing/2014/main" val="1537492849"/>
                    </a:ext>
                  </a:extLst>
                </a:gridCol>
                <a:gridCol w="609600">
                  <a:extLst>
                    <a:ext uri="{9D8B030D-6E8A-4147-A177-3AD203B41FA5}">
                      <a16:colId xmlns:a16="http://schemas.microsoft.com/office/drawing/2014/main" val="3277479206"/>
                    </a:ext>
                  </a:extLst>
                </a:gridCol>
                <a:gridCol w="609600">
                  <a:extLst>
                    <a:ext uri="{9D8B030D-6E8A-4147-A177-3AD203B41FA5}">
                      <a16:colId xmlns:a16="http://schemas.microsoft.com/office/drawing/2014/main" val="3175486984"/>
                    </a:ext>
                  </a:extLst>
                </a:gridCol>
                <a:gridCol w="609600">
                  <a:extLst>
                    <a:ext uri="{9D8B030D-6E8A-4147-A177-3AD203B41FA5}">
                      <a16:colId xmlns:a16="http://schemas.microsoft.com/office/drawing/2014/main" val="2130601127"/>
                    </a:ext>
                  </a:extLst>
                </a:gridCol>
                <a:gridCol w="609600">
                  <a:extLst>
                    <a:ext uri="{9D8B030D-6E8A-4147-A177-3AD203B41FA5}">
                      <a16:colId xmlns:a16="http://schemas.microsoft.com/office/drawing/2014/main" val="211686462"/>
                    </a:ext>
                  </a:extLst>
                </a:gridCol>
                <a:gridCol w="609600">
                  <a:extLst>
                    <a:ext uri="{9D8B030D-6E8A-4147-A177-3AD203B41FA5}">
                      <a16:colId xmlns:a16="http://schemas.microsoft.com/office/drawing/2014/main" val="3246537807"/>
                    </a:ext>
                  </a:extLst>
                </a:gridCol>
              </a:tblGrid>
              <a:tr h="190500">
                <a:tc gridSpan="7">
                  <a:txBody>
                    <a:bodyPr/>
                    <a:lstStyle/>
                    <a:p>
                      <a:pPr algn="ctr" fontAlgn="b"/>
                      <a:r>
                        <a:rPr lang="en-US" sz="1100" b="0" i="0" u="none" strike="noStrike" dirty="0">
                          <a:solidFill>
                            <a:srgbClr val="000000"/>
                          </a:solidFill>
                          <a:effectLst/>
                          <a:latin typeface="Calibri" panose="020F0502020204030204" pitchFamily="34" charset="0"/>
                        </a:rPr>
                        <a:t>Analysis of Variance (ANOVA) Table of </a:t>
                      </a:r>
                      <a:r>
                        <a:rPr lang="en-US" sz="1100" b="0" i="0" u="none" strike="noStrike" dirty="0" err="1">
                          <a:solidFill>
                            <a:srgbClr val="000000"/>
                          </a:solidFill>
                          <a:effectLst/>
                          <a:latin typeface="Calibri" panose="020F0502020204030204" pitchFamily="34" charset="0"/>
                        </a:rPr>
                        <a:t>dmm</a:t>
                      </a:r>
                      <a:r>
                        <a:rPr lang="en-US" sz="1100" b="0" i="0" u="none" strike="noStrike" dirty="0">
                          <a:solidFill>
                            <a:srgbClr val="000000"/>
                          </a:solidFill>
                          <a:effectLst/>
                          <a:latin typeface="Calibri" panose="020F0502020204030204" pitchFamily="34" charset="0"/>
                        </a:rPr>
                        <a:t> cluster and Disease Outcome</a:t>
                      </a:r>
                    </a:p>
                  </a:txBody>
                  <a:tcPr marL="9525" marR="9525" marT="9525" marB="0" anchor="b">
                    <a:lnL>
                      <a:noFill/>
                    </a:lnL>
                    <a:lnR>
                      <a:noFill/>
                    </a:lnR>
                    <a:lnT>
                      <a:noFill/>
                    </a:lnT>
                    <a:lnB>
                      <a:noFill/>
                    </a:lnB>
                  </a:tcPr>
                </a:tc>
                <a:tc hMerge="1">
                  <a:txBody>
                    <a:bodyPr/>
                    <a:lstStyle/>
                    <a:p>
                      <a:endParaRPr lang="en-US"/>
                    </a:p>
                  </a:txBody>
                  <a:tcPr>
                    <a:lnL w="12700" cmpd="sng">
                      <a:noFill/>
                      <a:prstDash val="solid"/>
                    </a:lnL>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453171078"/>
                  </a:ext>
                </a:extLst>
              </a:tr>
              <a:tr h="190500">
                <a:tc gridSpan="2">
                  <a:txBody>
                    <a:bodyPr/>
                    <a:lstStyle/>
                    <a:p>
                      <a:pPr algn="ctr" fontAlgn="b"/>
                      <a:r>
                        <a:rPr lang="en-US" sz="1100" b="0" i="0" u="none" strike="noStrike" dirty="0">
                          <a:solidFill>
                            <a:srgbClr val="000000"/>
                          </a:solidFill>
                          <a:effectLst/>
                          <a:latin typeface="Calibri" panose="020F0502020204030204" pitchFamily="34" charset="0"/>
                        </a:rPr>
                        <a:t>Response: </a:t>
                      </a:r>
                      <a:r>
                        <a:rPr lang="en-US" sz="1100" b="0" i="0" u="none" strike="noStrike" dirty="0" err="1">
                          <a:solidFill>
                            <a:srgbClr val="000000"/>
                          </a:solidFill>
                          <a:effectLst/>
                          <a:latin typeface="Calibri" panose="020F0502020204030204" pitchFamily="34" charset="0"/>
                        </a:rPr>
                        <a:t>dmm_cluster</a:t>
                      </a:r>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hMerge="1">
                  <a:txBody>
                    <a:bodyPr/>
                    <a:lstStyle/>
                    <a:p>
                      <a:endParaRPr lang="en-US"/>
                    </a:p>
                  </a:txBody>
                  <a:tcPr>
                    <a:lnL w="12700" cmpd="sng">
                      <a:noFill/>
                      <a:prstDash val="solid"/>
                    </a:ln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452087295"/>
                  </a:ext>
                </a:extLst>
              </a:tr>
              <a:tr h="190500">
                <a:tc>
                  <a:txBody>
                    <a:bodyPr/>
                    <a:lstStyle/>
                    <a:p>
                      <a:pPr algn="ctr" fontAlgn="b"/>
                      <a:r>
                        <a:rPr lang="en-US" sz="1100" b="0" i="0" u="none" strike="noStrike" dirty="0">
                          <a:solidFill>
                            <a:srgbClr val="000000"/>
                          </a:solidFill>
                          <a:effectLst/>
                          <a:latin typeface="Calibri" panose="020F0502020204030204" pitchFamily="34" charset="0"/>
                        </a:rPr>
                        <a:t>Feature</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Sum Sq.</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Mean Sq.</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F value</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Pr(&gt;F)</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239981"/>
                  </a:ext>
                </a:extLst>
              </a:tr>
              <a:tr h="190500">
                <a:tc>
                  <a:txBody>
                    <a:bodyPr/>
                    <a:lstStyle/>
                    <a:p>
                      <a:pPr algn="ctr" fontAlgn="b"/>
                      <a:r>
                        <a:rPr lang="en-US" sz="1100" b="0" i="0" u="none" strike="noStrike" dirty="0">
                          <a:solidFill>
                            <a:srgbClr val="000000"/>
                          </a:solidFill>
                          <a:effectLst/>
                          <a:latin typeface="Calibri" panose="020F0502020204030204" pitchFamily="34" charset="0"/>
                        </a:rPr>
                        <a:t>Outcome</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3.1116</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1.5558</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8.4221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0.001307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548548083"/>
                  </a:ext>
                </a:extLst>
              </a:tr>
              <a:tr h="190500">
                <a:tc>
                  <a:txBody>
                    <a:bodyPr/>
                    <a:lstStyle/>
                    <a:p>
                      <a:pPr algn="ctr" fontAlgn="b"/>
                      <a:r>
                        <a:rPr lang="en-US" sz="1100" b="0" i="0" u="none" strike="noStrike" dirty="0">
                          <a:solidFill>
                            <a:srgbClr val="000000"/>
                          </a:solidFill>
                          <a:effectLst/>
                          <a:latin typeface="Calibri" panose="020F0502020204030204" pitchFamily="34" charset="0"/>
                        </a:rPr>
                        <a:t>Residuals</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29</a:t>
                      </a:r>
                    </a:p>
                  </a:txBody>
                  <a:tcPr marL="9525" marR="9525" marT="9525"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5.3571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0.18473</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1375839"/>
                  </a:ext>
                </a:extLst>
              </a:tr>
              <a:tr h="190500">
                <a:tc>
                  <a:txBody>
                    <a:bodyPr/>
                    <a:lstStyle/>
                    <a:p>
                      <a:pPr algn="ctr" fontAlgn="b"/>
                      <a:r>
                        <a:rPr lang="en-US" sz="1100" b="0" i="0" u="none" strike="noStrike">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92316119"/>
                  </a:ext>
                </a:extLst>
              </a:tr>
              <a:tr h="190500">
                <a:tc gridSpan="5">
                  <a:txBody>
                    <a:bodyPr/>
                    <a:lstStyle/>
                    <a:p>
                      <a:pPr algn="ctr" fontAlgn="b"/>
                      <a:r>
                        <a:rPr lang="fr-FR" sz="1100" b="0" i="0" u="none" strike="noStrike" dirty="0" err="1">
                          <a:solidFill>
                            <a:srgbClr val="000000"/>
                          </a:solidFill>
                          <a:effectLst/>
                          <a:latin typeface="Calibri" panose="020F0502020204030204" pitchFamily="34" charset="0"/>
                        </a:rPr>
                        <a:t>Signif</a:t>
                      </a:r>
                      <a:r>
                        <a:rPr lang="fr-FR" sz="1100" b="0" i="0" u="none" strike="noStrike" dirty="0">
                          <a:solidFill>
                            <a:srgbClr val="000000"/>
                          </a:solidFill>
                          <a:effectLst/>
                          <a:latin typeface="Calibri" panose="020F0502020204030204" pitchFamily="34" charset="0"/>
                        </a:rPr>
                        <a:t>. codes:  0 ‘***’ 0.001 ‘**’ 0.01 ‘*’ 0.05 ‘.’ 0.1 ‘ ’ 1</a:t>
                      </a:r>
                    </a:p>
                  </a:txBody>
                  <a:tcPr marL="9525" marR="9525" marT="9525" marB="0" anchor="b">
                    <a:lnL>
                      <a:noFill/>
                    </a:lnL>
                    <a:lnR>
                      <a:noFill/>
                    </a:lnR>
                    <a:lnT>
                      <a:noFill/>
                    </a:lnT>
                    <a:lnB>
                      <a:noFill/>
                    </a:lnB>
                  </a:tcPr>
                </a:tc>
                <a:tc hMerge="1">
                  <a:txBody>
                    <a:bodyPr/>
                    <a:lstStyle/>
                    <a:p>
                      <a:endParaRPr lang="en-US" dirty="0"/>
                    </a:p>
                  </a:txBody>
                  <a:tcPr>
                    <a:lnL w="12700" cmpd="sng">
                      <a:noFill/>
                      <a:prstDash val="solid"/>
                    </a:lnL>
                    <a:lnT w="12700" cmpd="sng">
                      <a:noFill/>
                      <a:prstDash val="solid"/>
                    </a:lnT>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2684825"/>
                  </a:ext>
                </a:extLst>
              </a:tr>
            </a:tbl>
          </a:graphicData>
        </a:graphic>
      </p:graphicFrame>
    </p:spTree>
    <p:extLst>
      <p:ext uri="{BB962C8B-B14F-4D97-AF65-F5344CB8AC3E}">
        <p14:creationId xmlns:p14="http://schemas.microsoft.com/office/powerpoint/2010/main" val="361282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58C731D7-A8D5-4394-AA17-0223915C203D}"/>
              </a:ext>
            </a:extLst>
          </p:cNvPr>
          <p:cNvPicPr>
            <a:picLocks noChangeAspect="1"/>
          </p:cNvPicPr>
          <p:nvPr/>
        </p:nvPicPr>
        <p:blipFill rotWithShape="1">
          <a:blip r:embed="rId3">
            <a:alphaModFix/>
          </a:blip>
          <a:srcRect t="2452" r="59978"/>
          <a:stretch/>
        </p:blipFill>
        <p:spPr>
          <a:xfrm>
            <a:off x="2164547" y="941425"/>
            <a:ext cx="5094570" cy="5862075"/>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49961" y="4018343"/>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29" name="Rectangle 28">
            <a:extLst>
              <a:ext uri="{FF2B5EF4-FFF2-40B4-BE49-F238E27FC236}">
                <a16:creationId xmlns:a16="http://schemas.microsoft.com/office/drawing/2014/main" id="{7A83154B-3BDB-4B7F-9CAF-9933FA68D319}"/>
              </a:ext>
            </a:extLst>
          </p:cNvPr>
          <p:cNvSpPr/>
          <p:nvPr/>
        </p:nvSpPr>
        <p:spPr>
          <a:xfrm>
            <a:off x="2260371" y="2042221"/>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A3F656A-39DB-4D40-89C3-F157C63C9E12}"/>
              </a:ext>
            </a:extLst>
          </p:cNvPr>
          <p:cNvSpPr/>
          <p:nvPr/>
        </p:nvSpPr>
        <p:spPr>
          <a:xfrm>
            <a:off x="2691924" y="1751202"/>
            <a:ext cx="5368978" cy="2777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2BA818-E14D-4B14-9B8C-FCD94C3789FA}"/>
              </a:ext>
            </a:extLst>
          </p:cNvPr>
          <p:cNvSpPr txBox="1"/>
          <p:nvPr/>
        </p:nvSpPr>
        <p:spPr>
          <a:xfrm>
            <a:off x="3781927" y="546633"/>
            <a:ext cx="1093569" cy="369332"/>
          </a:xfrm>
          <a:prstGeom prst="rect">
            <a:avLst/>
          </a:prstGeom>
          <a:solidFill>
            <a:schemeClr val="tx1"/>
          </a:solidFill>
          <a:ln>
            <a:solidFill>
              <a:schemeClr val="tx1"/>
            </a:solidFill>
          </a:ln>
        </p:spPr>
        <p:txBody>
          <a:bodyPr wrap="none" rtlCol="0">
            <a:spAutoFit/>
          </a:bodyPr>
          <a:lstStyle/>
          <a:p>
            <a:r>
              <a:rPr lang="en-US" dirty="0">
                <a:solidFill>
                  <a:schemeClr val="bg1"/>
                </a:solidFill>
              </a:rPr>
              <a:t>Deceased</a:t>
            </a:r>
          </a:p>
        </p:txBody>
      </p:sp>
      <p:sp>
        <p:nvSpPr>
          <p:cNvPr id="31" name="TextBox 30">
            <a:extLst>
              <a:ext uri="{FF2B5EF4-FFF2-40B4-BE49-F238E27FC236}">
                <a16:creationId xmlns:a16="http://schemas.microsoft.com/office/drawing/2014/main" id="{0F661D01-7432-404E-BA03-06A72458515F}"/>
              </a:ext>
            </a:extLst>
          </p:cNvPr>
          <p:cNvSpPr txBox="1"/>
          <p:nvPr/>
        </p:nvSpPr>
        <p:spPr>
          <a:xfrm>
            <a:off x="4915110" y="546633"/>
            <a:ext cx="1417324" cy="369332"/>
          </a:xfrm>
          <a:prstGeom prst="rect">
            <a:avLst/>
          </a:prstGeom>
          <a:solidFill>
            <a:srgbClr val="FFC125"/>
          </a:solidFill>
        </p:spPr>
        <p:txBody>
          <a:bodyPr wrap="square" rtlCol="0">
            <a:spAutoFit/>
          </a:bodyPr>
          <a:lstStyle/>
          <a:p>
            <a:pPr algn="ctr"/>
            <a:r>
              <a:rPr lang="en-US" dirty="0"/>
              <a:t>Survived</a:t>
            </a:r>
          </a:p>
        </p:txBody>
      </p:sp>
      <p:sp>
        <p:nvSpPr>
          <p:cNvPr id="33" name="Rectangle 32">
            <a:extLst>
              <a:ext uri="{FF2B5EF4-FFF2-40B4-BE49-F238E27FC236}">
                <a16:creationId xmlns:a16="http://schemas.microsoft.com/office/drawing/2014/main" id="{52F1C701-E7CE-481B-A9C4-0EE8DD742641}"/>
              </a:ext>
            </a:extLst>
          </p:cNvPr>
          <p:cNvSpPr/>
          <p:nvPr/>
        </p:nvSpPr>
        <p:spPr>
          <a:xfrm>
            <a:off x="2260371" y="2224628"/>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2187286-000F-4CFD-92C1-746C79E01166}"/>
              </a:ext>
            </a:extLst>
          </p:cNvPr>
          <p:cNvSpPr/>
          <p:nvPr/>
        </p:nvSpPr>
        <p:spPr>
          <a:xfrm>
            <a:off x="2259150" y="261114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601F94-643D-4BE5-B792-1D588187AADF}"/>
              </a:ext>
            </a:extLst>
          </p:cNvPr>
          <p:cNvSpPr/>
          <p:nvPr/>
        </p:nvSpPr>
        <p:spPr>
          <a:xfrm>
            <a:off x="2259150" y="2792477"/>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BDB5763-ACA2-4ACD-99BA-C1224E334DA6}"/>
              </a:ext>
            </a:extLst>
          </p:cNvPr>
          <p:cNvSpPr/>
          <p:nvPr/>
        </p:nvSpPr>
        <p:spPr>
          <a:xfrm>
            <a:off x="2259150" y="2973810"/>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B6234C5-3443-4025-A149-9D73DA2AC109}"/>
              </a:ext>
            </a:extLst>
          </p:cNvPr>
          <p:cNvSpPr/>
          <p:nvPr/>
        </p:nvSpPr>
        <p:spPr>
          <a:xfrm>
            <a:off x="2259150" y="3155143"/>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A8DF154-B7CF-44C2-B8AC-CC463F69FBD0}"/>
              </a:ext>
            </a:extLst>
          </p:cNvPr>
          <p:cNvSpPr/>
          <p:nvPr/>
        </p:nvSpPr>
        <p:spPr>
          <a:xfrm>
            <a:off x="2259150" y="333647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738C23-4DBA-47DA-AE0D-9019FB281A1B}"/>
              </a:ext>
            </a:extLst>
          </p:cNvPr>
          <p:cNvSpPr/>
          <p:nvPr/>
        </p:nvSpPr>
        <p:spPr>
          <a:xfrm>
            <a:off x="2259150" y="3517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55AD74-4500-440C-AA89-90772EED5458}"/>
              </a:ext>
            </a:extLst>
          </p:cNvPr>
          <p:cNvSpPr/>
          <p:nvPr/>
        </p:nvSpPr>
        <p:spPr>
          <a:xfrm>
            <a:off x="2259150" y="3699142"/>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43F425-AB06-4AB2-BEF4-EC984248A98E}"/>
              </a:ext>
            </a:extLst>
          </p:cNvPr>
          <p:cNvSpPr/>
          <p:nvPr/>
        </p:nvSpPr>
        <p:spPr>
          <a:xfrm>
            <a:off x="2259150" y="3880475"/>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424011-81F6-48D0-B475-651719798A08}"/>
              </a:ext>
            </a:extLst>
          </p:cNvPr>
          <p:cNvSpPr/>
          <p:nvPr/>
        </p:nvSpPr>
        <p:spPr>
          <a:xfrm>
            <a:off x="2259150" y="4061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08E4FD3-16F7-47A9-A2A5-FCCC388A5932}"/>
              </a:ext>
            </a:extLst>
          </p:cNvPr>
          <p:cNvSpPr/>
          <p:nvPr/>
        </p:nvSpPr>
        <p:spPr>
          <a:xfrm>
            <a:off x="2249625" y="4271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BED9535-9252-4C7C-9409-7583C43B2DA7}"/>
              </a:ext>
            </a:extLst>
          </p:cNvPr>
          <p:cNvSpPr/>
          <p:nvPr/>
        </p:nvSpPr>
        <p:spPr>
          <a:xfrm>
            <a:off x="2249625" y="4452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3A55A2-0E7A-476A-9943-1AF858EF2EEF}"/>
              </a:ext>
            </a:extLst>
          </p:cNvPr>
          <p:cNvSpPr/>
          <p:nvPr/>
        </p:nvSpPr>
        <p:spPr>
          <a:xfrm>
            <a:off x="2249625" y="4633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3D7EC8F-7679-44D4-98DF-C6713CD54237}"/>
              </a:ext>
            </a:extLst>
          </p:cNvPr>
          <p:cNvSpPr/>
          <p:nvPr/>
        </p:nvSpPr>
        <p:spPr>
          <a:xfrm>
            <a:off x="2249625" y="4814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B13B29F-44F1-4354-B47B-6F77787C1E2D}"/>
              </a:ext>
            </a:extLst>
          </p:cNvPr>
          <p:cNvSpPr/>
          <p:nvPr/>
        </p:nvSpPr>
        <p:spPr>
          <a:xfrm>
            <a:off x="2240100" y="5033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4768D69-0AD9-479D-9CDA-28DDE5F1D257}"/>
              </a:ext>
            </a:extLst>
          </p:cNvPr>
          <p:cNvSpPr/>
          <p:nvPr/>
        </p:nvSpPr>
        <p:spPr>
          <a:xfrm>
            <a:off x="2259150" y="5214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9C225D4-CE25-45BF-BF8C-74846286CD76}"/>
              </a:ext>
            </a:extLst>
          </p:cNvPr>
          <p:cNvSpPr/>
          <p:nvPr/>
        </p:nvSpPr>
        <p:spPr>
          <a:xfrm>
            <a:off x="2259150" y="5395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0B97325-C201-4E7C-B988-98EF95E47727}"/>
              </a:ext>
            </a:extLst>
          </p:cNvPr>
          <p:cNvSpPr/>
          <p:nvPr/>
        </p:nvSpPr>
        <p:spPr>
          <a:xfrm>
            <a:off x="2259150" y="5576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EB802D8-6EF4-48D9-B27D-87EBB4DBF7E6}"/>
              </a:ext>
            </a:extLst>
          </p:cNvPr>
          <p:cNvSpPr/>
          <p:nvPr/>
        </p:nvSpPr>
        <p:spPr>
          <a:xfrm>
            <a:off x="2259150" y="57572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8786802-CB3A-45C8-AF46-EFD2B24C8776}"/>
              </a:ext>
            </a:extLst>
          </p:cNvPr>
          <p:cNvSpPr/>
          <p:nvPr/>
        </p:nvSpPr>
        <p:spPr>
          <a:xfrm>
            <a:off x="2260371" y="240703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descr="Chart, diagram, box and whisker chart&#10;&#10;Description automatically generated">
            <a:extLst>
              <a:ext uri="{FF2B5EF4-FFF2-40B4-BE49-F238E27FC236}">
                <a16:creationId xmlns:a16="http://schemas.microsoft.com/office/drawing/2014/main" id="{1591CB56-2A64-421B-87D7-8734A52F16AC}"/>
              </a:ext>
            </a:extLst>
          </p:cNvPr>
          <p:cNvPicPr>
            <a:picLocks noChangeAspect="1"/>
          </p:cNvPicPr>
          <p:nvPr/>
        </p:nvPicPr>
        <p:blipFill rotWithShape="1">
          <a:blip r:embed="rId5">
            <a:extLst>
              <a:ext uri="{28A0092B-C50C-407E-A947-70E740481C1C}">
                <a14:useLocalDpi xmlns:a14="http://schemas.microsoft.com/office/drawing/2010/main" val="0"/>
              </a:ext>
            </a:extLst>
          </a:blip>
          <a:srcRect l="2028" t="14228" r="81817"/>
          <a:stretch/>
        </p:blipFill>
        <p:spPr>
          <a:xfrm>
            <a:off x="2407606" y="4232423"/>
            <a:ext cx="1216376" cy="2330129"/>
          </a:xfrm>
          <a:prstGeom prst="rect">
            <a:avLst/>
          </a:prstGeom>
        </p:spPr>
      </p:pic>
      <p:sp>
        <p:nvSpPr>
          <p:cNvPr id="63" name="Rectangle 62">
            <a:extLst>
              <a:ext uri="{FF2B5EF4-FFF2-40B4-BE49-F238E27FC236}">
                <a16:creationId xmlns:a16="http://schemas.microsoft.com/office/drawing/2014/main" id="{4C34E2AD-0ECA-4948-B59F-1E9C4BE1199B}"/>
              </a:ext>
            </a:extLst>
          </p:cNvPr>
          <p:cNvSpPr/>
          <p:nvPr/>
        </p:nvSpPr>
        <p:spPr>
          <a:xfrm>
            <a:off x="139217" y="5199250"/>
            <a:ext cx="1888568" cy="37703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Chart, diagram, box and whisker chart&#10;&#10;Description automatically generated">
            <a:extLst>
              <a:ext uri="{FF2B5EF4-FFF2-40B4-BE49-F238E27FC236}">
                <a16:creationId xmlns:a16="http://schemas.microsoft.com/office/drawing/2014/main" id="{340B6726-6A1F-44A8-B417-926DED6308A3}"/>
              </a:ext>
            </a:extLst>
          </p:cNvPr>
          <p:cNvPicPr>
            <a:picLocks noChangeAspect="1"/>
          </p:cNvPicPr>
          <p:nvPr/>
        </p:nvPicPr>
        <p:blipFill rotWithShape="1">
          <a:blip r:embed="rId5">
            <a:extLst>
              <a:ext uri="{28A0092B-C50C-407E-A947-70E740481C1C}">
                <a14:useLocalDpi xmlns:a14="http://schemas.microsoft.com/office/drawing/2010/main" val="0"/>
              </a:ext>
            </a:extLst>
          </a:blip>
          <a:srcRect l="83489" t="14228" b="4812"/>
          <a:stretch/>
        </p:blipFill>
        <p:spPr>
          <a:xfrm>
            <a:off x="7247535" y="4232423"/>
            <a:ext cx="1243169" cy="2199407"/>
          </a:xfrm>
          <a:prstGeom prst="rect">
            <a:avLst/>
          </a:prstGeom>
        </p:spPr>
      </p:pic>
      <p:pic>
        <p:nvPicPr>
          <p:cNvPr id="70" name="Picture 69" descr="Chart, diagram, box and whisker chart&#10;&#10;Description automatically generated">
            <a:extLst>
              <a:ext uri="{FF2B5EF4-FFF2-40B4-BE49-F238E27FC236}">
                <a16:creationId xmlns:a16="http://schemas.microsoft.com/office/drawing/2014/main" id="{D4FCC324-BE34-4392-9733-0B00F6F5EC6D}"/>
              </a:ext>
            </a:extLst>
          </p:cNvPr>
          <p:cNvPicPr>
            <a:picLocks noChangeAspect="1"/>
          </p:cNvPicPr>
          <p:nvPr/>
        </p:nvPicPr>
        <p:blipFill rotWithShape="1">
          <a:blip r:embed="rId5">
            <a:extLst>
              <a:ext uri="{28A0092B-C50C-407E-A947-70E740481C1C}">
                <a14:useLocalDpi xmlns:a14="http://schemas.microsoft.com/office/drawing/2010/main" val="0"/>
              </a:ext>
            </a:extLst>
          </a:blip>
          <a:srcRect l="18013" t="14228" r="65832"/>
          <a:stretch/>
        </p:blipFill>
        <p:spPr>
          <a:xfrm>
            <a:off x="3612400" y="4232423"/>
            <a:ext cx="1216376" cy="2330129"/>
          </a:xfrm>
          <a:prstGeom prst="rect">
            <a:avLst/>
          </a:prstGeom>
        </p:spPr>
      </p:pic>
      <p:pic>
        <p:nvPicPr>
          <p:cNvPr id="71" name="Picture 70" descr="Chart, diagram, box and whisker chart&#10;&#10;Description automatically generated">
            <a:extLst>
              <a:ext uri="{FF2B5EF4-FFF2-40B4-BE49-F238E27FC236}">
                <a16:creationId xmlns:a16="http://schemas.microsoft.com/office/drawing/2014/main" id="{DFB33601-838D-4F28-9C64-535393886794}"/>
              </a:ext>
            </a:extLst>
          </p:cNvPr>
          <p:cNvPicPr>
            <a:picLocks noChangeAspect="1"/>
          </p:cNvPicPr>
          <p:nvPr/>
        </p:nvPicPr>
        <p:blipFill rotWithShape="1">
          <a:blip r:embed="rId5">
            <a:extLst>
              <a:ext uri="{28A0092B-C50C-407E-A947-70E740481C1C}">
                <a14:useLocalDpi xmlns:a14="http://schemas.microsoft.com/office/drawing/2010/main" val="0"/>
              </a:ext>
            </a:extLst>
          </a:blip>
          <a:srcRect l="50739" t="14228" r="33106" b="4812"/>
          <a:stretch/>
        </p:blipFill>
        <p:spPr>
          <a:xfrm>
            <a:off x="4817194" y="4232423"/>
            <a:ext cx="1216376" cy="2199407"/>
          </a:xfrm>
          <a:prstGeom prst="rect">
            <a:avLst/>
          </a:prstGeom>
        </p:spPr>
      </p:pic>
      <p:pic>
        <p:nvPicPr>
          <p:cNvPr id="72" name="Picture 71" descr="Chart, diagram, box and whisker chart&#10;&#10;Description automatically generated">
            <a:extLst>
              <a:ext uri="{FF2B5EF4-FFF2-40B4-BE49-F238E27FC236}">
                <a16:creationId xmlns:a16="http://schemas.microsoft.com/office/drawing/2014/main" id="{DC8FDC2D-157E-4506-956C-718AAF1CD195}"/>
              </a:ext>
            </a:extLst>
          </p:cNvPr>
          <p:cNvPicPr>
            <a:picLocks noChangeAspect="1"/>
          </p:cNvPicPr>
          <p:nvPr/>
        </p:nvPicPr>
        <p:blipFill rotWithShape="1">
          <a:blip r:embed="rId5">
            <a:extLst>
              <a:ext uri="{28A0092B-C50C-407E-A947-70E740481C1C}">
                <a14:useLocalDpi xmlns:a14="http://schemas.microsoft.com/office/drawing/2010/main" val="0"/>
              </a:ext>
            </a:extLst>
          </a:blip>
          <a:srcRect l="34050" t="14228" r="49520" b="4812"/>
          <a:stretch/>
        </p:blipFill>
        <p:spPr>
          <a:xfrm>
            <a:off x="6021988" y="4232423"/>
            <a:ext cx="1237129" cy="2199407"/>
          </a:xfrm>
          <a:prstGeom prst="rect">
            <a:avLst/>
          </a:prstGeom>
        </p:spPr>
      </p:pic>
    </p:spTree>
    <p:extLst>
      <p:ext uri="{BB962C8B-B14F-4D97-AF65-F5344CB8AC3E}">
        <p14:creationId xmlns:p14="http://schemas.microsoft.com/office/powerpoint/2010/main" val="207946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9"/>
                                        </p:tgtEl>
                                      </p:cBhvr>
                                    </p:animEffect>
                                    <p:set>
                                      <p:cBhvr>
                                        <p:cTn id="12" dur="1" fill="hold">
                                          <p:stCondLst>
                                            <p:cond delay="499"/>
                                          </p:stCondLst>
                                        </p:cTn>
                                        <p:tgtEl>
                                          <p:spTgt spid="2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0"/>
                                        </p:tgtEl>
                                      </p:cBhvr>
                                    </p:animEffect>
                                    <p:set>
                                      <p:cBhvr>
                                        <p:cTn id="20" dur="1" fill="hold">
                                          <p:stCondLst>
                                            <p:cond delay="499"/>
                                          </p:stCondLst>
                                        </p:cTn>
                                        <p:tgtEl>
                                          <p:spTgt spid="40"/>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500"/>
                                        <p:tgtEl>
                                          <p:spTgt spid="7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xit" presetSubtype="0" fill="hold" grpId="0" nodeType="withEffect">
                                  <p:stCondLst>
                                    <p:cond delay="0"/>
                                  </p:stCondLst>
                                  <p:childTnLst>
                                    <p:animEffect transition="out" filter="fade">
                                      <p:cBhvr>
                                        <p:cTn id="36" dur="500"/>
                                        <p:tgtEl>
                                          <p:spTgt spid="38"/>
                                        </p:tgtEl>
                                      </p:cBhvr>
                                    </p:animEffect>
                                    <p:set>
                                      <p:cBhvr>
                                        <p:cTn id="37" dur="1" fill="hold">
                                          <p:stCondLst>
                                            <p:cond delay="499"/>
                                          </p:stCondLst>
                                        </p:cTn>
                                        <p:tgtEl>
                                          <p:spTgt spid="3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500"/>
                                        <p:tgtEl>
                                          <p:spTgt spid="68"/>
                                        </p:tgtEl>
                                      </p:cBhvr>
                                    </p:animEffect>
                                  </p:childTnLst>
                                </p:cTn>
                              </p:par>
                              <p:par>
                                <p:cTn id="43" presetID="10" presetClass="exit" presetSubtype="0" fill="hold" grpId="0" nodeType="withEffect">
                                  <p:stCondLst>
                                    <p:cond delay="0"/>
                                  </p:stCondLst>
                                  <p:childTnLst>
                                    <p:animEffect transition="out" filter="fade">
                                      <p:cBhvr>
                                        <p:cTn id="44" dur="500"/>
                                        <p:tgtEl>
                                          <p:spTgt spid="37"/>
                                        </p:tgtEl>
                                      </p:cBhvr>
                                    </p:animEffect>
                                    <p:set>
                                      <p:cBhvr>
                                        <p:cTn id="45"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7" grpId="0" animBg="1"/>
      <p:bldP spid="38" grpId="0" animBg="1"/>
      <p:bldP spid="40" grpId="0" animBg="1"/>
      <p:bldP spid="41"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0875468-F211-47CD-A09C-13BC45484A9D}"/>
              </a:ext>
            </a:extLst>
          </p:cNvPr>
          <p:cNvPicPr>
            <a:picLocks noChangeAspect="1"/>
          </p:cNvPicPr>
          <p:nvPr/>
        </p:nvPicPr>
        <p:blipFill rotWithShape="1">
          <a:blip r:embed="rId3">
            <a:alphaModFix/>
          </a:blip>
          <a:srcRect t="2716" r="60175"/>
          <a:stretch/>
        </p:blipFill>
        <p:spPr>
          <a:xfrm>
            <a:off x="2158465" y="958051"/>
            <a:ext cx="5082707" cy="5861410"/>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49961" y="4018343"/>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29" name="Rectangle 28">
            <a:extLst>
              <a:ext uri="{FF2B5EF4-FFF2-40B4-BE49-F238E27FC236}">
                <a16:creationId xmlns:a16="http://schemas.microsoft.com/office/drawing/2014/main" id="{7A83154B-3BDB-4B7F-9CAF-9933FA68D319}"/>
              </a:ext>
            </a:extLst>
          </p:cNvPr>
          <p:cNvSpPr/>
          <p:nvPr/>
        </p:nvSpPr>
        <p:spPr>
          <a:xfrm>
            <a:off x="2260371" y="2042221"/>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A3F656A-39DB-4D40-89C3-F157C63C9E12}"/>
              </a:ext>
            </a:extLst>
          </p:cNvPr>
          <p:cNvSpPr/>
          <p:nvPr/>
        </p:nvSpPr>
        <p:spPr>
          <a:xfrm>
            <a:off x="2691924" y="1751202"/>
            <a:ext cx="5368978" cy="2777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2BA818-E14D-4B14-9B8C-FCD94C3789FA}"/>
              </a:ext>
            </a:extLst>
          </p:cNvPr>
          <p:cNvSpPr txBox="1"/>
          <p:nvPr/>
        </p:nvSpPr>
        <p:spPr>
          <a:xfrm>
            <a:off x="3781927" y="546633"/>
            <a:ext cx="1093569" cy="369332"/>
          </a:xfrm>
          <a:prstGeom prst="rect">
            <a:avLst/>
          </a:prstGeom>
          <a:solidFill>
            <a:schemeClr val="tx1"/>
          </a:solidFill>
          <a:ln>
            <a:solidFill>
              <a:schemeClr val="tx1"/>
            </a:solidFill>
          </a:ln>
        </p:spPr>
        <p:txBody>
          <a:bodyPr wrap="none" rtlCol="0">
            <a:spAutoFit/>
          </a:bodyPr>
          <a:lstStyle/>
          <a:p>
            <a:r>
              <a:rPr lang="en-US" dirty="0">
                <a:solidFill>
                  <a:schemeClr val="bg1"/>
                </a:solidFill>
              </a:rPr>
              <a:t>Deceased</a:t>
            </a:r>
          </a:p>
        </p:txBody>
      </p:sp>
      <p:sp>
        <p:nvSpPr>
          <p:cNvPr id="31" name="TextBox 30">
            <a:extLst>
              <a:ext uri="{FF2B5EF4-FFF2-40B4-BE49-F238E27FC236}">
                <a16:creationId xmlns:a16="http://schemas.microsoft.com/office/drawing/2014/main" id="{0F661D01-7432-404E-BA03-06A72458515F}"/>
              </a:ext>
            </a:extLst>
          </p:cNvPr>
          <p:cNvSpPr txBox="1"/>
          <p:nvPr/>
        </p:nvSpPr>
        <p:spPr>
          <a:xfrm>
            <a:off x="4915110" y="546633"/>
            <a:ext cx="1417324" cy="369332"/>
          </a:xfrm>
          <a:prstGeom prst="rect">
            <a:avLst/>
          </a:prstGeom>
          <a:solidFill>
            <a:srgbClr val="FFC125"/>
          </a:solidFill>
        </p:spPr>
        <p:txBody>
          <a:bodyPr wrap="square" rtlCol="0">
            <a:spAutoFit/>
          </a:bodyPr>
          <a:lstStyle/>
          <a:p>
            <a:pPr algn="ctr"/>
            <a:r>
              <a:rPr lang="en-US" dirty="0"/>
              <a:t>Survived</a:t>
            </a:r>
          </a:p>
        </p:txBody>
      </p:sp>
      <p:sp>
        <p:nvSpPr>
          <p:cNvPr id="33" name="Rectangle 32">
            <a:extLst>
              <a:ext uri="{FF2B5EF4-FFF2-40B4-BE49-F238E27FC236}">
                <a16:creationId xmlns:a16="http://schemas.microsoft.com/office/drawing/2014/main" id="{52F1C701-E7CE-481B-A9C4-0EE8DD742641}"/>
              </a:ext>
            </a:extLst>
          </p:cNvPr>
          <p:cNvSpPr/>
          <p:nvPr/>
        </p:nvSpPr>
        <p:spPr>
          <a:xfrm>
            <a:off x="2260371" y="2224628"/>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2187286-000F-4CFD-92C1-746C79E01166}"/>
              </a:ext>
            </a:extLst>
          </p:cNvPr>
          <p:cNvSpPr/>
          <p:nvPr/>
        </p:nvSpPr>
        <p:spPr>
          <a:xfrm>
            <a:off x="2259150" y="261114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601F94-643D-4BE5-B792-1D588187AADF}"/>
              </a:ext>
            </a:extLst>
          </p:cNvPr>
          <p:cNvSpPr/>
          <p:nvPr/>
        </p:nvSpPr>
        <p:spPr>
          <a:xfrm>
            <a:off x="2259150" y="2792477"/>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BDB5763-ACA2-4ACD-99BA-C1224E334DA6}"/>
              </a:ext>
            </a:extLst>
          </p:cNvPr>
          <p:cNvSpPr/>
          <p:nvPr/>
        </p:nvSpPr>
        <p:spPr>
          <a:xfrm>
            <a:off x="2259150" y="2973810"/>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B6234C5-3443-4025-A149-9D73DA2AC109}"/>
              </a:ext>
            </a:extLst>
          </p:cNvPr>
          <p:cNvSpPr/>
          <p:nvPr/>
        </p:nvSpPr>
        <p:spPr>
          <a:xfrm>
            <a:off x="2259150" y="3155143"/>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A8DF154-B7CF-44C2-B8AC-CC463F69FBD0}"/>
              </a:ext>
            </a:extLst>
          </p:cNvPr>
          <p:cNvSpPr/>
          <p:nvPr/>
        </p:nvSpPr>
        <p:spPr>
          <a:xfrm>
            <a:off x="2259150" y="333647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738C23-4DBA-47DA-AE0D-9019FB281A1B}"/>
              </a:ext>
            </a:extLst>
          </p:cNvPr>
          <p:cNvSpPr/>
          <p:nvPr/>
        </p:nvSpPr>
        <p:spPr>
          <a:xfrm>
            <a:off x="2259150" y="3517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55AD74-4500-440C-AA89-90772EED5458}"/>
              </a:ext>
            </a:extLst>
          </p:cNvPr>
          <p:cNvSpPr/>
          <p:nvPr/>
        </p:nvSpPr>
        <p:spPr>
          <a:xfrm>
            <a:off x="2259150" y="3699142"/>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43F425-AB06-4AB2-BEF4-EC984248A98E}"/>
              </a:ext>
            </a:extLst>
          </p:cNvPr>
          <p:cNvSpPr/>
          <p:nvPr/>
        </p:nvSpPr>
        <p:spPr>
          <a:xfrm>
            <a:off x="2259150" y="3880475"/>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424011-81F6-48D0-B475-651719798A08}"/>
              </a:ext>
            </a:extLst>
          </p:cNvPr>
          <p:cNvSpPr/>
          <p:nvPr/>
        </p:nvSpPr>
        <p:spPr>
          <a:xfrm>
            <a:off x="2259150" y="4061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08E4FD3-16F7-47A9-A2A5-FCCC388A5932}"/>
              </a:ext>
            </a:extLst>
          </p:cNvPr>
          <p:cNvSpPr/>
          <p:nvPr/>
        </p:nvSpPr>
        <p:spPr>
          <a:xfrm>
            <a:off x="2249625" y="4271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BED9535-9252-4C7C-9409-7583C43B2DA7}"/>
              </a:ext>
            </a:extLst>
          </p:cNvPr>
          <p:cNvSpPr/>
          <p:nvPr/>
        </p:nvSpPr>
        <p:spPr>
          <a:xfrm>
            <a:off x="2249625" y="4452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3A55A2-0E7A-476A-9943-1AF858EF2EEF}"/>
              </a:ext>
            </a:extLst>
          </p:cNvPr>
          <p:cNvSpPr/>
          <p:nvPr/>
        </p:nvSpPr>
        <p:spPr>
          <a:xfrm>
            <a:off x="2249625" y="4633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3D7EC8F-7679-44D4-98DF-C6713CD54237}"/>
              </a:ext>
            </a:extLst>
          </p:cNvPr>
          <p:cNvSpPr/>
          <p:nvPr/>
        </p:nvSpPr>
        <p:spPr>
          <a:xfrm>
            <a:off x="2249625" y="4814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B13B29F-44F1-4354-B47B-6F77787C1E2D}"/>
              </a:ext>
            </a:extLst>
          </p:cNvPr>
          <p:cNvSpPr/>
          <p:nvPr/>
        </p:nvSpPr>
        <p:spPr>
          <a:xfrm>
            <a:off x="2240100" y="5033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4768D69-0AD9-479D-9CDA-28DDE5F1D257}"/>
              </a:ext>
            </a:extLst>
          </p:cNvPr>
          <p:cNvSpPr/>
          <p:nvPr/>
        </p:nvSpPr>
        <p:spPr>
          <a:xfrm>
            <a:off x="2259150" y="5214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9C225D4-CE25-45BF-BF8C-74846286CD76}"/>
              </a:ext>
            </a:extLst>
          </p:cNvPr>
          <p:cNvSpPr/>
          <p:nvPr/>
        </p:nvSpPr>
        <p:spPr>
          <a:xfrm>
            <a:off x="2259150" y="5395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0B97325-C201-4E7C-B988-98EF95E47727}"/>
              </a:ext>
            </a:extLst>
          </p:cNvPr>
          <p:cNvSpPr/>
          <p:nvPr/>
        </p:nvSpPr>
        <p:spPr>
          <a:xfrm>
            <a:off x="2259150" y="5576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EB802D8-6EF4-48D9-B27D-87EBB4DBF7E6}"/>
              </a:ext>
            </a:extLst>
          </p:cNvPr>
          <p:cNvSpPr/>
          <p:nvPr/>
        </p:nvSpPr>
        <p:spPr>
          <a:xfrm>
            <a:off x="2259150" y="57572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8786802-CB3A-45C8-AF46-EFD2B24C8776}"/>
              </a:ext>
            </a:extLst>
          </p:cNvPr>
          <p:cNvSpPr/>
          <p:nvPr/>
        </p:nvSpPr>
        <p:spPr>
          <a:xfrm>
            <a:off x="2260371" y="240703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scatter chart, box and whisker chart&#10;&#10;Description automatically generated">
            <a:extLst>
              <a:ext uri="{FF2B5EF4-FFF2-40B4-BE49-F238E27FC236}">
                <a16:creationId xmlns:a16="http://schemas.microsoft.com/office/drawing/2014/main" id="{71A640A5-BA2A-415D-BEA5-4FAC85133D92}"/>
              </a:ext>
            </a:extLst>
          </p:cNvPr>
          <p:cNvPicPr>
            <a:picLocks noChangeAspect="1"/>
          </p:cNvPicPr>
          <p:nvPr/>
        </p:nvPicPr>
        <p:blipFill rotWithShape="1">
          <a:blip r:embed="rId5">
            <a:extLst>
              <a:ext uri="{28A0092B-C50C-407E-A947-70E740481C1C}">
                <a14:useLocalDpi xmlns:a14="http://schemas.microsoft.com/office/drawing/2010/main" val="0"/>
              </a:ext>
            </a:extLst>
          </a:blip>
          <a:srcRect l="66999" t="14979" b="5928"/>
          <a:stretch/>
        </p:blipFill>
        <p:spPr>
          <a:xfrm>
            <a:off x="5701342" y="2145086"/>
            <a:ext cx="1546141" cy="2084416"/>
          </a:xfrm>
          <a:prstGeom prst="rect">
            <a:avLst/>
          </a:prstGeom>
        </p:spPr>
      </p:pic>
      <p:pic>
        <p:nvPicPr>
          <p:cNvPr id="57" name="Picture 56" descr="Chart, scatter chart, box and whisker chart&#10;&#10;Description automatically generated">
            <a:extLst>
              <a:ext uri="{FF2B5EF4-FFF2-40B4-BE49-F238E27FC236}">
                <a16:creationId xmlns:a16="http://schemas.microsoft.com/office/drawing/2014/main" id="{46092A8B-11A6-42F2-B478-6C6B91D7D4F3}"/>
              </a:ext>
            </a:extLst>
          </p:cNvPr>
          <p:cNvPicPr>
            <a:picLocks noChangeAspect="1"/>
          </p:cNvPicPr>
          <p:nvPr/>
        </p:nvPicPr>
        <p:blipFill rotWithShape="1">
          <a:blip r:embed="rId5">
            <a:extLst>
              <a:ext uri="{28A0092B-C50C-407E-A947-70E740481C1C}">
                <a14:useLocalDpi xmlns:a14="http://schemas.microsoft.com/office/drawing/2010/main" val="0"/>
              </a:ext>
            </a:extLst>
          </a:blip>
          <a:srcRect l="3184" t="14979" r="63815" b="5928"/>
          <a:stretch/>
        </p:blipFill>
        <p:spPr>
          <a:xfrm>
            <a:off x="4147202" y="2145086"/>
            <a:ext cx="1546141" cy="2084416"/>
          </a:xfrm>
          <a:prstGeom prst="rect">
            <a:avLst/>
          </a:prstGeom>
        </p:spPr>
      </p:pic>
      <p:pic>
        <p:nvPicPr>
          <p:cNvPr id="58" name="Picture 57" descr="Chart, scatter chart, box and whisker chart&#10;&#10;Description automatically generated">
            <a:extLst>
              <a:ext uri="{FF2B5EF4-FFF2-40B4-BE49-F238E27FC236}">
                <a16:creationId xmlns:a16="http://schemas.microsoft.com/office/drawing/2014/main" id="{93DE9142-CB14-47B8-A27C-543F708B8D5D}"/>
              </a:ext>
            </a:extLst>
          </p:cNvPr>
          <p:cNvPicPr>
            <a:picLocks noChangeAspect="1"/>
          </p:cNvPicPr>
          <p:nvPr/>
        </p:nvPicPr>
        <p:blipFill rotWithShape="1">
          <a:blip r:embed="rId5">
            <a:extLst>
              <a:ext uri="{28A0092B-C50C-407E-A947-70E740481C1C}">
                <a14:useLocalDpi xmlns:a14="http://schemas.microsoft.com/office/drawing/2010/main" val="0"/>
              </a:ext>
            </a:extLst>
          </a:blip>
          <a:srcRect l="36469" t="14979" r="32531" b="5928"/>
          <a:stretch/>
        </p:blipFill>
        <p:spPr>
          <a:xfrm>
            <a:off x="2686835" y="2145086"/>
            <a:ext cx="1452369" cy="2084416"/>
          </a:xfrm>
          <a:prstGeom prst="rect">
            <a:avLst/>
          </a:prstGeom>
        </p:spPr>
      </p:pic>
      <p:sp>
        <p:nvSpPr>
          <p:cNvPr id="69" name="Rectangle 68">
            <a:extLst>
              <a:ext uri="{FF2B5EF4-FFF2-40B4-BE49-F238E27FC236}">
                <a16:creationId xmlns:a16="http://schemas.microsoft.com/office/drawing/2014/main" id="{58738A2F-31D4-4ECE-977E-F25A150581C9}"/>
              </a:ext>
            </a:extLst>
          </p:cNvPr>
          <p:cNvSpPr/>
          <p:nvPr/>
        </p:nvSpPr>
        <p:spPr>
          <a:xfrm>
            <a:off x="149961" y="5392861"/>
            <a:ext cx="2011728" cy="764762"/>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74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3"/>
                                        </p:tgtEl>
                                      </p:cBhvr>
                                    </p:animEffect>
                                    <p:set>
                                      <p:cBhvr>
                                        <p:cTn id="12" dur="1" fill="hold">
                                          <p:stCondLst>
                                            <p:cond delay="499"/>
                                          </p:stCondLst>
                                        </p:cTn>
                                        <p:tgtEl>
                                          <p:spTgt spid="43"/>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5"/>
                                        </p:tgtEl>
                                      </p:cBhvr>
                                    </p:animEffect>
                                    <p:set>
                                      <p:cBhvr>
                                        <p:cTn id="20" dur="1" fill="hold">
                                          <p:stCondLst>
                                            <p:cond delay="499"/>
                                          </p:stCondLst>
                                        </p:cTn>
                                        <p:tgtEl>
                                          <p:spTgt spid="4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44"/>
                                        </p:tgtEl>
                                      </p:cBhvr>
                                    </p:animEffect>
                                    <p:set>
                                      <p:cBhvr>
                                        <p:cTn id="28" dur="1" fill="hold">
                                          <p:stCondLst>
                                            <p:cond delay="499"/>
                                          </p:stCondLst>
                                        </p:cTn>
                                        <p:tgtEl>
                                          <p:spTgt spid="44"/>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6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B92ED29C-BAB8-4BC4-8440-6BF8E308E603}"/>
              </a:ext>
            </a:extLst>
          </p:cNvPr>
          <p:cNvPicPr>
            <a:picLocks noChangeAspect="1"/>
          </p:cNvPicPr>
          <p:nvPr/>
        </p:nvPicPr>
        <p:blipFill rotWithShape="1">
          <a:blip r:embed="rId3">
            <a:alphaModFix/>
          </a:blip>
          <a:srcRect r="59978"/>
          <a:stretch/>
        </p:blipFill>
        <p:spPr>
          <a:xfrm>
            <a:off x="2161689" y="794771"/>
            <a:ext cx="5087054" cy="6000559"/>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49961" y="4018343"/>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29" name="Rectangle 28">
            <a:extLst>
              <a:ext uri="{FF2B5EF4-FFF2-40B4-BE49-F238E27FC236}">
                <a16:creationId xmlns:a16="http://schemas.microsoft.com/office/drawing/2014/main" id="{7A83154B-3BDB-4B7F-9CAF-9933FA68D319}"/>
              </a:ext>
            </a:extLst>
          </p:cNvPr>
          <p:cNvSpPr/>
          <p:nvPr/>
        </p:nvSpPr>
        <p:spPr>
          <a:xfrm>
            <a:off x="2260371" y="2042221"/>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A3F656A-39DB-4D40-89C3-F157C63C9E12}"/>
              </a:ext>
            </a:extLst>
          </p:cNvPr>
          <p:cNvSpPr/>
          <p:nvPr/>
        </p:nvSpPr>
        <p:spPr>
          <a:xfrm>
            <a:off x="2691924" y="1751202"/>
            <a:ext cx="5368978" cy="27772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2BA818-E14D-4B14-9B8C-FCD94C3789FA}"/>
              </a:ext>
            </a:extLst>
          </p:cNvPr>
          <p:cNvSpPr txBox="1"/>
          <p:nvPr/>
        </p:nvSpPr>
        <p:spPr>
          <a:xfrm>
            <a:off x="3781927" y="546633"/>
            <a:ext cx="1093569" cy="369332"/>
          </a:xfrm>
          <a:prstGeom prst="rect">
            <a:avLst/>
          </a:prstGeom>
          <a:solidFill>
            <a:schemeClr val="tx1"/>
          </a:solidFill>
          <a:ln>
            <a:solidFill>
              <a:schemeClr val="tx1"/>
            </a:solidFill>
          </a:ln>
        </p:spPr>
        <p:txBody>
          <a:bodyPr wrap="none" rtlCol="0">
            <a:spAutoFit/>
          </a:bodyPr>
          <a:lstStyle/>
          <a:p>
            <a:r>
              <a:rPr lang="en-US" dirty="0">
                <a:solidFill>
                  <a:schemeClr val="bg1"/>
                </a:solidFill>
              </a:rPr>
              <a:t>Deceased</a:t>
            </a:r>
          </a:p>
        </p:txBody>
      </p:sp>
      <p:sp>
        <p:nvSpPr>
          <p:cNvPr id="31" name="TextBox 30">
            <a:extLst>
              <a:ext uri="{FF2B5EF4-FFF2-40B4-BE49-F238E27FC236}">
                <a16:creationId xmlns:a16="http://schemas.microsoft.com/office/drawing/2014/main" id="{0F661D01-7432-404E-BA03-06A72458515F}"/>
              </a:ext>
            </a:extLst>
          </p:cNvPr>
          <p:cNvSpPr txBox="1"/>
          <p:nvPr/>
        </p:nvSpPr>
        <p:spPr>
          <a:xfrm>
            <a:off x="4915110" y="546633"/>
            <a:ext cx="1417324" cy="369332"/>
          </a:xfrm>
          <a:prstGeom prst="rect">
            <a:avLst/>
          </a:prstGeom>
          <a:solidFill>
            <a:srgbClr val="FFC125"/>
          </a:solidFill>
        </p:spPr>
        <p:txBody>
          <a:bodyPr wrap="square" rtlCol="0">
            <a:spAutoFit/>
          </a:bodyPr>
          <a:lstStyle/>
          <a:p>
            <a:pPr algn="ctr"/>
            <a:r>
              <a:rPr lang="en-US" dirty="0"/>
              <a:t>Survived</a:t>
            </a:r>
          </a:p>
        </p:txBody>
      </p:sp>
      <p:sp>
        <p:nvSpPr>
          <p:cNvPr id="33" name="Rectangle 32">
            <a:extLst>
              <a:ext uri="{FF2B5EF4-FFF2-40B4-BE49-F238E27FC236}">
                <a16:creationId xmlns:a16="http://schemas.microsoft.com/office/drawing/2014/main" id="{52F1C701-E7CE-481B-A9C4-0EE8DD742641}"/>
              </a:ext>
            </a:extLst>
          </p:cNvPr>
          <p:cNvSpPr/>
          <p:nvPr/>
        </p:nvSpPr>
        <p:spPr>
          <a:xfrm>
            <a:off x="2260371" y="2224628"/>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2187286-000F-4CFD-92C1-746C79E01166}"/>
              </a:ext>
            </a:extLst>
          </p:cNvPr>
          <p:cNvSpPr/>
          <p:nvPr/>
        </p:nvSpPr>
        <p:spPr>
          <a:xfrm>
            <a:off x="2259150" y="261114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D601F94-643D-4BE5-B792-1D588187AADF}"/>
              </a:ext>
            </a:extLst>
          </p:cNvPr>
          <p:cNvSpPr/>
          <p:nvPr/>
        </p:nvSpPr>
        <p:spPr>
          <a:xfrm>
            <a:off x="2259150" y="2792477"/>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BDB5763-ACA2-4ACD-99BA-C1224E334DA6}"/>
              </a:ext>
            </a:extLst>
          </p:cNvPr>
          <p:cNvSpPr/>
          <p:nvPr/>
        </p:nvSpPr>
        <p:spPr>
          <a:xfrm>
            <a:off x="2259150" y="2973810"/>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B6234C5-3443-4025-A149-9D73DA2AC109}"/>
              </a:ext>
            </a:extLst>
          </p:cNvPr>
          <p:cNvSpPr/>
          <p:nvPr/>
        </p:nvSpPr>
        <p:spPr>
          <a:xfrm>
            <a:off x="2259150" y="3155143"/>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A8DF154-B7CF-44C2-B8AC-CC463F69FBD0}"/>
              </a:ext>
            </a:extLst>
          </p:cNvPr>
          <p:cNvSpPr/>
          <p:nvPr/>
        </p:nvSpPr>
        <p:spPr>
          <a:xfrm>
            <a:off x="2259150" y="333647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738C23-4DBA-47DA-AE0D-9019FB281A1B}"/>
              </a:ext>
            </a:extLst>
          </p:cNvPr>
          <p:cNvSpPr/>
          <p:nvPr/>
        </p:nvSpPr>
        <p:spPr>
          <a:xfrm>
            <a:off x="2259150" y="3517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955AD74-4500-440C-AA89-90772EED5458}"/>
              </a:ext>
            </a:extLst>
          </p:cNvPr>
          <p:cNvSpPr/>
          <p:nvPr/>
        </p:nvSpPr>
        <p:spPr>
          <a:xfrm>
            <a:off x="2259150" y="3699142"/>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A43F425-AB06-4AB2-BEF4-EC984248A98E}"/>
              </a:ext>
            </a:extLst>
          </p:cNvPr>
          <p:cNvSpPr/>
          <p:nvPr/>
        </p:nvSpPr>
        <p:spPr>
          <a:xfrm>
            <a:off x="2259150" y="3880475"/>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424011-81F6-48D0-B475-651719798A08}"/>
              </a:ext>
            </a:extLst>
          </p:cNvPr>
          <p:cNvSpPr/>
          <p:nvPr/>
        </p:nvSpPr>
        <p:spPr>
          <a:xfrm>
            <a:off x="2259150" y="40618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08E4FD3-16F7-47A9-A2A5-FCCC388A5932}"/>
              </a:ext>
            </a:extLst>
          </p:cNvPr>
          <p:cNvSpPr/>
          <p:nvPr/>
        </p:nvSpPr>
        <p:spPr>
          <a:xfrm>
            <a:off x="2249625" y="4271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BED9535-9252-4C7C-9409-7583C43B2DA7}"/>
              </a:ext>
            </a:extLst>
          </p:cNvPr>
          <p:cNvSpPr/>
          <p:nvPr/>
        </p:nvSpPr>
        <p:spPr>
          <a:xfrm>
            <a:off x="2249625" y="4452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B3A55A2-0E7A-476A-9943-1AF858EF2EEF}"/>
              </a:ext>
            </a:extLst>
          </p:cNvPr>
          <p:cNvSpPr/>
          <p:nvPr/>
        </p:nvSpPr>
        <p:spPr>
          <a:xfrm>
            <a:off x="2249625" y="4633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3D7EC8F-7679-44D4-98DF-C6713CD54237}"/>
              </a:ext>
            </a:extLst>
          </p:cNvPr>
          <p:cNvSpPr/>
          <p:nvPr/>
        </p:nvSpPr>
        <p:spPr>
          <a:xfrm>
            <a:off x="2249625" y="4814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B13B29F-44F1-4354-B47B-6F77787C1E2D}"/>
              </a:ext>
            </a:extLst>
          </p:cNvPr>
          <p:cNvSpPr/>
          <p:nvPr/>
        </p:nvSpPr>
        <p:spPr>
          <a:xfrm>
            <a:off x="2240100" y="50333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4768D69-0AD9-479D-9CDA-28DDE5F1D257}"/>
              </a:ext>
            </a:extLst>
          </p:cNvPr>
          <p:cNvSpPr/>
          <p:nvPr/>
        </p:nvSpPr>
        <p:spPr>
          <a:xfrm>
            <a:off x="2259150" y="521433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9C225D4-CE25-45BF-BF8C-74846286CD76}"/>
              </a:ext>
            </a:extLst>
          </p:cNvPr>
          <p:cNvSpPr/>
          <p:nvPr/>
        </p:nvSpPr>
        <p:spPr>
          <a:xfrm>
            <a:off x="2259150" y="539530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0B97325-C201-4E7C-B988-98EF95E47727}"/>
              </a:ext>
            </a:extLst>
          </p:cNvPr>
          <p:cNvSpPr/>
          <p:nvPr/>
        </p:nvSpPr>
        <p:spPr>
          <a:xfrm>
            <a:off x="2259150" y="5576284"/>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EB802D8-6EF4-48D9-B27D-87EBB4DBF7E6}"/>
              </a:ext>
            </a:extLst>
          </p:cNvPr>
          <p:cNvSpPr/>
          <p:nvPr/>
        </p:nvSpPr>
        <p:spPr>
          <a:xfrm>
            <a:off x="2259150" y="5757259"/>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8786802-CB3A-45C8-AF46-EFD2B24C8776}"/>
              </a:ext>
            </a:extLst>
          </p:cNvPr>
          <p:cNvSpPr/>
          <p:nvPr/>
        </p:nvSpPr>
        <p:spPr>
          <a:xfrm>
            <a:off x="2260371" y="2407036"/>
            <a:ext cx="8700626" cy="18288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8738A2F-31D4-4ECE-977E-F25A150581C9}"/>
              </a:ext>
            </a:extLst>
          </p:cNvPr>
          <p:cNvSpPr/>
          <p:nvPr/>
        </p:nvSpPr>
        <p:spPr>
          <a:xfrm>
            <a:off x="149961" y="5569737"/>
            <a:ext cx="2011728" cy="58788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1DE63F2-B949-4AE6-8100-47C863823E5D}"/>
              </a:ext>
            </a:extLst>
          </p:cNvPr>
          <p:cNvSpPr/>
          <p:nvPr/>
        </p:nvSpPr>
        <p:spPr>
          <a:xfrm>
            <a:off x="162249" y="5215250"/>
            <a:ext cx="2011728" cy="18005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box and whisker chart&#10;&#10;Description automatically generated">
            <a:extLst>
              <a:ext uri="{FF2B5EF4-FFF2-40B4-BE49-F238E27FC236}">
                <a16:creationId xmlns:a16="http://schemas.microsoft.com/office/drawing/2014/main" id="{56AFE380-B295-4756-AB71-D22C83BE13FC}"/>
              </a:ext>
            </a:extLst>
          </p:cNvPr>
          <p:cNvPicPr>
            <a:picLocks noChangeAspect="1"/>
          </p:cNvPicPr>
          <p:nvPr/>
        </p:nvPicPr>
        <p:blipFill rotWithShape="1">
          <a:blip r:embed="rId5">
            <a:extLst>
              <a:ext uri="{28A0092B-C50C-407E-A947-70E740481C1C}">
                <a14:useLocalDpi xmlns:a14="http://schemas.microsoft.com/office/drawing/2010/main" val="0"/>
              </a:ext>
            </a:extLst>
          </a:blip>
          <a:srcRect l="40800" t="15581" r="38963" b="5557"/>
          <a:stretch/>
        </p:blipFill>
        <p:spPr>
          <a:xfrm>
            <a:off x="8053303" y="2994765"/>
            <a:ext cx="1366252" cy="1996508"/>
          </a:xfrm>
          <a:prstGeom prst="rect">
            <a:avLst/>
          </a:prstGeom>
        </p:spPr>
      </p:pic>
      <p:pic>
        <p:nvPicPr>
          <p:cNvPr id="56" name="Picture 55" descr="Chart, box and whisker chart&#10;&#10;Description automatically generated">
            <a:extLst>
              <a:ext uri="{FF2B5EF4-FFF2-40B4-BE49-F238E27FC236}">
                <a16:creationId xmlns:a16="http://schemas.microsoft.com/office/drawing/2014/main" id="{1E90CCAF-0A23-4F60-A1A8-91CC0EB15EC1}"/>
              </a:ext>
            </a:extLst>
          </p:cNvPr>
          <p:cNvPicPr>
            <a:picLocks noChangeAspect="1"/>
          </p:cNvPicPr>
          <p:nvPr/>
        </p:nvPicPr>
        <p:blipFill rotWithShape="1">
          <a:blip r:embed="rId5">
            <a:extLst>
              <a:ext uri="{28A0092B-C50C-407E-A947-70E740481C1C}">
                <a14:useLocalDpi xmlns:a14="http://schemas.microsoft.com/office/drawing/2010/main" val="0"/>
              </a:ext>
            </a:extLst>
          </a:blip>
          <a:srcRect l="79573" t="15581" b="5557"/>
          <a:stretch/>
        </p:blipFill>
        <p:spPr>
          <a:xfrm>
            <a:off x="2723891" y="2994765"/>
            <a:ext cx="1379062" cy="1996508"/>
          </a:xfrm>
          <a:prstGeom prst="rect">
            <a:avLst/>
          </a:prstGeom>
        </p:spPr>
      </p:pic>
      <p:pic>
        <p:nvPicPr>
          <p:cNvPr id="59" name="Picture 58" descr="Chart, box and whisker chart&#10;&#10;Description automatically generated">
            <a:extLst>
              <a:ext uri="{FF2B5EF4-FFF2-40B4-BE49-F238E27FC236}">
                <a16:creationId xmlns:a16="http://schemas.microsoft.com/office/drawing/2014/main" id="{3D0DB1EE-FA71-4205-9F62-B75A8386D11C}"/>
              </a:ext>
            </a:extLst>
          </p:cNvPr>
          <p:cNvPicPr>
            <a:picLocks noChangeAspect="1"/>
          </p:cNvPicPr>
          <p:nvPr/>
        </p:nvPicPr>
        <p:blipFill rotWithShape="1">
          <a:blip r:embed="rId5">
            <a:extLst>
              <a:ext uri="{28A0092B-C50C-407E-A947-70E740481C1C}">
                <a14:useLocalDpi xmlns:a14="http://schemas.microsoft.com/office/drawing/2010/main" val="0"/>
              </a:ext>
            </a:extLst>
          </a:blip>
          <a:srcRect l="21278" t="15581" r="58761" b="5557"/>
          <a:stretch/>
        </p:blipFill>
        <p:spPr>
          <a:xfrm>
            <a:off x="4085149" y="2994765"/>
            <a:ext cx="1347543" cy="1996508"/>
          </a:xfrm>
          <a:prstGeom prst="rect">
            <a:avLst/>
          </a:prstGeom>
        </p:spPr>
      </p:pic>
      <p:pic>
        <p:nvPicPr>
          <p:cNvPr id="60" name="Picture 59" descr="Chart, box and whisker chart&#10;&#10;Description automatically generated">
            <a:extLst>
              <a:ext uri="{FF2B5EF4-FFF2-40B4-BE49-F238E27FC236}">
                <a16:creationId xmlns:a16="http://schemas.microsoft.com/office/drawing/2014/main" id="{860CAD6E-B121-4032-846C-C43B74209638}"/>
              </a:ext>
            </a:extLst>
          </p:cNvPr>
          <p:cNvPicPr>
            <a:picLocks noChangeAspect="1"/>
          </p:cNvPicPr>
          <p:nvPr/>
        </p:nvPicPr>
        <p:blipFill rotWithShape="1">
          <a:blip r:embed="rId5">
            <a:extLst>
              <a:ext uri="{28A0092B-C50C-407E-A947-70E740481C1C}">
                <a14:useLocalDpi xmlns:a14="http://schemas.microsoft.com/office/drawing/2010/main" val="0"/>
              </a:ext>
            </a:extLst>
          </a:blip>
          <a:srcRect l="60343" t="15581" r="19124" b="5557"/>
          <a:stretch/>
        </p:blipFill>
        <p:spPr>
          <a:xfrm>
            <a:off x="5414888" y="2994765"/>
            <a:ext cx="1386210" cy="1996508"/>
          </a:xfrm>
          <a:prstGeom prst="rect">
            <a:avLst/>
          </a:prstGeom>
        </p:spPr>
      </p:pic>
      <p:pic>
        <p:nvPicPr>
          <p:cNvPr id="61" name="Picture 60" descr="Chart, box and whisker chart&#10;&#10;Description automatically generated">
            <a:extLst>
              <a:ext uri="{FF2B5EF4-FFF2-40B4-BE49-F238E27FC236}">
                <a16:creationId xmlns:a16="http://schemas.microsoft.com/office/drawing/2014/main" id="{CC481830-33C4-4B3B-AA9D-7DDCAF110081}"/>
              </a:ext>
            </a:extLst>
          </p:cNvPr>
          <p:cNvPicPr>
            <a:picLocks noChangeAspect="1"/>
          </p:cNvPicPr>
          <p:nvPr/>
        </p:nvPicPr>
        <p:blipFill rotWithShape="1">
          <a:blip r:embed="rId5">
            <a:extLst>
              <a:ext uri="{28A0092B-C50C-407E-A947-70E740481C1C}">
                <a14:useLocalDpi xmlns:a14="http://schemas.microsoft.com/office/drawing/2010/main" val="0"/>
              </a:ext>
            </a:extLst>
          </a:blip>
          <a:srcRect l="2202" t="15581" r="78722" b="5557"/>
          <a:stretch/>
        </p:blipFill>
        <p:spPr>
          <a:xfrm>
            <a:off x="6783294" y="2994765"/>
            <a:ext cx="1287811" cy="1996508"/>
          </a:xfrm>
          <a:prstGeom prst="rect">
            <a:avLst/>
          </a:prstGeom>
        </p:spPr>
      </p:pic>
    </p:spTree>
    <p:extLst>
      <p:ext uri="{BB962C8B-B14F-4D97-AF65-F5344CB8AC3E}">
        <p14:creationId xmlns:p14="http://schemas.microsoft.com/office/powerpoint/2010/main" val="207102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xit" presetSubtype="0" fill="hold" grpId="0" nodeType="withEffect">
                                  <p:stCondLst>
                                    <p:cond delay="0"/>
                                  </p:stCondLst>
                                  <p:childTnLst>
                                    <p:animEffect transition="out" filter="fade">
                                      <p:cBhvr>
                                        <p:cTn id="17" dur="500"/>
                                        <p:tgtEl>
                                          <p:spTgt spid="47"/>
                                        </p:tgtEl>
                                      </p:cBhvr>
                                    </p:animEffect>
                                    <p:set>
                                      <p:cBhvr>
                                        <p:cTn id="18" dur="1" fill="hold">
                                          <p:stCondLst>
                                            <p:cond delay="499"/>
                                          </p:stCondLst>
                                        </p:cTn>
                                        <p:tgtEl>
                                          <p:spTgt spid="4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par>
                                <p:cTn id="24" presetID="10" presetClass="exit" presetSubtype="0" fill="hold" grpId="0" nodeType="withEffect">
                                  <p:stCondLst>
                                    <p:cond delay="0"/>
                                  </p:stCondLst>
                                  <p:childTnLst>
                                    <p:animEffect transition="out" filter="fade">
                                      <p:cBhvr>
                                        <p:cTn id="25" dur="500"/>
                                        <p:tgtEl>
                                          <p:spTgt spid="48"/>
                                        </p:tgtEl>
                                      </p:cBhvr>
                                    </p:animEffect>
                                    <p:set>
                                      <p:cBhvr>
                                        <p:cTn id="26" dur="1" fill="hold">
                                          <p:stCondLst>
                                            <p:cond delay="499"/>
                                          </p:stCondLst>
                                        </p:cTn>
                                        <p:tgtEl>
                                          <p:spTgt spid="4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xit" presetSubtype="0" fill="hold" grpId="0"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fade">
                                      <p:cBhvr>
                                        <p:cTn id="39" dur="500"/>
                                        <p:tgtEl>
                                          <p:spTgt spid="61"/>
                                        </p:tgtEl>
                                      </p:cBhvr>
                                    </p:animEffect>
                                  </p:childTnLst>
                                </p:cTn>
                              </p:par>
                              <p:par>
                                <p:cTn id="40" presetID="10" presetClass="exit" presetSubtype="0" fill="hold" grpId="0" nodeType="withEffect">
                                  <p:stCondLst>
                                    <p:cond delay="0"/>
                                  </p:stCondLst>
                                  <p:childTnLst>
                                    <p:animEffect transition="out" filter="fade">
                                      <p:cBhvr>
                                        <p:cTn id="41" dur="500"/>
                                        <p:tgtEl>
                                          <p:spTgt spid="50"/>
                                        </p:tgtEl>
                                      </p:cBhvr>
                                    </p:animEffect>
                                    <p:set>
                                      <p:cBhvr>
                                        <p:cTn id="42" dur="1" fill="hold">
                                          <p:stCondLst>
                                            <p:cond delay="499"/>
                                          </p:stCondLst>
                                        </p:cTn>
                                        <p:tgtEl>
                                          <p:spTgt spid="5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xit" presetSubtype="0" fill="hold" grpId="0" nodeType="with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69" grpId="0" animBg="1"/>
      <p:bldP spid="5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4458614" y="1986134"/>
            <a:ext cx="3236676" cy="327223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549CE361-0EE6-4BE5-BD43-AE0F332C5167}"/>
              </a:ext>
            </a:extLst>
          </p:cNvPr>
          <p:cNvSpPr/>
          <p:nvPr/>
        </p:nvSpPr>
        <p:spPr>
          <a:xfrm>
            <a:off x="8771560"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297291204"/>
              </p:ext>
            </p:extLst>
          </p:nvPr>
        </p:nvGraphicFramePr>
        <p:xfrm>
          <a:off x="1737711" y="1976690"/>
          <a:ext cx="8653664" cy="307824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153692">
                <a:tc>
                  <a:txBody>
                    <a:bodyPr/>
                    <a:lstStyle/>
                    <a:p>
                      <a:pPr algn="l" fontAlgn="b"/>
                      <a:r>
                        <a:rPr lang="en-US" sz="120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err="1">
                          <a:solidFill>
                            <a:srgbClr val="000000"/>
                          </a:solidFill>
                          <a:effectLst/>
                          <a:latin typeface="Calibri" panose="020F0502020204030204" pitchFamily="34" charset="0"/>
                        </a:rPr>
                        <a:t>coef</a:t>
                      </a:r>
                      <a:endParaRPr lang="en-US" sz="12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pval</a:t>
                      </a:r>
                      <a:endParaRPr lang="en-US" sz="12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err="1">
                          <a:solidFill>
                            <a:srgbClr val="000000"/>
                          </a:solidFill>
                          <a:effectLst/>
                          <a:latin typeface="Calibri" panose="020F0502020204030204" pitchFamily="34" charset="0"/>
                        </a:rPr>
                        <a:t>qval</a:t>
                      </a:r>
                      <a:endParaRPr lang="en-US" sz="12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53692">
                <a:tc rowSpan="9">
                  <a:txBody>
                    <a:bodyPr/>
                    <a:lstStyle/>
                    <a:p>
                      <a:pPr algn="ctr" fontAlgn="ctr"/>
                      <a:r>
                        <a:rPr lang="en-US" sz="1200" b="1" i="0" u="none" strike="noStrike" dirty="0">
                          <a:solidFill>
                            <a:srgbClr val="000000"/>
                          </a:solidFill>
                          <a:effectLst/>
                          <a:latin typeface="Calibri" panose="020F0502020204030204" pitchFamily="34" charset="0"/>
                        </a:rPr>
                        <a:t>Biological </a:t>
                      </a:r>
                    </a:p>
                    <a:p>
                      <a:pPr algn="ctr" fontAlgn="ctr"/>
                      <a:r>
                        <a:rPr lang="en-US" sz="120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1" dirty="0">
                          <a:solidFill>
                            <a:srgbClr val="7030A0"/>
                          </a:solidFill>
                        </a:rPr>
                        <a:t>phosphorylation</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53692">
                <a:tc vMerge="1">
                  <a:txBody>
                    <a:bodyPr/>
                    <a:lstStyle/>
                    <a:p>
                      <a:endParaRPr lang="en-US"/>
                    </a:p>
                  </a:txBody>
                  <a:tcPr/>
                </a:tc>
                <a:tc>
                  <a:txBody>
                    <a:bodyPr/>
                    <a:lstStyle/>
                    <a:p>
                      <a:pPr algn="r" fontAlgn="b"/>
                      <a:r>
                        <a:rPr lang="en-US" sz="120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53692">
                <a:tc vMerge="1">
                  <a:txBody>
                    <a:bodyPr/>
                    <a:lstStyle/>
                    <a:p>
                      <a:endParaRPr lang="en-US"/>
                    </a:p>
                  </a:txBody>
                  <a:tcPr/>
                </a:tc>
                <a:tc>
                  <a:txBody>
                    <a:bodyPr/>
                    <a:lstStyle/>
                    <a:p>
                      <a:pPr algn="r" fontAlgn="b"/>
                      <a:r>
                        <a:rPr lang="en-US" sz="120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nucleobase-containing</a:t>
                      </a:r>
                      <a:r>
                        <a:rPr lang="en-US" sz="120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RNA</a:t>
                      </a:r>
                      <a:r>
                        <a:rPr lang="en-US" sz="1200" b="0" i="0" u="none" strike="noStrike" dirty="0">
                          <a:solidFill>
                            <a:srgbClr val="000000"/>
                          </a:solidFill>
                          <a:effectLst/>
                          <a:latin typeface="Calibri" panose="020F0502020204030204" pitchFamily="34" charset="0"/>
                        </a:rPr>
                        <a:t> </a:t>
                      </a:r>
                      <a:r>
                        <a:rPr lang="en-US" sz="1200" b="1" dirty="0">
                          <a:solidFill>
                            <a:srgbClr val="7030A0"/>
                          </a:solidFill>
                        </a:rPr>
                        <a:t>phosphodiester</a:t>
                      </a:r>
                      <a:r>
                        <a:rPr lang="en-US" sz="1200" b="0" i="0" u="none" strike="noStrike" dirty="0">
                          <a:solidFill>
                            <a:srgbClr val="000000"/>
                          </a:solidFill>
                          <a:effectLst/>
                          <a:latin typeface="Calibri" panose="020F0502020204030204" pitchFamily="34" charset="0"/>
                        </a:rPr>
                        <a:t> </a:t>
                      </a:r>
                      <a:r>
                        <a:rPr lang="en-US" sz="1200" b="1" i="0" u="none" strike="noStrike" dirty="0">
                          <a:solidFill>
                            <a:srgbClr val="228B22"/>
                          </a:solidFill>
                          <a:effectLst/>
                          <a:latin typeface="Calibri" panose="020F0502020204030204" pitchFamily="34" charset="0"/>
                        </a:rPr>
                        <a:t>bond</a:t>
                      </a:r>
                      <a:r>
                        <a:rPr lang="en-US" sz="1200" b="0" i="0" u="none" strike="noStrike" dirty="0">
                          <a:solidFill>
                            <a:srgbClr val="000000"/>
                          </a:solidFill>
                          <a:effectLst/>
                          <a:latin typeface="Calibri" panose="020F0502020204030204" pitchFamily="34" charset="0"/>
                        </a:rPr>
                        <a:t> </a:t>
                      </a:r>
                      <a:r>
                        <a:rPr lang="en-US" sz="120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RNA</a:t>
                      </a:r>
                      <a:r>
                        <a:rPr lang="en-US" sz="1200" b="0" i="0" u="none" strike="noStrike" dirty="0">
                          <a:solidFill>
                            <a:srgbClr val="000000"/>
                          </a:solidFill>
                          <a:effectLst/>
                          <a:latin typeface="Calibri" panose="020F0502020204030204" pitchFamily="34" charset="0"/>
                        </a:rPr>
                        <a:t> </a:t>
                      </a:r>
                      <a:r>
                        <a:rPr lang="en-US" sz="120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RNA</a:t>
                      </a:r>
                      <a:r>
                        <a:rPr lang="en-US" sz="120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53692">
                <a:tc vMerge="1">
                  <a:txBody>
                    <a:bodyPr/>
                    <a:lstStyle/>
                    <a:p>
                      <a:endParaRPr lang="en-US"/>
                    </a:p>
                  </a:txBody>
                  <a:tcPr/>
                </a:tc>
                <a:tc>
                  <a:txBody>
                    <a:bodyPr/>
                    <a:lstStyle/>
                    <a:p>
                      <a:pPr algn="r" fontAlgn="b"/>
                      <a:r>
                        <a:rPr lang="en-US" sz="120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53692">
                <a:tc vMerge="1">
                  <a:txBody>
                    <a:bodyPr/>
                    <a:lstStyle/>
                    <a:p>
                      <a:endParaRPr lang="en-US"/>
                    </a:p>
                  </a:txBody>
                  <a:tcPr/>
                </a:tc>
                <a:tc>
                  <a:txBody>
                    <a:bodyPr/>
                    <a:lstStyle/>
                    <a:p>
                      <a:pPr algn="r" fontAlgn="b"/>
                      <a:r>
                        <a:rPr lang="en-US" sz="1200" b="1" dirty="0">
                          <a:solidFill>
                            <a:srgbClr val="4472C4"/>
                          </a:solidFill>
                        </a:rPr>
                        <a:t>endopeptidase</a:t>
                      </a:r>
                      <a:r>
                        <a:rPr lang="en-US" sz="120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53692">
                <a:tc rowSpan="6">
                  <a:txBody>
                    <a:bodyPr/>
                    <a:lstStyle/>
                    <a:p>
                      <a:pPr algn="ctr" fontAlgn="ctr"/>
                      <a:r>
                        <a:rPr lang="en-US" sz="1200" b="1" i="0" u="none" strike="noStrike" dirty="0">
                          <a:solidFill>
                            <a:srgbClr val="000000"/>
                          </a:solidFill>
                          <a:effectLst/>
                          <a:latin typeface="Calibri" panose="020F0502020204030204" pitchFamily="34" charset="0"/>
                        </a:rPr>
                        <a:t>Molecular </a:t>
                      </a:r>
                    </a:p>
                    <a:p>
                      <a:pPr algn="ctr" fontAlgn="ctr"/>
                      <a:r>
                        <a:rPr lang="en-US" sz="120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200" b="1" i="0" u="none" strike="noStrike" dirty="0">
                          <a:solidFill>
                            <a:srgbClr val="FFC000"/>
                          </a:solidFill>
                          <a:effectLst/>
                          <a:latin typeface="Calibri" panose="020F0502020204030204" pitchFamily="34" charset="0"/>
                        </a:rPr>
                        <a:t>DNA</a:t>
                      </a:r>
                      <a:r>
                        <a:rPr lang="en-US" sz="120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53692">
                <a:tc vMerge="1">
                  <a:txBody>
                    <a:bodyPr/>
                    <a:lstStyle/>
                    <a:p>
                      <a:endParaRPr lang="en-US"/>
                    </a:p>
                  </a:txBody>
                  <a:tcPr/>
                </a:tc>
                <a:tc>
                  <a:txBody>
                    <a:bodyPr/>
                    <a:lstStyle/>
                    <a:p>
                      <a:pPr algn="r" fontAlgn="b"/>
                      <a:r>
                        <a:rPr lang="en-US" sz="1200" b="1" dirty="0">
                          <a:solidFill>
                            <a:srgbClr val="7030A0"/>
                          </a:solidFill>
                        </a:rPr>
                        <a:t>pyrophosphat</a:t>
                      </a:r>
                      <a:r>
                        <a:rPr lang="en-US" sz="1200" b="1" dirty="0">
                          <a:solidFill>
                            <a:srgbClr val="4472C4"/>
                          </a:solidFill>
                        </a:rPr>
                        <a:t>ase activity</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0.002</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53692">
                <a:tc vMerge="1">
                  <a:txBody>
                    <a:bodyPr/>
                    <a:lstStyle/>
                    <a:p>
                      <a:endParaRPr lang="en-US"/>
                    </a:p>
                  </a:txBody>
                  <a:tcPr/>
                </a:tc>
                <a:tc>
                  <a:txBody>
                    <a:bodyPr/>
                    <a:lstStyle/>
                    <a:p>
                      <a:pPr algn="r" fontAlgn="b"/>
                      <a:r>
                        <a:rPr lang="en-US" sz="1200" b="1" dirty="0">
                          <a:solidFill>
                            <a:srgbClr val="4472C4"/>
                          </a:solidFill>
                        </a:rPr>
                        <a:t>oxidoreductase activity</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0.002</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53692">
                <a:tc vMerge="1">
                  <a:txBody>
                    <a:bodyPr/>
                    <a:lstStyle/>
                    <a:p>
                      <a:endParaRPr lang="en-US"/>
                    </a:p>
                  </a:txBody>
                  <a:tcPr/>
                </a:tc>
                <a:tc>
                  <a:txBody>
                    <a:bodyPr/>
                    <a:lstStyle/>
                    <a:p>
                      <a:pPr algn="r" fontAlgn="b"/>
                      <a:r>
                        <a:rPr lang="en-US" sz="1200" b="1" dirty="0">
                          <a:solidFill>
                            <a:srgbClr val="4472C4"/>
                          </a:solidFill>
                        </a:rPr>
                        <a:t>hydrolase activity</a:t>
                      </a:r>
                      <a:r>
                        <a:rPr lang="en-US" sz="120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0.003</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53692">
                <a:tc vMerge="1">
                  <a:txBody>
                    <a:bodyPr/>
                    <a:lstStyle/>
                    <a:p>
                      <a:endParaRPr lang="en-US"/>
                    </a:p>
                  </a:txBody>
                  <a:tcPr/>
                </a:tc>
                <a:tc>
                  <a:txBody>
                    <a:bodyPr/>
                    <a:lstStyle/>
                    <a:p>
                      <a:pPr algn="r" fontAlgn="b"/>
                      <a:r>
                        <a:rPr lang="en-US" sz="1200" b="1" dirty="0">
                          <a:solidFill>
                            <a:srgbClr val="4472C4"/>
                          </a:solidFill>
                        </a:rPr>
                        <a:t>catalytic activity</a:t>
                      </a:r>
                      <a:r>
                        <a:rPr lang="en-US" sz="1200" b="0" i="0" u="none" strike="noStrike" dirty="0">
                          <a:solidFill>
                            <a:srgbClr val="000000"/>
                          </a:solidFill>
                          <a:effectLst/>
                          <a:latin typeface="Calibri" panose="020F0502020204030204" pitchFamily="34" charset="0"/>
                        </a:rPr>
                        <a:t>, acting on </a:t>
                      </a:r>
                      <a:r>
                        <a:rPr lang="en-US" sz="120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0.002</a:t>
                      </a:r>
                      <a:endParaRPr lang="en-US" sz="12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53692">
                <a:tc vMerge="1">
                  <a:txBody>
                    <a:bodyPr/>
                    <a:lstStyle/>
                    <a:p>
                      <a:endParaRPr lang="en-US"/>
                    </a:p>
                  </a:txBody>
                  <a:tcPr/>
                </a:tc>
                <a:tc>
                  <a:txBody>
                    <a:bodyPr/>
                    <a:lstStyle/>
                    <a:p>
                      <a:pPr algn="r" fontAlgn="b"/>
                      <a:r>
                        <a:rPr lang="en-US" sz="1200" b="1" i="0" u="none" strike="noStrike" dirty="0">
                          <a:solidFill>
                            <a:srgbClr val="FFC000"/>
                          </a:solidFill>
                          <a:effectLst/>
                          <a:latin typeface="Calibri" panose="020F0502020204030204" pitchFamily="34" charset="0"/>
                        </a:rPr>
                        <a:t>organonitrogen</a:t>
                      </a:r>
                      <a:r>
                        <a:rPr lang="en-US" sz="120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1524001" y="1480316"/>
            <a:ext cx="9143999" cy="523220"/>
          </a:xfrm>
          <a:prstGeom prst="rect">
            <a:avLst/>
          </a:prstGeom>
          <a:noFill/>
        </p:spPr>
        <p:txBody>
          <a:bodyPr wrap="square">
            <a:spAutoFit/>
          </a:bodyPr>
          <a:lstStyle/>
          <a:p>
            <a:r>
              <a:rPr lang="en-US" sz="2800" dirty="0">
                <a:solidFill>
                  <a:schemeClr val="tx2"/>
                </a:solidFill>
              </a:rPr>
              <a:t>GO Terms assoc. w/ </a:t>
            </a:r>
            <a:r>
              <a:rPr lang="en-US" sz="2800" dirty="0">
                <a:solidFill>
                  <a:srgbClr val="B22222"/>
                </a:solidFill>
              </a:rPr>
              <a:t>COVID19 </a:t>
            </a:r>
            <a:r>
              <a:rPr lang="en-US" sz="2800" dirty="0"/>
              <a:t>outcome </a:t>
            </a:r>
            <a:r>
              <a:rPr lang="en-US" sz="2800" dirty="0">
                <a:solidFill>
                  <a:srgbClr val="083F65"/>
                </a:solidFill>
              </a:rPr>
              <a:t>(</a:t>
            </a:r>
            <a:r>
              <a:rPr lang="en-US" sz="2800" dirty="0">
                <a:solidFill>
                  <a:schemeClr val="bg1"/>
                </a:solidFill>
                <a:highlight>
                  <a:srgbClr val="000000"/>
                </a:highlight>
              </a:rPr>
              <a:t>Deceased</a:t>
            </a:r>
            <a:r>
              <a:rPr lang="en-US" sz="2800" dirty="0">
                <a:solidFill>
                  <a:srgbClr val="083F65"/>
                </a:solidFill>
              </a:rPr>
              <a:t>/</a:t>
            </a:r>
            <a:r>
              <a:rPr lang="en-US" sz="2800" dirty="0">
                <a:highlight>
                  <a:srgbClr val="FFC125"/>
                </a:highlight>
              </a:rPr>
              <a:t>Survived</a:t>
            </a:r>
            <a:r>
              <a:rPr lang="en-US" sz="2800" dirty="0">
                <a:solidFill>
                  <a:srgbClr val="083F65"/>
                </a:solidFill>
              </a:rPr>
              <a:t>)</a:t>
            </a:r>
          </a:p>
        </p:txBody>
      </p:sp>
      <p:graphicFrame>
        <p:nvGraphicFramePr>
          <p:cNvPr id="16" name="Table 15">
            <a:extLst>
              <a:ext uri="{FF2B5EF4-FFF2-40B4-BE49-F238E27FC236}">
                <a16:creationId xmlns:a16="http://schemas.microsoft.com/office/drawing/2014/main" id="{6B38D06F-A0F0-46C5-989F-09BAD9E63C32}"/>
              </a:ext>
            </a:extLst>
          </p:cNvPr>
          <p:cNvGraphicFramePr>
            <a:graphicFrameLocks noGrp="1"/>
          </p:cNvGraphicFramePr>
          <p:nvPr>
            <p:extLst>
              <p:ext uri="{D42A27DB-BD31-4B8C-83A1-F6EECF244321}">
                <p14:modId xmlns:p14="http://schemas.microsoft.com/office/powerpoint/2010/main" val="3371141839"/>
              </p:ext>
            </p:extLst>
          </p:nvPr>
        </p:nvGraphicFramePr>
        <p:xfrm>
          <a:off x="1937091" y="5584234"/>
          <a:ext cx="6831921" cy="938802"/>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A2F87"/>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 transferring </a:t>
                      </a:r>
                      <a:r>
                        <a:rPr lang="en-US" sz="1000" b="1" i="0" u="none" strike="noStrike" dirty="0">
                          <a:solidFill>
                            <a:srgbClr val="7030A0"/>
                          </a:solidFill>
                          <a:effectLst/>
                          <a:latin typeface="Calibri" panose="020F0502020204030204" pitchFamily="34" charset="0"/>
                        </a:rPr>
                        <a:t>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err="1">
                          <a:solidFill>
                            <a:srgbClr val="FFC000"/>
                          </a:solidFill>
                          <a:effectLst/>
                          <a:latin typeface="Calibri" panose="020F0502020204030204" pitchFamily="34" charset="0"/>
                        </a:rPr>
                        <a:t>nucleotidyl</a:t>
                      </a:r>
                      <a:r>
                        <a:rPr lang="en-US" sz="1000" b="1" i="0" u="none" strike="noStrike" dirty="0" err="1">
                          <a:solidFill>
                            <a:srgbClr val="4D68A8"/>
                          </a:solidFill>
                          <a:effectLst/>
                          <a:latin typeface="Calibri" panose="020F0502020204030204" pitchFamily="34" charset="0"/>
                        </a:rPr>
                        <a:t>transferase</a:t>
                      </a:r>
                      <a:r>
                        <a:rPr lang="en-US" sz="1000" b="1" i="0" u="none" strike="noStrike" dirty="0">
                          <a:solidFill>
                            <a:srgbClr val="4D68A8"/>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228B22"/>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bl>
          </a:graphicData>
        </a:graphic>
      </p:graphicFrame>
      <p:sp>
        <p:nvSpPr>
          <p:cNvPr id="17" name="TextBox 16">
            <a:extLst>
              <a:ext uri="{FF2B5EF4-FFF2-40B4-BE49-F238E27FC236}">
                <a16:creationId xmlns:a16="http://schemas.microsoft.com/office/drawing/2014/main" id="{29FD785C-A471-4BC0-B00A-C940D9262FB8}"/>
              </a:ext>
            </a:extLst>
          </p:cNvPr>
          <p:cNvSpPr txBox="1"/>
          <p:nvPr/>
        </p:nvSpPr>
        <p:spPr>
          <a:xfrm>
            <a:off x="1591237" y="5085902"/>
            <a:ext cx="7523629" cy="523220"/>
          </a:xfrm>
          <a:prstGeom prst="rect">
            <a:avLst/>
          </a:prstGeom>
          <a:noFill/>
        </p:spPr>
        <p:txBody>
          <a:bodyPr wrap="square">
            <a:spAutoFit/>
          </a:bodyPr>
          <a:lstStyle/>
          <a:p>
            <a:pPr algn="ctr"/>
            <a:r>
              <a:rPr lang="en-US" sz="2800" dirty="0">
                <a:solidFill>
                  <a:schemeClr val="tx2"/>
                </a:solidFill>
              </a:rPr>
              <a:t>GO Terms assoc. w/</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CAP</a:t>
            </a:r>
          </a:p>
        </p:txBody>
      </p:sp>
      <p:sp>
        <p:nvSpPr>
          <p:cNvPr id="18" name="TextBox 17">
            <a:extLst>
              <a:ext uri="{FF2B5EF4-FFF2-40B4-BE49-F238E27FC236}">
                <a16:creationId xmlns:a16="http://schemas.microsoft.com/office/drawing/2014/main" id="{2D20AF5A-77BD-4814-BEEF-FB670E930737}"/>
              </a:ext>
            </a:extLst>
          </p:cNvPr>
          <p:cNvSpPr txBox="1"/>
          <p:nvPr/>
        </p:nvSpPr>
        <p:spPr>
          <a:xfrm>
            <a:off x="2110812" y="110444"/>
            <a:ext cx="7810856" cy="707886"/>
          </a:xfrm>
          <a:prstGeom prst="rect">
            <a:avLst/>
          </a:prstGeom>
          <a:noFill/>
        </p:spPr>
        <p:txBody>
          <a:bodyPr wrap="square">
            <a:spAutoFit/>
          </a:bodyPr>
          <a:lstStyle/>
          <a:p>
            <a:pPr algn="ctr"/>
            <a:r>
              <a:rPr lang="en-US" sz="4000" dirty="0">
                <a:solidFill>
                  <a:schemeClr val="tx2"/>
                </a:solidFill>
              </a:rPr>
              <a:t>Summary of GO terms:</a:t>
            </a:r>
            <a:r>
              <a:rPr lang="en-US" sz="4000" dirty="0">
                <a:solidFill>
                  <a:srgbClr val="B22222"/>
                </a:solidFill>
              </a:rPr>
              <a:t>COVID19 </a:t>
            </a:r>
            <a:endParaRPr lang="en-US" sz="4000" dirty="0"/>
          </a:p>
        </p:txBody>
      </p:sp>
    </p:spTree>
    <p:extLst>
      <p:ext uri="{BB962C8B-B14F-4D97-AF65-F5344CB8AC3E}">
        <p14:creationId xmlns:p14="http://schemas.microsoft.com/office/powerpoint/2010/main" val="21368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4D053E-749C-4285-8756-3EC2CC467754}"/>
              </a:ext>
            </a:extLst>
          </p:cNvPr>
          <p:cNvSpPr/>
          <p:nvPr/>
        </p:nvSpPr>
        <p:spPr>
          <a:xfrm>
            <a:off x="7796770" y="5145473"/>
            <a:ext cx="4395230" cy="338554"/>
          </a:xfrm>
          <a:prstGeom prst="rect">
            <a:avLst/>
          </a:prstGeom>
        </p:spPr>
        <p:txBody>
          <a:bodyPr wrap="square" lIns="0" tIns="0" rIns="0" bIns="0">
            <a:spAutoFit/>
          </a:bodyPr>
          <a:lstStyle/>
          <a:p>
            <a:pPr fontAlgn="b"/>
            <a:r>
              <a:rPr lang="en-US" sz="1100" dirty="0">
                <a:solidFill>
                  <a:srgbClr val="000000"/>
                </a:solidFill>
                <a:latin typeface="Calibri" panose="020F0502020204030204" pitchFamily="34" charset="0"/>
              </a:rPr>
              <a:t>Comparisons were conducted using Wilcoxon rank sum test and adjusted for multiple test comparisons using the  </a:t>
            </a:r>
            <a:r>
              <a:rPr lang="en-US" sz="1100" dirty="0" err="1">
                <a:solidFill>
                  <a:srgbClr val="000000"/>
                </a:solidFill>
                <a:latin typeface="Calibri" panose="020F0502020204030204" pitchFamily="34" charset="0"/>
              </a:rPr>
              <a:t>benajmini</a:t>
            </a:r>
            <a:r>
              <a:rPr lang="en-US" sz="1100" dirty="0">
                <a:solidFill>
                  <a:srgbClr val="000000"/>
                </a:solidFill>
                <a:latin typeface="Calibri" panose="020F0502020204030204" pitchFamily="34" charset="0"/>
              </a:rPr>
              <a:t> </a:t>
            </a:r>
            <a:r>
              <a:rPr lang="en-US" sz="1100" dirty="0" err="1">
                <a:solidFill>
                  <a:srgbClr val="000000"/>
                </a:solidFill>
                <a:latin typeface="Calibri" panose="020F0502020204030204" pitchFamily="34" charset="0"/>
              </a:rPr>
              <a:t>hochberg</a:t>
            </a:r>
            <a:r>
              <a:rPr lang="en-US" sz="1100" dirty="0">
                <a:solidFill>
                  <a:srgbClr val="000000"/>
                </a:solidFill>
                <a:latin typeface="Calibri" panose="020F0502020204030204" pitchFamily="34" charset="0"/>
              </a:rPr>
              <a:t> correction method</a:t>
            </a:r>
          </a:p>
        </p:txBody>
      </p:sp>
      <p:sp>
        <p:nvSpPr>
          <p:cNvPr id="11" name="Rectangle 10">
            <a:extLst>
              <a:ext uri="{FF2B5EF4-FFF2-40B4-BE49-F238E27FC236}">
                <a16:creationId xmlns:a16="http://schemas.microsoft.com/office/drawing/2014/main" id="{B68CB2EE-C8C6-4A81-BA72-4F22B4022E70}"/>
              </a:ext>
            </a:extLst>
          </p:cNvPr>
          <p:cNvSpPr/>
          <p:nvPr/>
        </p:nvSpPr>
        <p:spPr>
          <a:xfrm>
            <a:off x="7697516" y="1556162"/>
            <a:ext cx="4487412" cy="338554"/>
          </a:xfrm>
          <a:prstGeom prst="rect">
            <a:avLst/>
          </a:prstGeom>
        </p:spPr>
        <p:txBody>
          <a:bodyPr wrap="square">
            <a:spAutoFit/>
          </a:bodyPr>
          <a:lstStyle/>
          <a:p>
            <a:pPr algn="ctr"/>
            <a:r>
              <a:rPr lang="en-US" sz="1600" b="1" dirty="0">
                <a:solidFill>
                  <a:srgbClr val="083F65"/>
                </a:solidFill>
                <a:latin typeface="Calibri" panose="020F0502020204030204" pitchFamily="34" charset="0"/>
              </a:rPr>
              <a:t>Taxonomic comparisons  (Deceased vs Survived)</a:t>
            </a:r>
          </a:p>
        </p:txBody>
      </p:sp>
      <p:sp>
        <p:nvSpPr>
          <p:cNvPr id="3" name="Rectangle 2">
            <a:extLst>
              <a:ext uri="{FF2B5EF4-FFF2-40B4-BE49-F238E27FC236}">
                <a16:creationId xmlns:a16="http://schemas.microsoft.com/office/drawing/2014/main" id="{AC791252-EF12-46F2-8EBD-A2BB6981E467}"/>
              </a:ext>
            </a:extLst>
          </p:cNvPr>
          <p:cNvSpPr/>
          <p:nvPr/>
        </p:nvSpPr>
        <p:spPr>
          <a:xfrm>
            <a:off x="-1" y="152992"/>
            <a:ext cx="12192001" cy="584775"/>
          </a:xfrm>
          <a:prstGeom prst="rect">
            <a:avLst/>
          </a:prstGeom>
        </p:spPr>
        <p:txBody>
          <a:bodyPr wrap="square">
            <a:spAutoFit/>
          </a:bodyPr>
          <a:lstStyle/>
          <a:p>
            <a:pPr algn="ctr"/>
            <a:r>
              <a:rPr lang="en-US" sz="3200" dirty="0">
                <a:solidFill>
                  <a:schemeClr val="tx2"/>
                </a:solidFill>
              </a:rPr>
              <a:t>COVID-19 Mortality Taxonomic profiles</a:t>
            </a:r>
          </a:p>
        </p:txBody>
      </p:sp>
      <p:grpSp>
        <p:nvGrpSpPr>
          <p:cNvPr id="19" name="Group 18">
            <a:extLst>
              <a:ext uri="{FF2B5EF4-FFF2-40B4-BE49-F238E27FC236}">
                <a16:creationId xmlns:a16="http://schemas.microsoft.com/office/drawing/2014/main" id="{4C009A7D-6541-4BC0-B7F0-E00D764A46A9}"/>
              </a:ext>
            </a:extLst>
          </p:cNvPr>
          <p:cNvGrpSpPr/>
          <p:nvPr/>
        </p:nvGrpSpPr>
        <p:grpSpPr>
          <a:xfrm>
            <a:off x="2271154" y="690043"/>
            <a:ext cx="5525616" cy="5639754"/>
            <a:chOff x="2750306" y="793812"/>
            <a:chExt cx="5525616" cy="5639754"/>
          </a:xfrm>
        </p:grpSpPr>
        <p:pic>
          <p:nvPicPr>
            <p:cNvPr id="8" name="Picture 7" descr="A picture containing diagram&#10;&#10;Description automatically generated">
              <a:extLst>
                <a:ext uri="{FF2B5EF4-FFF2-40B4-BE49-F238E27FC236}">
                  <a16:creationId xmlns:a16="http://schemas.microsoft.com/office/drawing/2014/main" id="{B906914E-90BA-4854-A9E6-BFC86048DDA9}"/>
                </a:ext>
              </a:extLst>
            </p:cNvPr>
            <p:cNvPicPr>
              <a:picLocks noChangeAspect="1"/>
            </p:cNvPicPr>
            <p:nvPr/>
          </p:nvPicPr>
          <p:blipFill rotWithShape="1">
            <a:blip r:embed="rId3">
              <a:extLst>
                <a:ext uri="{28A0092B-C50C-407E-A947-70E740481C1C}">
                  <a14:useLocalDpi xmlns:a14="http://schemas.microsoft.com/office/drawing/2010/main" val="0"/>
                </a:ext>
              </a:extLst>
            </a:blip>
            <a:srcRect l="16293" t="7037" r="32500" b="6506"/>
            <a:stretch/>
          </p:blipFill>
          <p:spPr>
            <a:xfrm>
              <a:off x="2750306" y="793812"/>
              <a:ext cx="5469346" cy="5639754"/>
            </a:xfrm>
            <a:prstGeom prst="rect">
              <a:avLst/>
            </a:prstGeom>
          </p:spPr>
        </p:pic>
        <p:grpSp>
          <p:nvGrpSpPr>
            <p:cNvPr id="14" name="Group 13">
              <a:extLst>
                <a:ext uri="{FF2B5EF4-FFF2-40B4-BE49-F238E27FC236}">
                  <a16:creationId xmlns:a16="http://schemas.microsoft.com/office/drawing/2014/main" id="{0D21B341-A415-40A3-9B08-9F98AB04FF5E}"/>
                </a:ext>
              </a:extLst>
            </p:cNvPr>
            <p:cNvGrpSpPr/>
            <p:nvPr/>
          </p:nvGrpSpPr>
          <p:grpSpPr>
            <a:xfrm>
              <a:off x="8041814" y="4408892"/>
              <a:ext cx="234108" cy="2024674"/>
              <a:chOff x="10130010" y="4398483"/>
              <a:chExt cx="234108" cy="2024674"/>
            </a:xfrm>
          </p:grpSpPr>
          <p:sp>
            <p:nvSpPr>
              <p:cNvPr id="7" name="Rectangle 6">
                <a:extLst>
                  <a:ext uri="{FF2B5EF4-FFF2-40B4-BE49-F238E27FC236}">
                    <a16:creationId xmlns:a16="http://schemas.microsoft.com/office/drawing/2014/main" id="{D8A28D10-1655-49D7-AEB8-06F0989DD164}"/>
                  </a:ext>
                </a:extLst>
              </p:cNvPr>
              <p:cNvSpPr/>
              <p:nvPr/>
            </p:nvSpPr>
            <p:spPr>
              <a:xfrm>
                <a:off x="10130010" y="4541704"/>
                <a:ext cx="234108" cy="1881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B1952C6-860D-453F-A9CD-7F94A3DC1D28}"/>
                  </a:ext>
                </a:extLst>
              </p:cNvPr>
              <p:cNvSpPr/>
              <p:nvPr/>
            </p:nvSpPr>
            <p:spPr>
              <a:xfrm>
                <a:off x="10156260" y="4398483"/>
                <a:ext cx="152981" cy="143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60E6EBDA-926D-4DCB-BF53-931E9197500B}"/>
              </a:ext>
            </a:extLst>
          </p:cNvPr>
          <p:cNvGrpSpPr/>
          <p:nvPr/>
        </p:nvGrpSpPr>
        <p:grpSpPr>
          <a:xfrm>
            <a:off x="0" y="2341585"/>
            <a:ext cx="2363336" cy="2174830"/>
            <a:chOff x="9828664" y="4743361"/>
            <a:chExt cx="2363336" cy="2174830"/>
          </a:xfrm>
        </p:grpSpPr>
        <p:pic>
          <p:nvPicPr>
            <p:cNvPr id="9" name="Picture 8" descr="A picture containing diagram&#10;&#10;Description automatically generated">
              <a:extLst>
                <a:ext uri="{FF2B5EF4-FFF2-40B4-BE49-F238E27FC236}">
                  <a16:creationId xmlns:a16="http://schemas.microsoft.com/office/drawing/2014/main" id="{AA269F26-6A39-47CD-AB23-E3A089489A0D}"/>
                </a:ext>
              </a:extLst>
            </p:cNvPr>
            <p:cNvPicPr>
              <a:picLocks noChangeAspect="1"/>
            </p:cNvPicPr>
            <p:nvPr/>
          </p:nvPicPr>
          <p:blipFill rotWithShape="1">
            <a:blip r:embed="rId3">
              <a:extLst>
                <a:ext uri="{28A0092B-C50C-407E-A947-70E740481C1C}">
                  <a14:useLocalDpi xmlns:a14="http://schemas.microsoft.com/office/drawing/2010/main" val="0"/>
                </a:ext>
              </a:extLst>
            </a:blip>
            <a:srcRect l="67694" t="63673" r="17917" b="5561"/>
            <a:stretch/>
          </p:blipFill>
          <p:spPr>
            <a:xfrm>
              <a:off x="10364118" y="4827364"/>
              <a:ext cx="1536937" cy="2006824"/>
            </a:xfrm>
            <a:prstGeom prst="rect">
              <a:avLst/>
            </a:prstGeom>
          </p:spPr>
        </p:pic>
        <p:sp>
          <p:nvSpPr>
            <p:cNvPr id="15" name="Rectangle 14">
              <a:extLst>
                <a:ext uri="{FF2B5EF4-FFF2-40B4-BE49-F238E27FC236}">
                  <a16:creationId xmlns:a16="http://schemas.microsoft.com/office/drawing/2014/main" id="{F7C5549C-9342-44D8-979D-8D029AD35737}"/>
                </a:ext>
              </a:extLst>
            </p:cNvPr>
            <p:cNvSpPr/>
            <p:nvPr/>
          </p:nvSpPr>
          <p:spPr>
            <a:xfrm rot="16200000">
              <a:off x="9064415" y="5507611"/>
              <a:ext cx="2174829" cy="646331"/>
            </a:xfrm>
            <a:prstGeom prst="rect">
              <a:avLst/>
            </a:prstGeom>
          </p:spPr>
          <p:txBody>
            <a:bodyPr wrap="square">
              <a:spAutoFit/>
            </a:bodyPr>
            <a:lstStyle/>
            <a:p>
              <a:pPr algn="ctr"/>
              <a:r>
                <a:rPr lang="en-US" b="1" dirty="0">
                  <a:solidFill>
                    <a:schemeClr val="tx2"/>
                  </a:solidFill>
                </a:rPr>
                <a:t>Log2 ratio of median proportions</a:t>
              </a:r>
              <a:endParaRPr lang="en-US" b="1" dirty="0"/>
            </a:p>
          </p:txBody>
        </p:sp>
        <p:sp>
          <p:nvSpPr>
            <p:cNvPr id="16" name="Rectangle 15">
              <a:extLst>
                <a:ext uri="{FF2B5EF4-FFF2-40B4-BE49-F238E27FC236}">
                  <a16:creationId xmlns:a16="http://schemas.microsoft.com/office/drawing/2014/main" id="{E2675F95-F4CE-48A4-B86E-87DD2A7E393F}"/>
                </a:ext>
              </a:extLst>
            </p:cNvPr>
            <p:cNvSpPr/>
            <p:nvPr/>
          </p:nvSpPr>
          <p:spPr>
            <a:xfrm rot="5400000">
              <a:off x="10919919" y="5646110"/>
              <a:ext cx="2174829" cy="369332"/>
            </a:xfrm>
            <a:prstGeom prst="rect">
              <a:avLst/>
            </a:prstGeom>
          </p:spPr>
          <p:txBody>
            <a:bodyPr wrap="square">
              <a:spAutoFit/>
            </a:bodyPr>
            <a:lstStyle/>
            <a:p>
              <a:pPr algn="ctr"/>
              <a:r>
                <a:rPr lang="en-US" b="1" dirty="0">
                  <a:solidFill>
                    <a:schemeClr val="tx2"/>
                  </a:solidFill>
                </a:rPr>
                <a:t>Read Count</a:t>
              </a:r>
              <a:endParaRPr lang="en-US" b="1" dirty="0"/>
            </a:p>
          </p:txBody>
        </p:sp>
      </p:grpSp>
      <p:pic>
        <p:nvPicPr>
          <p:cNvPr id="20" name="Picture 19">
            <a:extLst>
              <a:ext uri="{FF2B5EF4-FFF2-40B4-BE49-F238E27FC236}">
                <a16:creationId xmlns:a16="http://schemas.microsoft.com/office/drawing/2014/main" id="{E31F94F5-CEC4-47AA-8965-59EAAE660A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7020" y="156350"/>
            <a:ext cx="1325944" cy="1325944"/>
          </a:xfrm>
          <a:prstGeom prst="rect">
            <a:avLst/>
          </a:prstGeom>
        </p:spPr>
      </p:pic>
      <p:graphicFrame>
        <p:nvGraphicFramePr>
          <p:cNvPr id="4" name="Table 3">
            <a:extLst>
              <a:ext uri="{FF2B5EF4-FFF2-40B4-BE49-F238E27FC236}">
                <a16:creationId xmlns:a16="http://schemas.microsoft.com/office/drawing/2014/main" id="{14EC7475-C4C6-4D40-817D-159ECFF48FE8}"/>
              </a:ext>
            </a:extLst>
          </p:cNvPr>
          <p:cNvGraphicFramePr>
            <a:graphicFrameLocks noGrp="1"/>
          </p:cNvGraphicFramePr>
          <p:nvPr>
            <p:extLst>
              <p:ext uri="{D42A27DB-BD31-4B8C-83A1-F6EECF244321}">
                <p14:modId xmlns:p14="http://schemas.microsoft.com/office/powerpoint/2010/main" val="2008415490"/>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Median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p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q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chemeClr val="tx1"/>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chemeClr val="tx1"/>
                          </a:solidFill>
                          <a:effectLst/>
                          <a:latin typeface="Calibri" panose="020F0502020204030204" pitchFamily="34" charset="0"/>
                        </a:rPr>
                        <a:t>Comamonadaceae</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chemeClr val="tx1"/>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chemeClr val="tx1"/>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a:solidFill>
                            <a:schemeClr val="tx1"/>
                          </a:solidFill>
                          <a:effectLst/>
                          <a:latin typeface="Calibri" panose="020F0502020204030204" pitchFamily="34" charset="0"/>
                        </a:rPr>
                        <a:t>Variovorax</a:t>
                      </a: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chemeClr val="tx1"/>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chemeClr val="tx1"/>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chemeClr val="tx1"/>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chemeClr val="tx1"/>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chemeClr val="tx1"/>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chemeClr val="tx1"/>
                          </a:solidFill>
                          <a:effectLst/>
                          <a:latin typeface="Calibri" panose="020F0502020204030204" pitchFamily="34" charset="0"/>
                        </a:rPr>
                        <a:t>Alteromonadales</a:t>
                      </a:r>
                      <a:endParaRPr lang="en-US" sz="1200" b="0" i="1"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chemeClr val="tx1"/>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chemeClr val="tx1"/>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chemeClr val="tx1"/>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chemeClr val="tx1"/>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chemeClr val="tx1"/>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chemeClr val="tx1"/>
                          </a:solidFill>
                          <a:effectLst/>
                          <a:latin typeface="Calibri" panose="020F0502020204030204" pitchFamily="34" charset="0"/>
                        </a:rPr>
                        <a:t>Streptococcaceae</a:t>
                      </a:r>
                      <a:endParaRPr lang="en-US" sz="1200" b="0" i="1" u="none" strike="noStrike" dirty="0">
                        <a:solidFill>
                          <a:schemeClr val="tx1"/>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chemeClr val="tx1"/>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chemeClr val="tx1"/>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chemeClr val="tx1"/>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chemeClr val="tx1"/>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chemeClr val="tx1"/>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chemeClr val="tx1"/>
                          </a:solidFill>
                          <a:effectLst/>
                          <a:latin typeface="Calibri" panose="020F0502020204030204" pitchFamily="34" charset="0"/>
                        </a:rPr>
                        <a:t>Bacteroidales</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graphicFrame>
        <p:nvGraphicFramePr>
          <p:cNvPr id="21" name="Table 20">
            <a:extLst>
              <a:ext uri="{FF2B5EF4-FFF2-40B4-BE49-F238E27FC236}">
                <a16:creationId xmlns:a16="http://schemas.microsoft.com/office/drawing/2014/main" id="{F66D8603-4CCB-4343-B18A-C0A16CA0F10A}"/>
              </a:ext>
            </a:extLst>
          </p:cNvPr>
          <p:cNvGraphicFramePr>
            <a:graphicFrameLocks noGrp="1"/>
          </p:cNvGraphicFramePr>
          <p:nvPr>
            <p:extLst>
              <p:ext uri="{D42A27DB-BD31-4B8C-83A1-F6EECF244321}">
                <p14:modId xmlns:p14="http://schemas.microsoft.com/office/powerpoint/2010/main" val="4043969224"/>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Median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Mean</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p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q </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value</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a:solidFill>
                            <a:srgbClr val="B66E6D"/>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rgbClr val="B66E6D"/>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rgbClr val="B66E6D"/>
                          </a:solidFill>
                          <a:effectLst/>
                          <a:latin typeface="Calibri" panose="020F0502020204030204" pitchFamily="34" charset="0"/>
                        </a:rPr>
                        <a:t>Comamonadaceae</a:t>
                      </a:r>
                      <a:endParaRPr lang="en-US" sz="1200" b="1" i="1" u="none" strike="noStrike" dirty="0">
                        <a:solidFill>
                          <a:srgbClr val="B66E6D"/>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a:solidFill>
                            <a:srgbClr val="B24745"/>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rgbClr val="B24745"/>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dirty="0" err="1">
                          <a:solidFill>
                            <a:srgbClr val="B24745"/>
                          </a:solidFill>
                          <a:effectLst/>
                          <a:latin typeface="Calibri" panose="020F0502020204030204" pitchFamily="34" charset="0"/>
                        </a:rPr>
                        <a:t>Variovorax</a:t>
                      </a:r>
                      <a:endParaRPr lang="en-US" sz="1200" b="1" i="1" u="none" strike="noStrike" dirty="0">
                        <a:solidFill>
                          <a:srgbClr val="B24745"/>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rgbClr val="000000"/>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rgbClr val="000000"/>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Alteromonadales</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rgbClr val="000000"/>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rgbClr val="000000"/>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Streptococcaceae</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rgbClr val="000000"/>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chemeClr val="tx1"/>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chemeClr val="tx1"/>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chemeClr val="tx1"/>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chemeClr val="tx1"/>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chemeClr val="tx1"/>
                          </a:solidFill>
                          <a:effectLst/>
                          <a:latin typeface="Calibri" panose="020F0502020204030204" pitchFamily="34" charset="0"/>
                        </a:rPr>
                        <a:t>Bacteroidales</a:t>
                      </a:r>
                      <a:endParaRPr lang="en-US" sz="1200" b="1" i="1" u="none" strike="noStrike" dirty="0">
                        <a:solidFill>
                          <a:schemeClr val="tx1"/>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graphicFrame>
        <p:nvGraphicFramePr>
          <p:cNvPr id="23" name="Table 22">
            <a:extLst>
              <a:ext uri="{FF2B5EF4-FFF2-40B4-BE49-F238E27FC236}">
                <a16:creationId xmlns:a16="http://schemas.microsoft.com/office/drawing/2014/main" id="{FB760C0F-83AD-4A70-868F-AB5331A8160F}"/>
              </a:ext>
            </a:extLst>
          </p:cNvPr>
          <p:cNvGraphicFramePr>
            <a:graphicFrameLocks noGrp="1"/>
          </p:cNvGraphicFramePr>
          <p:nvPr>
            <p:extLst>
              <p:ext uri="{D42A27DB-BD31-4B8C-83A1-F6EECF244321}">
                <p14:modId xmlns:p14="http://schemas.microsoft.com/office/powerpoint/2010/main" val="1627163636"/>
              </p:ext>
            </p:extLst>
          </p:nvPr>
        </p:nvGraphicFramePr>
        <p:xfrm>
          <a:off x="7697516" y="1894716"/>
          <a:ext cx="4487412" cy="3068568"/>
        </p:xfrm>
        <a:graphic>
          <a:graphicData uri="http://schemas.openxmlformats.org/drawingml/2006/table">
            <a:tbl>
              <a:tblPr/>
              <a:tblGrid>
                <a:gridCol w="778688">
                  <a:extLst>
                    <a:ext uri="{9D8B030D-6E8A-4147-A177-3AD203B41FA5}">
                      <a16:colId xmlns:a16="http://schemas.microsoft.com/office/drawing/2014/main" val="3222742011"/>
                    </a:ext>
                  </a:extLst>
                </a:gridCol>
                <a:gridCol w="561201">
                  <a:extLst>
                    <a:ext uri="{9D8B030D-6E8A-4147-A177-3AD203B41FA5}">
                      <a16:colId xmlns:a16="http://schemas.microsoft.com/office/drawing/2014/main" val="1851303984"/>
                    </a:ext>
                  </a:extLst>
                </a:gridCol>
                <a:gridCol w="558026">
                  <a:extLst>
                    <a:ext uri="{9D8B030D-6E8A-4147-A177-3AD203B41FA5}">
                      <a16:colId xmlns:a16="http://schemas.microsoft.com/office/drawing/2014/main" val="4064060924"/>
                    </a:ext>
                  </a:extLst>
                </a:gridCol>
                <a:gridCol w="692552">
                  <a:extLst>
                    <a:ext uri="{9D8B030D-6E8A-4147-A177-3AD203B41FA5}">
                      <a16:colId xmlns:a16="http://schemas.microsoft.com/office/drawing/2014/main" val="144706441"/>
                    </a:ext>
                  </a:extLst>
                </a:gridCol>
                <a:gridCol w="608441">
                  <a:extLst>
                    <a:ext uri="{9D8B030D-6E8A-4147-A177-3AD203B41FA5}">
                      <a16:colId xmlns:a16="http://schemas.microsoft.com/office/drawing/2014/main" val="2881429414"/>
                    </a:ext>
                  </a:extLst>
                </a:gridCol>
                <a:gridCol w="1288504">
                  <a:extLst>
                    <a:ext uri="{9D8B030D-6E8A-4147-A177-3AD203B41FA5}">
                      <a16:colId xmlns:a16="http://schemas.microsoft.com/office/drawing/2014/main" val="598262391"/>
                    </a:ext>
                  </a:extLst>
                </a:gridCol>
              </a:tblGrid>
              <a:tr h="174602">
                <a:tc>
                  <a:txBody>
                    <a:bodyPr/>
                    <a:lstStyle/>
                    <a:p>
                      <a:pPr algn="ctr" fontAlgn="b"/>
                      <a:r>
                        <a:rPr lang="en-US" sz="1200" b="1" i="0" u="none" strike="noStrike" dirty="0">
                          <a:solidFill>
                            <a:srgbClr val="000000"/>
                          </a:solidFill>
                          <a:effectLst/>
                          <a:latin typeface="Calibri" panose="020F0502020204030204" pitchFamily="34" charset="0"/>
                        </a:rPr>
                        <a:t>log</a:t>
                      </a:r>
                      <a:r>
                        <a:rPr lang="en-US" sz="1200" b="1" i="0" u="none" strike="noStrike" baseline="-25000" dirty="0">
                          <a:solidFill>
                            <a:srgbClr val="000000"/>
                          </a:solidFill>
                          <a:effectLst/>
                          <a:latin typeface="Calibri" panose="020F0502020204030204" pitchFamily="34" charset="0"/>
                        </a:rPr>
                        <a:t>2 </a:t>
                      </a:r>
                      <a:r>
                        <a:rPr lang="en-US" sz="1200" b="1" i="0" u="none" strike="noStrike" dirty="0">
                          <a:solidFill>
                            <a:srgbClr val="000000"/>
                          </a:solidFill>
                          <a:effectLst/>
                          <a:latin typeface="Calibri" panose="020F0502020204030204" pitchFamily="34" charset="0"/>
                        </a:rPr>
                        <a:t>median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ratio</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Median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diff</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Mean</a:t>
                      </a: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 diff</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p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q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value</a:t>
                      </a:r>
                      <a:endParaRPr lang="en-US" sz="1200" b="1" i="0" u="none" strike="noStrike" dirty="0">
                        <a:solidFill>
                          <a:srgbClr val="000000"/>
                        </a:solidFill>
                        <a:effectLst/>
                        <a:latin typeface="Calibri" panose="020F0502020204030204" pitchFamily="34" charset="0"/>
                      </a:endParaRP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Taxonomy</a:t>
                      </a:r>
                    </a:p>
                  </a:txBody>
                  <a:tcPr marL="9138" marR="9138" marT="9138"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290974"/>
                  </a:ext>
                </a:extLst>
              </a:tr>
              <a:tr h="167446">
                <a:tc>
                  <a:txBody>
                    <a:bodyPr/>
                    <a:lstStyle/>
                    <a:p>
                      <a:pPr algn="ctr" rtl="0" fontAlgn="b"/>
                      <a:r>
                        <a:rPr lang="en-US" sz="1200" b="1" i="0" u="none" strike="noStrike">
                          <a:solidFill>
                            <a:srgbClr val="B66E6D"/>
                          </a:solidFill>
                          <a:effectLst/>
                          <a:latin typeface="Calibri" panose="020F0502020204030204" pitchFamily="34" charset="0"/>
                        </a:rPr>
                        <a:t>2.25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0.361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0.371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a:solidFill>
                            <a:srgbClr val="B66E6D"/>
                          </a:solidFill>
                          <a:effectLst/>
                          <a:latin typeface="Calibri" panose="020F0502020204030204" pitchFamily="34" charset="0"/>
                        </a:rPr>
                        <a:t>0.00017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rtl="0" fontAlgn="b"/>
                      <a:r>
                        <a:rPr lang="en-US" sz="1200" b="1" i="0" u="none" strike="noStrike" dirty="0">
                          <a:solidFill>
                            <a:srgbClr val="B66E6D"/>
                          </a:solidFill>
                          <a:effectLst/>
                          <a:latin typeface="Calibri" panose="020F0502020204030204" pitchFamily="34" charset="0"/>
                        </a:rPr>
                        <a:t>0.00691</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b"/>
                      <a:r>
                        <a:rPr lang="en-US" sz="1200" b="1" i="1" u="none" strike="noStrike" dirty="0" err="1">
                          <a:solidFill>
                            <a:srgbClr val="B66E6D"/>
                          </a:solidFill>
                          <a:effectLst/>
                          <a:latin typeface="Calibri" panose="020F0502020204030204" pitchFamily="34" charset="0"/>
                        </a:rPr>
                        <a:t>Comamonadaceae</a:t>
                      </a:r>
                      <a:endParaRPr lang="en-US" sz="1200" b="1" i="1" u="none" strike="noStrike" dirty="0">
                        <a:solidFill>
                          <a:srgbClr val="B66E6D"/>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86715275"/>
                  </a:ext>
                </a:extLst>
              </a:tr>
              <a:tr h="167446">
                <a:tc>
                  <a:txBody>
                    <a:bodyPr/>
                    <a:lstStyle/>
                    <a:p>
                      <a:pPr algn="ctr" rtl="0" fontAlgn="b"/>
                      <a:r>
                        <a:rPr lang="en-US" sz="1200" b="1" i="0" u="none" strike="noStrike">
                          <a:solidFill>
                            <a:srgbClr val="B24745"/>
                          </a:solidFill>
                          <a:effectLst/>
                          <a:latin typeface="Calibri" panose="020F0502020204030204" pitchFamily="34" charset="0"/>
                        </a:rPr>
                        <a:t>5.21</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0.405</a:t>
                      </a:r>
                    </a:p>
                  </a:txBody>
                  <a:tcPr marL="9525" marR="9525" marT="9525" marB="0" anchor="b">
                    <a:lnL>
                      <a:noFill/>
                    </a:lnL>
                    <a:lnR>
                      <a:noFill/>
                    </a:lnR>
                    <a:lnT>
                      <a:noFill/>
                    </a:lnT>
                    <a:lnB>
                      <a:noFill/>
                    </a:lnB>
                  </a:tcPr>
                </a:tc>
                <a:tc>
                  <a:txBody>
                    <a:bodyPr/>
                    <a:lstStyle/>
                    <a:p>
                      <a:pPr algn="ctr" rtl="0" fontAlgn="b"/>
                      <a:r>
                        <a:rPr lang="en-US" sz="1200" b="1" i="0" u="none" strike="noStrike" dirty="0">
                          <a:solidFill>
                            <a:srgbClr val="B24745"/>
                          </a:solidFill>
                          <a:effectLst/>
                          <a:latin typeface="Calibri" panose="020F0502020204030204" pitchFamily="34" charset="0"/>
                        </a:rPr>
                        <a:t>0.377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0.00017</a:t>
                      </a:r>
                    </a:p>
                  </a:txBody>
                  <a:tcPr marL="9525" marR="9525" marT="9525" marB="0" anchor="b">
                    <a:lnL>
                      <a:noFill/>
                    </a:lnL>
                    <a:lnR>
                      <a:noFill/>
                    </a:lnR>
                    <a:lnT>
                      <a:noFill/>
                    </a:lnT>
                    <a:lnB>
                      <a:noFill/>
                    </a:lnB>
                  </a:tcPr>
                </a:tc>
                <a:tc>
                  <a:txBody>
                    <a:bodyPr/>
                    <a:lstStyle/>
                    <a:p>
                      <a:pPr algn="ctr" rtl="0" fontAlgn="b"/>
                      <a:r>
                        <a:rPr lang="en-US" sz="1200" b="1" i="0" u="none" strike="noStrike">
                          <a:solidFill>
                            <a:srgbClr val="B24745"/>
                          </a:solidFill>
                          <a:effectLst/>
                          <a:latin typeface="Calibri" panose="020F0502020204030204" pitchFamily="34" charset="0"/>
                        </a:rPr>
                        <a:t>0.00691</a:t>
                      </a:r>
                    </a:p>
                  </a:txBody>
                  <a:tcPr marL="9525" marR="9525" marT="9525" marB="0" anchor="b">
                    <a:lnL>
                      <a:noFill/>
                    </a:lnL>
                    <a:lnR>
                      <a:noFill/>
                    </a:lnR>
                    <a:lnT>
                      <a:noFill/>
                    </a:lnT>
                    <a:lnB>
                      <a:noFill/>
                    </a:lnB>
                  </a:tcPr>
                </a:tc>
                <a:tc>
                  <a:txBody>
                    <a:bodyPr/>
                    <a:lstStyle/>
                    <a:p>
                      <a:pPr algn="l" rtl="0" fontAlgn="b"/>
                      <a:r>
                        <a:rPr lang="en-US" sz="1200" b="1" i="1" u="none" strike="noStrike" dirty="0" err="1">
                          <a:solidFill>
                            <a:srgbClr val="B24745"/>
                          </a:solidFill>
                          <a:effectLst/>
                          <a:latin typeface="Calibri" panose="020F0502020204030204" pitchFamily="34" charset="0"/>
                        </a:rPr>
                        <a:t>Variovorax</a:t>
                      </a:r>
                      <a:endParaRPr lang="en-US" sz="1200" b="1" i="1" u="none" strike="noStrike" dirty="0">
                        <a:solidFill>
                          <a:srgbClr val="B24745"/>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505347465"/>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Vibrionales</a:t>
                      </a:r>
                    </a:p>
                  </a:txBody>
                  <a:tcPr marL="9525" marR="9525" marT="9525" marB="0" anchor="b">
                    <a:lnL>
                      <a:noFill/>
                    </a:lnL>
                    <a:lnR>
                      <a:noFill/>
                    </a:lnR>
                    <a:lnT>
                      <a:noFill/>
                    </a:lnT>
                    <a:lnB>
                      <a:noFill/>
                    </a:lnB>
                  </a:tcPr>
                </a:tc>
                <a:extLst>
                  <a:ext uri="{0D108BD9-81ED-4DB2-BD59-A6C34878D82A}">
                    <a16:rowId xmlns:a16="http://schemas.microsoft.com/office/drawing/2014/main" val="3759573933"/>
                  </a:ext>
                </a:extLst>
              </a:tr>
              <a:tr h="167446">
                <a:tc>
                  <a:txBody>
                    <a:bodyPr/>
                    <a:lstStyle/>
                    <a:p>
                      <a:pPr algn="ctr" rtl="0" fontAlgn="b"/>
                      <a:r>
                        <a:rPr lang="en-US" sz="1200" b="0" i="0" u="none" strike="noStrike">
                          <a:solidFill>
                            <a:srgbClr val="000000"/>
                          </a:solidFill>
                          <a:effectLst/>
                          <a:latin typeface="Calibri" panose="020F0502020204030204" pitchFamily="34" charset="0"/>
                        </a:rPr>
                        <a:t>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0.00353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0.074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Vibrionaceae</a:t>
                      </a:r>
                    </a:p>
                  </a:txBody>
                  <a:tcPr marL="9525" marR="9525" marT="9525" marB="0" anchor="b">
                    <a:lnL>
                      <a:noFill/>
                    </a:lnL>
                    <a:lnR>
                      <a:noFill/>
                    </a:lnR>
                    <a:lnT>
                      <a:noFill/>
                    </a:lnT>
                    <a:lnB>
                      <a:noFill/>
                    </a:lnB>
                  </a:tcPr>
                </a:tc>
                <a:extLst>
                  <a:ext uri="{0D108BD9-81ED-4DB2-BD59-A6C34878D82A}">
                    <a16:rowId xmlns:a16="http://schemas.microsoft.com/office/drawing/2014/main" val="1765247276"/>
                  </a:ext>
                </a:extLst>
              </a:tr>
              <a:tr h="167446">
                <a:tc>
                  <a:txBody>
                    <a:bodyPr/>
                    <a:lstStyle/>
                    <a:p>
                      <a:pPr algn="ctr" rtl="0" fontAlgn="b"/>
                      <a:r>
                        <a:rPr lang="en-US" sz="1200" b="0" i="0" u="none" strike="noStrike">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0.00181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0.00492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0.0827</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Vibrio</a:t>
                      </a:r>
                    </a:p>
                  </a:txBody>
                  <a:tcPr marL="9525" marR="9525" marT="9525" marB="0" anchor="b">
                    <a:lnL>
                      <a:noFill/>
                    </a:lnL>
                    <a:lnR>
                      <a:noFill/>
                    </a:lnR>
                    <a:lnT>
                      <a:noFill/>
                    </a:lnT>
                    <a:lnB>
                      <a:noFill/>
                    </a:lnB>
                  </a:tcPr>
                </a:tc>
                <a:extLst>
                  <a:ext uri="{0D108BD9-81ED-4DB2-BD59-A6C34878D82A}">
                    <a16:rowId xmlns:a16="http://schemas.microsoft.com/office/drawing/2014/main" val="489732885"/>
                  </a:ext>
                </a:extLst>
              </a:tr>
              <a:tr h="167446">
                <a:tc>
                  <a:txBody>
                    <a:bodyPr/>
                    <a:lstStyle/>
                    <a:p>
                      <a:pPr algn="ctr" rtl="0" fontAlgn="b"/>
                      <a:r>
                        <a:rPr lang="en-US" sz="1200" b="0" i="0" u="none" strike="noStrike">
                          <a:solidFill>
                            <a:srgbClr val="000000"/>
                          </a:solidFill>
                          <a:effectLst/>
                          <a:latin typeface="Calibri" panose="020F0502020204030204" pitchFamily="34" charset="0"/>
                        </a:rPr>
                        <a:t>1.84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0.0549</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0.0137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Bacilli</a:t>
                      </a:r>
                    </a:p>
                  </a:txBody>
                  <a:tcPr marL="9525" marR="9525" marT="9525" marB="0" anchor="b">
                    <a:lnL>
                      <a:noFill/>
                    </a:lnL>
                    <a:lnR>
                      <a:noFill/>
                    </a:lnR>
                    <a:lnT>
                      <a:noFill/>
                    </a:lnT>
                    <a:lnB>
                      <a:noFill/>
                    </a:lnB>
                  </a:tcPr>
                </a:tc>
                <a:extLst>
                  <a:ext uri="{0D108BD9-81ED-4DB2-BD59-A6C34878D82A}">
                    <a16:rowId xmlns:a16="http://schemas.microsoft.com/office/drawing/2014/main" val="862705793"/>
                  </a:ext>
                </a:extLst>
              </a:tr>
              <a:tr h="167446">
                <a:tc>
                  <a:txBody>
                    <a:bodyPr/>
                    <a:lstStyle/>
                    <a:p>
                      <a:pPr algn="ctr" rtl="0" fontAlgn="b"/>
                      <a:r>
                        <a:rPr lang="en-US" sz="1200" b="0" i="0" u="none" strike="noStrike">
                          <a:solidFill>
                            <a:srgbClr val="000000"/>
                          </a:solidFill>
                          <a:effectLst/>
                          <a:latin typeface="Calibri" panose="020F0502020204030204" pitchFamily="34" charset="0"/>
                        </a:rPr>
                        <a:t>2.24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0.403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0.297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0.0163</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Burkholderiales</a:t>
                      </a:r>
                    </a:p>
                  </a:txBody>
                  <a:tcPr marL="9525" marR="9525" marT="9525" marB="0" anchor="b">
                    <a:lnL>
                      <a:noFill/>
                    </a:lnL>
                    <a:lnR>
                      <a:noFill/>
                    </a:lnR>
                    <a:lnT>
                      <a:noFill/>
                    </a:lnT>
                    <a:lnB>
                      <a:noFill/>
                    </a:lnB>
                  </a:tcPr>
                </a:tc>
                <a:extLst>
                  <a:ext uri="{0D108BD9-81ED-4DB2-BD59-A6C34878D82A}">
                    <a16:rowId xmlns:a16="http://schemas.microsoft.com/office/drawing/2014/main" val="3018064405"/>
                  </a:ext>
                </a:extLst>
              </a:tr>
              <a:tr h="167446">
                <a:tc>
                  <a:txBody>
                    <a:bodyPr/>
                    <a:lstStyle/>
                    <a:p>
                      <a:pPr algn="ctr" rtl="0" fontAlgn="b"/>
                      <a:r>
                        <a:rPr lang="en-US" sz="1200" b="0" i="0" u="none" strike="noStrike">
                          <a:solidFill>
                            <a:srgbClr val="000000"/>
                          </a:solidFill>
                          <a:effectLst/>
                          <a:latin typeface="Calibri" panose="020F0502020204030204" pitchFamily="34" charset="0"/>
                        </a:rPr>
                        <a:t>3.16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0.002</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0.0157</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Alteromonadales</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684051788"/>
                  </a:ext>
                </a:extLst>
              </a:tr>
              <a:tr h="167446">
                <a:tc>
                  <a:txBody>
                    <a:bodyPr/>
                    <a:lstStyle/>
                    <a:p>
                      <a:pPr algn="ctr" rtl="0" fontAlgn="b"/>
                      <a:r>
                        <a:rPr lang="en-US" sz="1200" b="0" i="0" u="none" strike="noStrike">
                          <a:solidFill>
                            <a:srgbClr val="000000"/>
                          </a:solidFill>
                          <a:effectLst/>
                          <a:latin typeface="Calibri" panose="020F0502020204030204" pitchFamily="34" charset="0"/>
                        </a:rPr>
                        <a:t>3.61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a:solidFill>
                            <a:srgbClr val="000000"/>
                          </a:solidFill>
                          <a:effectLst/>
                          <a:latin typeface="Calibri" panose="020F0502020204030204" pitchFamily="34" charset="0"/>
                        </a:rPr>
                        <a:t>Yersiniaceae</a:t>
                      </a:r>
                    </a:p>
                  </a:txBody>
                  <a:tcPr marL="9525" marR="9525" marT="9525" marB="0" anchor="b">
                    <a:lnL>
                      <a:noFill/>
                    </a:lnL>
                    <a:lnR>
                      <a:noFill/>
                    </a:lnR>
                    <a:lnT>
                      <a:noFill/>
                    </a:lnT>
                    <a:lnB>
                      <a:noFill/>
                    </a:lnB>
                  </a:tcPr>
                </a:tc>
                <a:extLst>
                  <a:ext uri="{0D108BD9-81ED-4DB2-BD59-A6C34878D82A}">
                    <a16:rowId xmlns:a16="http://schemas.microsoft.com/office/drawing/2014/main" val="2566562864"/>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2.1</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0.00435</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0.0156</a:t>
                      </a:r>
                    </a:p>
                  </a:txBody>
                  <a:tcPr marL="9525" marR="9525" marT="9525" marB="0" anchor="b">
                    <a:lnL>
                      <a:noFill/>
                    </a:lnL>
                    <a:lnR>
                      <a:noFill/>
                    </a:lnR>
                    <a:lnT>
                      <a:noFill/>
                    </a:lnT>
                    <a:lnB>
                      <a:noFill/>
                    </a:lnB>
                  </a:tcPr>
                </a:tc>
                <a:tc>
                  <a:txBody>
                    <a:bodyPr/>
                    <a:lstStyle/>
                    <a:p>
                      <a:pPr algn="ctr" rtl="0" fontAlgn="b"/>
                      <a:r>
                        <a:rPr lang="en-US" sz="1200" b="0" i="0" u="none" strike="noStrike">
                          <a:solidFill>
                            <a:srgbClr val="000000"/>
                          </a:solidFill>
                          <a:effectLst/>
                          <a:latin typeface="Calibri" panose="020F0502020204030204" pitchFamily="34" charset="0"/>
                        </a:rPr>
                        <a:t>0.124</a:t>
                      </a:r>
                    </a:p>
                  </a:txBody>
                  <a:tcPr marL="9525" marR="9525" marT="9525" marB="0" anchor="b">
                    <a:lnL>
                      <a:noFill/>
                    </a:lnL>
                    <a:lnR>
                      <a:noFill/>
                    </a:lnR>
                    <a:lnT>
                      <a:noFill/>
                    </a:lnT>
                    <a:lnB>
                      <a:noFill/>
                    </a:lnB>
                  </a:tcPr>
                </a:tc>
                <a:tc>
                  <a:txBody>
                    <a:bodyPr/>
                    <a:lstStyle/>
                    <a:p>
                      <a:pPr algn="l" rtl="0" fontAlgn="b"/>
                      <a:r>
                        <a:rPr lang="en-US" sz="1200" b="0" i="1" u="none" strike="noStrike" dirty="0">
                          <a:solidFill>
                            <a:srgbClr val="000000"/>
                          </a:solidFill>
                          <a:effectLst/>
                          <a:latin typeface="Calibri" panose="020F0502020204030204" pitchFamily="34" charset="0"/>
                        </a:rPr>
                        <a:t>Salmonella</a:t>
                      </a:r>
                    </a:p>
                  </a:txBody>
                  <a:tcPr marL="9525" marR="9525" marT="9525" marB="0" anchor="b">
                    <a:lnL>
                      <a:noFill/>
                    </a:lnL>
                    <a:lnR>
                      <a:noFill/>
                    </a:lnR>
                    <a:lnT>
                      <a:noFill/>
                    </a:lnT>
                    <a:lnB>
                      <a:noFill/>
                    </a:lnB>
                  </a:tcPr>
                </a:tc>
                <a:extLst>
                  <a:ext uri="{0D108BD9-81ED-4DB2-BD59-A6C34878D82A}">
                    <a16:rowId xmlns:a16="http://schemas.microsoft.com/office/drawing/2014/main" val="70324498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1.77</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0.011</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0.064</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0.0475</a:t>
                      </a:r>
                    </a:p>
                  </a:txBody>
                  <a:tcPr marL="9525" marR="9525" marT="9525" marB="0" anchor="b">
                    <a:lnL>
                      <a:noFill/>
                    </a:lnL>
                    <a:lnR>
                      <a:noFill/>
                    </a:lnR>
                    <a:lnT>
                      <a:noFill/>
                    </a:lnT>
                    <a:lnB>
                      <a:noFill/>
                    </a:lnB>
                  </a:tcPr>
                </a:tc>
                <a:tc>
                  <a:txBody>
                    <a:bodyPr/>
                    <a:lstStyle/>
                    <a:p>
                      <a:pPr algn="ctr" rtl="0" fontAlgn="b"/>
                      <a:r>
                        <a:rPr lang="en-US" sz="1200" b="0" i="0" u="none" strike="noStrike" dirty="0">
                          <a:solidFill>
                            <a:srgbClr val="000000"/>
                          </a:solidFill>
                          <a:effectLst/>
                          <a:latin typeface="Calibri" panose="020F0502020204030204" pitchFamily="34" charset="0"/>
                        </a:rPr>
                        <a:t>0.274</a:t>
                      </a:r>
                    </a:p>
                  </a:txBody>
                  <a:tcPr marL="9525" marR="9525" marT="9525" marB="0" anchor="b">
                    <a:lnL>
                      <a:noFill/>
                    </a:lnL>
                    <a:lnR>
                      <a:noFill/>
                    </a:lnR>
                    <a:lnT>
                      <a:noFill/>
                    </a:lnT>
                    <a:lnB>
                      <a:noFill/>
                    </a:lnB>
                  </a:tcPr>
                </a:tc>
                <a:tc>
                  <a:txBody>
                    <a:bodyPr/>
                    <a:lstStyle/>
                    <a:p>
                      <a:pPr algn="l" rtl="0" fontAlgn="b"/>
                      <a:r>
                        <a:rPr lang="en-US" sz="1200" b="0" i="1" u="none" strike="noStrike" dirty="0" err="1">
                          <a:solidFill>
                            <a:srgbClr val="000000"/>
                          </a:solidFill>
                          <a:effectLst/>
                          <a:latin typeface="Calibri" panose="020F0502020204030204" pitchFamily="34" charset="0"/>
                        </a:rPr>
                        <a:t>Streptococcaceae</a:t>
                      </a:r>
                      <a:endParaRPr lang="en-US" sz="1200" b="0" i="1"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854645050"/>
                  </a:ext>
                </a:extLst>
              </a:tr>
              <a:tr h="167446">
                <a:tc>
                  <a:txBody>
                    <a:bodyPr/>
                    <a:lstStyle/>
                    <a:p>
                      <a:pPr algn="ctr" rtl="0" fontAlgn="b"/>
                      <a:r>
                        <a:rPr lang="en-US" sz="1200" b="0" i="0" u="none" strike="noStrike" dirty="0">
                          <a:solidFill>
                            <a:srgbClr val="000000"/>
                          </a:solidFill>
                          <a:effectLst/>
                          <a:latin typeface="Calibri" panose="020F0502020204030204" pitchFamily="34" charset="0"/>
                        </a:rPr>
                        <a:t>2.29</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0.425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0.296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0.0264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Calibri" panose="020F0502020204030204" pitchFamily="34" charset="0"/>
                        </a:rPr>
                        <a:t>0.185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rtl="0" fontAlgn="b"/>
                      <a:r>
                        <a:rPr lang="en-US" sz="1200" b="0" i="1" u="none" strike="noStrike" dirty="0">
                          <a:solidFill>
                            <a:srgbClr val="000000"/>
                          </a:solidFill>
                          <a:effectLst/>
                          <a:latin typeface="Calibri" panose="020F0502020204030204" pitchFamily="34" charset="0"/>
                        </a:rPr>
                        <a:t>Betaproteobacteria</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7621868"/>
                  </a:ext>
                </a:extLst>
              </a:tr>
              <a:tr h="167446">
                <a:tc>
                  <a:txBody>
                    <a:bodyPr/>
                    <a:lstStyle/>
                    <a:p>
                      <a:pPr algn="ctr" rtl="0" fontAlgn="b"/>
                      <a:r>
                        <a:rPr lang="en-US" sz="1200" b="1" i="0" u="none" strike="noStrike" dirty="0">
                          <a:solidFill>
                            <a:srgbClr val="00A1D5"/>
                          </a:solidFill>
                          <a:effectLst/>
                          <a:latin typeface="Calibri" panose="020F0502020204030204" pitchFamily="34" charset="0"/>
                        </a:rPr>
                        <a:t>-5.13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dirty="0">
                          <a:solidFill>
                            <a:srgbClr val="00A1D5"/>
                          </a:solidFill>
                          <a:effectLst/>
                          <a:latin typeface="Calibri" panose="020F0502020204030204" pitchFamily="34" charset="0"/>
                        </a:rPr>
                        <a:t>-0.103</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-0.104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0.0308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US" sz="1200" b="1" i="0" u="none" strike="noStrike">
                          <a:solidFill>
                            <a:srgbClr val="00A1D5"/>
                          </a:solidFill>
                          <a:effectLst/>
                          <a:latin typeface="Calibri" panose="020F0502020204030204" pitchFamily="34" charset="0"/>
                        </a:rPr>
                        <a:t>0.199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rtl="0" fontAlgn="b"/>
                      <a:r>
                        <a:rPr lang="en-US" sz="1200" b="1" i="1" u="none" strike="noStrike" dirty="0">
                          <a:solidFill>
                            <a:srgbClr val="00A1D5"/>
                          </a:solidFill>
                          <a:effectLst/>
                          <a:latin typeface="Calibri" panose="020F0502020204030204" pitchFamily="34" charset="0"/>
                        </a:rPr>
                        <a:t>Bacteroidia</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04935275"/>
                  </a:ext>
                </a:extLst>
              </a:tr>
              <a:tr h="167446">
                <a:tc>
                  <a:txBody>
                    <a:bodyPr/>
                    <a:lstStyle/>
                    <a:p>
                      <a:pPr algn="ctr" rtl="0" fontAlgn="b"/>
                      <a:r>
                        <a:rPr lang="en-US" sz="1200" b="1" i="0" u="none" strike="noStrike" dirty="0">
                          <a:solidFill>
                            <a:srgbClr val="00A1D5"/>
                          </a:solidFill>
                          <a:effectLst/>
                          <a:latin typeface="Calibri" panose="020F0502020204030204" pitchFamily="34" charset="0"/>
                        </a:rPr>
                        <a:t>-5.18</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-0.099</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-0.102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0.00962</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rtl="0" fontAlgn="b"/>
                      <a:r>
                        <a:rPr lang="en-US" sz="1200" b="1" i="0" u="none" strike="noStrike" dirty="0">
                          <a:solidFill>
                            <a:srgbClr val="00A1D5"/>
                          </a:solidFill>
                          <a:effectLst/>
                          <a:latin typeface="Calibri" panose="020F0502020204030204" pitchFamily="34" charset="0"/>
                        </a:rPr>
                        <a:t>0.124</a:t>
                      </a: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rtl="0" fontAlgn="b"/>
                      <a:r>
                        <a:rPr lang="en-US" sz="1200" b="1" i="1" u="none" strike="noStrike" dirty="0" err="1">
                          <a:solidFill>
                            <a:srgbClr val="00A1D5"/>
                          </a:solidFill>
                          <a:effectLst/>
                          <a:latin typeface="Calibri" panose="020F0502020204030204" pitchFamily="34" charset="0"/>
                        </a:rPr>
                        <a:t>Bacteroidales</a:t>
                      </a:r>
                      <a:endParaRPr lang="en-US" sz="1200" b="1" i="1" u="none" strike="noStrike" dirty="0">
                        <a:solidFill>
                          <a:srgbClr val="00A1D5"/>
                        </a:solidFill>
                        <a:effectLst/>
                        <a:latin typeface="Calibri" panose="020F0502020204030204" pitchFamily="34" charset="0"/>
                      </a:endParaRPr>
                    </a:p>
                  </a:txBody>
                  <a:tcPr marL="9525" marR="9525" marT="9525"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32573659"/>
                  </a:ext>
                </a:extLst>
              </a:tr>
            </a:tbl>
          </a:graphicData>
        </a:graphic>
      </p:graphicFrame>
      <p:cxnSp>
        <p:nvCxnSpPr>
          <p:cNvPr id="25" name="Straight Arrow Connector 24">
            <a:extLst>
              <a:ext uri="{FF2B5EF4-FFF2-40B4-BE49-F238E27FC236}">
                <a16:creationId xmlns:a16="http://schemas.microsoft.com/office/drawing/2014/main" id="{D8C457E1-F83F-4712-AE6F-CB7965784C03}"/>
              </a:ext>
            </a:extLst>
          </p:cNvPr>
          <p:cNvCxnSpPr>
            <a:cxnSpLocks/>
          </p:cNvCxnSpPr>
          <p:nvPr/>
        </p:nvCxnSpPr>
        <p:spPr>
          <a:xfrm flipH="1">
            <a:off x="7355661" y="2552877"/>
            <a:ext cx="550258" cy="1630705"/>
          </a:xfrm>
          <a:prstGeom prst="straightConnector1">
            <a:avLst/>
          </a:prstGeom>
          <a:ln w="38100">
            <a:solidFill>
              <a:srgbClr val="B24745"/>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1F0617-44E3-4A83-AE32-E46A384A4EB9}"/>
              </a:ext>
            </a:extLst>
          </p:cNvPr>
          <p:cNvCxnSpPr>
            <a:cxnSpLocks/>
          </p:cNvCxnSpPr>
          <p:nvPr/>
        </p:nvCxnSpPr>
        <p:spPr>
          <a:xfrm flipH="1" flipV="1">
            <a:off x="4669105" y="2552878"/>
            <a:ext cx="3236814" cy="2326619"/>
          </a:xfrm>
          <a:prstGeom prst="straightConnector1">
            <a:avLst/>
          </a:prstGeom>
          <a:ln w="38100">
            <a:solidFill>
              <a:srgbClr val="00A1D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44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54631" y="141693"/>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b="1" dirty="0"/>
              <a:t>Conclusions</a:t>
            </a:r>
          </a:p>
        </p:txBody>
      </p:sp>
      <p:sp>
        <p:nvSpPr>
          <p:cNvPr id="5" name="TextBox 4">
            <a:extLst>
              <a:ext uri="{FF2B5EF4-FFF2-40B4-BE49-F238E27FC236}">
                <a16:creationId xmlns:a16="http://schemas.microsoft.com/office/drawing/2014/main" id="{1CFE634F-0EB9-4334-9FBB-6447E930F4B8}"/>
              </a:ext>
            </a:extLst>
          </p:cNvPr>
          <p:cNvSpPr txBox="1"/>
          <p:nvPr/>
        </p:nvSpPr>
        <p:spPr>
          <a:xfrm>
            <a:off x="1895475" y="1100002"/>
            <a:ext cx="7381875" cy="5632311"/>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 are unique and discriminant features in the </a:t>
            </a: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BALF metatranscriptomes </a:t>
            </a:r>
            <a:r>
              <a:rPr lang="en-US" sz="2000" dirty="0">
                <a:solidFill>
                  <a:srgbClr val="2E3E46"/>
                </a:solidFill>
                <a:latin typeface="Calibri" panose="020F0502020204030204" pitchFamily="34" charset="0"/>
                <a:ea typeface="Times New Roman" panose="02020603050405020304" pitchFamily="18" charset="0"/>
                <a:cs typeface="Calibri" panose="020F0502020204030204" pitchFamily="34" charset="0"/>
              </a:rPr>
              <a:t>of</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compared to amongst </a:t>
            </a:r>
            <a:r>
              <a:rPr lang="en-US" sz="20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CAP</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outcome (Survival vs deceased).</a:t>
            </a:r>
            <a:b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buFont typeface="Arial" panose="020B0604020202020204" pitchFamily="34" charset="0"/>
              <a:buChar char="•"/>
            </a:pP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Gene ontologies of interest :</a:t>
            </a:r>
          </a:p>
          <a:p>
            <a:pPr marL="1200150" lvl="2" indent="-285750">
              <a:buFont typeface="Arial" panose="020B0604020202020204" pitchFamily="34" charset="0"/>
              <a:buChar char="•"/>
            </a:pPr>
            <a:r>
              <a:rPr lang="en-US" sz="2000" b="1" dirty="0">
                <a:solidFill>
                  <a:srgbClr val="7030A0"/>
                </a:solidFill>
              </a:rPr>
              <a:t>Phosphate / phosphorylation</a:t>
            </a:r>
          </a:p>
          <a:p>
            <a:pPr marL="1200150" lvl="2" indent="-285750">
              <a:buFont typeface="Arial" panose="020B0604020202020204" pitchFamily="34" charset="0"/>
              <a:buChar char="•"/>
            </a:pPr>
            <a:r>
              <a:rPr lang="en-US" sz="2000" b="1" dirty="0">
                <a:solidFill>
                  <a:srgbClr val="228B22"/>
                </a:solidFill>
                <a:latin typeface="Calibri" panose="020F0502020204030204" pitchFamily="34" charset="0"/>
              </a:rPr>
              <a:t>Metal ion binding (</a:t>
            </a:r>
            <a:r>
              <a:rPr lang="en-US" sz="2000" b="1" dirty="0" err="1">
                <a:solidFill>
                  <a:srgbClr val="228B22"/>
                </a:solidFill>
                <a:latin typeface="Calibri" panose="020F0502020204030204" pitchFamily="34" charset="0"/>
              </a:rPr>
              <a:t>mg,zn,etc</a:t>
            </a:r>
            <a:r>
              <a:rPr lang="en-US" sz="2000" b="1" dirty="0">
                <a:solidFill>
                  <a:srgbClr val="228B22"/>
                </a:solidFill>
                <a:latin typeface="Calibri" panose="020F0502020204030204" pitchFamily="34" charset="0"/>
              </a:rPr>
              <a:t>)</a:t>
            </a:r>
          </a:p>
          <a:p>
            <a:pPr marL="1200150" lvl="2" indent="-285750">
              <a:buFont typeface="Arial" panose="020B0604020202020204" pitchFamily="34" charset="0"/>
              <a:buChar char="•"/>
            </a:pPr>
            <a:r>
              <a:rPr lang="en-US" sz="2000" b="1" dirty="0">
                <a:solidFill>
                  <a:srgbClr val="FFC000"/>
                </a:solidFill>
                <a:latin typeface="Calibri" panose="020F0502020204030204" pitchFamily="34" charset="0"/>
              </a:rPr>
              <a:t>Nucleotide terms (DNA/RNA)</a:t>
            </a:r>
          </a:p>
          <a:p>
            <a:pPr marL="1200150" lvl="2" indent="-285750">
              <a:buFont typeface="Arial" panose="020B0604020202020204" pitchFamily="34" charset="0"/>
              <a:buChar char="•"/>
            </a:pPr>
            <a:r>
              <a:rPr lang="en-US" sz="2000" b="1" dirty="0">
                <a:solidFill>
                  <a:srgbClr val="4472C4"/>
                </a:solidFill>
                <a:latin typeface="Calibri" panose="020F0502020204030204" pitchFamily="34" charset="0"/>
              </a:rPr>
              <a:t>Lytic activity (hydrolase, </a:t>
            </a:r>
            <a:r>
              <a:rPr lang="en-US" sz="2000" b="1" dirty="0" err="1">
                <a:solidFill>
                  <a:srgbClr val="4472C4"/>
                </a:solidFill>
                <a:latin typeface="Calibri" panose="020F0502020204030204" pitchFamily="34" charset="0"/>
              </a:rPr>
              <a:t>endopeptidase,etc</a:t>
            </a:r>
            <a:r>
              <a:rPr lang="en-US" sz="2000" b="1" dirty="0">
                <a:solidFill>
                  <a:srgbClr val="4472C4"/>
                </a:solidFill>
                <a:latin typeface="Calibri" panose="020F0502020204030204" pitchFamily="34" charset="0"/>
              </a:rPr>
              <a:t>)</a:t>
            </a:r>
            <a:br>
              <a:rPr lang="en-US" sz="2000" b="1" dirty="0">
                <a:solidFill>
                  <a:srgbClr val="4472C4"/>
                </a:solidFill>
                <a:latin typeface="Calibri" panose="020F0502020204030204" pitchFamily="34" charset="0"/>
              </a:rPr>
            </a:br>
            <a:endParaRPr lang="en-US" sz="2000" b="1" dirty="0">
              <a:solidFill>
                <a:srgbClr val="4472C4"/>
              </a:solidFill>
              <a:latin typeface="Calibri" panose="020F0502020204030204" pitchFamily="34" charset="0"/>
            </a:endParaRPr>
          </a:p>
          <a:p>
            <a:pPr marL="742950" lvl="1" indent="-285750">
              <a:buFont typeface="Arial" panose="020B0604020202020204" pitchFamily="34" charset="0"/>
              <a:buChar char="•"/>
            </a:pPr>
            <a:r>
              <a:rPr lang="en-US" sz="2000" b="1" dirty="0">
                <a:solidFill>
                  <a:srgbClr val="2E3E46"/>
                </a:solidFill>
                <a:latin typeface="Calibri" panose="020F0502020204030204" pitchFamily="34" charset="0"/>
              </a:rPr>
              <a:t>Taxonomic features of interest:</a:t>
            </a:r>
          </a:p>
          <a:p>
            <a:pPr marL="1200150" lvl="2" indent="-285750">
              <a:buFont typeface="Arial" panose="020B0604020202020204" pitchFamily="34" charset="0"/>
              <a:buChar char="•"/>
            </a:pPr>
            <a:r>
              <a:rPr lang="en-US" sz="2000" b="1" i="1" dirty="0" err="1">
                <a:solidFill>
                  <a:srgbClr val="B22222"/>
                </a:solidFill>
                <a:latin typeface="Calibri" panose="020F0502020204030204" pitchFamily="34" charset="0"/>
              </a:rPr>
              <a:t>Sphingomonadacea</a:t>
            </a:r>
            <a:r>
              <a:rPr lang="en-US" sz="2000" b="1" i="1" dirty="0">
                <a:solidFill>
                  <a:srgbClr val="B22222"/>
                </a:solidFill>
                <a:latin typeface="Calibri" panose="020F0502020204030204" pitchFamily="34" charset="0"/>
              </a:rPr>
              <a:t> </a:t>
            </a:r>
          </a:p>
          <a:p>
            <a:pPr marL="1657350" lvl="3" indent="-285750">
              <a:buFont typeface="Arial" panose="020B0604020202020204" pitchFamily="34" charset="0"/>
              <a:buChar char="•"/>
            </a:pPr>
            <a:r>
              <a:rPr lang="en-US" sz="2000" b="1" i="1" dirty="0" err="1">
                <a:solidFill>
                  <a:srgbClr val="B22222"/>
                </a:solidFill>
                <a:latin typeface="Calibri" panose="020F0502020204030204" pitchFamily="34" charset="0"/>
              </a:rPr>
              <a:t>Sphingomonas</a:t>
            </a:r>
            <a:endParaRPr lang="en-US" sz="2000" b="1" i="1" dirty="0">
              <a:solidFill>
                <a:srgbClr val="B22222"/>
              </a:solidFill>
              <a:latin typeface="Calibri" panose="020F0502020204030204" pitchFamily="34" charset="0"/>
            </a:endParaRPr>
          </a:p>
          <a:p>
            <a:pPr marL="1200150" lvl="2" indent="-285750">
              <a:buFont typeface="Arial" panose="020B0604020202020204" pitchFamily="34" charset="0"/>
              <a:buChar char="•"/>
            </a:pPr>
            <a:r>
              <a:rPr lang="en-US" sz="2000" b="1" i="1" dirty="0" err="1">
                <a:solidFill>
                  <a:srgbClr val="B22222"/>
                </a:solidFill>
                <a:latin typeface="Calibri" panose="020F0502020204030204" pitchFamily="34" charset="0"/>
              </a:rPr>
              <a:t>Comamonadaceae</a:t>
            </a:r>
            <a:r>
              <a:rPr lang="en-US" sz="2000" b="1" i="1" dirty="0">
                <a:solidFill>
                  <a:srgbClr val="B22222"/>
                </a:solidFill>
                <a:latin typeface="Calibri" panose="020F0502020204030204" pitchFamily="34" charset="0"/>
              </a:rPr>
              <a:t> </a:t>
            </a:r>
          </a:p>
          <a:p>
            <a:pPr marL="1657350" lvl="3" indent="-285750">
              <a:buFont typeface="Arial" panose="020B0604020202020204" pitchFamily="34" charset="0"/>
              <a:buChar char="•"/>
            </a:pPr>
            <a:r>
              <a:rPr lang="en-US" sz="2000" b="1" i="1" dirty="0" err="1">
                <a:solidFill>
                  <a:srgbClr val="B22222"/>
                </a:solidFill>
                <a:latin typeface="Calibri" panose="020F0502020204030204" pitchFamily="34" charset="0"/>
              </a:rPr>
              <a:t>Variovorax</a:t>
            </a:r>
            <a:endParaRPr lang="en-US" sz="2000" b="1" i="1" dirty="0">
              <a:solidFill>
                <a:srgbClr val="B22222"/>
              </a:solidFill>
              <a:latin typeface="Calibri" panose="020F0502020204030204" pitchFamily="34" charset="0"/>
            </a:endParaRPr>
          </a:p>
          <a:p>
            <a:pPr marL="1200150" lvl="2" indent="-285750">
              <a:buFont typeface="Arial" panose="020B0604020202020204" pitchFamily="34" charset="0"/>
              <a:buChar char="•"/>
            </a:pPr>
            <a:r>
              <a:rPr lang="en-US" sz="2000" b="1" i="1" u="none" strike="noStrike" dirty="0" err="1">
                <a:solidFill>
                  <a:srgbClr val="00A1D5"/>
                </a:solidFill>
                <a:effectLst/>
                <a:latin typeface="Calibri" panose="020F0502020204030204" pitchFamily="34" charset="0"/>
              </a:rPr>
              <a:t>Bacteroidia</a:t>
            </a:r>
            <a:endParaRPr lang="en-US" sz="2000" b="1" i="1" u="none" strike="noStrike" dirty="0">
              <a:solidFill>
                <a:srgbClr val="00A1D5"/>
              </a:solidFill>
              <a:effectLst/>
              <a:latin typeface="Calibri" panose="020F0502020204030204" pitchFamily="34" charset="0"/>
            </a:endParaRPr>
          </a:p>
          <a:p>
            <a:pPr marL="1657350" lvl="3" indent="-285750">
              <a:buFont typeface="Arial" panose="020B0604020202020204" pitchFamily="34" charset="0"/>
              <a:buChar char="•"/>
            </a:pPr>
            <a:r>
              <a:rPr lang="en-US" sz="2000" b="1" i="1" u="none" strike="noStrike" dirty="0" err="1">
                <a:solidFill>
                  <a:srgbClr val="00A1D5"/>
                </a:solidFill>
                <a:effectLst/>
                <a:latin typeface="Calibri" panose="020F0502020204030204" pitchFamily="34" charset="0"/>
              </a:rPr>
              <a:t>Bacteroidales</a:t>
            </a:r>
            <a:endParaRPr lang="en-US" sz="2000" i="1" dirty="0">
              <a:solidFill>
                <a:srgbClr val="B22222"/>
              </a:solidFill>
              <a:latin typeface="Calibri" panose="020F0502020204030204" pitchFamily="34" charset="0"/>
            </a:endParaRPr>
          </a:p>
        </p:txBody>
      </p:sp>
    </p:spTree>
    <p:extLst>
      <p:ext uri="{BB962C8B-B14F-4D97-AF65-F5344CB8AC3E}">
        <p14:creationId xmlns:p14="http://schemas.microsoft.com/office/powerpoint/2010/main" val="138115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animEffect transition="in" filter="fade">
                                      <p:cBhvr>
                                        <p:cTn id="47" dur="500"/>
                                        <p:tgtEl>
                                          <p:spTgt spid="5">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fade">
                                      <p:cBhvr>
                                        <p:cTn id="50" dur="500"/>
                                        <p:tgtEl>
                                          <p:spTgt spid="5">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fade">
                                      <p:cBhvr>
                                        <p:cTn id="53"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2446663" y="293024"/>
            <a:ext cx="7298675" cy="1323439"/>
          </a:xfrm>
          <a:prstGeom prst="rect">
            <a:avLst/>
          </a:prstGeom>
          <a:noFill/>
        </p:spPr>
        <p:txBody>
          <a:bodyPr wrap="square">
            <a:spAutoFit/>
          </a:bodyPr>
          <a:lstStyle/>
          <a:p>
            <a:pPr algn="ctr"/>
            <a:r>
              <a:rPr lang="en-US" sz="4000" b="1" dirty="0">
                <a:solidFill>
                  <a:schemeClr val="tx2"/>
                </a:solidFill>
              </a:rPr>
              <a:t>COV-IRT Microbial Subgroup Team Members</a:t>
            </a:r>
          </a:p>
        </p:txBody>
      </p:sp>
      <p:sp>
        <p:nvSpPr>
          <p:cNvPr id="3" name="TextBox 2">
            <a:extLst>
              <a:ext uri="{FF2B5EF4-FFF2-40B4-BE49-F238E27FC236}">
                <a16:creationId xmlns:a16="http://schemas.microsoft.com/office/drawing/2014/main" id="{F69B6FD4-C27C-4CD7-8E01-0B418828EE80}"/>
              </a:ext>
            </a:extLst>
          </p:cNvPr>
          <p:cNvSpPr txBox="1"/>
          <p:nvPr/>
        </p:nvSpPr>
        <p:spPr>
          <a:xfrm>
            <a:off x="2964455" y="1886774"/>
            <a:ext cx="3506119" cy="4478149"/>
          </a:xfrm>
          <a:prstGeom prst="rect">
            <a:avLst/>
          </a:prstGeom>
          <a:noFill/>
        </p:spPr>
        <p:txBody>
          <a:bodyPr wrap="square" rtlCol="0">
            <a:spAutoFit/>
          </a:bodyPr>
          <a:lstStyle/>
          <a:p>
            <a:r>
              <a:rPr lang="en-US" sz="2000" b="1" u="sng" dirty="0">
                <a:solidFill>
                  <a:schemeClr val="tx1">
                    <a:lumMod val="65000"/>
                    <a:lumOff val="35000"/>
                  </a:schemeClr>
                </a:solidFill>
              </a:rPr>
              <a:t>Signature Science, LLC</a:t>
            </a:r>
          </a:p>
          <a:p>
            <a:r>
              <a:rPr lang="en-US" sz="2000" dirty="0">
                <a:solidFill>
                  <a:schemeClr val="tx1">
                    <a:lumMod val="65000"/>
                    <a:lumOff val="35000"/>
                  </a:schemeClr>
                </a:solidFill>
              </a:rPr>
              <a:t>Dr. Krista Ternus</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NASA</a:t>
            </a:r>
          </a:p>
          <a:p>
            <a:r>
              <a:rPr lang="en-US" sz="2000" dirty="0">
                <a:solidFill>
                  <a:schemeClr val="tx1">
                    <a:lumMod val="65000"/>
                    <a:lumOff val="35000"/>
                  </a:schemeClr>
                </a:solidFill>
              </a:rPr>
              <a:t>Dr. Mike Lee</a:t>
            </a:r>
          </a:p>
          <a:p>
            <a:r>
              <a:rPr lang="en-US" sz="2000" dirty="0">
                <a:solidFill>
                  <a:schemeClr val="tx1">
                    <a:lumMod val="65000"/>
                    <a:lumOff val="35000"/>
                  </a:schemeClr>
                </a:solidFill>
              </a:rPr>
              <a:t>Dr. Cassie Conley</a:t>
            </a:r>
            <a:endParaRPr lang="en-US" sz="2000" b="1" u="sng"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Baylor College of Medicine</a:t>
            </a:r>
          </a:p>
          <a:p>
            <a:r>
              <a:rPr lang="en-US" sz="2000" dirty="0">
                <a:solidFill>
                  <a:schemeClr val="tx1">
                    <a:lumMod val="65000"/>
                    <a:lumOff val="35000"/>
                  </a:schemeClr>
                </a:solidFill>
              </a:rPr>
              <a:t>Dr. Michael Jochum</a:t>
            </a:r>
          </a:p>
          <a:p>
            <a:r>
              <a:rPr lang="en-US" sz="2000" dirty="0">
                <a:solidFill>
                  <a:schemeClr val="tx1">
                    <a:lumMod val="65000"/>
                    <a:lumOff val="35000"/>
                  </a:schemeClr>
                </a:solidFill>
              </a:rPr>
              <a:t>Dr. Kjersti Marie Aagaard</a:t>
            </a:r>
          </a:p>
          <a:p>
            <a:endParaRPr lang="en-US" sz="1500" dirty="0">
              <a:solidFill>
                <a:schemeClr val="tx1">
                  <a:lumMod val="65000"/>
                  <a:lumOff val="35000"/>
                </a:schemeClr>
              </a:solidFill>
            </a:endParaRPr>
          </a:p>
          <a:p>
            <a:r>
              <a:rPr lang="en-US" sz="2000" b="1" u="sng" dirty="0">
                <a:solidFill>
                  <a:schemeClr val="tx1">
                    <a:lumMod val="65000"/>
                    <a:lumOff val="35000"/>
                  </a:schemeClr>
                </a:solidFill>
              </a:rPr>
              <a:t>Georgia Institute of Technology</a:t>
            </a:r>
          </a:p>
          <a:p>
            <a:r>
              <a:rPr lang="en-US" sz="2000" dirty="0">
                <a:solidFill>
                  <a:schemeClr val="tx1">
                    <a:lumMod val="65000"/>
                    <a:lumOff val="35000"/>
                  </a:schemeClr>
                </a:solidFill>
              </a:rPr>
              <a:t>Dr. Dan Cornforth</a:t>
            </a:r>
          </a:p>
          <a:p>
            <a:r>
              <a:rPr lang="en-US" sz="2000" dirty="0">
                <a:solidFill>
                  <a:schemeClr val="tx1">
                    <a:lumMod val="65000"/>
                    <a:lumOff val="35000"/>
                  </a:schemeClr>
                </a:solidFill>
              </a:rPr>
              <a:t>Britt Ross</a:t>
            </a:r>
          </a:p>
          <a:p>
            <a:r>
              <a:rPr lang="en-US" sz="2000" dirty="0">
                <a:solidFill>
                  <a:schemeClr val="tx1">
                    <a:lumMod val="65000"/>
                    <a:lumOff val="35000"/>
                  </a:schemeClr>
                </a:solidFill>
              </a:rPr>
              <a:t>Dr. Marvin Whiteley</a:t>
            </a:r>
          </a:p>
        </p:txBody>
      </p:sp>
      <p:sp>
        <p:nvSpPr>
          <p:cNvPr id="15" name="TextBox 14">
            <a:extLst>
              <a:ext uri="{FF2B5EF4-FFF2-40B4-BE49-F238E27FC236}">
                <a16:creationId xmlns:a16="http://schemas.microsoft.com/office/drawing/2014/main" id="{973AB1B0-B453-484C-A61D-783ACD8328BD}"/>
              </a:ext>
            </a:extLst>
          </p:cNvPr>
          <p:cNvSpPr txBox="1"/>
          <p:nvPr/>
        </p:nvSpPr>
        <p:spPr>
          <a:xfrm>
            <a:off x="6930529" y="1886774"/>
            <a:ext cx="2814809" cy="4431983"/>
          </a:xfrm>
          <a:prstGeom prst="rect">
            <a:avLst/>
          </a:prstGeom>
          <a:noFill/>
        </p:spPr>
        <p:txBody>
          <a:bodyPr wrap="square" rtlCol="0">
            <a:spAutoFit/>
          </a:bodyPr>
          <a:lstStyle/>
          <a:p>
            <a:r>
              <a:rPr lang="en-US" sz="2000" b="1" u="sng" dirty="0">
                <a:solidFill>
                  <a:schemeClr val="tx1">
                    <a:lumMod val="65000"/>
                    <a:lumOff val="35000"/>
                  </a:schemeClr>
                </a:solidFill>
              </a:rPr>
              <a:t>University of Chicago</a:t>
            </a:r>
          </a:p>
          <a:p>
            <a:r>
              <a:rPr lang="en-US" sz="2000" dirty="0" err="1">
                <a:solidFill>
                  <a:schemeClr val="tx1">
                    <a:lumMod val="65000"/>
                    <a:lumOff val="35000"/>
                  </a:schemeClr>
                </a:solidFill>
              </a:rPr>
              <a:t>Viktorija</a:t>
            </a:r>
            <a:r>
              <a:rPr lang="en-US" sz="2000" dirty="0">
                <a:solidFill>
                  <a:schemeClr val="tx1">
                    <a:lumMod val="65000"/>
                    <a:lumOff val="35000"/>
                  </a:schemeClr>
                </a:solidFill>
              </a:rPr>
              <a:t> </a:t>
            </a:r>
            <a:r>
              <a:rPr lang="en-US" sz="2000" dirty="0" err="1">
                <a:solidFill>
                  <a:schemeClr val="tx1">
                    <a:lumMod val="65000"/>
                    <a:lumOff val="35000"/>
                  </a:schemeClr>
                </a:solidFill>
              </a:rPr>
              <a:t>Zaksas</a:t>
            </a:r>
            <a:endParaRPr lang="en-US" sz="2000" dirty="0">
              <a:solidFill>
                <a:schemeClr val="tx1">
                  <a:lumMod val="65000"/>
                  <a:lumOff val="35000"/>
                </a:schemeClr>
              </a:solidFill>
            </a:endParaRPr>
          </a:p>
          <a:p>
            <a:endParaRPr lang="en-US" sz="1500" b="1" u="sng" dirty="0">
              <a:solidFill>
                <a:schemeClr val="tx1">
                  <a:lumMod val="65000"/>
                  <a:lumOff val="35000"/>
                </a:schemeClr>
              </a:solidFill>
            </a:endParaRPr>
          </a:p>
          <a:p>
            <a:r>
              <a:rPr lang="en-US" sz="2000" b="1" u="sng" dirty="0" err="1">
                <a:solidFill>
                  <a:schemeClr val="tx1">
                    <a:lumMod val="65000"/>
                    <a:lumOff val="35000"/>
                  </a:schemeClr>
                </a:solidFill>
              </a:rPr>
              <a:t>Inscripta</a:t>
            </a:r>
            <a:endParaRPr lang="en-US" sz="2000" b="1" u="sng" dirty="0">
              <a:solidFill>
                <a:schemeClr val="tx1">
                  <a:lumMod val="65000"/>
                  <a:lumOff val="35000"/>
                </a:schemeClr>
              </a:solidFill>
            </a:endParaRPr>
          </a:p>
          <a:p>
            <a:r>
              <a:rPr lang="en-US" sz="2000" dirty="0">
                <a:solidFill>
                  <a:schemeClr val="tx1">
                    <a:lumMod val="65000"/>
                    <a:lumOff val="35000"/>
                  </a:schemeClr>
                </a:solidFill>
              </a:rPr>
              <a:t>Elizabeth Vitalis</a:t>
            </a:r>
          </a:p>
          <a:p>
            <a:endParaRPr lang="en-US" sz="1500" b="1" u="sng" dirty="0">
              <a:solidFill>
                <a:schemeClr val="tx1">
                  <a:lumMod val="65000"/>
                  <a:lumOff val="35000"/>
                </a:schemeClr>
              </a:solidFill>
            </a:endParaRPr>
          </a:p>
          <a:p>
            <a:r>
              <a:rPr lang="en-US" sz="2000" b="1" u="sng" dirty="0">
                <a:solidFill>
                  <a:schemeClr val="tx1">
                    <a:lumMod val="65000"/>
                    <a:lumOff val="35000"/>
                  </a:schemeClr>
                </a:solidFill>
              </a:rPr>
              <a:t>Rice University</a:t>
            </a:r>
          </a:p>
          <a:p>
            <a:r>
              <a:rPr lang="en-US" sz="2000" dirty="0">
                <a:solidFill>
                  <a:schemeClr val="tx1">
                    <a:lumMod val="65000"/>
                    <a:lumOff val="35000"/>
                  </a:schemeClr>
                </a:solidFill>
              </a:rPr>
              <a:t>Kristen Curry</a:t>
            </a:r>
          </a:p>
          <a:p>
            <a:r>
              <a:rPr lang="en-US" sz="2000" dirty="0">
                <a:solidFill>
                  <a:schemeClr val="tx1">
                    <a:lumMod val="65000"/>
                    <a:lumOff val="35000"/>
                  </a:schemeClr>
                </a:solidFill>
              </a:rPr>
              <a:t>Bryce Kille</a:t>
            </a:r>
          </a:p>
          <a:p>
            <a:r>
              <a:rPr lang="en-US" sz="2000" dirty="0">
                <a:solidFill>
                  <a:schemeClr val="tx1">
                    <a:lumMod val="65000"/>
                    <a:lumOff val="35000"/>
                  </a:schemeClr>
                </a:solidFill>
              </a:rPr>
              <a:t>Carla </a:t>
            </a:r>
            <a:r>
              <a:rPr lang="en-US" sz="2000" dirty="0" err="1">
                <a:solidFill>
                  <a:schemeClr val="tx1">
                    <a:lumMod val="65000"/>
                    <a:lumOff val="35000"/>
                  </a:schemeClr>
                </a:solidFill>
              </a:rPr>
              <a:t>Sipahioglu</a:t>
            </a:r>
            <a:endParaRPr lang="en-US" sz="2000" dirty="0">
              <a:solidFill>
                <a:schemeClr val="tx1">
                  <a:lumMod val="65000"/>
                  <a:lumOff val="35000"/>
                </a:schemeClr>
              </a:solidFill>
            </a:endParaRPr>
          </a:p>
          <a:p>
            <a:r>
              <a:rPr lang="en-US" sz="2000" dirty="0">
                <a:solidFill>
                  <a:schemeClr val="tx1">
                    <a:lumMod val="65000"/>
                    <a:lumOff val="35000"/>
                  </a:schemeClr>
                </a:solidFill>
              </a:rPr>
              <a:t>Winnie Li</a:t>
            </a:r>
          </a:p>
          <a:p>
            <a:r>
              <a:rPr lang="en-US" sz="2000" dirty="0">
                <a:solidFill>
                  <a:schemeClr val="tx1">
                    <a:lumMod val="65000"/>
                    <a:lumOff val="35000"/>
                  </a:schemeClr>
                </a:solidFill>
              </a:rPr>
              <a:t>Dr. Todd Treangen</a:t>
            </a:r>
          </a:p>
          <a:p>
            <a:endParaRPr lang="en-US" sz="1200" dirty="0">
              <a:solidFill>
                <a:schemeClr val="tx1">
                  <a:lumMod val="65000"/>
                  <a:lumOff val="35000"/>
                </a:schemeClr>
              </a:solidFill>
            </a:endParaRPr>
          </a:p>
          <a:p>
            <a:r>
              <a:rPr lang="en-US" sz="2000" b="1" u="sng" dirty="0">
                <a:solidFill>
                  <a:schemeClr val="tx1">
                    <a:lumMod val="65000"/>
                    <a:lumOff val="35000"/>
                  </a:schemeClr>
                </a:solidFill>
              </a:rPr>
              <a:t>TACC</a:t>
            </a:r>
          </a:p>
          <a:p>
            <a:r>
              <a:rPr lang="en-US" sz="2000" dirty="0">
                <a:solidFill>
                  <a:schemeClr val="tx1">
                    <a:lumMod val="65000"/>
                    <a:lumOff val="35000"/>
                  </a:schemeClr>
                </a:solidFill>
              </a:rPr>
              <a:t>John Fonner</a:t>
            </a:r>
          </a:p>
        </p:txBody>
      </p:sp>
    </p:spTree>
    <p:extLst>
      <p:ext uri="{BB962C8B-B14F-4D97-AF65-F5344CB8AC3E}">
        <p14:creationId xmlns:p14="http://schemas.microsoft.com/office/powerpoint/2010/main" val="2950781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7301A3-D786-4E17-A2F9-119781E5EAAD}"/>
              </a:ext>
            </a:extLst>
          </p:cNvPr>
          <p:cNvSpPr txBox="1"/>
          <p:nvPr/>
        </p:nvSpPr>
        <p:spPr>
          <a:xfrm>
            <a:off x="3177021" y="402581"/>
            <a:ext cx="5648326" cy="707886"/>
          </a:xfrm>
          <a:prstGeom prst="rect">
            <a:avLst/>
          </a:prstGeom>
          <a:noFill/>
        </p:spPr>
        <p:txBody>
          <a:bodyPr wrap="square">
            <a:spAutoFit/>
          </a:bodyPr>
          <a:lstStyle/>
          <a:p>
            <a:pPr algn="ctr"/>
            <a:r>
              <a:rPr lang="en-US" sz="4000" b="1" dirty="0">
                <a:solidFill>
                  <a:schemeClr val="tx2"/>
                </a:solidFill>
              </a:rPr>
              <a:t>Acknowledgements</a:t>
            </a:r>
          </a:p>
        </p:txBody>
      </p:sp>
      <p:pic>
        <p:nvPicPr>
          <p:cNvPr id="4" name="Picture 3" descr="Text&#10;&#10;Description automatically generated">
            <a:extLst>
              <a:ext uri="{FF2B5EF4-FFF2-40B4-BE49-F238E27FC236}">
                <a16:creationId xmlns:a16="http://schemas.microsoft.com/office/drawing/2014/main" id="{AD21DE4C-2B56-442C-8EC6-743BE4DB11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797" y="3138233"/>
            <a:ext cx="2893205" cy="581534"/>
          </a:xfrm>
          <a:prstGeom prst="rect">
            <a:avLst/>
          </a:prstGeom>
        </p:spPr>
      </p:pic>
      <p:pic>
        <p:nvPicPr>
          <p:cNvPr id="1026" name="Picture 2" descr="Signature Science (@SigSci) | Twitter">
            <a:extLst>
              <a:ext uri="{FF2B5EF4-FFF2-40B4-BE49-F238E27FC236}">
                <a16:creationId xmlns:a16="http://schemas.microsoft.com/office/drawing/2014/main" id="{286D1A3F-02D9-4FD6-80A1-E9BADD57E9D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096" r="1036" b="33904"/>
          <a:stretch/>
        </p:blipFill>
        <p:spPr bwMode="auto">
          <a:xfrm>
            <a:off x="2343481" y="1757201"/>
            <a:ext cx="2857595" cy="9240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8EF721-78F7-4714-BCA2-7EB18FE67A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99259" y="156342"/>
            <a:ext cx="1323975" cy="1323975"/>
          </a:xfrm>
          <a:prstGeom prst="rect">
            <a:avLst/>
          </a:prstGeom>
        </p:spPr>
      </p:pic>
      <p:pic>
        <p:nvPicPr>
          <p:cNvPr id="7" name="Picture 6">
            <a:extLst>
              <a:ext uri="{FF2B5EF4-FFF2-40B4-BE49-F238E27FC236}">
                <a16:creationId xmlns:a16="http://schemas.microsoft.com/office/drawing/2014/main" id="{4C011111-02D1-407D-9A48-028538EABB0D}"/>
              </a:ext>
            </a:extLst>
          </p:cNvPr>
          <p:cNvPicPr>
            <a:picLocks noChangeAspect="1"/>
          </p:cNvPicPr>
          <p:nvPr/>
        </p:nvPicPr>
        <p:blipFill>
          <a:blip r:embed="rId6">
            <a:alphaModFix/>
          </a:blip>
          <a:stretch>
            <a:fillRect/>
          </a:stretch>
        </p:blipFill>
        <p:spPr>
          <a:xfrm>
            <a:off x="8717982" y="200774"/>
            <a:ext cx="1627970" cy="1111500"/>
          </a:xfrm>
          <a:prstGeom prst="rect">
            <a:avLst/>
          </a:prstGeom>
          <a:noFill/>
        </p:spPr>
      </p:pic>
      <p:pic>
        <p:nvPicPr>
          <p:cNvPr id="1032" name="Picture 8" descr="Inscripta - Crunchbase Company Profile &amp; Funding">
            <a:extLst>
              <a:ext uri="{FF2B5EF4-FFF2-40B4-BE49-F238E27FC236}">
                <a16:creationId xmlns:a16="http://schemas.microsoft.com/office/drawing/2014/main" id="{BFC1E519-142C-49FE-A481-18653DA962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30" t="39573" r="-4333" b="36577"/>
          <a:stretch/>
        </p:blipFill>
        <p:spPr bwMode="auto">
          <a:xfrm>
            <a:off x="1978501" y="3123676"/>
            <a:ext cx="3863337" cy="844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ymbols of NASA | NASA">
            <a:extLst>
              <a:ext uri="{FF2B5EF4-FFF2-40B4-BE49-F238E27FC236}">
                <a16:creationId xmlns:a16="http://schemas.microsoft.com/office/drawing/2014/main" id="{68E38A3B-255E-48B4-92EF-5A2B91EB0A4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8720" t="6900" r="21266"/>
          <a:stretch/>
        </p:blipFill>
        <p:spPr bwMode="auto">
          <a:xfrm>
            <a:off x="5401936" y="1480317"/>
            <a:ext cx="1817784" cy="140998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ice University Logo | University logo, Rice university, Rice college">
            <a:extLst>
              <a:ext uri="{FF2B5EF4-FFF2-40B4-BE49-F238E27FC236}">
                <a16:creationId xmlns:a16="http://schemas.microsoft.com/office/drawing/2014/main" id="{E9239577-9614-48BA-978B-9548DF610F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0470" y="1814351"/>
            <a:ext cx="2229755" cy="8218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oftware - TACC User Portal">
            <a:extLst>
              <a:ext uri="{FF2B5EF4-FFF2-40B4-BE49-F238E27FC236}">
                <a16:creationId xmlns:a16="http://schemas.microsoft.com/office/drawing/2014/main" id="{06CB929C-6CEF-48A1-B03A-A1AF08643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8000" y="4311315"/>
            <a:ext cx="2007333" cy="200733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ur Look | Official Institute Brand">
            <a:extLst>
              <a:ext uri="{FF2B5EF4-FFF2-40B4-BE49-F238E27FC236}">
                <a16:creationId xmlns:a16="http://schemas.microsoft.com/office/drawing/2014/main" id="{5DDABAFD-A459-4D06-8B9E-D288EE585D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0665" y="4279516"/>
            <a:ext cx="3863337" cy="92409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Owler Reports - DNAnexus: Announcing the Launch of DNAnexus Apollo, a  Powerful New Platform for Clinico-Genomic Data, Providing Valuable Insight  into Actionable Biomarkers and Targets">
            <a:extLst>
              <a:ext uri="{FF2B5EF4-FFF2-40B4-BE49-F238E27FC236}">
                <a16:creationId xmlns:a16="http://schemas.microsoft.com/office/drawing/2014/main" id="{2D0A6D74-F1E3-4AEF-922C-07EA6FEE94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71760" y="5724785"/>
            <a:ext cx="2413469" cy="4256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54D9155-2091-4E96-AB37-8C32510B005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37890" y="5712302"/>
            <a:ext cx="2390660" cy="94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067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271837" y="3075057"/>
            <a:ext cx="5648326" cy="707886"/>
          </a:xfrm>
          <a:prstGeom prst="rect">
            <a:avLst/>
          </a:prstGeom>
          <a:noFill/>
        </p:spPr>
        <p:txBody>
          <a:bodyPr wrap="square">
            <a:spAutoFit/>
          </a:bodyPr>
          <a:lstStyle/>
          <a:p>
            <a:pPr algn="ctr"/>
            <a:r>
              <a:rPr lang="en-US" sz="4000" dirty="0">
                <a:solidFill>
                  <a:schemeClr val="tx2"/>
                </a:solidFill>
              </a:rPr>
              <a:t>Supplementary</a:t>
            </a:r>
          </a:p>
        </p:txBody>
      </p:sp>
    </p:spTree>
    <p:extLst>
      <p:ext uri="{BB962C8B-B14F-4D97-AF65-F5344CB8AC3E}">
        <p14:creationId xmlns:p14="http://schemas.microsoft.com/office/powerpoint/2010/main" val="19648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77021" y="402581"/>
            <a:ext cx="5648326" cy="707886"/>
          </a:xfrm>
          <a:prstGeom prst="rect">
            <a:avLst/>
          </a:prstGeom>
          <a:noFill/>
        </p:spPr>
        <p:txBody>
          <a:bodyPr wrap="square">
            <a:spAutoFit/>
          </a:bodyPr>
          <a:lstStyle/>
          <a:p>
            <a:pPr algn="ctr"/>
            <a:r>
              <a:rPr lang="en-US" sz="4000" dirty="0">
                <a:solidFill>
                  <a:schemeClr val="tx2"/>
                </a:solidFill>
              </a:rPr>
              <a:t>Introduction</a:t>
            </a:r>
          </a:p>
        </p:txBody>
      </p:sp>
      <p:sp>
        <p:nvSpPr>
          <p:cNvPr id="3" name="Text Placeholder 2">
            <a:extLst>
              <a:ext uri="{FF2B5EF4-FFF2-40B4-BE49-F238E27FC236}">
                <a16:creationId xmlns:a16="http://schemas.microsoft.com/office/drawing/2014/main" id="{DE9CEA6A-BBB5-48D5-AD3E-CD842B59869D}"/>
              </a:ext>
            </a:extLst>
          </p:cNvPr>
          <p:cNvSpPr txBox="1">
            <a:spLocks/>
          </p:cNvSpPr>
          <p:nvPr/>
        </p:nvSpPr>
        <p:spPr>
          <a:xfrm>
            <a:off x="1878939" y="1448189"/>
            <a:ext cx="4970614" cy="4636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333333"/>
                </a:solidFill>
              </a:rPr>
              <a:t>Sample Sources -</a:t>
            </a:r>
            <a:r>
              <a:rPr lang="en-US" sz="1600" b="1" dirty="0">
                <a:solidFill>
                  <a:srgbClr val="2E3E46"/>
                </a:solidFill>
                <a:ea typeface="Times New Roman" panose="02020603050405020304" pitchFamily="18" charset="0"/>
                <a:cs typeface="Calibri" panose="020F0502020204030204" pitchFamily="34" charset="0"/>
              </a:rPr>
              <a:t>8 different publications</a:t>
            </a:r>
          </a:p>
          <a:p>
            <a:r>
              <a:rPr lang="en-US" sz="1600" dirty="0">
                <a:solidFill>
                  <a:srgbClr val="2E3E46"/>
                </a:solidFill>
                <a:ea typeface="Times New Roman" panose="02020603050405020304" pitchFamily="18" charset="0"/>
                <a:cs typeface="Calibri" panose="020F0502020204030204" pitchFamily="34" charset="0"/>
              </a:rPr>
              <a:t>Bronchoalveolar Lavage Fluid </a:t>
            </a:r>
            <a:r>
              <a:rPr lang="en-US" sz="1600" b="1" dirty="0">
                <a:solidFill>
                  <a:srgbClr val="2E3E46"/>
                </a:solidFill>
                <a:ea typeface="Times New Roman" panose="02020603050405020304" pitchFamily="18" charset="0"/>
                <a:cs typeface="Calibri" panose="020F0502020204030204" pitchFamily="34" charset="0"/>
              </a:rPr>
              <a:t>(BALF)</a:t>
            </a:r>
            <a:r>
              <a:rPr lang="en-US" sz="1600" dirty="0">
                <a:solidFill>
                  <a:srgbClr val="2E3E46"/>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Metatranscriptomes</a:t>
            </a:r>
            <a:r>
              <a:rPr lang="en-US" sz="1600" dirty="0">
                <a:solidFill>
                  <a:srgbClr val="000000"/>
                </a:solidFill>
                <a:ea typeface="Times New Roman" panose="02020603050405020304" pitchFamily="18" charset="0"/>
                <a:cs typeface="Calibri" panose="020F0502020204030204" pitchFamily="34" charset="0"/>
              </a:rPr>
              <a:t>:</a:t>
            </a:r>
          </a:p>
          <a:p>
            <a:pPr lvl="1"/>
            <a:r>
              <a:rPr lang="en-US" sz="1600" b="1" dirty="0">
                <a:solidFill>
                  <a:srgbClr val="228B22"/>
                </a:solidFill>
                <a:ea typeface="Times New Roman" panose="02020603050405020304" pitchFamily="18" charset="0"/>
                <a:cs typeface="Calibri" panose="020F0502020204030204" pitchFamily="34" charset="0"/>
              </a:rPr>
              <a:t>Uninfected</a:t>
            </a:r>
          </a:p>
          <a:p>
            <a:pPr lvl="1"/>
            <a:r>
              <a:rPr lang="en-US" sz="1600" b="1" dirty="0">
                <a:solidFill>
                  <a:srgbClr val="FF7F00"/>
                </a:solidFill>
                <a:ea typeface="Times New Roman" panose="02020603050405020304" pitchFamily="18" charset="0"/>
                <a:cs typeface="Calibri" panose="020F0502020204030204" pitchFamily="34" charset="0"/>
              </a:rPr>
              <a:t>Community Acquired Pneumonia (CAP)</a:t>
            </a:r>
          </a:p>
          <a:p>
            <a:pPr lvl="1"/>
            <a:r>
              <a:rPr lang="en-US" sz="1600" b="1" dirty="0">
                <a:solidFill>
                  <a:srgbClr val="B22222"/>
                </a:solidFill>
                <a:ea typeface="Times New Roman" panose="02020603050405020304" pitchFamily="18" charset="0"/>
                <a:cs typeface="Calibri" panose="020F0502020204030204" pitchFamily="34" charset="0"/>
              </a:rPr>
              <a:t>COVID19 </a:t>
            </a:r>
          </a:p>
          <a:p>
            <a:pPr lvl="2"/>
            <a:r>
              <a:rPr lang="en-US" sz="1400" b="1" dirty="0">
                <a:solidFill>
                  <a:schemeClr val="bg1"/>
                </a:solidFill>
                <a:highlight>
                  <a:srgbClr val="000000"/>
                </a:highlight>
                <a:ea typeface="Times New Roman" panose="02020603050405020304" pitchFamily="18" charset="0"/>
                <a:cs typeface="Calibri" panose="020F0502020204030204" pitchFamily="34" charset="0"/>
              </a:rPr>
              <a:t>Deceased</a:t>
            </a:r>
          </a:p>
          <a:p>
            <a:pPr lvl="2"/>
            <a:r>
              <a:rPr lang="en-US" sz="1400" b="1" dirty="0">
                <a:solidFill>
                  <a:schemeClr val="tx1"/>
                </a:solidFill>
                <a:highlight>
                  <a:srgbClr val="FFC125"/>
                </a:highlight>
                <a:ea typeface="Times New Roman" panose="02020603050405020304" pitchFamily="18" charset="0"/>
                <a:cs typeface="Calibri" panose="020F0502020204030204" pitchFamily="34" charset="0"/>
              </a:rPr>
              <a:t>Survived</a:t>
            </a:r>
            <a:endParaRPr lang="en-US" sz="1200" b="1" dirty="0">
              <a:solidFill>
                <a:schemeClr val="tx1"/>
              </a:solidFill>
              <a:highlight>
                <a:srgbClr val="FFC125"/>
              </a:highlight>
              <a:ea typeface="Times New Roman" panose="02020603050405020304" pitchFamily="18" charset="0"/>
              <a:cs typeface="Calibri" panose="020F0502020204030204" pitchFamily="34" charset="0"/>
            </a:endParaRPr>
          </a:p>
          <a:p>
            <a:r>
              <a:rPr lang="en-US" sz="1600" b="1" dirty="0">
                <a:solidFill>
                  <a:srgbClr val="2E3E46"/>
                </a:solidFill>
                <a:ea typeface="Times New Roman" panose="02020603050405020304" pitchFamily="18" charset="0"/>
                <a:cs typeface="Calibri" panose="020F0502020204030204" pitchFamily="34" charset="0"/>
              </a:rPr>
              <a:t>Objectives </a:t>
            </a:r>
          </a:p>
          <a:p>
            <a:pPr marL="800100" lvl="1" indent="-342900">
              <a:buFont typeface="+mj-lt"/>
              <a:buAutoNum type="arabicPeriod"/>
            </a:pPr>
            <a:r>
              <a:rPr lang="en-US" sz="1600" dirty="0">
                <a:solidFill>
                  <a:srgbClr val="000000"/>
                </a:solidFill>
                <a:ea typeface="Times New Roman" panose="02020603050405020304" pitchFamily="18" charset="0"/>
                <a:cs typeface="Calibri" panose="020F0502020204030204" pitchFamily="34" charset="0"/>
              </a:rPr>
              <a:t>Compare the </a:t>
            </a:r>
            <a:r>
              <a:rPr lang="en-US" sz="1600" b="1" dirty="0">
                <a:solidFill>
                  <a:srgbClr val="B22222"/>
                </a:solidFill>
                <a:ea typeface="Times New Roman" panose="02020603050405020304" pitchFamily="18" charset="0"/>
                <a:cs typeface="Calibri" panose="020F0502020204030204" pitchFamily="34" charset="0"/>
              </a:rPr>
              <a:t>COVID19</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amongst </a:t>
            </a:r>
            <a:r>
              <a:rPr lang="en-US" sz="1600" b="1" dirty="0">
                <a:solidFill>
                  <a:srgbClr val="228B22"/>
                </a:solidFill>
                <a:ea typeface="Times New Roman" panose="02020603050405020304" pitchFamily="18" charset="0"/>
                <a:cs typeface="Calibri" panose="020F0502020204030204" pitchFamily="34" charset="0"/>
              </a:rPr>
              <a:t>uninfected</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000000"/>
                </a:solidFill>
                <a:ea typeface="Times New Roman" panose="02020603050405020304" pitchFamily="18" charset="0"/>
                <a:cs typeface="Calibri" panose="020F0502020204030204" pitchFamily="34" charset="0"/>
              </a:rPr>
              <a:t>and</a:t>
            </a:r>
            <a:r>
              <a:rPr lang="en-US" sz="1600" b="1" dirty="0">
                <a:solidFill>
                  <a:srgbClr val="000000"/>
                </a:solidFill>
                <a:ea typeface="Times New Roman" panose="02020603050405020304" pitchFamily="18" charset="0"/>
                <a:cs typeface="Calibri" panose="020F0502020204030204" pitchFamily="34" charset="0"/>
              </a:rPr>
              <a:t> </a:t>
            </a:r>
            <a:r>
              <a:rPr lang="en-US" sz="1600" b="1" dirty="0">
                <a:solidFill>
                  <a:srgbClr val="FF7F00"/>
                </a:solidFill>
                <a:ea typeface="Times New Roman" panose="02020603050405020304" pitchFamily="18" charset="0"/>
                <a:cs typeface="Calibri" panose="020F0502020204030204" pitchFamily="34" charset="0"/>
              </a:rPr>
              <a:t>CAP</a:t>
            </a:r>
            <a:r>
              <a:rPr lang="en-US" sz="1600" b="1" dirty="0">
                <a:solidFill>
                  <a:srgbClr val="000000"/>
                </a:solidFill>
                <a:ea typeface="Times New Roman" panose="02020603050405020304" pitchFamily="18" charset="0"/>
                <a:cs typeface="Calibri" panose="020F0502020204030204" pitchFamily="34" charset="0"/>
              </a:rPr>
              <a:t> </a:t>
            </a:r>
            <a:r>
              <a:rPr lang="en-US" sz="1600" dirty="0">
                <a:solidFill>
                  <a:srgbClr val="2E3E46"/>
                </a:solidFill>
                <a:ea typeface="Times New Roman" panose="02020603050405020304" pitchFamily="18" charset="0"/>
                <a:cs typeface="Calibri" panose="020F0502020204030204" pitchFamily="34" charset="0"/>
              </a:rPr>
              <a:t>patients </a:t>
            </a:r>
            <a:r>
              <a:rPr lang="en-US" sz="1600" b="1" dirty="0">
                <a:solidFill>
                  <a:srgbClr val="2E3E46"/>
                </a:solidFill>
                <a:ea typeface="Times New Roman" panose="02020603050405020304" pitchFamily="18" charset="0"/>
                <a:cs typeface="Calibri" panose="020F0502020204030204" pitchFamily="34" charset="0"/>
              </a:rPr>
              <a:t>BALF metatranscriptomes</a:t>
            </a:r>
            <a:r>
              <a:rPr lang="en-US" sz="1600" dirty="0">
                <a:solidFill>
                  <a:srgbClr val="2E3E46"/>
                </a:solidFill>
                <a:ea typeface="Times New Roman" panose="02020603050405020304" pitchFamily="18" charset="0"/>
                <a:cs typeface="Calibri" panose="020F0502020204030204" pitchFamily="34" charset="0"/>
              </a:rPr>
              <a:t> and identify:</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Changes in </a:t>
            </a:r>
            <a:r>
              <a:rPr lang="en-US" sz="1600" b="1" dirty="0">
                <a:solidFill>
                  <a:srgbClr val="2E3E46"/>
                </a:solidFill>
                <a:ea typeface="Times New Roman" panose="02020603050405020304" pitchFamily="18" charset="0"/>
                <a:cs typeface="Calibri" panose="020F0502020204030204" pitchFamily="34" charset="0"/>
              </a:rPr>
              <a:t>microbial </a:t>
            </a:r>
            <a:r>
              <a:rPr lang="en-US" sz="1600" dirty="0">
                <a:solidFill>
                  <a:srgbClr val="2E3E46"/>
                </a:solidFill>
                <a:ea typeface="Times New Roman" panose="02020603050405020304" pitchFamily="18" charset="0"/>
                <a:cs typeface="Calibri" panose="020F0502020204030204" pitchFamily="34" charset="0"/>
              </a:rPr>
              <a:t>derived </a:t>
            </a:r>
            <a:r>
              <a:rPr lang="en-US" sz="1600" b="1" dirty="0">
                <a:solidFill>
                  <a:srgbClr val="2E3E46"/>
                </a:solidFill>
                <a:ea typeface="Times New Roman" panose="02020603050405020304" pitchFamily="18" charset="0"/>
                <a:cs typeface="Calibri" panose="020F0502020204030204" pitchFamily="34" charset="0"/>
              </a:rPr>
              <a:t>community dynamics</a:t>
            </a:r>
            <a:r>
              <a:rPr lang="en-US" sz="1600" dirty="0">
                <a:solidFill>
                  <a:srgbClr val="2E3E46"/>
                </a:solidFill>
                <a:ea typeface="Times New Roman" panose="02020603050405020304" pitchFamily="18" charset="0"/>
                <a:cs typeface="Calibri" panose="020F0502020204030204" pitchFamily="34" charset="0"/>
              </a:rPr>
              <a:t> / </a:t>
            </a:r>
            <a:r>
              <a:rPr lang="en-US" sz="1600" b="1" dirty="0">
                <a:solidFill>
                  <a:srgbClr val="2E3E46"/>
                </a:solidFill>
                <a:ea typeface="Times New Roman" panose="02020603050405020304" pitchFamily="18" charset="0"/>
                <a:cs typeface="Calibri" panose="020F0502020204030204" pitchFamily="34" charset="0"/>
              </a:rPr>
              <a:t>gene ontologies </a:t>
            </a:r>
            <a:r>
              <a:rPr lang="en-US" sz="1600" dirty="0">
                <a:solidFill>
                  <a:srgbClr val="2E3E46"/>
                </a:solidFill>
                <a:ea typeface="Times New Roman" panose="02020603050405020304" pitchFamily="18" charset="0"/>
                <a:cs typeface="Calibri" panose="020F0502020204030204" pitchFamily="34" charset="0"/>
              </a:rPr>
              <a:t>associated with </a:t>
            </a:r>
            <a:r>
              <a:rPr lang="en-US" sz="1600" b="1" dirty="0">
                <a:solidFill>
                  <a:srgbClr val="B22222"/>
                </a:solidFill>
                <a:ea typeface="Times New Roman" panose="02020603050405020304" pitchFamily="18" charset="0"/>
                <a:cs typeface="Calibri" panose="020F0502020204030204" pitchFamily="34" charset="0"/>
              </a:rPr>
              <a:t>COVID19</a:t>
            </a:r>
          </a:p>
          <a:p>
            <a:pPr marL="1257300" lvl="2" indent="-342900">
              <a:buFont typeface="+mj-lt"/>
              <a:buAutoNum type="arabicPeriod"/>
            </a:pPr>
            <a:r>
              <a:rPr lang="en-US" sz="1600" dirty="0">
                <a:solidFill>
                  <a:srgbClr val="2E3E46"/>
                </a:solidFill>
                <a:ea typeface="Times New Roman" panose="02020603050405020304" pitchFamily="18" charset="0"/>
                <a:cs typeface="Calibri" panose="020F0502020204030204" pitchFamily="34" charset="0"/>
              </a:rPr>
              <a:t>Predict</a:t>
            </a:r>
            <a:r>
              <a:rPr lang="en-US" sz="1600" b="1" dirty="0">
                <a:solidFill>
                  <a:srgbClr val="2E3E46"/>
                </a:solidFill>
                <a:ea typeface="Times New Roman" panose="02020603050405020304" pitchFamily="18" charset="0"/>
                <a:cs typeface="Calibri" panose="020F0502020204030204" pitchFamily="34" charset="0"/>
              </a:rPr>
              <a:t> outcomes </a:t>
            </a:r>
            <a:r>
              <a:rPr lang="en-US" sz="1600" dirty="0">
                <a:solidFill>
                  <a:srgbClr val="2E3E46"/>
                </a:solidFill>
                <a:ea typeface="Times New Roman" panose="02020603050405020304" pitchFamily="18" charset="0"/>
                <a:cs typeface="Calibri" panose="020F0502020204030204" pitchFamily="34" charset="0"/>
              </a:rPr>
              <a:t>amongst </a:t>
            </a:r>
            <a:r>
              <a:rPr lang="en-US" sz="1600" b="1" dirty="0">
                <a:solidFill>
                  <a:srgbClr val="B22222"/>
                </a:solidFill>
                <a:ea typeface="Times New Roman" panose="02020603050405020304" pitchFamily="18" charset="0"/>
                <a:cs typeface="Calibri" panose="020F0502020204030204" pitchFamily="34" charset="0"/>
              </a:rPr>
              <a:t>COVID19</a:t>
            </a:r>
            <a:r>
              <a:rPr lang="en-US" sz="1600" dirty="0">
                <a:solidFill>
                  <a:srgbClr val="2E3E46"/>
                </a:solidFill>
                <a:ea typeface="Times New Roman" panose="02020603050405020304" pitchFamily="18" charset="0"/>
                <a:cs typeface="Calibri" panose="020F0502020204030204" pitchFamily="34" charset="0"/>
              </a:rPr>
              <a:t> based on metatranscriptomes profiling</a:t>
            </a:r>
          </a:p>
          <a:p>
            <a:pPr marL="914400" lvl="2" indent="0">
              <a:buNone/>
            </a:pPr>
            <a:endParaRPr lang="en-US" sz="1200" dirty="0">
              <a:solidFill>
                <a:srgbClr val="000000"/>
              </a:solidFill>
              <a:ea typeface="Times New Roman" panose="02020603050405020304" pitchFamily="18" charset="0"/>
              <a:cs typeface="Calibri" panose="020F0502020204030204" pitchFamily="34" charset="0"/>
            </a:endParaRPr>
          </a:p>
        </p:txBody>
      </p:sp>
      <p:sp>
        <p:nvSpPr>
          <p:cNvPr id="4" name="Text Placeholder 2">
            <a:extLst>
              <a:ext uri="{FF2B5EF4-FFF2-40B4-BE49-F238E27FC236}">
                <a16:creationId xmlns:a16="http://schemas.microsoft.com/office/drawing/2014/main" id="{DB7E40B3-16DC-412C-B9DB-B0B75A349691}"/>
              </a:ext>
            </a:extLst>
          </p:cNvPr>
          <p:cNvSpPr txBox="1">
            <a:spLocks/>
          </p:cNvSpPr>
          <p:nvPr/>
        </p:nvSpPr>
        <p:spPr>
          <a:xfrm>
            <a:off x="7684350" y="1787236"/>
            <a:ext cx="3771906" cy="27469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rgbClr val="333333"/>
                </a:solidFill>
                <a:latin typeface="Open Sans"/>
              </a:rPr>
              <a:t>Sample Sources</a:t>
            </a:r>
          </a:p>
          <a:p>
            <a:pPr algn="l">
              <a:buFont typeface="Arial" panose="020B0604020202020204" pitchFamily="34" charset="0"/>
              <a:buChar char="•"/>
            </a:pPr>
            <a:r>
              <a:rPr lang="en-US" sz="1200" dirty="0">
                <a:solidFill>
                  <a:srgbClr val="337AB7"/>
                </a:solidFill>
                <a:latin typeface="Open Sans"/>
                <a:hlinkClick r:id="rId3"/>
              </a:rPr>
              <a:t>Chen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PRJNA601736</a:t>
            </a:r>
          </a:p>
          <a:p>
            <a:pPr algn="l">
              <a:buFont typeface="Arial" panose="020B0604020202020204" pitchFamily="34" charset="0"/>
              <a:buChar char="•"/>
            </a:pPr>
            <a:r>
              <a:rPr lang="en-US" sz="1200" dirty="0">
                <a:solidFill>
                  <a:srgbClr val="337AB7"/>
                </a:solidFill>
                <a:latin typeface="Open Sans"/>
                <a:hlinkClick r:id="rId4"/>
              </a:rPr>
              <a:t>Wu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PRJNA603194</a:t>
            </a:r>
          </a:p>
          <a:p>
            <a:pPr algn="l">
              <a:buFont typeface="Arial" panose="020B0604020202020204" pitchFamily="34" charset="0"/>
              <a:buChar char="•"/>
            </a:pPr>
            <a:r>
              <a:rPr lang="en-US" sz="1200" dirty="0">
                <a:solidFill>
                  <a:srgbClr val="337AB7"/>
                </a:solidFill>
                <a:latin typeface="Open Sans"/>
                <a:hlinkClick r:id="rId5"/>
              </a:rPr>
              <a:t>Zhou et al. 2020</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PRJNA605983</a:t>
            </a:r>
          </a:p>
          <a:p>
            <a:pPr algn="l">
              <a:buFont typeface="Arial" panose="020B0604020202020204" pitchFamily="34" charset="0"/>
              <a:buChar char="•"/>
            </a:pPr>
            <a:r>
              <a:rPr lang="en-US" sz="1200" dirty="0">
                <a:solidFill>
                  <a:srgbClr val="337AB7"/>
                </a:solidFill>
                <a:latin typeface="Open Sans"/>
                <a:hlinkClick r:id="rId6"/>
              </a:rPr>
              <a:t>Shen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PRJCA002202 and NCBI </a:t>
            </a:r>
            <a:r>
              <a:rPr lang="en-US" sz="1200" dirty="0" err="1">
                <a:solidFill>
                  <a:srgbClr val="333333"/>
                </a:solidFill>
                <a:latin typeface="Open Sans"/>
              </a:rPr>
              <a:t>BioProject</a:t>
            </a:r>
            <a:r>
              <a:rPr lang="en-US" sz="1200" dirty="0">
                <a:solidFill>
                  <a:srgbClr val="333333"/>
                </a:solidFill>
                <a:latin typeface="Open Sans"/>
              </a:rPr>
              <a:t> PRJNA605907</a:t>
            </a:r>
          </a:p>
          <a:p>
            <a:pPr algn="l">
              <a:buFont typeface="Arial" panose="020B0604020202020204" pitchFamily="34" charset="0"/>
              <a:buChar char="•"/>
            </a:pPr>
            <a:r>
              <a:rPr lang="en-US" sz="1200" dirty="0" err="1">
                <a:solidFill>
                  <a:srgbClr val="337AB7"/>
                </a:solidFill>
                <a:latin typeface="Open Sans"/>
                <a:hlinkClick r:id="rId7"/>
              </a:rPr>
              <a:t>Xiong</a:t>
            </a:r>
            <a:r>
              <a:rPr lang="en-US" sz="1200" dirty="0">
                <a:solidFill>
                  <a:srgbClr val="337AB7"/>
                </a:solidFill>
                <a:latin typeface="Open Sans"/>
                <a:hlinkClick r:id="rId7"/>
              </a:rPr>
              <a:t> et al. 2020</a:t>
            </a:r>
            <a:r>
              <a:rPr lang="en-US" sz="1200" dirty="0">
                <a:solidFill>
                  <a:srgbClr val="333333"/>
                </a:solidFill>
                <a:latin typeface="Open Sans"/>
              </a:rPr>
              <a:t>, NGDC </a:t>
            </a:r>
            <a:r>
              <a:rPr lang="en-US" sz="1200" dirty="0" err="1">
                <a:solidFill>
                  <a:srgbClr val="333333"/>
                </a:solidFill>
                <a:latin typeface="Open Sans"/>
              </a:rPr>
              <a:t>BioProject</a:t>
            </a:r>
            <a:r>
              <a:rPr lang="en-US" sz="1200" dirty="0">
                <a:solidFill>
                  <a:srgbClr val="333333"/>
                </a:solidFill>
                <a:latin typeface="Open Sans"/>
              </a:rPr>
              <a:t> PRJCA002326</a:t>
            </a:r>
          </a:p>
          <a:p>
            <a:pPr algn="l">
              <a:buFont typeface="Arial" panose="020B0604020202020204" pitchFamily="34" charset="0"/>
              <a:buChar char="•"/>
            </a:pPr>
            <a:r>
              <a:rPr lang="en-US" sz="1200" dirty="0" err="1">
                <a:solidFill>
                  <a:srgbClr val="337AB7"/>
                </a:solidFill>
                <a:latin typeface="Open Sans"/>
                <a:hlinkClick r:id="rId8"/>
              </a:rPr>
              <a:t>Michalovich</a:t>
            </a:r>
            <a:r>
              <a:rPr lang="en-US" sz="1200" dirty="0">
                <a:solidFill>
                  <a:srgbClr val="337AB7"/>
                </a:solidFill>
                <a:latin typeface="Open Sans"/>
                <a:hlinkClick r:id="rId8"/>
              </a:rPr>
              <a:t>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PRJNA434133</a:t>
            </a:r>
          </a:p>
          <a:p>
            <a:pPr algn="l">
              <a:buFont typeface="Arial" panose="020B0604020202020204" pitchFamily="34" charset="0"/>
              <a:buChar char="•"/>
            </a:pPr>
            <a:r>
              <a:rPr lang="en-US" sz="1200" dirty="0">
                <a:solidFill>
                  <a:srgbClr val="337AB7"/>
                </a:solidFill>
                <a:latin typeface="Open Sans"/>
                <a:hlinkClick r:id="rId9"/>
              </a:rPr>
              <a:t>Ren et al. 2018</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PRJNA390194</a:t>
            </a:r>
          </a:p>
          <a:p>
            <a:pPr algn="l">
              <a:buFont typeface="Arial" panose="020B0604020202020204" pitchFamily="34" charset="0"/>
              <a:buChar char="•"/>
            </a:pPr>
            <a:r>
              <a:rPr lang="en-US" sz="1200" dirty="0">
                <a:solidFill>
                  <a:srgbClr val="337AB7"/>
                </a:solidFill>
                <a:latin typeface="Open Sans"/>
                <a:hlinkClick r:id="rId10"/>
              </a:rPr>
              <a:t>Huang et al. 2019</a:t>
            </a:r>
            <a:r>
              <a:rPr lang="en-US" sz="1200" dirty="0">
                <a:solidFill>
                  <a:srgbClr val="333333"/>
                </a:solidFill>
                <a:latin typeface="Open Sans"/>
              </a:rPr>
              <a:t>, NCBI </a:t>
            </a:r>
            <a:r>
              <a:rPr lang="en-US" sz="1200" dirty="0" err="1">
                <a:solidFill>
                  <a:srgbClr val="333333"/>
                </a:solidFill>
                <a:latin typeface="Open Sans"/>
              </a:rPr>
              <a:t>BioProject</a:t>
            </a:r>
            <a:r>
              <a:rPr lang="en-US" sz="1200" dirty="0">
                <a:solidFill>
                  <a:srgbClr val="333333"/>
                </a:solidFill>
                <a:latin typeface="Open Sans"/>
              </a:rPr>
              <a:t> PRJNA484025</a:t>
            </a:r>
          </a:p>
          <a:p>
            <a:pPr marL="0" indent="0" algn="ctr">
              <a:buNone/>
            </a:pPr>
            <a:endParaRPr lang="en-US" sz="1000" dirty="0"/>
          </a:p>
          <a:p>
            <a:pPr marL="0" indent="0" algn="ctr">
              <a:buNone/>
            </a:pPr>
            <a:endParaRPr lang="en-US" sz="1000" dirty="0"/>
          </a:p>
        </p:txBody>
      </p:sp>
    </p:spTree>
    <p:extLst>
      <p:ext uri="{BB962C8B-B14F-4D97-AF65-F5344CB8AC3E}">
        <p14:creationId xmlns:p14="http://schemas.microsoft.com/office/powerpoint/2010/main" val="406897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A61AA-5752-49F8-B951-4D1925135B26}"/>
              </a:ext>
            </a:extLst>
          </p:cNvPr>
          <p:cNvSpPr/>
          <p:nvPr/>
        </p:nvSpPr>
        <p:spPr>
          <a:xfrm>
            <a:off x="8038206" y="3429000"/>
            <a:ext cx="1957587" cy="369332"/>
          </a:xfrm>
          <a:prstGeom prst="rect">
            <a:avLst/>
          </a:prstGeom>
        </p:spPr>
        <p:txBody>
          <a:bodyPr wrap="none">
            <a:spAutoFit/>
          </a:bodyPr>
          <a:lstStyle/>
          <a:p>
            <a:r>
              <a:rPr lang="en-US" b="1" dirty="0" err="1">
                <a:solidFill>
                  <a:srgbClr val="000000"/>
                </a:solidFill>
                <a:latin typeface="Calibri" panose="020F0502020204030204" pitchFamily="34" charset="0"/>
              </a:rPr>
              <a:t>Comamonadaceae</a:t>
            </a:r>
            <a:endParaRPr lang="en-US" dirty="0"/>
          </a:p>
        </p:txBody>
      </p:sp>
      <p:pic>
        <p:nvPicPr>
          <p:cNvPr id="5" name="Picture 4" descr="A picture containing diagram&#10;&#10;Description automatically generated">
            <a:extLst>
              <a:ext uri="{FF2B5EF4-FFF2-40B4-BE49-F238E27FC236}">
                <a16:creationId xmlns:a16="http://schemas.microsoft.com/office/drawing/2014/main" id="{59DA34D1-B3C3-45E1-A2FC-DF6B9360D710}"/>
              </a:ext>
            </a:extLst>
          </p:cNvPr>
          <p:cNvPicPr>
            <a:picLocks noChangeAspect="1"/>
          </p:cNvPicPr>
          <p:nvPr/>
        </p:nvPicPr>
        <p:blipFill rotWithShape="1">
          <a:blip r:embed="rId2">
            <a:extLst>
              <a:ext uri="{28A0092B-C50C-407E-A947-70E740481C1C}">
                <a14:useLocalDpi xmlns:a14="http://schemas.microsoft.com/office/drawing/2010/main" val="0"/>
              </a:ext>
            </a:extLst>
          </a:blip>
          <a:srcRect l="15271" t="7037" r="15271"/>
          <a:stretch/>
        </p:blipFill>
        <p:spPr>
          <a:xfrm>
            <a:off x="2196207" y="241300"/>
            <a:ext cx="7799587" cy="6375400"/>
          </a:xfrm>
          <a:prstGeom prst="rect">
            <a:avLst/>
          </a:prstGeom>
        </p:spPr>
      </p:pic>
    </p:spTree>
    <p:extLst>
      <p:ext uri="{BB962C8B-B14F-4D97-AF65-F5344CB8AC3E}">
        <p14:creationId xmlns:p14="http://schemas.microsoft.com/office/powerpoint/2010/main" val="24084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13863A54-C7AB-41D2-8594-8645D56E18FC}"/>
              </a:ext>
            </a:extLst>
          </p:cNvPr>
          <p:cNvPicPr>
            <a:picLocks noChangeAspect="1"/>
          </p:cNvPicPr>
          <p:nvPr/>
        </p:nvPicPr>
        <p:blipFill rotWithShape="1">
          <a:blip r:embed="rId3"/>
          <a:srcRect l="1194" r="8046"/>
          <a:stretch/>
        </p:blipFill>
        <p:spPr>
          <a:xfrm>
            <a:off x="127280" y="1284969"/>
            <a:ext cx="16319887" cy="5727276"/>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12497207" y="-126489"/>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0" y="5594784"/>
            <a:ext cx="4022941" cy="1022257"/>
            <a:chOff x="-3029300" y="9165926"/>
            <a:chExt cx="4022941" cy="1022257"/>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3029300" y="9257769"/>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600551" y="9318234"/>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1609388" y="9165926"/>
              <a:ext cx="1992678" cy="955684"/>
              <a:chOff x="-1822228" y="7797975"/>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1822228" y="7797975"/>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1822228" y="7932361"/>
                <a:ext cx="1992678" cy="821298"/>
                <a:chOff x="-1820685" y="7932361"/>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820685" y="7932361"/>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1819142" y="8268177"/>
                  <a:ext cx="1991135" cy="485482"/>
                  <a:chOff x="-3458034" y="8007492"/>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3458034" y="8007492"/>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3239230" y="8340574"/>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13301438" y="-173557"/>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14105669" y="-130825"/>
            <a:ext cx="804231" cy="1223795"/>
          </a:xfrm>
          <a:prstGeom prst="rect">
            <a:avLst/>
          </a:prstGeom>
        </p:spPr>
      </p:pic>
      <p:pic>
        <p:nvPicPr>
          <p:cNvPr id="30" name="Picture 29">
            <a:extLst>
              <a:ext uri="{FF2B5EF4-FFF2-40B4-BE49-F238E27FC236}">
                <a16:creationId xmlns:a16="http://schemas.microsoft.com/office/drawing/2014/main" id="{EFE1A102-F5A3-47D7-AD8C-8BEEE21CD38D}"/>
              </a:ext>
            </a:extLst>
          </p:cNvPr>
          <p:cNvPicPr>
            <a:picLocks noChangeAspect="1"/>
          </p:cNvPicPr>
          <p:nvPr/>
        </p:nvPicPr>
        <p:blipFill rotWithShape="1">
          <a:blip r:embed="rId3"/>
          <a:srcRect l="97578" t="13547" r="108" b="46226"/>
          <a:stretch/>
        </p:blipFill>
        <p:spPr>
          <a:xfrm>
            <a:off x="14909900" y="847220"/>
            <a:ext cx="350152" cy="1939096"/>
          </a:xfrm>
          <a:prstGeom prst="rect">
            <a:avLst/>
          </a:prstGeom>
        </p:spPr>
      </p:pic>
    </p:spTree>
    <p:extLst>
      <p:ext uri="{BB962C8B-B14F-4D97-AF65-F5344CB8AC3E}">
        <p14:creationId xmlns:p14="http://schemas.microsoft.com/office/powerpoint/2010/main" val="362116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6B4AE20-0B3E-44B0-867F-5BE33280F7AF}"/>
              </a:ext>
            </a:extLst>
          </p:cNvPr>
          <p:cNvPicPr>
            <a:picLocks noChangeAspect="1"/>
          </p:cNvPicPr>
          <p:nvPr/>
        </p:nvPicPr>
        <p:blipFill>
          <a:blip r:embed="rId3"/>
          <a:stretch>
            <a:fillRect/>
          </a:stretch>
        </p:blipFill>
        <p:spPr>
          <a:xfrm>
            <a:off x="94130" y="1102287"/>
            <a:ext cx="12192000" cy="5755713"/>
          </a:xfrm>
          <a:prstGeom prst="rect">
            <a:avLst/>
          </a:prstGeom>
        </p:spPr>
      </p:pic>
      <p:sp>
        <p:nvSpPr>
          <p:cNvPr id="8" name="TextBox 7">
            <a:extLst>
              <a:ext uri="{FF2B5EF4-FFF2-40B4-BE49-F238E27FC236}">
                <a16:creationId xmlns:a16="http://schemas.microsoft.com/office/drawing/2014/main" id="{C2D23CB8-7F30-4140-A19E-DD7269AC16BA}"/>
              </a:ext>
            </a:extLst>
          </p:cNvPr>
          <p:cNvSpPr txBox="1"/>
          <p:nvPr/>
        </p:nvSpPr>
        <p:spPr>
          <a:xfrm>
            <a:off x="2696135" y="410135"/>
            <a:ext cx="4344203" cy="369332"/>
          </a:xfrm>
          <a:prstGeom prst="rect">
            <a:avLst/>
          </a:prstGeom>
          <a:noFill/>
        </p:spPr>
        <p:txBody>
          <a:bodyPr wrap="none" rtlCol="0">
            <a:spAutoFit/>
          </a:bodyPr>
          <a:lstStyle/>
          <a:p>
            <a:r>
              <a:rPr lang="en-US" dirty="0"/>
              <a:t>How to I get the NA columns too @Mike Lee</a:t>
            </a:r>
          </a:p>
        </p:txBody>
      </p:sp>
    </p:spTree>
    <p:extLst>
      <p:ext uri="{BB962C8B-B14F-4D97-AF65-F5344CB8AC3E}">
        <p14:creationId xmlns:p14="http://schemas.microsoft.com/office/powerpoint/2010/main" val="311965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1F689F95-242A-4650-B1FF-10E445B49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1523734"/>
            <a:ext cx="7621064" cy="3810532"/>
          </a:xfrm>
          <a:prstGeom prst="rect">
            <a:avLst/>
          </a:prstGeom>
        </p:spPr>
      </p:pic>
      <p:sp>
        <p:nvSpPr>
          <p:cNvPr id="4" name="TextBox 3">
            <a:extLst>
              <a:ext uri="{FF2B5EF4-FFF2-40B4-BE49-F238E27FC236}">
                <a16:creationId xmlns:a16="http://schemas.microsoft.com/office/drawing/2014/main" id="{3626FAE6-74CB-4FE2-9CFC-E69492FF8AA1}"/>
              </a:ext>
            </a:extLst>
          </p:cNvPr>
          <p:cNvSpPr txBox="1"/>
          <p:nvPr/>
        </p:nvSpPr>
        <p:spPr>
          <a:xfrm>
            <a:off x="3113064" y="-7534"/>
            <a:ext cx="5934566" cy="523220"/>
          </a:xfrm>
          <a:prstGeom prst="rect">
            <a:avLst/>
          </a:prstGeom>
          <a:noFill/>
        </p:spPr>
        <p:txBody>
          <a:bodyPr wrap="square">
            <a:spAutoFit/>
          </a:bodyPr>
          <a:lstStyle/>
          <a:p>
            <a:pPr algn="ctr"/>
            <a:r>
              <a:rPr lang="en-US" sz="2800" dirty="0">
                <a:solidFill>
                  <a:schemeClr val="tx2"/>
                </a:solidFill>
              </a:rPr>
              <a:t>Diversity metrics (case)</a:t>
            </a:r>
          </a:p>
        </p:txBody>
      </p:sp>
      <p:pic>
        <p:nvPicPr>
          <p:cNvPr id="6" name="Picture 5" descr="Chart, scatter chart&#10;&#10;Description automatically generated">
            <a:extLst>
              <a:ext uri="{FF2B5EF4-FFF2-40B4-BE49-F238E27FC236}">
                <a16:creationId xmlns:a16="http://schemas.microsoft.com/office/drawing/2014/main" id="{DDDE7940-5884-41E7-A80A-36DECA5073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468" y="1523734"/>
            <a:ext cx="7621064" cy="3810532"/>
          </a:xfrm>
          <a:prstGeom prst="rect">
            <a:avLst/>
          </a:prstGeom>
        </p:spPr>
      </p:pic>
    </p:spTree>
    <p:extLst>
      <p:ext uri="{BB962C8B-B14F-4D97-AF65-F5344CB8AC3E}">
        <p14:creationId xmlns:p14="http://schemas.microsoft.com/office/powerpoint/2010/main" val="155256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A2D8CE-38B6-4B8A-B276-73C868E7CB99}"/>
              </a:ext>
            </a:extLst>
          </p:cNvPr>
          <p:cNvPicPr>
            <a:picLocks noChangeAspect="1"/>
          </p:cNvPicPr>
          <p:nvPr/>
        </p:nvPicPr>
        <p:blipFill>
          <a:blip r:embed="rId3"/>
          <a:stretch>
            <a:fillRect/>
          </a:stretch>
        </p:blipFill>
        <p:spPr>
          <a:xfrm>
            <a:off x="3395529" y="385048"/>
            <a:ext cx="5400942" cy="2794738"/>
          </a:xfrm>
          <a:prstGeom prst="rect">
            <a:avLst/>
          </a:prstGeom>
        </p:spPr>
      </p:pic>
      <p:pic>
        <p:nvPicPr>
          <p:cNvPr id="7" name="Picture 6">
            <a:extLst>
              <a:ext uri="{FF2B5EF4-FFF2-40B4-BE49-F238E27FC236}">
                <a16:creationId xmlns:a16="http://schemas.microsoft.com/office/drawing/2014/main" id="{C8C98769-D694-412F-B6DB-A88A340CF2CD}"/>
              </a:ext>
            </a:extLst>
          </p:cNvPr>
          <p:cNvPicPr>
            <a:picLocks noChangeAspect="1"/>
          </p:cNvPicPr>
          <p:nvPr/>
        </p:nvPicPr>
        <p:blipFill>
          <a:blip r:embed="rId4"/>
          <a:stretch>
            <a:fillRect/>
          </a:stretch>
        </p:blipFill>
        <p:spPr>
          <a:xfrm>
            <a:off x="3271837" y="1323975"/>
            <a:ext cx="5648325" cy="5334000"/>
          </a:xfrm>
          <a:prstGeom prst="rect">
            <a:avLst/>
          </a:prstGeom>
        </p:spPr>
      </p:pic>
    </p:spTree>
    <p:extLst>
      <p:ext uri="{BB962C8B-B14F-4D97-AF65-F5344CB8AC3E}">
        <p14:creationId xmlns:p14="http://schemas.microsoft.com/office/powerpoint/2010/main" val="267067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791252-EF12-46F2-8EBD-A2BB6981E467}"/>
              </a:ext>
            </a:extLst>
          </p:cNvPr>
          <p:cNvSpPr/>
          <p:nvPr/>
        </p:nvSpPr>
        <p:spPr>
          <a:xfrm>
            <a:off x="-1" y="152992"/>
            <a:ext cx="12192001" cy="584775"/>
          </a:xfrm>
          <a:prstGeom prst="rect">
            <a:avLst/>
          </a:prstGeom>
        </p:spPr>
        <p:txBody>
          <a:bodyPr wrap="square">
            <a:spAutoFit/>
          </a:bodyPr>
          <a:lstStyle/>
          <a:p>
            <a:pPr algn="ctr"/>
            <a:r>
              <a:rPr lang="en-US" sz="3200" dirty="0">
                <a:solidFill>
                  <a:schemeClr val="tx2"/>
                </a:solidFill>
              </a:rPr>
              <a:t>COVID-19 Mortality Taxonomic profiles</a:t>
            </a:r>
          </a:p>
        </p:txBody>
      </p:sp>
      <p:pic>
        <p:nvPicPr>
          <p:cNvPr id="1026" name="Picture 2" descr="Fig. 1">
            <a:extLst>
              <a:ext uri="{FF2B5EF4-FFF2-40B4-BE49-F238E27FC236}">
                <a16:creationId xmlns:a16="http://schemas.microsoft.com/office/drawing/2014/main" id="{87B5C0C5-7DA8-4C00-830E-340AA2DA617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5713"/>
          <a:stretch/>
        </p:blipFill>
        <p:spPr bwMode="auto">
          <a:xfrm>
            <a:off x="160492" y="1562950"/>
            <a:ext cx="5798983" cy="223102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ig. 1">
            <a:extLst>
              <a:ext uri="{FF2B5EF4-FFF2-40B4-BE49-F238E27FC236}">
                <a16:creationId xmlns:a16="http://schemas.microsoft.com/office/drawing/2014/main" id="{81137833-0DDB-43B7-A56A-A6BDBA4D57C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557" b="26519"/>
          <a:stretch/>
        </p:blipFill>
        <p:spPr bwMode="auto">
          <a:xfrm>
            <a:off x="160491" y="4041971"/>
            <a:ext cx="5798983" cy="253280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ig. 1">
            <a:extLst>
              <a:ext uri="{FF2B5EF4-FFF2-40B4-BE49-F238E27FC236}">
                <a16:creationId xmlns:a16="http://schemas.microsoft.com/office/drawing/2014/main" id="{4012C3FD-1976-4C23-93F7-499256B9E0E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4974"/>
          <a:stretch/>
        </p:blipFill>
        <p:spPr bwMode="auto">
          <a:xfrm>
            <a:off x="6095999" y="2979758"/>
            <a:ext cx="5798983" cy="1628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49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3847013" y="185047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US" dirty="0"/>
              <a:t>Possible correlations</a:t>
            </a:r>
          </a:p>
        </p:txBody>
      </p:sp>
      <p:sp>
        <p:nvSpPr>
          <p:cNvPr id="4" name="TextBox 3">
            <a:extLst>
              <a:ext uri="{FF2B5EF4-FFF2-40B4-BE49-F238E27FC236}">
                <a16:creationId xmlns:a16="http://schemas.microsoft.com/office/drawing/2014/main" id="{C1D9DDB1-188D-4F01-9751-54847AE7CE00}"/>
              </a:ext>
            </a:extLst>
          </p:cNvPr>
          <p:cNvSpPr txBox="1"/>
          <p:nvPr/>
        </p:nvSpPr>
        <p:spPr>
          <a:xfrm>
            <a:off x="2020389" y="3130046"/>
            <a:ext cx="8151223" cy="1815882"/>
          </a:xfrm>
          <a:prstGeom prst="rect">
            <a:avLst/>
          </a:prstGeom>
          <a:noFill/>
        </p:spPr>
        <p:txBody>
          <a:bodyPr wrap="square">
            <a:spAutoFit/>
          </a:bodyPr>
          <a:lstStyle/>
          <a:p>
            <a:r>
              <a:rPr lang="en-US" sz="2800" dirty="0"/>
              <a:t>So After a quick google scholar search of the term COVID19, “</a:t>
            </a:r>
            <a:r>
              <a:rPr lang="en-US" sz="2800" b="1" dirty="0">
                <a:solidFill>
                  <a:srgbClr val="4472C4"/>
                </a:solidFill>
              </a:rPr>
              <a:t>transferase</a:t>
            </a:r>
            <a:r>
              <a:rPr lang="en-US" sz="2800" dirty="0"/>
              <a:t>”, “</a:t>
            </a:r>
            <a:r>
              <a:rPr lang="en-US" sz="2800" b="1" dirty="0">
                <a:solidFill>
                  <a:srgbClr val="7030A0"/>
                </a:solidFill>
              </a:rPr>
              <a:t>phosphate</a:t>
            </a:r>
            <a:r>
              <a:rPr lang="en-US" sz="2800" dirty="0"/>
              <a:t>”, ”</a:t>
            </a:r>
            <a:r>
              <a:rPr lang="en-US" sz="2800" b="1" dirty="0">
                <a:solidFill>
                  <a:srgbClr val="70AD47"/>
                </a:solidFill>
              </a:rPr>
              <a:t>adenyl</a:t>
            </a:r>
            <a:r>
              <a:rPr lang="en-US" sz="2800" dirty="0"/>
              <a:t>”, and “</a:t>
            </a:r>
            <a:r>
              <a:rPr lang="en-US" sz="2800" b="1" dirty="0">
                <a:solidFill>
                  <a:schemeClr val="accent4"/>
                </a:solidFill>
              </a:rPr>
              <a:t>nucleotide</a:t>
            </a:r>
            <a:r>
              <a:rPr lang="en-US" sz="2800" dirty="0"/>
              <a:t>” the following articles continued to pop up. </a:t>
            </a:r>
          </a:p>
        </p:txBody>
      </p:sp>
    </p:spTree>
    <p:extLst>
      <p:ext uri="{BB962C8B-B14F-4D97-AF65-F5344CB8AC3E}">
        <p14:creationId xmlns:p14="http://schemas.microsoft.com/office/powerpoint/2010/main" val="116226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1561060" y="1385886"/>
            <a:ext cx="2999035" cy="1143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918369" y="2686051"/>
            <a:ext cx="3341771" cy="3314698"/>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4785205" y="3604108"/>
            <a:ext cx="5653220" cy="2377574"/>
          </a:xfrm>
          <a:prstGeom prst="rect">
            <a:avLst/>
          </a:prstGeom>
          <a:noFill/>
        </p:spPr>
        <p:txBody>
          <a:bodyPr wrap="square">
            <a:spAutoFit/>
          </a:bodyPr>
          <a:lstStyle/>
          <a:p>
            <a:pPr marL="257175" indent="-257175">
              <a:buFont typeface="+mj-lt"/>
              <a:buAutoNum type="arabicPeriod"/>
            </a:pPr>
            <a:r>
              <a:rPr lang="en-US" sz="1350" dirty="0">
                <a:solidFill>
                  <a:srgbClr val="1C1D1E"/>
                </a:solidFill>
                <a:latin typeface="Open Sans"/>
              </a:rPr>
              <a:t>Viral, or preexistent, </a:t>
            </a:r>
            <a:r>
              <a:rPr lang="en-US" sz="1350" b="1" dirty="0">
                <a:solidFill>
                  <a:srgbClr val="1C1D1E"/>
                </a:solidFill>
                <a:latin typeface="Open Sans"/>
              </a:rPr>
              <a:t>suppression</a:t>
            </a:r>
            <a:r>
              <a:rPr lang="en-US" sz="1350" dirty="0">
                <a:solidFill>
                  <a:srgbClr val="1C1D1E"/>
                </a:solidFill>
                <a:latin typeface="Open Sans"/>
              </a:rPr>
              <a:t> of </a:t>
            </a:r>
            <a:r>
              <a:rPr lang="en-US" sz="1350" b="1" dirty="0">
                <a:solidFill>
                  <a:srgbClr val="1C1D1E"/>
                </a:solidFill>
                <a:latin typeface="Open Sans"/>
              </a:rPr>
              <a:t>pineal melatonin disinhibits neutrophil attraction</a:t>
            </a:r>
            <a:r>
              <a:rPr lang="en-US" sz="1350" dirty="0">
                <a:solidFill>
                  <a:srgbClr val="1C1D1E"/>
                </a:solidFill>
                <a:latin typeface="Open Sans"/>
              </a:rPr>
              <a:t>, thereby contributing to an initial “</a:t>
            </a:r>
            <a:r>
              <a:rPr lang="en-US" sz="1350" b="1" dirty="0">
                <a:solidFill>
                  <a:srgbClr val="1C1D1E"/>
                </a:solidFill>
                <a:latin typeface="Open Sans"/>
              </a:rPr>
              <a:t>cytokine storm</a:t>
            </a:r>
            <a:r>
              <a:rPr lang="en-US" sz="1350" dirty="0">
                <a:solidFill>
                  <a:srgbClr val="1C1D1E"/>
                </a:solidFill>
                <a:latin typeface="Open Sans"/>
              </a:rPr>
              <a:t>”, as well as the regulation of other immune cells.</a:t>
            </a:r>
          </a:p>
          <a:p>
            <a:pPr marL="257175" indent="-257175">
              <a:buFont typeface="+mj-lt"/>
              <a:buAutoNum type="arabicPeriod"/>
            </a:pPr>
            <a:r>
              <a:rPr lang="en-US" sz="1350" b="1" dirty="0">
                <a:solidFill>
                  <a:srgbClr val="1C1D1E"/>
                </a:solidFill>
                <a:latin typeface="Open Sans"/>
              </a:rPr>
              <a:t>Melatonin</a:t>
            </a:r>
            <a:r>
              <a:rPr lang="en-US" sz="1350" dirty="0">
                <a:solidFill>
                  <a:srgbClr val="1C1D1E"/>
                </a:solidFill>
                <a:latin typeface="Open Sans"/>
              </a:rPr>
              <a:t> induces Bmal1 which </a:t>
            </a:r>
            <a:r>
              <a:rPr lang="en-US" sz="1350" b="1" dirty="0">
                <a:solidFill>
                  <a:srgbClr val="1C1D1E"/>
                </a:solidFill>
                <a:latin typeface="Open Sans"/>
              </a:rPr>
              <a:t>disinhibits </a:t>
            </a:r>
            <a:r>
              <a:rPr lang="en-US" sz="1350" dirty="0">
                <a:solidFill>
                  <a:srgbClr val="1C1D1E"/>
                </a:solidFill>
                <a:latin typeface="Open Sans"/>
              </a:rPr>
              <a:t>the PDC, </a:t>
            </a:r>
            <a:r>
              <a:rPr lang="en-US" sz="1350" b="1" dirty="0">
                <a:solidFill>
                  <a:srgbClr val="1C1D1E"/>
                </a:solidFill>
                <a:latin typeface="Open Sans"/>
              </a:rPr>
              <a:t>countering viral inhibition </a:t>
            </a:r>
            <a:r>
              <a:rPr lang="en-US" sz="1350" dirty="0">
                <a:solidFill>
                  <a:srgbClr val="1C1D1E"/>
                </a:solidFill>
                <a:latin typeface="Open Sans"/>
              </a:rPr>
              <a:t>of Bmal1/PDC.</a:t>
            </a:r>
          </a:p>
          <a:p>
            <a:pPr marL="257175" indent="-257175">
              <a:buFont typeface="+mj-lt"/>
              <a:buAutoNum type="arabicPeriod"/>
            </a:pPr>
            <a:r>
              <a:rPr lang="en-US" sz="1350" dirty="0">
                <a:solidFill>
                  <a:srgbClr val="1C1D1E"/>
                </a:solidFill>
                <a:latin typeface="Open Sans"/>
              </a:rPr>
              <a:t>Acetyl‐CoA is essential </a:t>
            </a:r>
            <a:r>
              <a:rPr lang="en-US" sz="1350" dirty="0" err="1">
                <a:solidFill>
                  <a:srgbClr val="1C1D1E"/>
                </a:solidFill>
                <a:latin typeface="Open Sans"/>
              </a:rPr>
              <a:t>cosubstrate</a:t>
            </a:r>
            <a:r>
              <a:rPr lang="en-US" sz="1350" dirty="0">
                <a:solidFill>
                  <a:srgbClr val="1C1D1E"/>
                </a:solidFill>
                <a:latin typeface="Open Sans"/>
              </a:rPr>
              <a:t> for </a:t>
            </a:r>
            <a:r>
              <a:rPr lang="en-US" sz="1350" dirty="0" err="1">
                <a:solidFill>
                  <a:srgbClr val="1C1D1E"/>
                </a:solidFill>
                <a:latin typeface="Open Sans"/>
              </a:rPr>
              <a:t>arylalkylamine</a:t>
            </a:r>
            <a:r>
              <a:rPr lang="en-US" sz="1350" dirty="0">
                <a:solidFill>
                  <a:srgbClr val="1C1D1E"/>
                </a:solidFill>
                <a:latin typeface="Open Sans"/>
              </a:rPr>
              <a:t> </a:t>
            </a:r>
            <a:r>
              <a:rPr lang="en-US" sz="1350" b="1" dirty="0">
                <a:solidFill>
                  <a:schemeClr val="accent1"/>
                </a:solidFill>
                <a:latin typeface="Open Sans"/>
              </a:rPr>
              <a:t>N‐acetyltransferase</a:t>
            </a:r>
            <a:r>
              <a:rPr lang="en-US" sz="1350" dirty="0">
                <a:solidFill>
                  <a:srgbClr val="1C1D1E"/>
                </a:solidFill>
                <a:latin typeface="Open Sans"/>
              </a:rPr>
              <a:t>, providing an acetyl group to </a:t>
            </a:r>
            <a:r>
              <a:rPr lang="en-US" sz="1350" b="1" dirty="0">
                <a:solidFill>
                  <a:srgbClr val="1C1D1E"/>
                </a:solidFill>
                <a:latin typeface="Open Sans"/>
              </a:rPr>
              <a:t>serotonin</a:t>
            </a:r>
            <a:r>
              <a:rPr lang="en-US" sz="1350" dirty="0">
                <a:solidFill>
                  <a:srgbClr val="1C1D1E"/>
                </a:solidFill>
                <a:latin typeface="Open Sans"/>
              </a:rPr>
              <a:t>, and thereby initiating the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 </a:t>
            </a:r>
          </a:p>
          <a:p>
            <a:pPr marL="257175" indent="-257175">
              <a:buFont typeface="+mj-lt"/>
              <a:buAutoNum type="arabicPeriod"/>
            </a:pPr>
            <a:r>
              <a:rPr lang="en-US" sz="1350" dirty="0">
                <a:solidFill>
                  <a:srgbClr val="1C1D1E"/>
                </a:solidFill>
                <a:latin typeface="Open Sans"/>
              </a:rPr>
              <a:t>Consequently, </a:t>
            </a:r>
            <a:r>
              <a:rPr lang="en-US" sz="1350" b="1" dirty="0">
                <a:solidFill>
                  <a:srgbClr val="1C1D1E"/>
                </a:solidFill>
                <a:latin typeface="Open Sans"/>
              </a:rPr>
              <a:t>pineal melatonin regulates mitochondrial melatonin and immune cell phenotype</a:t>
            </a:r>
            <a:r>
              <a:rPr lang="en-US" sz="1350" dirty="0">
                <a:solidFill>
                  <a:srgbClr val="1C1D1E"/>
                </a:solidFill>
                <a:latin typeface="Open Sans"/>
              </a:rPr>
              <a:t>. </a:t>
            </a:r>
          </a:p>
          <a:p>
            <a:pPr marL="257175" indent="-257175">
              <a:buFont typeface="+mj-lt"/>
              <a:buAutoNum type="arabicPeriod"/>
            </a:pPr>
            <a:r>
              <a:rPr lang="en-US" sz="1350" dirty="0">
                <a:solidFill>
                  <a:srgbClr val="1C1D1E"/>
                </a:solidFill>
                <a:latin typeface="Open Sans"/>
              </a:rPr>
              <a:t>Possible </a:t>
            </a:r>
            <a:r>
              <a:rPr lang="en-US" sz="1350" b="1" dirty="0">
                <a:solidFill>
                  <a:srgbClr val="1C1D1E"/>
                </a:solidFill>
                <a:latin typeface="Open Sans"/>
              </a:rPr>
              <a:t>treatment implications </a:t>
            </a:r>
            <a:r>
              <a:rPr lang="en-US" sz="1350" dirty="0">
                <a:solidFill>
                  <a:srgbClr val="1C1D1E"/>
                </a:solidFill>
                <a:latin typeface="Open Sans"/>
              </a:rPr>
              <a:t>for </a:t>
            </a:r>
            <a:r>
              <a:rPr lang="en-US" sz="1350" b="1" dirty="0">
                <a:solidFill>
                  <a:srgbClr val="1C1D1E"/>
                </a:solidFill>
                <a:latin typeface="Open Sans"/>
              </a:rPr>
              <a:t>COVID‐19</a:t>
            </a:r>
            <a:endParaRPr lang="en-US" sz="1350"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1532648" y="857251"/>
            <a:ext cx="9135352" cy="207749"/>
          </a:xfrm>
          <a:prstGeom prst="rect">
            <a:avLst/>
          </a:prstGeom>
          <a:noFill/>
        </p:spPr>
        <p:txBody>
          <a:bodyPr wrap="square" lIns="0" tIns="0" rIns="0" bIns="0">
            <a:spAutoFit/>
          </a:bodyPr>
          <a:lstStyle/>
          <a:p>
            <a:r>
              <a:rPr lang="en-US" sz="1350" dirty="0">
                <a:solidFill>
                  <a:srgbClr val="1C1D1E"/>
                </a:solidFill>
                <a:latin typeface="Open Sans"/>
              </a:rPr>
              <a:t>Virus&amp; cytokine‐storm‐driven control of pineal and </a:t>
            </a:r>
            <a:r>
              <a:rPr lang="en-US" sz="1350" b="1" dirty="0">
                <a:solidFill>
                  <a:srgbClr val="1C1D1E"/>
                </a:solidFill>
                <a:latin typeface="Open Sans"/>
              </a:rPr>
              <a:t>mitochondrial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a:t>
            </a:r>
            <a:r>
              <a:rPr lang="en-US" sz="1350" b="1" dirty="0">
                <a:solidFill>
                  <a:srgbClr val="1C1D1E"/>
                </a:solidFill>
                <a:latin typeface="Open Sans"/>
              </a:rPr>
              <a:t> </a:t>
            </a:r>
            <a:r>
              <a:rPr lang="en-US" sz="1350" dirty="0">
                <a:solidFill>
                  <a:srgbClr val="1C1D1E"/>
                </a:solidFill>
                <a:latin typeface="Open Sans"/>
              </a:rPr>
              <a:t>regulates</a:t>
            </a:r>
            <a:r>
              <a:rPr lang="en-US" sz="1350" b="1" dirty="0">
                <a:solidFill>
                  <a:srgbClr val="1C1D1E"/>
                </a:solidFill>
                <a:latin typeface="Open Sans"/>
              </a:rPr>
              <a:t> immune responses</a:t>
            </a:r>
            <a:r>
              <a:rPr lang="en-US" sz="1350" dirty="0">
                <a:solidFill>
                  <a:srgbClr val="1C1D1E"/>
                </a:solidFill>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4260140" y="1760248"/>
            <a:ext cx="3341771" cy="1078706"/>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7766887" y="1041265"/>
            <a:ext cx="2010965" cy="1287596"/>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7776790" y="1775221"/>
            <a:ext cx="2643188" cy="1078706"/>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5362245" y="1185861"/>
            <a:ext cx="2249571" cy="667788"/>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2952144" y="1055233"/>
            <a:ext cx="2293144" cy="537825"/>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4435021" y="2577751"/>
            <a:ext cx="3341771" cy="986399"/>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7511639" y="3006145"/>
            <a:ext cx="3002287" cy="590477"/>
          </a:xfrm>
          <a:prstGeom prst="rect">
            <a:avLst/>
          </a:prstGeom>
        </p:spPr>
      </p:pic>
    </p:spTree>
    <p:extLst>
      <p:ext uri="{BB962C8B-B14F-4D97-AF65-F5344CB8AC3E}">
        <p14:creationId xmlns:p14="http://schemas.microsoft.com/office/powerpoint/2010/main" val="40306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p:txBody>
          <a:bodyPr/>
          <a:lstStyle/>
          <a:p>
            <a:r>
              <a:rPr lang="en-US" dirty="0"/>
              <a:t>Possible Viral mechanistic correlations</a:t>
            </a:r>
          </a:p>
        </p:txBody>
      </p:sp>
    </p:spTree>
    <p:extLst>
      <p:ext uri="{BB962C8B-B14F-4D97-AF65-F5344CB8AC3E}">
        <p14:creationId xmlns:p14="http://schemas.microsoft.com/office/powerpoint/2010/main" val="290198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1593652" y="1546622"/>
            <a:ext cx="4632722" cy="923330"/>
          </a:xfrm>
          <a:prstGeom prst="rect">
            <a:avLst/>
          </a:prstGeom>
          <a:noFill/>
        </p:spPr>
        <p:txBody>
          <a:bodyPr wrap="square">
            <a:spAutoFit/>
          </a:bodyPr>
          <a:lstStyle/>
          <a:p>
            <a:pPr marL="214313" indent="-214313">
              <a:buFont typeface="Arial" panose="020B0604020202020204" pitchFamily="34" charset="0"/>
              <a:buChar char="•"/>
            </a:pPr>
            <a:r>
              <a:rPr lang="en-US" sz="1350" b="1" dirty="0"/>
              <a:t>RNA synthesis is performed by the nsp12 RNA- dependent RNA polymerase (</a:t>
            </a:r>
            <a:r>
              <a:rPr lang="en-US" sz="1350" b="1" dirty="0" err="1"/>
              <a:t>RdRP</a:t>
            </a:r>
            <a:r>
              <a:rPr lang="en-US" sz="1350" b="1" dirty="0"/>
              <a:t>) and its two cofactors nsp7 and nsp8, the latter with proposed primase or 3′- terminal </a:t>
            </a:r>
            <a:r>
              <a:rPr lang="en-US" sz="1350" b="1" dirty="0" err="1"/>
              <a:t>adenylyltransferase</a:t>
            </a:r>
            <a:endParaRPr lang="en-US" sz="1350"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645444" y="857250"/>
            <a:ext cx="4154090" cy="553998"/>
          </a:xfrm>
          <a:prstGeom prst="rect">
            <a:avLst/>
          </a:prstGeom>
          <a:noFill/>
        </p:spPr>
        <p:txBody>
          <a:bodyPr wrap="square">
            <a:spAutoFit/>
          </a:bodyPr>
          <a:lstStyle/>
          <a:p>
            <a:r>
              <a:rPr lang="en-US" sz="3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5799535" y="2331342"/>
            <a:ext cx="4443413" cy="2350294"/>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1781175" y="2693840"/>
            <a:ext cx="3425428" cy="2181702"/>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6096000" y="917176"/>
            <a:ext cx="3093244" cy="1414166"/>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524001" y="4928608"/>
            <a:ext cx="4275534" cy="1061829"/>
          </a:xfrm>
          <a:prstGeom prst="rect">
            <a:avLst/>
          </a:prstGeom>
          <a:noFill/>
        </p:spPr>
        <p:txBody>
          <a:bodyPr wrap="square">
            <a:spAutoFit/>
          </a:bodyPr>
          <a:lstStyle/>
          <a:p>
            <a:pPr marL="214313" indent="-214313">
              <a:buFont typeface="Arial" panose="020B0604020202020204" pitchFamily="34" charset="0"/>
              <a:buChar char="•"/>
            </a:pPr>
            <a:r>
              <a:rPr lang="en-US" sz="1050" dirty="0">
                <a:solidFill>
                  <a:srgbClr val="000000"/>
                </a:solidFill>
                <a:latin typeface="Arial" panose="020B0604020202020204" pitchFamily="34" charset="0"/>
              </a:rPr>
              <a:t>found that the protein has metal ion-dependent RNA 3′-terminal </a:t>
            </a:r>
            <a:r>
              <a:rPr lang="en-US" sz="1050" dirty="0" err="1">
                <a:solidFill>
                  <a:srgbClr val="000000"/>
                </a:solidFill>
                <a:latin typeface="Arial" panose="020B0604020202020204" pitchFamily="34" charset="0"/>
              </a:rPr>
              <a:t>adenylyltransferase</a:t>
            </a:r>
            <a:r>
              <a:rPr lang="en-US" sz="1050" dirty="0">
                <a:solidFill>
                  <a:srgbClr val="000000"/>
                </a:solidFill>
                <a:latin typeface="Arial" panose="020B0604020202020204" pitchFamily="34" charset="0"/>
              </a:rPr>
              <a:t> (</a:t>
            </a:r>
            <a:r>
              <a:rPr lang="en-US" sz="1050" dirty="0" err="1">
                <a:solidFill>
                  <a:srgbClr val="000000"/>
                </a:solidFill>
                <a:latin typeface="Arial" panose="020B0604020202020204" pitchFamily="34" charset="0"/>
              </a:rPr>
              <a:t>TATase</a:t>
            </a:r>
            <a:r>
              <a:rPr lang="en-US" sz="1050" dirty="0">
                <a:solidFill>
                  <a:srgbClr val="000000"/>
                </a:solidFill>
                <a:latin typeface="Arial" panose="020B0604020202020204" pitchFamily="34" charset="0"/>
              </a:rPr>
              <a:t>) activity while other nucleotides were not (or very inefficiently) transferred to the 3′ ends of single-stranded and (fully) double-stranded acceptor RNAs.</a:t>
            </a:r>
          </a:p>
          <a:p>
            <a:pPr marL="214313" indent="-214313">
              <a:buFont typeface="Arial" panose="020B0604020202020204" pitchFamily="34" charset="0"/>
              <a:buChar char="•"/>
            </a:pPr>
            <a:r>
              <a:rPr lang="en-US" sz="1050" dirty="0">
                <a:solidFill>
                  <a:srgbClr val="000000"/>
                </a:solidFill>
                <a:latin typeface="Arial" panose="020B0604020202020204" pitchFamily="34" charset="0"/>
              </a:rPr>
              <a:t>Possible that </a:t>
            </a:r>
            <a:r>
              <a:rPr lang="en-US" sz="1050" b="1" dirty="0">
                <a:solidFill>
                  <a:srgbClr val="000000"/>
                </a:solidFill>
                <a:latin typeface="Arial" panose="020B0604020202020204" pitchFamily="34" charset="0"/>
              </a:rPr>
              <a:t>nsp8-mediated </a:t>
            </a:r>
            <a:r>
              <a:rPr lang="en-US" sz="1050" b="1" dirty="0" err="1">
                <a:solidFill>
                  <a:srgbClr val="000000"/>
                </a:solidFill>
                <a:latin typeface="Arial" panose="020B0604020202020204" pitchFamily="34" charset="0"/>
              </a:rPr>
              <a:t>TATase</a:t>
            </a:r>
            <a:r>
              <a:rPr lang="en-US" sz="1050" b="1" dirty="0">
                <a:solidFill>
                  <a:srgbClr val="000000"/>
                </a:solidFill>
                <a:latin typeface="Arial" panose="020B0604020202020204" pitchFamily="34" charset="0"/>
              </a:rPr>
              <a:t> activity </a:t>
            </a:r>
            <a:r>
              <a:rPr lang="en-US" sz="1050" dirty="0">
                <a:solidFill>
                  <a:srgbClr val="000000"/>
                </a:solidFill>
                <a:latin typeface="Arial" panose="020B0604020202020204" pitchFamily="34" charset="0"/>
              </a:rPr>
              <a:t>is </a:t>
            </a:r>
            <a:r>
              <a:rPr lang="en-US" sz="1050" b="1" dirty="0">
                <a:solidFill>
                  <a:srgbClr val="000000"/>
                </a:solidFill>
                <a:latin typeface="Arial" panose="020B0604020202020204" pitchFamily="34" charset="0"/>
              </a:rPr>
              <a:t>involved</a:t>
            </a:r>
            <a:r>
              <a:rPr lang="en-US" sz="1050" dirty="0">
                <a:solidFill>
                  <a:srgbClr val="000000"/>
                </a:solidFill>
                <a:latin typeface="Arial" panose="020B0604020202020204" pitchFamily="34" charset="0"/>
              </a:rPr>
              <a:t> in the </a:t>
            </a:r>
            <a:r>
              <a:rPr lang="en-US" sz="1050" b="1" dirty="0">
                <a:solidFill>
                  <a:srgbClr val="000000"/>
                </a:solidFill>
                <a:latin typeface="Arial" panose="020B0604020202020204" pitchFamily="34" charset="0"/>
              </a:rPr>
              <a:t>3′ polyadenylation </a:t>
            </a:r>
            <a:r>
              <a:rPr lang="en-US" sz="1050" dirty="0">
                <a:solidFill>
                  <a:srgbClr val="000000"/>
                </a:solidFill>
                <a:latin typeface="Arial" panose="020B0604020202020204" pitchFamily="34" charset="0"/>
              </a:rPr>
              <a:t>of </a:t>
            </a:r>
            <a:r>
              <a:rPr lang="en-US" sz="1050" b="1" dirty="0">
                <a:solidFill>
                  <a:srgbClr val="000000"/>
                </a:solidFill>
                <a:latin typeface="Arial" panose="020B0604020202020204" pitchFamily="34" charset="0"/>
              </a:rPr>
              <a:t>viral plus-strand RNAs</a:t>
            </a:r>
            <a:r>
              <a:rPr lang="en-US" sz="1050" dirty="0">
                <a:solidFill>
                  <a:srgbClr val="000000"/>
                </a:solidFill>
                <a:latin typeface="Arial" panose="020B0604020202020204" pitchFamily="34" charset="0"/>
              </a:rPr>
              <a:t>. (unconfirmed)</a:t>
            </a:r>
            <a:endParaRPr lang="en-US" sz="105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6096001" y="4695923"/>
            <a:ext cx="3579019" cy="450056"/>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6446044" y="4580396"/>
            <a:ext cx="228600" cy="231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6446045" y="2928938"/>
            <a:ext cx="1898451" cy="15977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8BF2E4-435F-4CD3-A941-E5EF7C96D39C}"/>
              </a:ext>
            </a:extLst>
          </p:cNvPr>
          <p:cNvPicPr>
            <a:picLocks noChangeAspect="1"/>
          </p:cNvPicPr>
          <p:nvPr/>
        </p:nvPicPr>
        <p:blipFill>
          <a:blip r:embed="rId3"/>
          <a:stretch>
            <a:fillRect/>
          </a:stretch>
        </p:blipFill>
        <p:spPr>
          <a:xfrm>
            <a:off x="1545001" y="1779741"/>
            <a:ext cx="3238856" cy="1424419"/>
          </a:xfrm>
          <a:prstGeom prst="rect">
            <a:avLst/>
          </a:prstGeom>
        </p:spPr>
      </p:pic>
      <p:pic>
        <p:nvPicPr>
          <p:cNvPr id="8" name="Picture 7">
            <a:extLst>
              <a:ext uri="{FF2B5EF4-FFF2-40B4-BE49-F238E27FC236}">
                <a16:creationId xmlns:a16="http://schemas.microsoft.com/office/drawing/2014/main" id="{B56D2A94-5329-4590-AAEB-19EA559366D8}"/>
              </a:ext>
            </a:extLst>
          </p:cNvPr>
          <p:cNvPicPr>
            <a:picLocks noChangeAspect="1"/>
          </p:cNvPicPr>
          <p:nvPr/>
        </p:nvPicPr>
        <p:blipFill>
          <a:blip r:embed="rId4"/>
          <a:stretch>
            <a:fillRect/>
          </a:stretch>
        </p:blipFill>
        <p:spPr>
          <a:xfrm>
            <a:off x="1545001" y="3429000"/>
            <a:ext cx="3238856" cy="1383814"/>
          </a:xfrm>
          <a:prstGeom prst="rect">
            <a:avLst/>
          </a:prstGeom>
        </p:spPr>
      </p:pic>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Pipeline</a:t>
            </a:r>
          </a:p>
        </p:txBody>
      </p:sp>
      <p:sp>
        <p:nvSpPr>
          <p:cNvPr id="4" name="Freeform: Shape 3">
            <a:extLst>
              <a:ext uri="{FF2B5EF4-FFF2-40B4-BE49-F238E27FC236}">
                <a16:creationId xmlns:a16="http://schemas.microsoft.com/office/drawing/2014/main" id="{27301EF2-E88E-45DD-B4AC-A4DCAD21BA18}"/>
              </a:ext>
            </a:extLst>
          </p:cNvPr>
          <p:cNvSpPr/>
          <p:nvPr/>
        </p:nvSpPr>
        <p:spPr>
          <a:xfrm>
            <a:off x="6962441" y="2913596"/>
            <a:ext cx="242958" cy="3045077"/>
          </a:xfrm>
          <a:custGeom>
            <a:avLst/>
            <a:gdLst/>
            <a:ahLst/>
            <a:cxnLst/>
            <a:rect l="0" t="0" r="0" b="0"/>
            <a:pathLst>
              <a:path>
                <a:moveTo>
                  <a:pt x="0" y="0"/>
                </a:moveTo>
                <a:lnTo>
                  <a:pt x="0" y="3045077"/>
                </a:lnTo>
                <a:lnTo>
                  <a:pt x="242958" y="3045077"/>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6" name="Freeform: Shape 5">
            <a:extLst>
              <a:ext uri="{FF2B5EF4-FFF2-40B4-BE49-F238E27FC236}">
                <a16:creationId xmlns:a16="http://schemas.microsoft.com/office/drawing/2014/main" id="{D2BDDAFB-CAB2-4FD0-8264-89C6A56E1CA4}"/>
              </a:ext>
            </a:extLst>
          </p:cNvPr>
          <p:cNvSpPr/>
          <p:nvPr/>
        </p:nvSpPr>
        <p:spPr>
          <a:xfrm>
            <a:off x="6962441" y="2913596"/>
            <a:ext cx="242958" cy="1895074"/>
          </a:xfrm>
          <a:custGeom>
            <a:avLst/>
            <a:gdLst/>
            <a:ahLst/>
            <a:cxnLst/>
            <a:rect l="0" t="0" r="0" b="0"/>
            <a:pathLst>
              <a:path>
                <a:moveTo>
                  <a:pt x="0" y="0"/>
                </a:moveTo>
                <a:lnTo>
                  <a:pt x="0" y="1895074"/>
                </a:lnTo>
                <a:lnTo>
                  <a:pt x="242958" y="1895074"/>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F64698F7-A6A0-4EB2-B1DD-C369786FD81E}"/>
              </a:ext>
            </a:extLst>
          </p:cNvPr>
          <p:cNvSpPr/>
          <p:nvPr/>
        </p:nvSpPr>
        <p:spPr>
          <a:xfrm>
            <a:off x="6962441" y="2913596"/>
            <a:ext cx="242958" cy="745072"/>
          </a:xfrm>
          <a:custGeom>
            <a:avLst/>
            <a:gdLst/>
            <a:ahLst/>
            <a:cxnLst/>
            <a:rect l="0" t="0" r="0" b="0"/>
            <a:pathLst>
              <a:path>
                <a:moveTo>
                  <a:pt x="0" y="0"/>
                </a:moveTo>
                <a:lnTo>
                  <a:pt x="0" y="745072"/>
                </a:lnTo>
                <a:lnTo>
                  <a:pt x="242958" y="745072"/>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1" name="Freeform: Shape 10">
            <a:extLst>
              <a:ext uri="{FF2B5EF4-FFF2-40B4-BE49-F238E27FC236}">
                <a16:creationId xmlns:a16="http://schemas.microsoft.com/office/drawing/2014/main" id="{F3E2884F-70C8-455E-AA5A-61D255549096}"/>
              </a:ext>
            </a:extLst>
          </p:cNvPr>
          <p:cNvSpPr/>
          <p:nvPr/>
        </p:nvSpPr>
        <p:spPr>
          <a:xfrm>
            <a:off x="6630398" y="1763593"/>
            <a:ext cx="979931" cy="340141"/>
          </a:xfrm>
          <a:custGeom>
            <a:avLst/>
            <a:gdLst/>
            <a:ahLst/>
            <a:cxnLst/>
            <a:rect l="0" t="0" r="0" b="0"/>
            <a:pathLst>
              <a:path>
                <a:moveTo>
                  <a:pt x="0" y="0"/>
                </a:moveTo>
                <a:lnTo>
                  <a:pt x="0" y="170070"/>
                </a:lnTo>
                <a:lnTo>
                  <a:pt x="979931" y="170070"/>
                </a:lnTo>
                <a:lnTo>
                  <a:pt x="979931" y="340141"/>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3" name="Freeform: Shape 12">
            <a:extLst>
              <a:ext uri="{FF2B5EF4-FFF2-40B4-BE49-F238E27FC236}">
                <a16:creationId xmlns:a16="http://schemas.microsoft.com/office/drawing/2014/main" id="{4FD95540-8A56-4049-8BED-36E3CC6D3C78}"/>
              </a:ext>
            </a:extLst>
          </p:cNvPr>
          <p:cNvSpPr/>
          <p:nvPr/>
        </p:nvSpPr>
        <p:spPr>
          <a:xfrm>
            <a:off x="5002577" y="2913596"/>
            <a:ext cx="242958" cy="2237225"/>
          </a:xfrm>
          <a:custGeom>
            <a:avLst/>
            <a:gdLst/>
            <a:ahLst/>
            <a:cxnLst/>
            <a:rect l="0" t="0" r="0" b="0"/>
            <a:pathLst>
              <a:path>
                <a:moveTo>
                  <a:pt x="0" y="0"/>
                </a:moveTo>
                <a:lnTo>
                  <a:pt x="0" y="2237225"/>
                </a:lnTo>
                <a:lnTo>
                  <a:pt x="242958" y="2237225"/>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4" name="Freeform: Shape 13">
            <a:extLst>
              <a:ext uri="{FF2B5EF4-FFF2-40B4-BE49-F238E27FC236}">
                <a16:creationId xmlns:a16="http://schemas.microsoft.com/office/drawing/2014/main" id="{C0C4CE51-4933-4549-A8CC-B0682E91D4EC}"/>
              </a:ext>
            </a:extLst>
          </p:cNvPr>
          <p:cNvSpPr/>
          <p:nvPr/>
        </p:nvSpPr>
        <p:spPr>
          <a:xfrm>
            <a:off x="5002577" y="2913596"/>
            <a:ext cx="242958" cy="745072"/>
          </a:xfrm>
          <a:custGeom>
            <a:avLst/>
            <a:gdLst/>
            <a:ahLst/>
            <a:cxnLst/>
            <a:rect l="0" t="0" r="0" b="0"/>
            <a:pathLst>
              <a:path>
                <a:moveTo>
                  <a:pt x="0" y="0"/>
                </a:moveTo>
                <a:lnTo>
                  <a:pt x="0" y="745072"/>
                </a:lnTo>
                <a:lnTo>
                  <a:pt x="242958" y="745072"/>
                </a:lnTo>
              </a:path>
            </a:pathLst>
          </a:custGeom>
          <a:noFill/>
        </p:spPr>
        <p:style>
          <a:lnRef idx="2">
            <a:schemeClr val="dk1">
              <a:shade val="8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6" name="Freeform: Shape 15">
            <a:extLst>
              <a:ext uri="{FF2B5EF4-FFF2-40B4-BE49-F238E27FC236}">
                <a16:creationId xmlns:a16="http://schemas.microsoft.com/office/drawing/2014/main" id="{AB219E1C-234C-4D64-8B99-0F5ACB6A647F}"/>
              </a:ext>
            </a:extLst>
          </p:cNvPr>
          <p:cNvSpPr/>
          <p:nvPr/>
        </p:nvSpPr>
        <p:spPr>
          <a:xfrm>
            <a:off x="5650466" y="1763593"/>
            <a:ext cx="979931" cy="340141"/>
          </a:xfrm>
          <a:custGeom>
            <a:avLst/>
            <a:gdLst/>
            <a:ahLst/>
            <a:cxnLst/>
            <a:rect l="0" t="0" r="0" b="0"/>
            <a:pathLst>
              <a:path>
                <a:moveTo>
                  <a:pt x="979931" y="0"/>
                </a:moveTo>
                <a:lnTo>
                  <a:pt x="979931" y="170070"/>
                </a:lnTo>
                <a:lnTo>
                  <a:pt x="0" y="170070"/>
                </a:lnTo>
                <a:lnTo>
                  <a:pt x="0" y="340141"/>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sp>
      <p:sp>
        <p:nvSpPr>
          <p:cNvPr id="18" name="Freeform: Shape 17">
            <a:extLst>
              <a:ext uri="{FF2B5EF4-FFF2-40B4-BE49-F238E27FC236}">
                <a16:creationId xmlns:a16="http://schemas.microsoft.com/office/drawing/2014/main" id="{BEE147C3-FA59-4AF0-8BD3-1F70A85F84CE}"/>
              </a:ext>
            </a:extLst>
          </p:cNvPr>
          <p:cNvSpPr/>
          <p:nvPr/>
        </p:nvSpPr>
        <p:spPr>
          <a:xfrm>
            <a:off x="5820537" y="953732"/>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Preprocessing</a:t>
            </a:r>
          </a:p>
        </p:txBody>
      </p:sp>
      <p:sp>
        <p:nvSpPr>
          <p:cNvPr id="19" name="Freeform: Shape 18">
            <a:extLst>
              <a:ext uri="{FF2B5EF4-FFF2-40B4-BE49-F238E27FC236}">
                <a16:creationId xmlns:a16="http://schemas.microsoft.com/office/drawing/2014/main" id="{3919F3DF-EB0A-41DA-B0D5-CDF9A851072A}"/>
              </a:ext>
            </a:extLst>
          </p:cNvPr>
          <p:cNvSpPr/>
          <p:nvPr/>
        </p:nvSpPr>
        <p:spPr>
          <a:xfrm>
            <a:off x="4840605" y="2103735"/>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Taxonomy</a:t>
            </a:r>
          </a:p>
        </p:txBody>
      </p:sp>
      <p:sp>
        <p:nvSpPr>
          <p:cNvPr id="20" name="Freeform: Shape 19">
            <a:extLst>
              <a:ext uri="{FF2B5EF4-FFF2-40B4-BE49-F238E27FC236}">
                <a16:creationId xmlns:a16="http://schemas.microsoft.com/office/drawing/2014/main" id="{38A12EAD-314F-46C0-8DC6-1D8A2453D40C}"/>
              </a:ext>
            </a:extLst>
          </p:cNvPr>
          <p:cNvSpPr/>
          <p:nvPr/>
        </p:nvSpPr>
        <p:spPr>
          <a:xfrm>
            <a:off x="5245536" y="3253737"/>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Kraken2</a:t>
            </a:r>
          </a:p>
        </p:txBody>
      </p:sp>
      <p:sp>
        <p:nvSpPr>
          <p:cNvPr id="21" name="Freeform: Shape 20">
            <a:extLst>
              <a:ext uri="{FF2B5EF4-FFF2-40B4-BE49-F238E27FC236}">
                <a16:creationId xmlns:a16="http://schemas.microsoft.com/office/drawing/2014/main" id="{5370BCF4-3F6E-47D1-8E2F-61020FA4680E}"/>
              </a:ext>
            </a:extLst>
          </p:cNvPr>
          <p:cNvSpPr/>
          <p:nvPr/>
        </p:nvSpPr>
        <p:spPr>
          <a:xfrm>
            <a:off x="5245536" y="4403740"/>
            <a:ext cx="1619722" cy="1494161"/>
          </a:xfrm>
          <a:custGeom>
            <a:avLst/>
            <a:gdLst>
              <a:gd name="connsiteX0" fmla="*/ 0 w 1619722"/>
              <a:gd name="connsiteY0" fmla="*/ 0 h 1494161"/>
              <a:gd name="connsiteX1" fmla="*/ 1619722 w 1619722"/>
              <a:gd name="connsiteY1" fmla="*/ 0 h 1494161"/>
              <a:gd name="connsiteX2" fmla="*/ 1619722 w 1619722"/>
              <a:gd name="connsiteY2" fmla="*/ 1494161 h 1494161"/>
              <a:gd name="connsiteX3" fmla="*/ 0 w 1619722"/>
              <a:gd name="connsiteY3" fmla="*/ 1494161 h 1494161"/>
              <a:gd name="connsiteX4" fmla="*/ 0 w 1619722"/>
              <a:gd name="connsiteY4" fmla="*/ 0 h 1494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1494161">
                <a:moveTo>
                  <a:pt x="0" y="0"/>
                </a:moveTo>
                <a:lnTo>
                  <a:pt x="1619722" y="0"/>
                </a:lnTo>
                <a:lnTo>
                  <a:pt x="1619722" y="1494161"/>
                </a:lnTo>
                <a:lnTo>
                  <a:pt x="0" y="14941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phyloseq</a:t>
            </a:r>
            <a:r>
              <a:rPr lang="en-US" sz="1800" kern="1200" dirty="0"/>
              <a:t> </a:t>
            </a:r>
          </a:p>
          <a:p>
            <a:pPr marL="0" lvl="0" indent="0" algn="ctr" defTabSz="800100">
              <a:lnSpc>
                <a:spcPct val="90000"/>
              </a:lnSpc>
              <a:spcBef>
                <a:spcPct val="0"/>
              </a:spcBef>
              <a:spcAft>
                <a:spcPct val="35000"/>
              </a:spcAft>
              <a:buNone/>
            </a:pPr>
            <a:r>
              <a:rPr lang="en-US" sz="1800" kern="1200" dirty="0"/>
              <a:t>vegan</a:t>
            </a:r>
          </a:p>
          <a:p>
            <a:pPr marL="0" lvl="0" indent="0" algn="ctr" defTabSz="800100">
              <a:lnSpc>
                <a:spcPct val="90000"/>
              </a:lnSpc>
              <a:spcBef>
                <a:spcPct val="0"/>
              </a:spcBef>
              <a:spcAft>
                <a:spcPct val="35000"/>
              </a:spcAft>
              <a:buNone/>
            </a:pPr>
            <a:r>
              <a:rPr lang="en-US" sz="1800" kern="1200" dirty="0" err="1"/>
              <a:t>metacoder</a:t>
            </a:r>
            <a:endParaRPr lang="en-US" sz="1800" kern="1200" dirty="0"/>
          </a:p>
        </p:txBody>
      </p:sp>
      <p:sp>
        <p:nvSpPr>
          <p:cNvPr id="22" name="Freeform: Shape 21">
            <a:extLst>
              <a:ext uri="{FF2B5EF4-FFF2-40B4-BE49-F238E27FC236}">
                <a16:creationId xmlns:a16="http://schemas.microsoft.com/office/drawing/2014/main" id="{E37C60AD-88D4-4784-91C5-69EB3C66A382}"/>
              </a:ext>
            </a:extLst>
          </p:cNvPr>
          <p:cNvSpPr/>
          <p:nvPr/>
        </p:nvSpPr>
        <p:spPr>
          <a:xfrm>
            <a:off x="6800469" y="2103735"/>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Gene Ontology</a:t>
            </a:r>
          </a:p>
        </p:txBody>
      </p:sp>
      <p:sp>
        <p:nvSpPr>
          <p:cNvPr id="23" name="Freeform: Shape 22">
            <a:extLst>
              <a:ext uri="{FF2B5EF4-FFF2-40B4-BE49-F238E27FC236}">
                <a16:creationId xmlns:a16="http://schemas.microsoft.com/office/drawing/2014/main" id="{D3F77590-7731-4291-9AE0-6AC1A6E007C3}"/>
              </a:ext>
            </a:extLst>
          </p:cNvPr>
          <p:cNvSpPr/>
          <p:nvPr/>
        </p:nvSpPr>
        <p:spPr>
          <a:xfrm>
            <a:off x="7205400" y="3253737"/>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Seqscreen</a:t>
            </a:r>
            <a:endParaRPr lang="en-US" sz="1800" kern="1200" dirty="0"/>
          </a:p>
        </p:txBody>
      </p:sp>
      <p:sp>
        <p:nvSpPr>
          <p:cNvPr id="24" name="Freeform: Shape 23">
            <a:extLst>
              <a:ext uri="{FF2B5EF4-FFF2-40B4-BE49-F238E27FC236}">
                <a16:creationId xmlns:a16="http://schemas.microsoft.com/office/drawing/2014/main" id="{528E5D6F-4CD2-4E64-84D8-36CB140E298A}"/>
              </a:ext>
            </a:extLst>
          </p:cNvPr>
          <p:cNvSpPr/>
          <p:nvPr/>
        </p:nvSpPr>
        <p:spPr>
          <a:xfrm>
            <a:off x="7205400" y="4403740"/>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Dirichlet mixture modeling</a:t>
            </a:r>
          </a:p>
        </p:txBody>
      </p:sp>
      <p:sp>
        <p:nvSpPr>
          <p:cNvPr id="25" name="Freeform: Shape 24">
            <a:extLst>
              <a:ext uri="{FF2B5EF4-FFF2-40B4-BE49-F238E27FC236}">
                <a16:creationId xmlns:a16="http://schemas.microsoft.com/office/drawing/2014/main" id="{112063F1-16D4-424B-AFB2-066CEDD04C82}"/>
              </a:ext>
            </a:extLst>
          </p:cNvPr>
          <p:cNvSpPr/>
          <p:nvPr/>
        </p:nvSpPr>
        <p:spPr>
          <a:xfrm>
            <a:off x="7205400" y="5553743"/>
            <a:ext cx="1619722" cy="809861"/>
          </a:xfrm>
          <a:custGeom>
            <a:avLst/>
            <a:gdLst>
              <a:gd name="connsiteX0" fmla="*/ 0 w 1619722"/>
              <a:gd name="connsiteY0" fmla="*/ 0 h 809861"/>
              <a:gd name="connsiteX1" fmla="*/ 1619722 w 1619722"/>
              <a:gd name="connsiteY1" fmla="*/ 0 h 809861"/>
              <a:gd name="connsiteX2" fmla="*/ 1619722 w 1619722"/>
              <a:gd name="connsiteY2" fmla="*/ 809861 h 809861"/>
              <a:gd name="connsiteX3" fmla="*/ 0 w 1619722"/>
              <a:gd name="connsiteY3" fmla="*/ 809861 h 809861"/>
              <a:gd name="connsiteX4" fmla="*/ 0 w 1619722"/>
              <a:gd name="connsiteY4" fmla="*/ 0 h 809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722" h="809861">
                <a:moveTo>
                  <a:pt x="0" y="0"/>
                </a:moveTo>
                <a:lnTo>
                  <a:pt x="1619722" y="0"/>
                </a:lnTo>
                <a:lnTo>
                  <a:pt x="1619722" y="809861"/>
                </a:lnTo>
                <a:lnTo>
                  <a:pt x="0" y="809861"/>
                </a:lnTo>
                <a:lnTo>
                  <a:pt x="0" y="0"/>
                </a:lnTo>
                <a:close/>
              </a:path>
            </a:pathLst>
          </a:custGeom>
          <a:scene3d>
            <a:camera prst="orthographicFront"/>
            <a:lightRig rig="flat" dir="t"/>
          </a:scene3d>
          <a:sp3d prstMaterial="dkEdge">
            <a:bevelT w="8200" h="38100"/>
          </a:sp3d>
        </p:spPr>
        <p:style>
          <a:lnRef idx="0">
            <a:schemeClr val="dk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Maaslin2</a:t>
            </a:r>
          </a:p>
        </p:txBody>
      </p:sp>
      <p:sp>
        <p:nvSpPr>
          <p:cNvPr id="5" name="TextBox 4">
            <a:extLst>
              <a:ext uri="{FF2B5EF4-FFF2-40B4-BE49-F238E27FC236}">
                <a16:creationId xmlns:a16="http://schemas.microsoft.com/office/drawing/2014/main" id="{B6F909BB-8AB2-479A-8787-0D360CEE80C0}"/>
              </a:ext>
            </a:extLst>
          </p:cNvPr>
          <p:cNvSpPr txBox="1"/>
          <p:nvPr/>
        </p:nvSpPr>
        <p:spPr>
          <a:xfrm>
            <a:off x="1545001" y="1481770"/>
            <a:ext cx="3238856" cy="276999"/>
          </a:xfrm>
          <a:prstGeom prst="rect">
            <a:avLst/>
          </a:prstGeom>
          <a:noFill/>
        </p:spPr>
        <p:txBody>
          <a:bodyPr wrap="square">
            <a:spAutoFit/>
          </a:bodyPr>
          <a:lstStyle/>
          <a:p>
            <a:r>
              <a:rPr lang="en-US" sz="1200" dirty="0"/>
              <a:t>https://github.com/AstrobioMike/CoV-IRT-Micro</a:t>
            </a:r>
          </a:p>
        </p:txBody>
      </p:sp>
      <p:sp>
        <p:nvSpPr>
          <p:cNvPr id="7" name="TextBox 6">
            <a:extLst>
              <a:ext uri="{FF2B5EF4-FFF2-40B4-BE49-F238E27FC236}">
                <a16:creationId xmlns:a16="http://schemas.microsoft.com/office/drawing/2014/main" id="{CD9E7A63-D8F9-4F4D-91A6-CA3C5174AC81}"/>
              </a:ext>
            </a:extLst>
          </p:cNvPr>
          <p:cNvSpPr txBox="1"/>
          <p:nvPr/>
        </p:nvSpPr>
        <p:spPr>
          <a:xfrm>
            <a:off x="1837457" y="3178081"/>
            <a:ext cx="2653947" cy="276999"/>
          </a:xfrm>
          <a:prstGeom prst="rect">
            <a:avLst/>
          </a:prstGeom>
          <a:noFill/>
        </p:spPr>
        <p:txBody>
          <a:bodyPr wrap="square">
            <a:spAutoFit/>
          </a:bodyPr>
          <a:lstStyle/>
          <a:p>
            <a:r>
              <a:rPr lang="en-US" sz="1200" dirty="0"/>
              <a:t>OSF website -https://osf.io/7nrd3/files/</a:t>
            </a:r>
          </a:p>
        </p:txBody>
      </p:sp>
      <p:pic>
        <p:nvPicPr>
          <p:cNvPr id="12" name="Picture 11">
            <a:extLst>
              <a:ext uri="{FF2B5EF4-FFF2-40B4-BE49-F238E27FC236}">
                <a16:creationId xmlns:a16="http://schemas.microsoft.com/office/drawing/2014/main" id="{E5FAD19A-EA13-4DFA-AC8E-A95A75C27E2E}"/>
              </a:ext>
            </a:extLst>
          </p:cNvPr>
          <p:cNvPicPr>
            <a:picLocks noChangeAspect="1"/>
          </p:cNvPicPr>
          <p:nvPr/>
        </p:nvPicPr>
        <p:blipFill rotWithShape="1">
          <a:blip r:embed="rId5"/>
          <a:srcRect t="40658" b="10714"/>
          <a:stretch/>
        </p:blipFill>
        <p:spPr>
          <a:xfrm>
            <a:off x="1545002" y="5167526"/>
            <a:ext cx="2798825" cy="1667458"/>
          </a:xfrm>
          <a:prstGeom prst="rect">
            <a:avLst/>
          </a:prstGeom>
        </p:spPr>
      </p:pic>
      <p:sp>
        <p:nvSpPr>
          <p:cNvPr id="15" name="TextBox 14">
            <a:extLst>
              <a:ext uri="{FF2B5EF4-FFF2-40B4-BE49-F238E27FC236}">
                <a16:creationId xmlns:a16="http://schemas.microsoft.com/office/drawing/2014/main" id="{36D48391-4A09-4BDA-B009-5CB527B7C5C3}"/>
              </a:ext>
            </a:extLst>
          </p:cNvPr>
          <p:cNvSpPr txBox="1"/>
          <p:nvPr/>
        </p:nvSpPr>
        <p:spPr>
          <a:xfrm>
            <a:off x="1880425" y="4851671"/>
            <a:ext cx="2568011" cy="276999"/>
          </a:xfrm>
          <a:prstGeom prst="rect">
            <a:avLst/>
          </a:prstGeom>
          <a:noFill/>
        </p:spPr>
        <p:txBody>
          <a:bodyPr wrap="square">
            <a:spAutoFit/>
          </a:bodyPr>
          <a:lstStyle/>
          <a:p>
            <a:r>
              <a:rPr lang="en-US" sz="1200" dirty="0"/>
              <a:t>https://github.com/COV-IRT/microbial</a:t>
            </a:r>
          </a:p>
        </p:txBody>
      </p:sp>
    </p:spTree>
    <p:extLst>
      <p:ext uri="{BB962C8B-B14F-4D97-AF65-F5344CB8AC3E}">
        <p14:creationId xmlns:p14="http://schemas.microsoft.com/office/powerpoint/2010/main" val="116274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par>
                                <p:cTn id="73" presetID="10" presetClass="entr" presetSubtype="0" fill="hold"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500"/>
                                        <p:tgtEl>
                                          <p:spTgt spid="15"/>
                                        </p:tgtEl>
                                      </p:cBhvr>
                                    </p:animEffect>
                                  </p:childTnLst>
                                </p:cTn>
                              </p:par>
                              <p:par>
                                <p:cTn id="79" presetID="10" presetClass="entr" presetSubtype="0" fill="hold"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5" grpId="0"/>
      <p:bldP spid="7"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1599009" y="917972"/>
            <a:ext cx="3965496" cy="945119"/>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536502" y="2003823"/>
            <a:ext cx="4632722" cy="3624069"/>
          </a:xfrm>
          <a:prstGeom prst="rect">
            <a:avLst/>
          </a:prstGeom>
          <a:noFill/>
        </p:spPr>
        <p:txBody>
          <a:bodyPr wrap="square">
            <a:spAutoFit/>
          </a:bodyPr>
          <a:lstStyle/>
          <a:p>
            <a:pPr marL="214313" indent="-214313">
              <a:buFont typeface="Arial" panose="020B0604020202020204" pitchFamily="34" charset="0"/>
              <a:buChar char="•"/>
            </a:pPr>
            <a:r>
              <a:rPr lang="en-US" sz="1350" dirty="0"/>
              <a:t>The crystal structure of a conserved domain of </a:t>
            </a:r>
            <a:r>
              <a:rPr lang="en-US" sz="1350" b="1" dirty="0"/>
              <a:t>nonstructural protein 3 </a:t>
            </a:r>
            <a:r>
              <a:rPr lang="en-US" sz="1350" dirty="0"/>
              <a:t>(nsP3) from severe acute respiratory syndrome coronavirus (SARS-</a:t>
            </a:r>
            <a:r>
              <a:rPr lang="en-US" sz="1350" dirty="0" err="1"/>
              <a:t>CoV</a:t>
            </a:r>
            <a:r>
              <a:rPr lang="en-US" sz="1350" dirty="0"/>
              <a:t>) The putative active site is a solvent-exposed</a:t>
            </a:r>
          </a:p>
          <a:p>
            <a:pPr marL="214313" indent="-214313">
              <a:buFont typeface="Arial" panose="020B0604020202020204" pitchFamily="34" charset="0"/>
              <a:buChar char="•"/>
            </a:pPr>
            <a:r>
              <a:rPr lang="en-US" sz="1350" dirty="0"/>
              <a:t>three structural homologs, </a:t>
            </a:r>
          </a:p>
          <a:p>
            <a:pPr marL="557213" lvl="1" indent="-214313">
              <a:buFont typeface="Arial" panose="020B0604020202020204" pitchFamily="34" charset="0"/>
              <a:buChar char="•"/>
            </a:pPr>
            <a:r>
              <a:rPr lang="en-US" sz="1350" dirty="0"/>
              <a:t>yeast Ymx7, </a:t>
            </a:r>
          </a:p>
          <a:p>
            <a:pPr marL="557213" lvl="1" indent="-214313">
              <a:buFont typeface="Arial" panose="020B0604020202020204" pitchFamily="34" charset="0"/>
              <a:buChar char="•"/>
            </a:pPr>
            <a:r>
              <a:rPr lang="en-US" sz="1350" dirty="0" err="1"/>
              <a:t>Archeoglobus</a:t>
            </a:r>
            <a:r>
              <a:rPr lang="en-US" sz="1350" dirty="0"/>
              <a:t> </a:t>
            </a:r>
            <a:r>
              <a:rPr lang="en-US" sz="1350" dirty="0" err="1"/>
              <a:t>fulgidus</a:t>
            </a:r>
            <a:r>
              <a:rPr lang="en-US" sz="1350" dirty="0"/>
              <a:t> AF1521, </a:t>
            </a:r>
          </a:p>
          <a:p>
            <a:pPr marL="557213" lvl="1" indent="-214313">
              <a:buFont typeface="Arial" panose="020B0604020202020204" pitchFamily="34" charset="0"/>
              <a:buChar char="•"/>
            </a:pPr>
            <a:r>
              <a:rPr lang="en-US" sz="1350" dirty="0"/>
              <a:t>Er58 from E. coli. </a:t>
            </a:r>
          </a:p>
          <a:p>
            <a:pPr marL="557213" lvl="1" indent="-214313">
              <a:buFont typeface="Arial" panose="020B0604020202020204" pitchFamily="34" charset="0"/>
              <a:buChar char="•"/>
            </a:pPr>
            <a:r>
              <a:rPr lang="en-US" sz="1350" dirty="0"/>
              <a:t>Homologs acts on ADP-ribose-1″-phosphate (Appr-1″-p). </a:t>
            </a:r>
          </a:p>
          <a:p>
            <a:pPr marL="557213" lvl="1" indent="-214313">
              <a:buFont typeface="Arial" panose="020B0604020202020204" pitchFamily="34" charset="0"/>
              <a:buChar char="•"/>
            </a:pPr>
            <a:r>
              <a:rPr lang="en-US" sz="1350" dirty="0"/>
              <a:t>The SARS nsP3 domain readily removes the 1″ phosphate group from Appr-1″-p in in vitro assays, confirming its phosphatase activity. </a:t>
            </a:r>
          </a:p>
          <a:p>
            <a:pPr marL="557213" lvl="1" indent="-214313">
              <a:buFont typeface="Arial" panose="020B0604020202020204" pitchFamily="34" charset="0"/>
              <a:buChar char="•"/>
            </a:pPr>
            <a:r>
              <a:rPr lang="en-US" sz="1350" dirty="0"/>
              <a:t>Sequence and structure comparison suggests that </a:t>
            </a:r>
            <a:r>
              <a:rPr lang="en-US" sz="1350"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2731294" y="5118724"/>
            <a:ext cx="3503116" cy="838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6799659" y="4629147"/>
            <a:ext cx="3625454" cy="715581"/>
          </a:xfrm>
          <a:prstGeom prst="rect">
            <a:avLst/>
          </a:prstGeom>
          <a:noFill/>
        </p:spPr>
        <p:txBody>
          <a:bodyPr wrap="square">
            <a:spAutoFit/>
          </a:bodyPr>
          <a:lstStyle/>
          <a:p>
            <a:r>
              <a:rPr lang="en-US" sz="1350" dirty="0">
                <a:solidFill>
                  <a:srgbClr val="1C1D1E"/>
                </a:solidFill>
                <a:latin typeface="Open Sans"/>
              </a:rPr>
              <a:t>“Destabilizing mutation of nsp3 protein could explain the difference observed between SARS and COVID‐19.”</a:t>
            </a:r>
            <a:endParaRPr lang="en-US" sz="1350"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0707" y="2826985"/>
            <a:ext cx="3363359" cy="1730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6007419" y="925561"/>
            <a:ext cx="4657725" cy="1728788"/>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6799660" y="5537789"/>
            <a:ext cx="2826247" cy="184666"/>
          </a:xfrm>
          <a:prstGeom prst="rect">
            <a:avLst/>
          </a:prstGeom>
          <a:noFill/>
        </p:spPr>
        <p:txBody>
          <a:bodyPr wrap="square">
            <a:spAutoFit/>
          </a:bodyPr>
          <a:lstStyle/>
          <a:p>
            <a:r>
              <a:rPr lang="en-US" sz="600" dirty="0">
                <a:solidFill>
                  <a:srgbClr val="111111"/>
                </a:solidFill>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1599009" y="5686115"/>
            <a:ext cx="4754166" cy="276999"/>
          </a:xfrm>
          <a:prstGeom prst="rect">
            <a:avLst/>
          </a:prstGeom>
          <a:noFill/>
        </p:spPr>
        <p:txBody>
          <a:bodyPr wrap="square">
            <a:spAutoFit/>
          </a:bodyPr>
          <a:lstStyle/>
          <a:p>
            <a:r>
              <a:rPr lang="en-US" sz="600" dirty="0">
                <a:solidFill>
                  <a:srgbClr val="111111"/>
                </a:solidFill>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3123233" y="109757"/>
            <a:ext cx="5648326" cy="707886"/>
          </a:xfrm>
          <a:prstGeom prst="rect">
            <a:avLst/>
          </a:prstGeom>
          <a:noFill/>
        </p:spPr>
        <p:txBody>
          <a:bodyPr wrap="square">
            <a:spAutoFit/>
          </a:bodyPr>
          <a:lstStyle/>
          <a:p>
            <a:pPr algn="ctr"/>
            <a:r>
              <a:rPr lang="en-US" sz="4000" dirty="0">
                <a:solidFill>
                  <a:schemeClr val="tx2"/>
                </a:solidFill>
              </a:rPr>
              <a:t>Sample Characteristics</a:t>
            </a:r>
          </a:p>
        </p:txBody>
      </p:sp>
      <p:graphicFrame>
        <p:nvGraphicFramePr>
          <p:cNvPr id="17" name="Table 16">
            <a:extLst>
              <a:ext uri="{FF2B5EF4-FFF2-40B4-BE49-F238E27FC236}">
                <a16:creationId xmlns:a16="http://schemas.microsoft.com/office/drawing/2014/main" id="{4BE09764-E276-4CE0-A9F1-21F836D73988}"/>
              </a:ext>
            </a:extLst>
          </p:cNvPr>
          <p:cNvGraphicFramePr>
            <a:graphicFrameLocks noGrp="1"/>
          </p:cNvGraphicFramePr>
          <p:nvPr>
            <p:extLst>
              <p:ext uri="{D42A27DB-BD31-4B8C-83A1-F6EECF244321}">
                <p14:modId xmlns:p14="http://schemas.microsoft.com/office/powerpoint/2010/main" val="131336329"/>
              </p:ext>
            </p:extLst>
          </p:nvPr>
        </p:nvGraphicFramePr>
        <p:xfrm>
          <a:off x="1774372" y="1132758"/>
          <a:ext cx="4699400" cy="5089016"/>
        </p:xfrm>
        <a:graphic>
          <a:graphicData uri="http://schemas.openxmlformats.org/drawingml/2006/table">
            <a:tbl>
              <a:tblPr/>
              <a:tblGrid>
                <a:gridCol w="1038563">
                  <a:extLst>
                    <a:ext uri="{9D8B030D-6E8A-4147-A177-3AD203B41FA5}">
                      <a16:colId xmlns:a16="http://schemas.microsoft.com/office/drawing/2014/main" val="682198493"/>
                    </a:ext>
                  </a:extLst>
                </a:gridCol>
                <a:gridCol w="1168421">
                  <a:extLst>
                    <a:ext uri="{9D8B030D-6E8A-4147-A177-3AD203B41FA5}">
                      <a16:colId xmlns:a16="http://schemas.microsoft.com/office/drawing/2014/main" val="3170848496"/>
                    </a:ext>
                  </a:extLst>
                </a:gridCol>
                <a:gridCol w="1246208">
                  <a:extLst>
                    <a:ext uri="{9D8B030D-6E8A-4147-A177-3AD203B41FA5}">
                      <a16:colId xmlns:a16="http://schemas.microsoft.com/office/drawing/2014/main" val="281793438"/>
                    </a:ext>
                  </a:extLst>
                </a:gridCol>
                <a:gridCol w="1246208">
                  <a:extLst>
                    <a:ext uri="{9D8B030D-6E8A-4147-A177-3AD203B41FA5}">
                      <a16:colId xmlns:a16="http://schemas.microsoft.com/office/drawing/2014/main" val="2372859269"/>
                    </a:ext>
                  </a:extLst>
                </a:gridCol>
              </a:tblGrid>
              <a:tr h="157928">
                <a:tc gridSpan="4">
                  <a:txBody>
                    <a:bodyPr/>
                    <a:lstStyle/>
                    <a:p>
                      <a:pPr algn="ctr" fontAlgn="b"/>
                      <a:r>
                        <a:rPr lang="en-US" sz="1200" b="1" i="0" u="none" strike="noStrike" dirty="0">
                          <a:solidFill>
                            <a:srgbClr val="000000"/>
                          </a:solidFill>
                          <a:effectLst/>
                          <a:latin typeface="+mn-lt"/>
                        </a:rPr>
                        <a:t>Overview of Meta-analysis dataset Clinical Characteristics </a:t>
                      </a:r>
                      <a:r>
                        <a:rPr lang="en-US" sz="1200" b="1" i="1" u="none" strike="noStrike" dirty="0">
                          <a:solidFill>
                            <a:srgbClr val="000000"/>
                          </a:solidFill>
                          <a:effectLst/>
                          <a:latin typeface="+mn-lt"/>
                        </a:rPr>
                        <a:t>n</a:t>
                      </a:r>
                      <a:r>
                        <a:rPr lang="en-US" sz="1200" b="1" i="0" u="none" strike="noStrike" dirty="0">
                          <a:solidFill>
                            <a:srgbClr val="000000"/>
                          </a:solidFill>
                          <a:effectLst/>
                          <a:latin typeface="+mn-lt"/>
                        </a:rPr>
                        <a:t>=86</a:t>
                      </a:r>
                    </a:p>
                  </a:txBody>
                  <a:tcPr marL="7154" marR="7154" marT="7154" marB="0" anchor="b">
                    <a:lnL>
                      <a:noFill/>
                    </a:lnL>
                    <a:lnR>
                      <a:noFill/>
                    </a:lnR>
                    <a:lnT>
                      <a:noFill/>
                    </a:lnT>
                    <a:lnB w="12700" cap="flat" cmpd="sng" algn="ctr">
                      <a:solidFill>
                        <a:schemeClr val="tx1"/>
                      </a:solidFill>
                      <a:prstDash val="solid"/>
                      <a:round/>
                      <a:headEnd type="none" w="med" len="med"/>
                      <a:tailEnd type="none" w="med" len="med"/>
                    </a:lnB>
                    <a:solidFill>
                      <a:schemeClr val="bg1">
                        <a:alpha val="48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extLst>
                  <a:ext uri="{0D108BD9-81ED-4DB2-BD59-A6C34878D82A}">
                    <a16:rowId xmlns:a16="http://schemas.microsoft.com/office/drawing/2014/main" val="2328672323"/>
                  </a:ext>
                </a:extLst>
              </a:tr>
              <a:tr h="461892">
                <a:tc>
                  <a:txBody>
                    <a:bodyPr/>
                    <a:lstStyle/>
                    <a:p>
                      <a:pPr algn="ctr" fontAlgn="b"/>
                      <a:r>
                        <a:rPr lang="en-US" sz="1200" b="0" i="0" u="none" strike="noStrike" dirty="0">
                          <a:solidFill>
                            <a:srgbClr val="000000"/>
                          </a:solidFill>
                          <a:effectLst/>
                          <a:latin typeface="+mn-lt"/>
                        </a:rPr>
                        <a:t>Variable</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200" b="1" i="0" u="none" strike="noStrike" dirty="0">
                          <a:solidFill>
                            <a:srgbClr val="228B22"/>
                          </a:solidFill>
                          <a:effectLst/>
                          <a:latin typeface="+mn-lt"/>
                        </a:rPr>
                        <a:t>Uninfected</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200" b="1" i="0" u="none" strike="noStrike" dirty="0">
                          <a:solidFill>
                            <a:srgbClr val="FF7F00"/>
                          </a:solidFill>
                          <a:effectLst/>
                          <a:latin typeface="+mn-lt"/>
                        </a:rPr>
                        <a:t>Community</a:t>
                      </a:r>
                    </a:p>
                    <a:p>
                      <a:pPr algn="ctr" fontAlgn="ctr"/>
                      <a:r>
                        <a:rPr lang="en-US" sz="1200" b="1" i="0" u="none" strike="noStrike" dirty="0">
                          <a:solidFill>
                            <a:srgbClr val="FF7F00"/>
                          </a:solidFill>
                          <a:effectLst/>
                          <a:latin typeface="+mn-lt"/>
                        </a:rPr>
                        <a:t>Acquired</a:t>
                      </a:r>
                    </a:p>
                    <a:p>
                      <a:pPr algn="ctr" fontAlgn="ctr"/>
                      <a:r>
                        <a:rPr lang="en-US" sz="1200" b="1" i="0" u="none" strike="noStrike" dirty="0">
                          <a:solidFill>
                            <a:srgbClr val="FF7F00"/>
                          </a:solidFill>
                          <a:effectLst/>
                          <a:latin typeface="+mn-lt"/>
                        </a:rPr>
                        <a:t>pneumonia</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tc>
                  <a:txBody>
                    <a:bodyPr/>
                    <a:lstStyle/>
                    <a:p>
                      <a:pPr algn="ctr" fontAlgn="ctr"/>
                      <a:r>
                        <a:rPr lang="en-US" sz="1200" b="1" i="0" u="none" strike="noStrike" dirty="0">
                          <a:solidFill>
                            <a:srgbClr val="B22222"/>
                          </a:solidFill>
                          <a:effectLst/>
                          <a:latin typeface="+mn-lt"/>
                        </a:rPr>
                        <a:t>COVID19</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48000"/>
                      </a:schemeClr>
                    </a:solidFill>
                  </a:tcPr>
                </a:tc>
                <a:extLst>
                  <a:ext uri="{0D108BD9-81ED-4DB2-BD59-A6C34878D82A}">
                    <a16:rowId xmlns:a16="http://schemas.microsoft.com/office/drawing/2014/main" val="4029432713"/>
                  </a:ext>
                </a:extLst>
              </a:tr>
              <a:tr h="157928">
                <a:tc>
                  <a:txBody>
                    <a:bodyPr/>
                    <a:lstStyle/>
                    <a:p>
                      <a:pPr algn="l" fontAlgn="ctr"/>
                      <a:r>
                        <a:rPr lang="en-US" sz="1200" b="1" i="0" u="none" strike="noStrike" dirty="0">
                          <a:solidFill>
                            <a:srgbClr val="000000"/>
                          </a:solidFill>
                          <a:effectLst/>
                          <a:latin typeface="+mn-lt"/>
                        </a:rPr>
                        <a:t>case</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29 (33.72%)</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25 (29.07%)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32(37.21%)</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chemeClr val="bg1">
                        <a:alpha val="48000"/>
                      </a:schemeClr>
                    </a:solidFill>
                  </a:tcPr>
                </a:tc>
                <a:extLst>
                  <a:ext uri="{0D108BD9-81ED-4DB2-BD59-A6C34878D82A}">
                    <a16:rowId xmlns:a16="http://schemas.microsoft.com/office/drawing/2014/main" val="4103354497"/>
                  </a:ext>
                </a:extLst>
              </a:tr>
              <a:tr h="157928">
                <a:tc>
                  <a:txBody>
                    <a:bodyPr/>
                    <a:lstStyle/>
                    <a:p>
                      <a:pPr algn="l" fontAlgn="ctr"/>
                      <a:r>
                        <a:rPr lang="en-US" sz="1200" b="1" i="0" u="none" strike="noStrike" dirty="0">
                          <a:solidFill>
                            <a:srgbClr val="000000"/>
                          </a:solidFill>
                          <a:effectLst/>
                          <a:latin typeface="+mn-lt"/>
                        </a:rPr>
                        <a:t>Sex</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948823585"/>
                  </a:ext>
                </a:extLst>
              </a:tr>
              <a:tr h="157928">
                <a:tc>
                  <a:txBody>
                    <a:bodyPr/>
                    <a:lstStyle/>
                    <a:p>
                      <a:pPr algn="r" fontAlgn="ctr"/>
                      <a:r>
                        <a:rPr lang="en-US" sz="1200" b="0" i="0" u="none" strike="noStrike">
                          <a:solidFill>
                            <a:srgbClr val="000000"/>
                          </a:solidFill>
                          <a:effectLst/>
                          <a:latin typeface="+mn-lt"/>
                        </a:rPr>
                        <a:t>female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4 (18.18%)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8 (36.36%)</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10 (45.45%)</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06082894"/>
                  </a:ext>
                </a:extLst>
              </a:tr>
              <a:tr h="157928">
                <a:tc>
                  <a:txBody>
                    <a:bodyPr/>
                    <a:lstStyle/>
                    <a:p>
                      <a:pPr algn="r" fontAlgn="ctr"/>
                      <a:r>
                        <a:rPr lang="en-US" sz="1200" b="0" i="0" u="none" strike="noStrike">
                          <a:solidFill>
                            <a:srgbClr val="000000"/>
                          </a:solidFill>
                          <a:effectLst/>
                          <a:latin typeface="+mn-lt"/>
                        </a:rPr>
                        <a:t>male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5 (13.15%)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11 (28.94%)</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22 (57.89%)</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87529762"/>
                  </a:ext>
                </a:extLst>
              </a:tr>
              <a:tr h="157928">
                <a:tc>
                  <a:txBody>
                    <a:bodyPr/>
                    <a:lstStyle/>
                    <a:p>
                      <a:pPr algn="r" fontAlgn="ctr"/>
                      <a:r>
                        <a:rPr lang="en-US" sz="1200" b="0" i="0" u="none" strike="noStrike" dirty="0">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20 (76.92%)</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6(23.07%)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758269650"/>
                  </a:ext>
                </a:extLst>
              </a:tr>
              <a:tr h="157928">
                <a:tc>
                  <a:txBody>
                    <a:bodyPr/>
                    <a:lstStyle/>
                    <a:p>
                      <a:pPr algn="l" fontAlgn="b"/>
                      <a:r>
                        <a:rPr lang="en-US" sz="1200" b="1" i="0" u="none" strike="noStrike">
                          <a:solidFill>
                            <a:srgbClr val="000000"/>
                          </a:solidFill>
                          <a:effectLst/>
                          <a:latin typeface="+mn-lt"/>
                        </a:rPr>
                        <a:t>Reads</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547366"/>
                  </a:ext>
                </a:extLst>
              </a:tr>
              <a:tr h="157928">
                <a:tc>
                  <a:txBody>
                    <a:bodyPr/>
                    <a:lstStyle/>
                    <a:p>
                      <a:pPr algn="r" fontAlgn="ctr"/>
                      <a:r>
                        <a:rPr lang="en-US" sz="1200" b="0" i="0" u="none" strike="noStrike">
                          <a:solidFill>
                            <a:srgbClr val="000000"/>
                          </a:solidFill>
                          <a:effectLst/>
                          <a:latin typeface="+mn-lt"/>
                        </a:rPr>
                        <a:t>paired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29 (37.18%)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25 (32.05%)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24 (30.77%)</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467983411"/>
                  </a:ext>
                </a:extLst>
              </a:tr>
              <a:tr h="157928">
                <a:tc>
                  <a:txBody>
                    <a:bodyPr/>
                    <a:lstStyle/>
                    <a:p>
                      <a:pPr algn="r" fontAlgn="ctr"/>
                      <a:r>
                        <a:rPr lang="en-US" sz="1200" b="0" i="0" u="none" strike="noStrike" dirty="0">
                          <a:solidFill>
                            <a:srgbClr val="000000"/>
                          </a:solidFill>
                          <a:effectLst/>
                          <a:latin typeface="+mn-lt"/>
                        </a:rPr>
                        <a:t>single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8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9001268"/>
                  </a:ext>
                </a:extLst>
              </a:tr>
              <a:tr h="157928">
                <a:tc>
                  <a:txBody>
                    <a:bodyPr/>
                    <a:lstStyle/>
                    <a:p>
                      <a:pPr algn="r" fontAlgn="ctr"/>
                      <a:r>
                        <a:rPr lang="en-US" sz="1200" b="0" i="0" u="none" strike="noStrike">
                          <a:solidFill>
                            <a:srgbClr val="000000"/>
                          </a:solidFill>
                          <a:effectLst/>
                          <a:latin typeface="+mn-lt"/>
                        </a:rPr>
                        <a:t>unspecified</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187075668"/>
                  </a:ext>
                </a:extLst>
              </a:tr>
              <a:tr h="157928">
                <a:tc>
                  <a:txBody>
                    <a:bodyPr/>
                    <a:lstStyle/>
                    <a:p>
                      <a:pPr algn="l" fontAlgn="b"/>
                      <a:r>
                        <a:rPr lang="en-US" sz="1200" b="1" i="0" u="none" strike="noStrike">
                          <a:solidFill>
                            <a:srgbClr val="000000"/>
                          </a:solidFill>
                          <a:effectLst/>
                          <a:latin typeface="+mn-lt"/>
                        </a:rPr>
                        <a:t>Publication</a:t>
                      </a:r>
                    </a:p>
                  </a:txBody>
                  <a:tcPr marL="7154" marR="7154" marT="7154" marB="0" anchor="b">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68793122"/>
                  </a:ext>
                </a:extLst>
              </a:tr>
              <a:tr h="157928">
                <a:tc>
                  <a:txBody>
                    <a:bodyPr/>
                    <a:lstStyle/>
                    <a:p>
                      <a:pPr algn="r" fontAlgn="ctr"/>
                      <a:r>
                        <a:rPr lang="en-US" sz="1200" b="0" i="0" u="none" strike="noStrike">
                          <a:solidFill>
                            <a:srgbClr val="000000"/>
                          </a:solidFill>
                          <a:effectLst/>
                          <a:latin typeface="+mn-lt"/>
                        </a:rPr>
                        <a:t>Chen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565795614"/>
                  </a:ext>
                </a:extLst>
              </a:tr>
              <a:tr h="157928">
                <a:tc>
                  <a:txBody>
                    <a:bodyPr/>
                    <a:lstStyle/>
                    <a:p>
                      <a:pPr algn="r" fontAlgn="ctr"/>
                      <a:r>
                        <a:rPr lang="en-US" sz="1200" b="0" i="0" u="none" strike="noStrike">
                          <a:solidFill>
                            <a:srgbClr val="000000"/>
                          </a:solidFill>
                          <a:effectLst/>
                          <a:latin typeface="+mn-lt"/>
                        </a:rPr>
                        <a:t>Ren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486800056"/>
                  </a:ext>
                </a:extLst>
              </a:tr>
              <a:tr h="157928">
                <a:tc>
                  <a:txBody>
                    <a:bodyPr/>
                    <a:lstStyle/>
                    <a:p>
                      <a:pPr algn="r" fontAlgn="ctr"/>
                      <a:r>
                        <a:rPr lang="en-US" sz="1200" b="0" i="0" u="none" strike="noStrike" dirty="0">
                          <a:solidFill>
                            <a:srgbClr val="000000"/>
                          </a:solidFill>
                          <a:effectLst/>
                          <a:latin typeface="+mn-lt"/>
                        </a:rPr>
                        <a:t>Shen</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20 (32.79%)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25 (40.98%)</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16 (40.98%)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992382949"/>
                  </a:ext>
                </a:extLst>
              </a:tr>
              <a:tr h="157928">
                <a:tc>
                  <a:txBody>
                    <a:bodyPr/>
                    <a:lstStyle/>
                    <a:p>
                      <a:pPr algn="r" fontAlgn="ctr"/>
                      <a:r>
                        <a:rPr lang="en-US" sz="1200" b="0" i="0" u="none" strike="noStrike" dirty="0">
                          <a:solidFill>
                            <a:srgbClr val="000000"/>
                          </a:solidFill>
                          <a:effectLst/>
                          <a:latin typeface="+mn-lt"/>
                        </a:rPr>
                        <a:t>Wu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1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3772638670"/>
                  </a:ext>
                </a:extLst>
              </a:tr>
              <a:tr h="157928">
                <a:tc>
                  <a:txBody>
                    <a:bodyPr/>
                    <a:lstStyle/>
                    <a:p>
                      <a:pPr algn="r" fontAlgn="ctr"/>
                      <a:r>
                        <a:rPr lang="en-US" sz="1200" b="0" i="0" u="none" strike="noStrike">
                          <a:solidFill>
                            <a:srgbClr val="000000"/>
                          </a:solidFill>
                          <a:effectLst/>
                          <a:latin typeface="+mn-lt"/>
                        </a:rPr>
                        <a:t>Xiong</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4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874442920"/>
                  </a:ext>
                </a:extLst>
              </a:tr>
              <a:tr h="157928">
                <a:tc>
                  <a:txBody>
                    <a:bodyPr/>
                    <a:lstStyle/>
                    <a:p>
                      <a:pPr algn="r" fontAlgn="ctr"/>
                      <a:r>
                        <a:rPr lang="en-US" sz="1200" b="0" i="0" u="none" strike="noStrike">
                          <a:solidFill>
                            <a:srgbClr val="000000"/>
                          </a:solidFill>
                          <a:effectLst/>
                          <a:latin typeface="+mn-lt"/>
                        </a:rPr>
                        <a:t>Zhou</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0 (0%)</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9 (100%)</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582313315"/>
                  </a:ext>
                </a:extLst>
              </a:tr>
              <a:tr h="309910">
                <a:tc>
                  <a:txBody>
                    <a:bodyPr/>
                    <a:lstStyle/>
                    <a:p>
                      <a:pPr algn="l" fontAlgn="ctr"/>
                      <a:r>
                        <a:rPr lang="en-US" sz="1200" b="1" i="0" u="none" strike="noStrike" dirty="0">
                          <a:solidFill>
                            <a:srgbClr val="000000"/>
                          </a:solidFill>
                          <a:effectLst/>
                          <a:latin typeface="+mn-lt"/>
                        </a:rPr>
                        <a:t>Numeric</a:t>
                      </a:r>
                      <a:r>
                        <a:rPr lang="en-US" sz="1200" b="0" i="0" u="none" strike="noStrike" dirty="0">
                          <a:solidFill>
                            <a:srgbClr val="000000"/>
                          </a:solidFill>
                          <a:effectLst/>
                          <a:latin typeface="+mn-lt"/>
                        </a:rPr>
                        <a:t>, </a:t>
                      </a:r>
                    </a:p>
                    <a:p>
                      <a:pPr algn="r" fontAlgn="ctr"/>
                      <a:r>
                        <a:rPr lang="en-US" sz="1200" b="0" i="0" u="none" strike="noStrike" dirty="0">
                          <a:solidFill>
                            <a:srgbClr val="000000"/>
                          </a:solidFill>
                          <a:effectLst/>
                          <a:latin typeface="+mn-lt"/>
                        </a:rPr>
                        <a:t>mean ± SD (n)</a:t>
                      </a: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a:solidFill>
                          <a:srgbClr val="000000"/>
                        </a:solidFill>
                        <a:effectLst/>
                        <a:latin typeface="+mn-lt"/>
                      </a:endParaRPr>
                    </a:p>
                  </a:txBody>
                  <a:tcPr marL="7154" marR="7154" marT="7154" marB="0" anchor="ctr">
                    <a:lnL>
                      <a:noFill/>
                    </a:lnL>
                    <a:lnR>
                      <a:noFill/>
                    </a:lnR>
                    <a:lnT>
                      <a:noFill/>
                    </a:lnT>
                    <a:lnB>
                      <a:noFill/>
                    </a:lnB>
                    <a:solidFill>
                      <a:schemeClr val="bg1">
                        <a:alpha val="48000"/>
                      </a:schemeClr>
                    </a:solidFill>
                  </a:tcPr>
                </a:tc>
                <a:tc>
                  <a:txBody>
                    <a:bodyPr/>
                    <a:lstStyle/>
                    <a:p>
                      <a:pPr algn="ctr" fontAlgn="ctr"/>
                      <a:endParaRPr lang="en-US" sz="1200" b="0" i="0" u="none" strike="noStrike" dirty="0">
                        <a:solidFill>
                          <a:srgbClr val="000000"/>
                        </a:solidFill>
                        <a:effectLst/>
                        <a:latin typeface="+mn-lt"/>
                      </a:endParaRPr>
                    </a:p>
                  </a:txBody>
                  <a:tcPr marL="7154" marR="7154" marT="7154"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031938977"/>
                  </a:ext>
                </a:extLst>
              </a:tr>
              <a:tr h="309910">
                <a:tc>
                  <a:txBody>
                    <a:bodyPr/>
                    <a:lstStyle/>
                    <a:p>
                      <a:pPr algn="r" fontAlgn="ctr"/>
                      <a:r>
                        <a:rPr lang="en-US" sz="1200" b="0" i="0" u="none" strike="noStrike">
                          <a:solidFill>
                            <a:srgbClr val="000000"/>
                          </a:solidFill>
                          <a:effectLst/>
                          <a:latin typeface="+mn-lt"/>
                        </a:rPr>
                        <a:t>Age</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53.2  ±  13.3 (n=9)</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51.2  ±  19.8 (n=17)</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47.3  ±  11.5 (n=32)</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1413104369"/>
                  </a:ext>
                </a:extLst>
              </a:tr>
              <a:tr h="309910">
                <a:tc>
                  <a:txBody>
                    <a:bodyPr/>
                    <a:lstStyle/>
                    <a:p>
                      <a:pPr algn="r" fontAlgn="ctr"/>
                      <a:r>
                        <a:rPr lang="en-US" sz="1200" b="0" i="0" u="none" strike="noStrike" dirty="0">
                          <a:solidFill>
                            <a:srgbClr val="000000"/>
                          </a:solidFill>
                          <a:effectLst/>
                          <a:latin typeface="+mn-lt"/>
                        </a:rPr>
                        <a:t>Temp. °C</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38.4  ±  0.91 (n=15)</a:t>
                      </a:r>
                    </a:p>
                  </a:txBody>
                  <a:tcPr marL="7154" marR="7154" marT="7154" marB="0" anchor="ctr">
                    <a:lnL>
                      <a:noFill/>
                    </a:lnL>
                    <a:lnR>
                      <a:noFill/>
                    </a:lnR>
                    <a:lnT>
                      <a:noFill/>
                    </a:lnT>
                    <a:lnB>
                      <a:noFill/>
                    </a:lnB>
                    <a:solidFill>
                      <a:schemeClr val="bg1">
                        <a:alpha val="48000"/>
                      </a:schemeClr>
                    </a:solidFill>
                  </a:tcPr>
                </a:tc>
                <a:tc>
                  <a:txBody>
                    <a:bodyPr/>
                    <a:lstStyle/>
                    <a:p>
                      <a:pPr algn="ctr" fontAlgn="ctr"/>
                      <a:r>
                        <a:rPr lang="en-US" sz="1200" b="0" i="0" u="none" strike="noStrike" dirty="0">
                          <a:solidFill>
                            <a:srgbClr val="000000"/>
                          </a:solidFill>
                          <a:effectLst/>
                          <a:latin typeface="+mn-lt"/>
                        </a:rPr>
                        <a:t>38.4  ±  0.715 (n=8)</a:t>
                      </a:r>
                    </a:p>
                  </a:txBody>
                  <a:tcPr marL="7154" marR="7154" marT="7154" marB="0" anchor="ctr">
                    <a:lnL>
                      <a:noFill/>
                    </a:lnL>
                    <a:lnR>
                      <a:noFill/>
                    </a:lnR>
                    <a:lnT>
                      <a:noFill/>
                    </a:lnT>
                    <a:lnB>
                      <a:noFill/>
                    </a:lnB>
                    <a:solidFill>
                      <a:schemeClr val="bg1">
                        <a:alpha val="48000"/>
                      </a:schemeClr>
                    </a:solidFill>
                  </a:tcPr>
                </a:tc>
                <a:extLst>
                  <a:ext uri="{0D108BD9-81ED-4DB2-BD59-A6C34878D82A}">
                    <a16:rowId xmlns:a16="http://schemas.microsoft.com/office/drawing/2014/main" val="234113124"/>
                  </a:ext>
                </a:extLst>
              </a:tr>
              <a:tr h="309910">
                <a:tc>
                  <a:txBody>
                    <a:bodyPr/>
                    <a:lstStyle/>
                    <a:p>
                      <a:pPr algn="r" fontAlgn="ctr"/>
                      <a:r>
                        <a:rPr lang="en-US" sz="1200" b="0" i="0" u="none" strike="noStrike" dirty="0">
                          <a:solidFill>
                            <a:srgbClr val="000000"/>
                          </a:solidFill>
                          <a:effectLst/>
                          <a:latin typeface="+mn-lt"/>
                        </a:rPr>
                        <a:t>days after onset</a:t>
                      </a:r>
                    </a:p>
                  </a:txBody>
                  <a:tcPr marL="7154" marR="7154" marT="7154" marB="0" anchor="ctr">
                    <a:lnL>
                      <a:noFill/>
                    </a:lnL>
                    <a:lnR>
                      <a:noFill/>
                    </a:lnR>
                    <a:lnT>
                      <a:noFill/>
                    </a:lnT>
                    <a:lnB>
                      <a:noFill/>
                    </a:lnB>
                    <a:solidFill>
                      <a:schemeClr val="bg1">
                        <a:alpha val="48000"/>
                      </a:schemeClr>
                    </a:solidFill>
                  </a:tcPr>
                </a:tc>
                <a:tc>
                  <a:txBody>
                    <a:bodyPr/>
                    <a:lstStyle/>
                    <a:p>
                      <a:pPr algn="ctr" fontAlgn="b"/>
                      <a:r>
                        <a:rPr lang="en-US" sz="1200" b="0" i="0" u="none" strike="noStrike" dirty="0">
                          <a:solidFill>
                            <a:srgbClr val="000000"/>
                          </a:solidFill>
                          <a:effectLst/>
                          <a:latin typeface="+mn-lt"/>
                        </a:rPr>
                        <a:t>-</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200" b="0" i="0" u="none" strike="noStrike" dirty="0">
                          <a:solidFill>
                            <a:srgbClr val="000000"/>
                          </a:solidFill>
                          <a:effectLst/>
                          <a:latin typeface="+mn-lt"/>
                        </a:rPr>
                        <a:t>9.07  ±  3.17 (n=14)</a:t>
                      </a:r>
                    </a:p>
                  </a:txBody>
                  <a:tcPr marL="7154" marR="7154" marT="7154" marB="0" anchor="b">
                    <a:lnL>
                      <a:noFill/>
                    </a:lnL>
                    <a:lnR>
                      <a:noFill/>
                    </a:lnR>
                    <a:lnT>
                      <a:noFill/>
                    </a:lnT>
                    <a:lnB>
                      <a:noFill/>
                    </a:lnB>
                    <a:solidFill>
                      <a:schemeClr val="bg1">
                        <a:alpha val="48000"/>
                      </a:schemeClr>
                    </a:solidFill>
                  </a:tcPr>
                </a:tc>
                <a:tc>
                  <a:txBody>
                    <a:bodyPr/>
                    <a:lstStyle/>
                    <a:p>
                      <a:pPr algn="ctr" fontAlgn="b"/>
                      <a:r>
                        <a:rPr lang="en-US" sz="1200" b="0" i="0" u="none" strike="noStrike" dirty="0">
                          <a:solidFill>
                            <a:srgbClr val="000000"/>
                          </a:solidFill>
                          <a:effectLst/>
                          <a:latin typeface="+mn-lt"/>
                        </a:rPr>
                        <a:t>12.05  ±  6.5 (n=41)</a:t>
                      </a:r>
                    </a:p>
                  </a:txBody>
                  <a:tcPr marL="7154" marR="7154" marT="7154" marB="0" anchor="b">
                    <a:lnL>
                      <a:noFill/>
                    </a:lnL>
                    <a:lnR>
                      <a:noFill/>
                    </a:lnR>
                    <a:lnT>
                      <a:noFill/>
                    </a:lnT>
                    <a:lnB>
                      <a:noFill/>
                    </a:lnB>
                    <a:solidFill>
                      <a:schemeClr val="bg1">
                        <a:alpha val="48000"/>
                      </a:schemeClr>
                    </a:solidFill>
                  </a:tcPr>
                </a:tc>
                <a:extLst>
                  <a:ext uri="{0D108BD9-81ED-4DB2-BD59-A6C34878D82A}">
                    <a16:rowId xmlns:a16="http://schemas.microsoft.com/office/drawing/2014/main" val="1862245358"/>
                  </a:ext>
                </a:extLst>
              </a:tr>
            </a:tbl>
          </a:graphicData>
        </a:graphic>
      </p:graphicFrame>
      <p:graphicFrame>
        <p:nvGraphicFramePr>
          <p:cNvPr id="18" name="Table 17">
            <a:extLst>
              <a:ext uri="{FF2B5EF4-FFF2-40B4-BE49-F238E27FC236}">
                <a16:creationId xmlns:a16="http://schemas.microsoft.com/office/drawing/2014/main" id="{8A27EB3E-4CFF-4FC0-8A93-542854D70170}"/>
              </a:ext>
            </a:extLst>
          </p:cNvPr>
          <p:cNvGraphicFramePr>
            <a:graphicFrameLocks noGrp="1"/>
          </p:cNvGraphicFramePr>
          <p:nvPr>
            <p:extLst>
              <p:ext uri="{D42A27DB-BD31-4B8C-83A1-F6EECF244321}">
                <p14:modId xmlns:p14="http://schemas.microsoft.com/office/powerpoint/2010/main" val="1535323755"/>
              </p:ext>
            </p:extLst>
          </p:nvPr>
        </p:nvGraphicFramePr>
        <p:xfrm>
          <a:off x="7441369" y="2352592"/>
          <a:ext cx="3062838" cy="2649348"/>
        </p:xfrm>
        <a:graphic>
          <a:graphicData uri="http://schemas.openxmlformats.org/drawingml/2006/table">
            <a:tbl>
              <a:tblPr/>
              <a:tblGrid>
                <a:gridCol w="1132329">
                  <a:extLst>
                    <a:ext uri="{9D8B030D-6E8A-4147-A177-3AD203B41FA5}">
                      <a16:colId xmlns:a16="http://schemas.microsoft.com/office/drawing/2014/main" val="1588528852"/>
                    </a:ext>
                  </a:extLst>
                </a:gridCol>
                <a:gridCol w="1930509">
                  <a:extLst>
                    <a:ext uri="{9D8B030D-6E8A-4147-A177-3AD203B41FA5}">
                      <a16:colId xmlns:a16="http://schemas.microsoft.com/office/drawing/2014/main" val="3065777549"/>
                    </a:ext>
                  </a:extLst>
                </a:gridCol>
              </a:tblGrid>
              <a:tr h="72989">
                <a:tc gridSpan="2">
                  <a:txBody>
                    <a:bodyPr/>
                    <a:lstStyle/>
                    <a:p>
                      <a:pPr algn="ctr" fontAlgn="ctr"/>
                      <a:r>
                        <a:rPr lang="en-US" sz="1200" b="1" i="0" u="none" strike="noStrike" dirty="0">
                          <a:solidFill>
                            <a:srgbClr val="000000"/>
                          </a:solidFill>
                          <a:effectLst/>
                          <a:latin typeface="+mn-lt"/>
                        </a:rPr>
                        <a:t>COVID19  Sample Characteristics</a:t>
                      </a:r>
                    </a:p>
                  </a:txBody>
                  <a:tcPr marL="7419" marR="7419" marT="7419" marB="0" anchor="ctr">
                    <a:lnL>
                      <a:noFill/>
                    </a:lnL>
                    <a:lnR>
                      <a:noFill/>
                    </a:lnR>
                    <a:lnT>
                      <a:noFill/>
                    </a:lnT>
                    <a:lnB w="6350" cap="flat" cmpd="sng" algn="ctr">
                      <a:solidFill>
                        <a:srgbClr val="000000"/>
                      </a:solidFill>
                      <a:prstDash val="solid"/>
                      <a:round/>
                      <a:headEnd type="none" w="med" len="med"/>
                      <a:tailEnd type="none" w="med" len="med"/>
                    </a:lnB>
                    <a:solidFill>
                      <a:schemeClr val="bg1">
                        <a:alpha val="50000"/>
                      </a:schemeClr>
                    </a:solidFill>
                  </a:tcPr>
                </a:tc>
                <a:tc hMerge="1">
                  <a:txBody>
                    <a:bodyPr/>
                    <a:lstStyle/>
                    <a:p>
                      <a:endParaRPr lang="en-US"/>
                    </a:p>
                  </a:txBody>
                  <a:tcPr/>
                </a:tc>
                <a:extLst>
                  <a:ext uri="{0D108BD9-81ED-4DB2-BD59-A6C34878D82A}">
                    <a16:rowId xmlns:a16="http://schemas.microsoft.com/office/drawing/2014/main" val="3615845611"/>
                  </a:ext>
                </a:extLst>
              </a:tr>
              <a:tr h="66944">
                <a:tc>
                  <a:txBody>
                    <a:bodyPr/>
                    <a:lstStyle/>
                    <a:p>
                      <a:pPr algn="l" fontAlgn="ctr"/>
                      <a:r>
                        <a:rPr lang="en-US" sz="1200" b="1" i="0" u="none" strike="noStrike" dirty="0">
                          <a:solidFill>
                            <a:srgbClr val="000000"/>
                          </a:solidFill>
                          <a:effectLst/>
                          <a:latin typeface="+mn-lt"/>
                        </a:rPr>
                        <a:t>outcome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tc>
                  <a:txBody>
                    <a:bodyPr/>
                    <a:lstStyle/>
                    <a:p>
                      <a:pPr algn="ctr" fontAlgn="ctr"/>
                      <a:r>
                        <a:rPr lang="en-US" sz="1200" b="1" i="1" u="none" strike="noStrike" dirty="0">
                          <a:solidFill>
                            <a:srgbClr val="000000"/>
                          </a:solidFill>
                          <a:effectLst/>
                          <a:latin typeface="+mn-lt"/>
                        </a:rPr>
                        <a:t>n </a:t>
                      </a:r>
                      <a:r>
                        <a:rPr lang="en-US" sz="1200" b="1" i="0" u="none" strike="noStrike" dirty="0">
                          <a:solidFill>
                            <a:srgbClr val="000000"/>
                          </a:solidFill>
                          <a:effectLst/>
                          <a:latin typeface="+mn-lt"/>
                        </a:rPr>
                        <a:t>=32</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solidFill>
                      <a:schemeClr val="bg1">
                        <a:alpha val="50000"/>
                      </a:schemeClr>
                    </a:solidFill>
                  </a:tcPr>
                </a:tc>
                <a:extLst>
                  <a:ext uri="{0D108BD9-81ED-4DB2-BD59-A6C34878D82A}">
                    <a16:rowId xmlns:a16="http://schemas.microsoft.com/office/drawing/2014/main" val="2590833759"/>
                  </a:ext>
                </a:extLst>
              </a:tr>
              <a:tr h="66944">
                <a:tc>
                  <a:txBody>
                    <a:bodyPr/>
                    <a:lstStyle/>
                    <a:p>
                      <a:pPr algn="r" fontAlgn="ctr"/>
                      <a:r>
                        <a:rPr lang="en-US" sz="1200" b="1" i="0" u="none" strike="noStrike" dirty="0">
                          <a:solidFill>
                            <a:srgbClr val="000000"/>
                          </a:solidFill>
                          <a:effectLst/>
                          <a:latin typeface="+mn-lt"/>
                        </a:rPr>
                        <a:t>Deceased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200" b="0" i="0" u="none" strike="noStrike" dirty="0">
                          <a:solidFill>
                            <a:srgbClr val="000000"/>
                          </a:solidFill>
                          <a:effectLst/>
                          <a:latin typeface="+mn-lt"/>
                        </a:rPr>
                        <a:t>10 (31.25%)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766398233"/>
                  </a:ext>
                </a:extLst>
              </a:tr>
              <a:tr h="66944">
                <a:tc>
                  <a:txBody>
                    <a:bodyPr/>
                    <a:lstStyle/>
                    <a:p>
                      <a:pPr algn="r" fontAlgn="ctr"/>
                      <a:r>
                        <a:rPr lang="en-US" sz="1200" b="1" i="0" u="none" strike="noStrike" dirty="0">
                          <a:solidFill>
                            <a:schemeClr val="accent4">
                              <a:lumMod val="75000"/>
                            </a:schemeClr>
                          </a:solidFill>
                          <a:effectLst/>
                          <a:latin typeface="+mn-lt"/>
                        </a:rPr>
                        <a:t>Survived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200" b="0" i="0" u="none" strike="noStrike" dirty="0">
                          <a:solidFill>
                            <a:srgbClr val="000000"/>
                          </a:solidFill>
                          <a:effectLst/>
                          <a:latin typeface="+mn-lt"/>
                        </a:rPr>
                        <a:t>15 (46.87%)</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3214976987"/>
                  </a:ext>
                </a:extLst>
              </a:tr>
              <a:tr h="66944">
                <a:tc>
                  <a:txBody>
                    <a:bodyPr/>
                    <a:lstStyle/>
                    <a:p>
                      <a:pPr algn="r" fontAlgn="ctr"/>
                      <a:r>
                        <a:rPr lang="en-US" sz="1200" b="0" i="0" u="none" strike="noStrike" dirty="0">
                          <a:solidFill>
                            <a:srgbClr val="000000"/>
                          </a:solidFill>
                          <a:effectLst/>
                          <a:latin typeface="+mn-lt"/>
                        </a:rPr>
                        <a:t>Unspecified</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200" b="0" i="0" u="none" strike="noStrike" dirty="0">
                          <a:solidFill>
                            <a:srgbClr val="000000"/>
                          </a:solidFill>
                          <a:effectLst/>
                          <a:latin typeface="+mn-lt"/>
                        </a:rPr>
                        <a:t>7 (21.88%)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873869743"/>
                  </a:ext>
                </a:extLst>
              </a:tr>
              <a:tr h="66944">
                <a:tc>
                  <a:txBody>
                    <a:bodyPr/>
                    <a:lstStyle/>
                    <a:p>
                      <a:pPr algn="l" fontAlgn="ctr"/>
                      <a:r>
                        <a:rPr lang="en-US" sz="1200" b="1" i="0" u="none" strike="noStrike" dirty="0">
                          <a:solidFill>
                            <a:srgbClr val="000000"/>
                          </a:solidFill>
                          <a:effectLst/>
                          <a:latin typeface="+mn-lt"/>
                        </a:rPr>
                        <a:t>Cough</a:t>
                      </a:r>
                    </a:p>
                  </a:txBody>
                  <a:tcPr marL="7419" marR="7419" marT="7419" marB="0" anchor="ctr">
                    <a:lnL>
                      <a:noFill/>
                    </a:lnL>
                    <a:lnR>
                      <a:noFill/>
                    </a:lnR>
                    <a:lnT>
                      <a:noFill/>
                    </a:lnT>
                    <a:lnB>
                      <a:noFill/>
                    </a:lnB>
                    <a:solidFill>
                      <a:schemeClr val="bg1">
                        <a:alpha val="50000"/>
                      </a:schemeClr>
                    </a:solidFill>
                  </a:tcPr>
                </a:tc>
                <a:tc>
                  <a:txBody>
                    <a:bodyPr/>
                    <a:lstStyle/>
                    <a:p>
                      <a:pPr algn="ctr" fontAlgn="ctr"/>
                      <a:r>
                        <a:rPr lang="en-US" sz="1200" b="0" i="0" u="none" strike="noStrike" dirty="0">
                          <a:solidFill>
                            <a:srgbClr val="000000"/>
                          </a:solidFill>
                          <a:effectLst/>
                          <a:latin typeface="+mn-lt"/>
                        </a:rPr>
                        <a:t> </a:t>
                      </a:r>
                      <a:endParaRPr lang="en-US" sz="1200" b="1" i="0" u="none" strike="noStrike" dirty="0">
                        <a:solidFill>
                          <a:srgbClr val="000000"/>
                        </a:solidFill>
                        <a:effectLst/>
                        <a:latin typeface="+mn-lt"/>
                      </a:endParaRP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10149052"/>
                  </a:ext>
                </a:extLst>
              </a:tr>
              <a:tr h="146518">
                <a:tc>
                  <a:txBody>
                    <a:bodyPr/>
                    <a:lstStyle/>
                    <a:p>
                      <a:pPr algn="r" fontAlgn="b"/>
                      <a:r>
                        <a:rPr lang="en-US" sz="1200" b="0" i="0" u="none" strike="noStrike" dirty="0">
                          <a:solidFill>
                            <a:srgbClr val="000000"/>
                          </a:solidFill>
                          <a:effectLst/>
                          <a:latin typeface="+mn-lt"/>
                        </a:rPr>
                        <a:t>aggravated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1 (2.13%)</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4148651150"/>
                  </a:ext>
                </a:extLst>
              </a:tr>
              <a:tr h="66944">
                <a:tc>
                  <a:txBody>
                    <a:bodyPr/>
                    <a:lstStyle/>
                    <a:p>
                      <a:pPr algn="r" fontAlgn="b"/>
                      <a:r>
                        <a:rPr lang="en-US" sz="1200" b="0" i="0" u="none" strike="noStrike">
                          <a:solidFill>
                            <a:srgbClr val="000000"/>
                          </a:solidFill>
                          <a:effectLst/>
                          <a:latin typeface="+mn-lt"/>
                        </a:rPr>
                        <a:t>expectoration</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3 (9.38%)</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944329017"/>
                  </a:ext>
                </a:extLst>
              </a:tr>
              <a:tr h="66944">
                <a:tc>
                  <a:txBody>
                    <a:bodyPr/>
                    <a:lstStyle/>
                    <a:p>
                      <a:pPr algn="r" fontAlgn="b"/>
                      <a:r>
                        <a:rPr lang="en-US" sz="1200" b="0" i="0" u="none" strike="noStrike">
                          <a:solidFill>
                            <a:srgbClr val="000000"/>
                          </a:solidFill>
                          <a:effectLst/>
                          <a:latin typeface="+mn-lt"/>
                        </a:rPr>
                        <a:t>intermittent</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2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806731843"/>
                  </a:ext>
                </a:extLst>
              </a:tr>
              <a:tr h="66944">
                <a:tc>
                  <a:txBody>
                    <a:bodyPr/>
                    <a:lstStyle/>
                    <a:p>
                      <a:pPr algn="r" fontAlgn="b"/>
                      <a:r>
                        <a:rPr lang="en-US" sz="1200" b="0" i="0" u="none" strike="noStrike">
                          <a:solidFill>
                            <a:srgbClr val="000000"/>
                          </a:solidFill>
                          <a:effectLst/>
                          <a:latin typeface="+mn-lt"/>
                        </a:rPr>
                        <a:t>yes</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6 (18.75%)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99351237"/>
                  </a:ext>
                </a:extLst>
              </a:tr>
              <a:tr h="102820">
                <a:tc>
                  <a:txBody>
                    <a:bodyPr/>
                    <a:lstStyle/>
                    <a:p>
                      <a:pPr algn="r" fontAlgn="b"/>
                      <a:r>
                        <a:rPr lang="en-US" sz="1200" b="0" i="0" u="none" strike="noStrike">
                          <a:solidFill>
                            <a:srgbClr val="000000"/>
                          </a:solidFill>
                          <a:effectLst/>
                          <a:latin typeface="+mn-lt"/>
                        </a:rPr>
                        <a:t>Unspecified</a:t>
                      </a:r>
                    </a:p>
                  </a:txBody>
                  <a:tcPr marL="7419" marR="7419" marT="7419" marB="0" anchor="b">
                    <a:lnL>
                      <a:noFill/>
                    </a:lnL>
                    <a:lnR>
                      <a:noFill/>
                    </a:lnR>
                    <a:lnT>
                      <a:noFill/>
                    </a:lnT>
                    <a:lnB>
                      <a:noFill/>
                    </a:lnB>
                    <a:solidFill>
                      <a:schemeClr val="bg1">
                        <a:alpha val="50000"/>
                      </a:schemeClr>
                    </a:solidFill>
                  </a:tcPr>
                </a:tc>
                <a:tc>
                  <a:txBody>
                    <a:bodyPr/>
                    <a:lstStyle/>
                    <a:p>
                      <a:pPr algn="ctr" fontAlgn="b"/>
                      <a:r>
                        <a:rPr lang="en-US" sz="1200" b="0" i="0" u="none" strike="noStrike" dirty="0">
                          <a:solidFill>
                            <a:srgbClr val="000000"/>
                          </a:solidFill>
                          <a:effectLst/>
                          <a:latin typeface="+mn-lt"/>
                        </a:rPr>
                        <a:t>20 (62.5%)</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1774856815"/>
                  </a:ext>
                </a:extLst>
              </a:tr>
              <a:tr h="131277">
                <a:tc>
                  <a:txBody>
                    <a:bodyPr/>
                    <a:lstStyle/>
                    <a:p>
                      <a:pPr algn="l" fontAlgn="t"/>
                      <a:r>
                        <a:rPr lang="en-US" sz="1200" b="1" i="0" u="none" strike="noStrike" dirty="0">
                          <a:solidFill>
                            <a:srgbClr val="000000"/>
                          </a:solidFill>
                          <a:effectLst/>
                          <a:latin typeface="+mn-lt"/>
                        </a:rPr>
                        <a:t>days delayed</a:t>
                      </a:r>
                    </a:p>
                    <a:p>
                      <a:pPr algn="l" fontAlgn="t"/>
                      <a:r>
                        <a:rPr lang="en-US" sz="1200" b="1" i="0" u="none" strike="noStrike" dirty="0">
                          <a:solidFill>
                            <a:srgbClr val="000000"/>
                          </a:solidFill>
                          <a:effectLst/>
                          <a:latin typeface="+mn-lt"/>
                        </a:rPr>
                        <a:t>hospitalization</a:t>
                      </a:r>
                    </a:p>
                    <a:p>
                      <a:pPr algn="ctr" fontAlgn="t"/>
                      <a:r>
                        <a:rPr lang="en-US" sz="1200" b="0" i="0" u="none" strike="noStrike" dirty="0">
                          <a:solidFill>
                            <a:srgbClr val="000000"/>
                          </a:solidFill>
                          <a:effectLst/>
                          <a:latin typeface="+mn-lt"/>
                        </a:rPr>
                        <a:t>mean ± SD (n)</a:t>
                      </a:r>
                    </a:p>
                  </a:txBody>
                  <a:tcPr marL="7419" marR="7419" marT="7419" marB="0">
                    <a:lnL>
                      <a:noFill/>
                    </a:lnL>
                    <a:lnR>
                      <a:noFill/>
                    </a:lnR>
                    <a:lnT>
                      <a:noFill/>
                    </a:lnT>
                    <a:lnB>
                      <a:noFill/>
                    </a:lnB>
                    <a:solidFill>
                      <a:schemeClr val="bg1">
                        <a:alpha val="50000"/>
                      </a:schemeClr>
                    </a:solidFill>
                  </a:tcPr>
                </a:tc>
                <a:tc>
                  <a:txBody>
                    <a:bodyPr/>
                    <a:lstStyle/>
                    <a:p>
                      <a:pPr algn="ctr" fontAlgn="t"/>
                      <a:r>
                        <a:rPr lang="en-US" sz="1200" b="0" i="0" u="none" strike="noStrike" dirty="0">
                          <a:solidFill>
                            <a:srgbClr val="000000"/>
                          </a:solidFill>
                          <a:effectLst/>
                          <a:latin typeface="+mn-lt"/>
                        </a:rPr>
                        <a:t>5.27  ±  3.29 (n=11)</a:t>
                      </a:r>
                    </a:p>
                  </a:txBody>
                  <a:tcPr marL="7419" marR="7419" marT="7419" marB="0" anchor="ctr">
                    <a:lnL>
                      <a:noFill/>
                    </a:lnL>
                    <a:lnR>
                      <a:noFill/>
                    </a:lnR>
                    <a:lnT>
                      <a:noFill/>
                    </a:lnT>
                    <a:lnB>
                      <a:noFill/>
                    </a:lnB>
                    <a:solidFill>
                      <a:schemeClr val="bg1">
                        <a:alpha val="50000"/>
                      </a:schemeClr>
                    </a:solidFill>
                  </a:tcPr>
                </a:tc>
                <a:extLst>
                  <a:ext uri="{0D108BD9-81ED-4DB2-BD59-A6C34878D82A}">
                    <a16:rowId xmlns:a16="http://schemas.microsoft.com/office/drawing/2014/main" val="234887508"/>
                  </a:ext>
                </a:extLst>
              </a:tr>
            </a:tbl>
          </a:graphicData>
        </a:graphic>
      </p:graphicFrame>
    </p:spTree>
    <p:extLst>
      <p:ext uri="{BB962C8B-B14F-4D97-AF65-F5344CB8AC3E}">
        <p14:creationId xmlns:p14="http://schemas.microsoft.com/office/powerpoint/2010/main" val="280210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10AA8C-02BB-424D-8D95-6F169A799312}"/>
              </a:ext>
            </a:extLst>
          </p:cNvPr>
          <p:cNvGraphicFramePr>
            <a:graphicFrameLocks noGrp="1"/>
          </p:cNvGraphicFramePr>
          <p:nvPr>
            <p:extLst>
              <p:ext uri="{D42A27DB-BD31-4B8C-83A1-F6EECF244321}">
                <p14:modId xmlns:p14="http://schemas.microsoft.com/office/powerpoint/2010/main" val="2544284999"/>
              </p:ext>
            </p:extLst>
          </p:nvPr>
        </p:nvGraphicFramePr>
        <p:xfrm>
          <a:off x="2260315" y="1131770"/>
          <a:ext cx="7525693" cy="5558623"/>
        </p:xfrm>
        <a:graphic>
          <a:graphicData uri="http://schemas.openxmlformats.org/drawingml/2006/table">
            <a:tbl>
              <a:tblPr/>
              <a:tblGrid>
                <a:gridCol w="1284269">
                  <a:extLst>
                    <a:ext uri="{9D8B030D-6E8A-4147-A177-3AD203B41FA5}">
                      <a16:colId xmlns:a16="http://schemas.microsoft.com/office/drawing/2014/main" val="3546241462"/>
                    </a:ext>
                  </a:extLst>
                </a:gridCol>
                <a:gridCol w="2439452">
                  <a:extLst>
                    <a:ext uri="{9D8B030D-6E8A-4147-A177-3AD203B41FA5}">
                      <a16:colId xmlns:a16="http://schemas.microsoft.com/office/drawing/2014/main" val="3395282288"/>
                    </a:ext>
                  </a:extLst>
                </a:gridCol>
                <a:gridCol w="3302657">
                  <a:extLst>
                    <a:ext uri="{9D8B030D-6E8A-4147-A177-3AD203B41FA5}">
                      <a16:colId xmlns:a16="http://schemas.microsoft.com/office/drawing/2014/main" val="2712788124"/>
                    </a:ext>
                  </a:extLst>
                </a:gridCol>
                <a:gridCol w="499315">
                  <a:extLst>
                    <a:ext uri="{9D8B030D-6E8A-4147-A177-3AD203B41FA5}">
                      <a16:colId xmlns:a16="http://schemas.microsoft.com/office/drawing/2014/main" val="1204264534"/>
                    </a:ext>
                  </a:extLst>
                </a:gridCol>
              </a:tblGrid>
              <a:tr h="186947">
                <a:tc>
                  <a:txBody>
                    <a:bodyPr/>
                    <a:lstStyle/>
                    <a:p>
                      <a:pPr algn="ctr" fontAlgn="ctr"/>
                      <a:r>
                        <a:rPr lang="en-US" sz="12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186947">
                <a:tc rowSpan="5">
                  <a:txBody>
                    <a:bodyPr/>
                    <a:lstStyle/>
                    <a:p>
                      <a:pPr algn="ctr" fontAlgn="ctr"/>
                      <a:r>
                        <a:rPr lang="en-US" sz="1200" b="0" i="0" u="none" strike="noStrike" dirty="0">
                          <a:solidFill>
                            <a:srgbClr val="000000"/>
                          </a:solidFill>
                          <a:effectLst/>
                          <a:latin typeface="Calibri" panose="020F0502020204030204" pitchFamily="34" charset="0"/>
                        </a:rPr>
                        <a:t>Molecular 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sz="1200" b="0" i="0" u="none" strike="noStrike" dirty="0">
                          <a:solidFill>
                            <a:srgbClr val="000000"/>
                          </a:solidFill>
                          <a:effectLst/>
                          <a:latin typeface="Calibri" panose="020F0502020204030204" pitchFamily="34" charset="0"/>
                        </a:rPr>
                        <a:t>GO:0003824 </a:t>
                      </a:r>
                    </a:p>
                    <a:p>
                      <a:pPr algn="ctr" fontAlgn="ctr"/>
                      <a:r>
                        <a:rPr lang="en-US" sz="12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transferase activity, transferring phosphorus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err="1">
                          <a:solidFill>
                            <a:srgbClr val="000000"/>
                          </a:solidFill>
                          <a:effectLst/>
                          <a:latin typeface="Calibri" panose="020F0502020204030204" pitchFamily="34" charset="0"/>
                        </a:rPr>
                        <a:t>nucleotidyltransferase</a:t>
                      </a:r>
                      <a:r>
                        <a:rPr lang="en-US" sz="1100" b="0" i="0" u="none" strike="noStrike" dirty="0">
                          <a:solidFill>
                            <a:srgbClr val="000000"/>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86947">
                <a:tc vMerge="1">
                  <a:txBody>
                    <a:bodyPr/>
                    <a:lstStyle/>
                    <a:p>
                      <a:endParaRPr lang="en-US"/>
                    </a:p>
                  </a:txBody>
                  <a:tcPr/>
                </a:tc>
                <a:tc>
                  <a:txBody>
                    <a:bodyPr/>
                    <a:lstStyle/>
                    <a:p>
                      <a:pPr algn="ctr" fontAlgn="ctr"/>
                      <a:r>
                        <a:rPr lang="en-US" sz="12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r h="186947">
                <a:tc rowSpan="24">
                  <a:txBody>
                    <a:bodyPr/>
                    <a:lstStyle/>
                    <a:p>
                      <a:pPr algn="ctr" fontAlgn="ctr"/>
                      <a:r>
                        <a:rPr lang="en-US" sz="1200" b="0" i="0" u="none" strike="noStrike" dirty="0">
                          <a:solidFill>
                            <a:srgbClr val="000000"/>
                          </a:solidFill>
                          <a:effectLst/>
                          <a:latin typeface="Calibri" panose="020F0502020204030204" pitchFamily="34" charset="0"/>
                        </a:rPr>
                        <a:t>Biological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rowSpan="8">
                  <a:txBody>
                    <a:bodyPr/>
                    <a:lstStyle/>
                    <a:p>
                      <a:pPr algn="ctr" fontAlgn="ctr"/>
                      <a:r>
                        <a:rPr lang="en-US" sz="1200" b="0" i="0" u="none" strike="noStrike" dirty="0">
                          <a:solidFill>
                            <a:srgbClr val="000000"/>
                          </a:solidFill>
                          <a:effectLst/>
                          <a:latin typeface="Calibri" panose="020F0502020204030204" pitchFamily="34" charset="0"/>
                        </a:rPr>
                        <a:t>GO:0008152 </a:t>
                      </a:r>
                    </a:p>
                    <a:p>
                      <a:pPr algn="ctr" fontAlgn="ctr"/>
                      <a:r>
                        <a:rPr lang="en-US" sz="1200" b="0" i="0" u="none" strike="noStrike" dirty="0">
                          <a:solidFill>
                            <a:srgbClr val="000000"/>
                          </a:solidFill>
                          <a:effectLst/>
                          <a:latin typeface="Calibri" panose="020F0502020204030204" pitchFamily="34" charset="0"/>
                        </a:rPr>
                        <a:t>metabolic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organic substance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766192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primary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90929186"/>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biosynthetic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7116930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772829038"/>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macromolecule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26648635"/>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organic cyclic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19129263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organonitrogen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92284785"/>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heterocycle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67270"/>
                  </a:ext>
                </a:extLst>
              </a:tr>
              <a:tr h="186947">
                <a:tc vMerge="1">
                  <a:txBody>
                    <a:bodyPr/>
                    <a:lstStyle/>
                    <a:p>
                      <a:endParaRPr lang="en-US"/>
                    </a:p>
                  </a:txBody>
                  <a:tcPr/>
                </a:tc>
                <a:tc rowSpan="5">
                  <a:txBody>
                    <a:bodyPr/>
                    <a:lstStyle/>
                    <a:p>
                      <a:pPr algn="ctr" fontAlgn="ctr"/>
                      <a:r>
                        <a:rPr lang="en-US" sz="1200" b="0" i="0" u="none" strike="noStrike" dirty="0">
                          <a:solidFill>
                            <a:srgbClr val="000000"/>
                          </a:solidFill>
                          <a:effectLst/>
                          <a:latin typeface="Calibri" panose="020F0502020204030204" pitchFamily="34" charset="0"/>
                        </a:rPr>
                        <a:t>GO:0008152 metabolic process |</a:t>
                      </a:r>
                    </a:p>
                    <a:p>
                      <a:pPr algn="ctr" fontAlgn="ctr"/>
                      <a:r>
                        <a:rPr lang="en-US" sz="1200" b="0" i="0" u="none" strike="noStrike" dirty="0">
                          <a:solidFill>
                            <a:srgbClr val="000000"/>
                          </a:solidFill>
                          <a:effectLst/>
                          <a:latin typeface="Calibri" panose="020F0502020204030204" pitchFamily="34" charset="0"/>
                        </a:rPr>
                        <a:t>GO:0009987  cellular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cellular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7152223"/>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nitrogen compound metabolic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86178236"/>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organic substance biosynthetic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832257081"/>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biosynthetic process</a:t>
                      </a:r>
                    </a:p>
                  </a:txBody>
                  <a:tcPr marL="4067" marR="4067" marT="4067"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155969263"/>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cellular macromolecule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2015"/>
                  </a:ext>
                </a:extLst>
              </a:tr>
              <a:tr h="186947">
                <a:tc vMerge="1">
                  <a:txBody>
                    <a:bodyPr/>
                    <a:lstStyle/>
                    <a:p>
                      <a:endParaRPr lang="en-US"/>
                    </a:p>
                  </a:txBody>
                  <a:tcPr/>
                </a:tc>
                <a:tc rowSpan="2">
                  <a:txBody>
                    <a:bodyPr/>
                    <a:lstStyle/>
                    <a:p>
                      <a:pPr algn="ctr" fontAlgn="ctr"/>
                      <a:r>
                        <a:rPr lang="en-US" sz="1200" b="0" i="0" u="none" strike="noStrike" dirty="0">
                          <a:solidFill>
                            <a:srgbClr val="000000"/>
                          </a:solidFill>
                          <a:effectLst/>
                          <a:latin typeface="Calibri" panose="020F0502020204030204" pitchFamily="34" charset="0"/>
                        </a:rPr>
                        <a:t>GO:0065007  </a:t>
                      </a:r>
                    </a:p>
                    <a:p>
                      <a:pPr algn="ctr" fontAlgn="ctr"/>
                      <a:r>
                        <a:rPr lang="en-US" sz="1200" b="0" i="0" u="none" strike="noStrike" dirty="0">
                          <a:solidFill>
                            <a:srgbClr val="000000"/>
                          </a:solidFill>
                          <a:effectLst/>
                          <a:latin typeface="Calibri" panose="020F0502020204030204" pitchFamily="34" charset="0"/>
                        </a:rPr>
                        <a:t>Biological Regulation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regulation of biological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0070741"/>
                  </a:ext>
                </a:extLst>
              </a:tr>
              <a:tr h="0">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regulation of cellular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928964"/>
                  </a:ext>
                </a:extLst>
              </a:tr>
              <a:tr h="186947">
                <a:tc vMerge="1">
                  <a:txBody>
                    <a:bodyPr/>
                    <a:lstStyle/>
                    <a:p>
                      <a:endParaRPr lang="en-US"/>
                    </a:p>
                  </a:txBody>
                  <a:tcPr/>
                </a:tc>
                <a:tc rowSpan="9">
                  <a:txBody>
                    <a:bodyPr/>
                    <a:lstStyle/>
                    <a:p>
                      <a:pPr algn="ctr" fontAlgn="ctr"/>
                      <a:r>
                        <a:rPr lang="en-US" sz="1200" b="0" i="0" u="none" strike="noStrike" dirty="0">
                          <a:solidFill>
                            <a:srgbClr val="000000"/>
                          </a:solidFill>
                          <a:effectLst/>
                          <a:latin typeface="Calibri" panose="020F0502020204030204" pitchFamily="34" charset="0"/>
                        </a:rPr>
                        <a:t>GO:0044419</a:t>
                      </a:r>
                    </a:p>
                    <a:p>
                      <a:pPr algn="ctr" fontAlgn="ctr"/>
                      <a:r>
                        <a:rPr lang="en-US" sz="1200" b="0" i="0" u="none" strike="noStrike" dirty="0">
                          <a:solidFill>
                            <a:srgbClr val="000000"/>
                          </a:solidFill>
                          <a:effectLst/>
                          <a:latin typeface="Calibri" panose="020F0502020204030204" pitchFamily="34" charset="0"/>
                        </a:rPr>
                        <a:t>interspecies interaction between organisms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modulation of process of other organism</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2226696"/>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symbiotic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34828301"/>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viral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90843331"/>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interaction with host</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8113428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 of process of other organism in symbiotic interact</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1508278982"/>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symbiont of host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a:noFill/>
                    </a:lnB>
                  </a:tcPr>
                </a:tc>
                <a:extLst>
                  <a:ext uri="{0D108BD9-81ED-4DB2-BD59-A6C34878D82A}">
                    <a16:rowId xmlns:a16="http://schemas.microsoft.com/office/drawing/2014/main" val="131324197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virus of host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2677954728"/>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symbiont of host cellular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722983427"/>
                  </a:ext>
                </a:extLst>
              </a:tr>
              <a:tr h="186947">
                <a:tc vMerge="1">
                  <a:txBody>
                    <a:bodyPr/>
                    <a:lstStyle/>
                    <a:p>
                      <a:endParaRPr lang="en-US"/>
                    </a:p>
                  </a:txBody>
                  <a:tcPr/>
                </a:tc>
                <a:tc vMerge="1">
                  <a:txBody>
                    <a:bodyPr/>
                    <a:lstStyle/>
                    <a:p>
                      <a:endParaRPr lang="en-US"/>
                    </a:p>
                  </a:txBody>
                  <a:tcPr/>
                </a:tc>
                <a:tc>
                  <a:txBody>
                    <a:bodyPr/>
                    <a:lstStyle/>
                    <a:p>
                      <a:pPr algn="r" fontAlgn="b"/>
                      <a:r>
                        <a:rPr lang="en-US" sz="1100" b="0" i="0" u="none" strike="noStrike" dirty="0">
                          <a:solidFill>
                            <a:srgbClr val="000000"/>
                          </a:solidFill>
                          <a:effectLst/>
                          <a:latin typeface="Calibri" panose="020F0502020204030204" pitchFamily="34" charset="0"/>
                        </a:rPr>
                        <a:t>modulation by virus of host cellular process</a:t>
                      </a:r>
                    </a:p>
                  </a:txBody>
                  <a:tcPr marL="4067" marR="4067" marT="4067"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4067" marR="4067" marT="4067" marB="0" anchor="b">
                    <a:lnL>
                      <a:noFill/>
                    </a:lnL>
                    <a:lnR>
                      <a:noFill/>
                    </a:lnR>
                    <a:lnT>
                      <a:noFill/>
                    </a:lnT>
                    <a:lnB>
                      <a:noFill/>
                    </a:lnB>
                  </a:tcPr>
                </a:tc>
                <a:extLst>
                  <a:ext uri="{0D108BD9-81ED-4DB2-BD59-A6C34878D82A}">
                    <a16:rowId xmlns:a16="http://schemas.microsoft.com/office/drawing/2014/main" val="2273209950"/>
                  </a:ext>
                </a:extLst>
              </a:tr>
            </a:tbl>
          </a:graphicData>
        </a:graphic>
      </p:graphicFrame>
      <p:sp>
        <p:nvSpPr>
          <p:cNvPr id="4" name="TextBox 3">
            <a:extLst>
              <a:ext uri="{FF2B5EF4-FFF2-40B4-BE49-F238E27FC236}">
                <a16:creationId xmlns:a16="http://schemas.microsoft.com/office/drawing/2014/main" id="{69ED23F5-EDB6-4077-9D3D-DD41E3970ED7}"/>
              </a:ext>
            </a:extLst>
          </p:cNvPr>
          <p:cNvSpPr txBox="1"/>
          <p:nvPr/>
        </p:nvSpPr>
        <p:spPr>
          <a:xfrm>
            <a:off x="0" y="117572"/>
            <a:ext cx="12192000" cy="954107"/>
          </a:xfrm>
          <a:prstGeom prst="rect">
            <a:avLst/>
          </a:prstGeom>
          <a:noFill/>
        </p:spPr>
        <p:txBody>
          <a:bodyPr wrap="square">
            <a:spAutoFit/>
          </a:bodyPr>
          <a:lstStyle/>
          <a:p>
            <a:pPr algn="ctr"/>
            <a:r>
              <a:rPr lang="en-US" sz="2800" dirty="0">
                <a:solidFill>
                  <a:schemeClr val="tx2"/>
                </a:solidFill>
              </a:rPr>
              <a:t>Notable Gene Ontologies  </a:t>
            </a:r>
          </a:p>
          <a:p>
            <a:pPr algn="ct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sp>
        <p:nvSpPr>
          <p:cNvPr id="7" name="Rectangle 6">
            <a:extLst>
              <a:ext uri="{FF2B5EF4-FFF2-40B4-BE49-F238E27FC236}">
                <a16:creationId xmlns:a16="http://schemas.microsoft.com/office/drawing/2014/main" id="{22715407-56EE-42C5-9FC0-9132D93771F2}"/>
              </a:ext>
            </a:extLst>
          </p:cNvPr>
          <p:cNvSpPr/>
          <p:nvPr/>
        </p:nvSpPr>
        <p:spPr>
          <a:xfrm>
            <a:off x="3544583" y="1328789"/>
            <a:ext cx="2551417" cy="53504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A66DEC5-09A2-4096-81E9-9CE5D2A5325A}"/>
              </a:ext>
            </a:extLst>
          </p:cNvPr>
          <p:cNvSpPr/>
          <p:nvPr/>
        </p:nvSpPr>
        <p:spPr>
          <a:xfrm>
            <a:off x="6096000" y="1328789"/>
            <a:ext cx="3243209" cy="738136"/>
          </a:xfrm>
          <a:prstGeom prst="rect">
            <a:avLst/>
          </a:prstGeom>
          <a:noFill/>
          <a:ln w="1905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5E0735-1FB7-486D-B1B0-D1F536F88C98}"/>
              </a:ext>
            </a:extLst>
          </p:cNvPr>
          <p:cNvSpPr/>
          <p:nvPr/>
        </p:nvSpPr>
        <p:spPr>
          <a:xfrm>
            <a:off x="6096000" y="2066924"/>
            <a:ext cx="3243210" cy="197018"/>
          </a:xfrm>
          <a:prstGeom prst="rect">
            <a:avLst/>
          </a:prstGeom>
          <a:noFill/>
          <a:ln w="19050">
            <a:solidFill>
              <a:srgbClr val="228B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
        <p:nvSpPr>
          <p:cNvPr id="12" name="Rectangle 11">
            <a:extLst>
              <a:ext uri="{FF2B5EF4-FFF2-40B4-BE49-F238E27FC236}">
                <a16:creationId xmlns:a16="http://schemas.microsoft.com/office/drawing/2014/main" id="{857C163E-05AB-4D9A-8138-35A651000AEF}"/>
              </a:ext>
            </a:extLst>
          </p:cNvPr>
          <p:cNvSpPr/>
          <p:nvPr/>
        </p:nvSpPr>
        <p:spPr>
          <a:xfrm>
            <a:off x="6095999" y="2263941"/>
            <a:ext cx="3243210" cy="2749847"/>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
        <p:nvSpPr>
          <p:cNvPr id="13" name="Rectangle 12">
            <a:extLst>
              <a:ext uri="{FF2B5EF4-FFF2-40B4-BE49-F238E27FC236}">
                <a16:creationId xmlns:a16="http://schemas.microsoft.com/office/drawing/2014/main" id="{070433BA-8449-4930-ACB4-793831689FFD}"/>
              </a:ext>
            </a:extLst>
          </p:cNvPr>
          <p:cNvSpPr/>
          <p:nvPr/>
        </p:nvSpPr>
        <p:spPr>
          <a:xfrm>
            <a:off x="6095999" y="5013787"/>
            <a:ext cx="3243210" cy="1665433"/>
          </a:xfrm>
          <a:prstGeom prst="rect">
            <a:avLst/>
          </a:prstGeom>
          <a:noFill/>
          <a:ln w="19050">
            <a:solidFill>
              <a:srgbClr val="B247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28B22"/>
              </a:solidFill>
            </a:endParaRPr>
          </a:p>
        </p:txBody>
      </p:sp>
    </p:spTree>
    <p:extLst>
      <p:ext uri="{BB962C8B-B14F-4D97-AF65-F5344CB8AC3E}">
        <p14:creationId xmlns:p14="http://schemas.microsoft.com/office/powerpoint/2010/main" val="212355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t="19791" r="29402" b="20136"/>
          <a:stretch/>
        </p:blipFill>
        <p:spPr>
          <a:xfrm>
            <a:off x="-1361" y="1777726"/>
            <a:ext cx="12040171" cy="5025575"/>
          </a:xfrm>
          <a:prstGeom prst="rect">
            <a:avLst/>
          </a:prstGeom>
        </p:spPr>
      </p:pic>
      <p:grpSp>
        <p:nvGrpSpPr>
          <p:cNvPr id="3" name="Group 2">
            <a:extLst>
              <a:ext uri="{FF2B5EF4-FFF2-40B4-BE49-F238E27FC236}">
                <a16:creationId xmlns:a16="http://schemas.microsoft.com/office/drawing/2014/main" id="{117B2EDF-BE6C-447A-B7D3-F4CC16CAB7D5}"/>
              </a:ext>
            </a:extLst>
          </p:cNvPr>
          <p:cNvGrpSpPr/>
          <p:nvPr/>
        </p:nvGrpSpPr>
        <p:grpSpPr>
          <a:xfrm>
            <a:off x="1798674" y="503783"/>
            <a:ext cx="8147089" cy="1410952"/>
            <a:chOff x="1798674" y="503783"/>
            <a:chExt cx="8147089" cy="1410952"/>
          </a:xfrm>
        </p:grpSpPr>
        <p:pic>
          <p:nvPicPr>
            <p:cNvPr id="8" name="Picture 7" descr="Chart&#10;&#10;Description automatically generated">
              <a:extLst>
                <a:ext uri="{FF2B5EF4-FFF2-40B4-BE49-F238E27FC236}">
                  <a16:creationId xmlns:a16="http://schemas.microsoft.com/office/drawing/2014/main" id="{01F26FC4-1797-4998-A87A-F34337B807F7}"/>
                </a:ext>
              </a:extLst>
            </p:cNvPr>
            <p:cNvPicPr>
              <a:picLocks noChangeAspect="1"/>
            </p:cNvPicPr>
            <p:nvPr/>
          </p:nvPicPr>
          <p:blipFill rotWithShape="1">
            <a:blip r:embed="rId3">
              <a:extLst>
                <a:ext uri="{28A0092B-C50C-407E-A947-70E740481C1C}">
                  <a14:useLocalDpi xmlns:a14="http://schemas.microsoft.com/office/drawing/2010/main" val="0"/>
                </a:ext>
              </a:extLst>
            </a:blip>
            <a:srcRect l="76970" t="26364" r="21316" b="53823"/>
            <a:stretch/>
          </p:blipFill>
          <p:spPr>
            <a:xfrm>
              <a:off x="9697090" y="503783"/>
              <a:ext cx="248673" cy="1410952"/>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1798674" y="679658"/>
              <a:ext cx="7767571" cy="1055984"/>
              <a:chOff x="1003853" y="5776358"/>
              <a:chExt cx="8562353"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628300" y="5999193"/>
                <a:ext cx="1593809" cy="613533"/>
                <a:chOff x="9665560"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665560"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9979597" y="1147128"/>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366343"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147709"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8929075" y="5776358"/>
                <a:ext cx="637131" cy="1055984"/>
              </a:xfrm>
              <a:prstGeom prst="rect">
                <a:avLst/>
              </a:prstGeom>
            </p:spPr>
          </p:pic>
          <p:pic>
            <p:nvPicPr>
              <p:cNvPr id="14" name="Picture 13" descr="Chart&#10;&#10;Description automatically generated">
                <a:extLst>
                  <a:ext uri="{FF2B5EF4-FFF2-40B4-BE49-F238E27FC236}">
                    <a16:creationId xmlns:a16="http://schemas.microsoft.com/office/drawing/2014/main" id="{30BD80F2-A142-4B8D-8B5C-BC731BD202CA}"/>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74359" r="4025" b="12051"/>
              <a:stretch/>
            </p:blipFill>
            <p:spPr>
              <a:xfrm>
                <a:off x="1003853" y="5777969"/>
                <a:ext cx="2914044" cy="1017422"/>
              </a:xfrm>
              <a:prstGeom prst="rect">
                <a:avLst/>
              </a:prstGeom>
            </p:spPr>
          </p:pic>
          <p:pic>
            <p:nvPicPr>
              <p:cNvPr id="15" name="Picture 14" descr="Chart&#10;&#10;Description automatically generated">
                <a:extLst>
                  <a:ext uri="{FF2B5EF4-FFF2-40B4-BE49-F238E27FC236}">
                    <a16:creationId xmlns:a16="http://schemas.microsoft.com/office/drawing/2014/main" id="{D6D9FCDF-1E6C-4FE4-9C59-B8EB2F9BF507}"/>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88578" r="19425" b="1920"/>
              <a:stretch/>
            </p:blipFill>
            <p:spPr>
              <a:xfrm>
                <a:off x="4062131" y="5936794"/>
                <a:ext cx="304309" cy="738331"/>
              </a:xfrm>
              <a:prstGeom prst="rect">
                <a:avLst/>
              </a:prstGeom>
            </p:spPr>
          </p:pic>
          <p:pic>
            <p:nvPicPr>
              <p:cNvPr id="16" name="Picture 15" descr="Chart&#10;&#10;Description automatically generated">
                <a:extLst>
                  <a:ext uri="{FF2B5EF4-FFF2-40B4-BE49-F238E27FC236}">
                    <a16:creationId xmlns:a16="http://schemas.microsoft.com/office/drawing/2014/main" id="{8B6FFB0C-2A2B-4EA2-82D5-FC281DA167B1}"/>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68081" r="15203" b="26001"/>
              <a:stretch/>
            </p:blipFill>
            <p:spPr>
              <a:xfrm>
                <a:off x="4510674" y="6076042"/>
                <a:ext cx="973392" cy="459835"/>
              </a:xfrm>
              <a:prstGeom prst="rect">
                <a:avLst/>
              </a:prstGeom>
            </p:spPr>
          </p:pic>
        </p:grpSp>
      </p:grpSp>
      <p:sp>
        <p:nvSpPr>
          <p:cNvPr id="17" name="TextBox 16">
            <a:extLst>
              <a:ext uri="{FF2B5EF4-FFF2-40B4-BE49-F238E27FC236}">
                <a16:creationId xmlns:a16="http://schemas.microsoft.com/office/drawing/2014/main" id="{8F9ACDC3-7F82-46F2-960F-C67AD32B856C}"/>
              </a:ext>
            </a:extLst>
          </p:cNvPr>
          <p:cNvSpPr txBox="1"/>
          <p:nvPr/>
        </p:nvSpPr>
        <p:spPr>
          <a:xfrm>
            <a:off x="0" y="35380"/>
            <a:ext cx="12192000" cy="584775"/>
          </a:xfrm>
          <a:prstGeom prst="rect">
            <a:avLst/>
          </a:prstGeom>
          <a:noFill/>
        </p:spPr>
        <p:txBody>
          <a:bodyPr wrap="square">
            <a:spAutoFit/>
          </a:bodyPr>
          <a:lstStyle/>
          <a:p>
            <a:pPr algn="ctr"/>
            <a:r>
              <a:rPr lang="en-US" sz="3200" dirty="0">
                <a:solidFill>
                  <a:srgbClr val="B22222"/>
                </a:solidFill>
              </a:rPr>
              <a:t>COVID19</a:t>
            </a:r>
            <a:r>
              <a:rPr lang="en-US" sz="3200" dirty="0">
                <a:solidFill>
                  <a:schemeClr val="tx2"/>
                </a:solidFill>
              </a:rPr>
              <a:t> vs </a:t>
            </a:r>
            <a:r>
              <a:rPr lang="en-US" sz="3200" dirty="0">
                <a:solidFill>
                  <a:srgbClr val="228B22"/>
                </a:solidFill>
              </a:rPr>
              <a:t>Uninfected</a:t>
            </a:r>
            <a:r>
              <a:rPr lang="en-US" sz="3200" dirty="0">
                <a:solidFill>
                  <a:schemeClr val="tx2"/>
                </a:solidFill>
              </a:rPr>
              <a:t> &amp; </a:t>
            </a:r>
            <a:r>
              <a:rPr lang="en-US" sz="3200" dirty="0">
                <a:solidFill>
                  <a:srgbClr val="FF7F00"/>
                </a:solidFill>
              </a:rPr>
              <a:t>viral pneumonia</a:t>
            </a:r>
          </a:p>
        </p:txBody>
      </p:sp>
      <p:sp>
        <p:nvSpPr>
          <p:cNvPr id="4" name="Rectangle 3">
            <a:extLst>
              <a:ext uri="{FF2B5EF4-FFF2-40B4-BE49-F238E27FC236}">
                <a16:creationId xmlns:a16="http://schemas.microsoft.com/office/drawing/2014/main" id="{AF51584A-3250-4E19-B578-6837A69D4EA2}"/>
              </a:ext>
            </a:extLst>
          </p:cNvPr>
          <p:cNvSpPr/>
          <p:nvPr/>
        </p:nvSpPr>
        <p:spPr>
          <a:xfrm>
            <a:off x="619271" y="3307001"/>
            <a:ext cx="11513605" cy="2828481"/>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ADE974-98BA-4754-A425-A5C0F99CDEE6}"/>
              </a:ext>
            </a:extLst>
          </p:cNvPr>
          <p:cNvSpPr/>
          <p:nvPr/>
        </p:nvSpPr>
        <p:spPr>
          <a:xfrm>
            <a:off x="619270" y="3444010"/>
            <a:ext cx="11513605" cy="2691473"/>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3F581E0-D8D9-435C-AA42-71738505F98D}"/>
              </a:ext>
            </a:extLst>
          </p:cNvPr>
          <p:cNvSpPr/>
          <p:nvPr/>
        </p:nvSpPr>
        <p:spPr>
          <a:xfrm>
            <a:off x="619271" y="5162719"/>
            <a:ext cx="11513605" cy="964672"/>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218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xit" presetSubtype="0" fill="hold" grpId="1" nodeType="with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23"/>
                                        </p:tgtEl>
                                      </p:cBhvr>
                                    </p:animEffect>
                                    <p:set>
                                      <p:cBhvr>
                                        <p:cTn id="31"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21" grpId="0" animBg="1"/>
      <p:bldP spid="21" grpId="1" animBg="1"/>
      <p:bldP spid="23" grpId="0" animBg="1"/>
      <p:bldP spid="2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0" y="109757"/>
            <a:ext cx="12191999" cy="707886"/>
          </a:xfrm>
          <a:prstGeom prst="rect">
            <a:avLst/>
          </a:prstGeom>
          <a:noFill/>
        </p:spPr>
        <p:txBody>
          <a:bodyPr wrap="square">
            <a:spAutoFit/>
          </a:bodyPr>
          <a:lstStyle/>
          <a:p>
            <a:pPr algn="ctr"/>
            <a:r>
              <a:rPr lang="en-US" sz="4000" dirty="0">
                <a:solidFill>
                  <a:schemeClr val="tx2"/>
                </a:solidFill>
              </a:rPr>
              <a:t>Dirichlet Mixture Modeling</a:t>
            </a:r>
            <a:endParaRPr lang="en-US" sz="2800" dirty="0">
              <a:solidFill>
                <a:srgbClr val="FF7F00"/>
              </a:solidFill>
            </a:endParaRPr>
          </a:p>
        </p:txBody>
      </p:sp>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l="3462" t="19791" r="38788" b="67444"/>
          <a:stretch/>
        </p:blipFill>
        <p:spPr>
          <a:xfrm>
            <a:off x="79467" y="1884364"/>
            <a:ext cx="12033066" cy="1304661"/>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3955442" y="795892"/>
            <a:ext cx="4243370" cy="1055984"/>
            <a:chOff x="5837277" y="5777967"/>
            <a:chExt cx="4316744"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837277" y="5999193"/>
              <a:ext cx="1593809" cy="613533"/>
              <a:chOff x="9874537"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874537"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10070199" y="1136854"/>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701600"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609245"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9516890" y="5777967"/>
              <a:ext cx="637131" cy="1055984"/>
            </a:xfrm>
            <a:prstGeom prst="rect">
              <a:avLst/>
            </a:prstGeom>
          </p:spPr>
        </p:pic>
      </p:grpSp>
      <p:sp>
        <p:nvSpPr>
          <p:cNvPr id="4" name="Rectangle 3">
            <a:extLst>
              <a:ext uri="{FF2B5EF4-FFF2-40B4-BE49-F238E27FC236}">
                <a16:creationId xmlns:a16="http://schemas.microsoft.com/office/drawing/2014/main" id="{7BA0867C-3B71-44D1-8D71-BD2B91CA6E39}"/>
              </a:ext>
            </a:extLst>
          </p:cNvPr>
          <p:cNvSpPr/>
          <p:nvPr/>
        </p:nvSpPr>
        <p:spPr>
          <a:xfrm>
            <a:off x="79467" y="2722856"/>
            <a:ext cx="4766543" cy="184666"/>
          </a:xfrm>
          <a:prstGeom prst="rect">
            <a:avLst/>
          </a:prstGeom>
          <a:ln w="19050">
            <a:solidFill>
              <a:srgbClr val="B22222"/>
            </a:solidFill>
          </a:ln>
        </p:spPr>
        <p:txBody>
          <a:bodyPr wrap="square" lIns="0" tIns="0" rIns="0" bIns="0">
            <a:spAutoFit/>
          </a:bodyPr>
          <a:lstStyle/>
          <a:p>
            <a:pPr algn="ctr"/>
            <a:r>
              <a:rPr lang="en-US" sz="1200" dirty="0">
                <a:solidFill>
                  <a:srgbClr val="B22222"/>
                </a:solidFill>
              </a:rPr>
              <a:t>COVID19</a:t>
            </a:r>
            <a:endParaRPr lang="en-US" sz="1200" dirty="0"/>
          </a:p>
        </p:txBody>
      </p:sp>
      <p:sp>
        <p:nvSpPr>
          <p:cNvPr id="5" name="Rectangle 4">
            <a:extLst>
              <a:ext uri="{FF2B5EF4-FFF2-40B4-BE49-F238E27FC236}">
                <a16:creationId xmlns:a16="http://schemas.microsoft.com/office/drawing/2014/main" id="{DEC694AE-C81D-4CF7-AD00-8C0D94E96509}"/>
              </a:ext>
            </a:extLst>
          </p:cNvPr>
          <p:cNvSpPr/>
          <p:nvPr/>
        </p:nvSpPr>
        <p:spPr>
          <a:xfrm>
            <a:off x="8220362" y="2722856"/>
            <a:ext cx="3124997" cy="184666"/>
          </a:xfrm>
          <a:prstGeom prst="rect">
            <a:avLst/>
          </a:prstGeom>
          <a:ln w="19050">
            <a:solidFill>
              <a:srgbClr val="228B22"/>
            </a:solidFill>
          </a:ln>
        </p:spPr>
        <p:txBody>
          <a:bodyPr wrap="square" lIns="0" tIns="0" rIns="0" bIns="0">
            <a:spAutoFit/>
          </a:bodyPr>
          <a:lstStyle/>
          <a:p>
            <a:pPr algn="ctr"/>
            <a:r>
              <a:rPr lang="en-US" sz="1200" dirty="0">
                <a:solidFill>
                  <a:srgbClr val="228B22"/>
                </a:solidFill>
              </a:rPr>
              <a:t>Uninfected</a:t>
            </a:r>
            <a:endParaRPr lang="en-US" sz="1200" dirty="0"/>
          </a:p>
        </p:txBody>
      </p:sp>
      <p:sp>
        <p:nvSpPr>
          <p:cNvPr id="6" name="Rectangle 5">
            <a:extLst>
              <a:ext uri="{FF2B5EF4-FFF2-40B4-BE49-F238E27FC236}">
                <a16:creationId xmlns:a16="http://schemas.microsoft.com/office/drawing/2014/main" id="{5E43653E-1D27-4F5E-9249-476774F6462B}"/>
              </a:ext>
            </a:extLst>
          </p:cNvPr>
          <p:cNvSpPr/>
          <p:nvPr/>
        </p:nvSpPr>
        <p:spPr>
          <a:xfrm>
            <a:off x="4846011" y="2722856"/>
            <a:ext cx="3352801" cy="184666"/>
          </a:xfrm>
          <a:prstGeom prst="rect">
            <a:avLst/>
          </a:prstGeom>
          <a:ln w="19050">
            <a:solidFill>
              <a:srgbClr val="FF7F00"/>
            </a:solidFill>
          </a:ln>
        </p:spPr>
        <p:txBody>
          <a:bodyPr wrap="square" lIns="0" tIns="0" rIns="0" bIns="0">
            <a:spAutoFit/>
          </a:bodyPr>
          <a:lstStyle/>
          <a:p>
            <a:pPr algn="ctr"/>
            <a:r>
              <a:rPr lang="en-US" sz="1200" dirty="0">
                <a:solidFill>
                  <a:srgbClr val="FF7F00"/>
                </a:solidFill>
              </a:rPr>
              <a:t>Community acquired pneumonia</a:t>
            </a:r>
            <a:endParaRPr lang="en-US" sz="1200" dirty="0"/>
          </a:p>
        </p:txBody>
      </p:sp>
      <p:sp>
        <p:nvSpPr>
          <p:cNvPr id="25" name="Rectangle 24">
            <a:extLst>
              <a:ext uri="{FF2B5EF4-FFF2-40B4-BE49-F238E27FC236}">
                <a16:creationId xmlns:a16="http://schemas.microsoft.com/office/drawing/2014/main" id="{77B07E41-C757-46A6-8702-7FFAB7E45E9E}"/>
              </a:ext>
            </a:extLst>
          </p:cNvPr>
          <p:cNvSpPr/>
          <p:nvPr/>
        </p:nvSpPr>
        <p:spPr>
          <a:xfrm>
            <a:off x="4868146" y="2870017"/>
            <a:ext cx="6477214" cy="184666"/>
          </a:xfrm>
          <a:prstGeom prst="rect">
            <a:avLst/>
          </a:prstGeom>
          <a:ln w="19050">
            <a:solidFill>
              <a:srgbClr val="EE0000"/>
            </a:solidFill>
          </a:ln>
        </p:spPr>
        <p:txBody>
          <a:bodyPr wrap="square" lIns="0" tIns="0" rIns="0" bIns="0">
            <a:spAutoFit/>
          </a:bodyPr>
          <a:lstStyle/>
          <a:p>
            <a:pPr algn="ctr"/>
            <a:r>
              <a:rPr lang="en-US" sz="1200" dirty="0" err="1">
                <a:solidFill>
                  <a:srgbClr val="EE0000"/>
                </a:solidFill>
              </a:rPr>
              <a:t>Dmm</a:t>
            </a:r>
            <a:r>
              <a:rPr lang="en-US" sz="1200" dirty="0">
                <a:solidFill>
                  <a:srgbClr val="EE0000"/>
                </a:solidFill>
              </a:rPr>
              <a:t> cluster 1</a:t>
            </a:r>
          </a:p>
        </p:txBody>
      </p:sp>
      <p:sp>
        <p:nvSpPr>
          <p:cNvPr id="26" name="Rectangle 25">
            <a:extLst>
              <a:ext uri="{FF2B5EF4-FFF2-40B4-BE49-F238E27FC236}">
                <a16:creationId xmlns:a16="http://schemas.microsoft.com/office/drawing/2014/main" id="{3B777257-D0C7-43CD-874A-B8A7094C66F3}"/>
              </a:ext>
            </a:extLst>
          </p:cNvPr>
          <p:cNvSpPr/>
          <p:nvPr/>
        </p:nvSpPr>
        <p:spPr>
          <a:xfrm>
            <a:off x="79467" y="2870017"/>
            <a:ext cx="2629866" cy="184666"/>
          </a:xfrm>
          <a:prstGeom prst="rect">
            <a:avLst/>
          </a:prstGeom>
          <a:ln w="19050">
            <a:solidFill>
              <a:srgbClr val="3B4992"/>
            </a:solidFill>
          </a:ln>
        </p:spPr>
        <p:txBody>
          <a:bodyPr wrap="square" lIns="0" tIns="0" rIns="0" bIns="0">
            <a:spAutoFit/>
          </a:bodyPr>
          <a:lstStyle/>
          <a:p>
            <a:pPr algn="ctr"/>
            <a:r>
              <a:rPr lang="en-US" sz="1200" dirty="0" err="1">
                <a:solidFill>
                  <a:srgbClr val="3B4992"/>
                </a:solidFill>
              </a:rPr>
              <a:t>Dmm</a:t>
            </a:r>
            <a:r>
              <a:rPr lang="en-US" sz="1200" dirty="0">
                <a:solidFill>
                  <a:srgbClr val="3B4992"/>
                </a:solidFill>
              </a:rPr>
              <a:t> cluster 2</a:t>
            </a:r>
          </a:p>
        </p:txBody>
      </p:sp>
      <p:sp>
        <p:nvSpPr>
          <p:cNvPr id="27" name="Rectangle 26">
            <a:extLst>
              <a:ext uri="{FF2B5EF4-FFF2-40B4-BE49-F238E27FC236}">
                <a16:creationId xmlns:a16="http://schemas.microsoft.com/office/drawing/2014/main" id="{09CCB7FD-9A4E-4378-B205-399C6AC1F22A}"/>
              </a:ext>
            </a:extLst>
          </p:cNvPr>
          <p:cNvSpPr/>
          <p:nvPr/>
        </p:nvSpPr>
        <p:spPr>
          <a:xfrm>
            <a:off x="2731176" y="2870017"/>
            <a:ext cx="2115127" cy="184666"/>
          </a:xfrm>
          <a:prstGeom prst="rect">
            <a:avLst/>
          </a:prstGeom>
          <a:ln w="19050">
            <a:solidFill>
              <a:srgbClr val="008B45"/>
            </a:solidFill>
          </a:ln>
        </p:spPr>
        <p:txBody>
          <a:bodyPr wrap="square" lIns="0" tIns="0" rIns="0" bIns="0">
            <a:spAutoFit/>
          </a:bodyPr>
          <a:lstStyle/>
          <a:p>
            <a:pPr algn="ctr"/>
            <a:r>
              <a:rPr lang="en-US" sz="1200" dirty="0" err="1">
                <a:solidFill>
                  <a:srgbClr val="008B45"/>
                </a:solidFill>
              </a:rPr>
              <a:t>Dmm</a:t>
            </a:r>
            <a:r>
              <a:rPr lang="en-US" sz="1200" dirty="0">
                <a:solidFill>
                  <a:srgbClr val="008B45"/>
                </a:solidFill>
              </a:rPr>
              <a:t> cluster 3</a:t>
            </a:r>
          </a:p>
        </p:txBody>
      </p:sp>
      <p:sp>
        <p:nvSpPr>
          <p:cNvPr id="31" name="Rectangle 30">
            <a:extLst>
              <a:ext uri="{FF2B5EF4-FFF2-40B4-BE49-F238E27FC236}">
                <a16:creationId xmlns:a16="http://schemas.microsoft.com/office/drawing/2014/main" id="{049FA223-EF34-468F-BAC6-54DB3BCC0187}"/>
              </a:ext>
            </a:extLst>
          </p:cNvPr>
          <p:cNvSpPr/>
          <p:nvPr/>
        </p:nvSpPr>
        <p:spPr>
          <a:xfrm>
            <a:off x="84383" y="2579969"/>
            <a:ext cx="2629866" cy="184666"/>
          </a:xfrm>
          <a:prstGeom prst="rect">
            <a:avLst/>
          </a:prstGeom>
          <a:ln w="19050">
            <a:solidFill>
              <a:schemeClr val="tx1"/>
            </a:solidFill>
          </a:ln>
        </p:spPr>
        <p:txBody>
          <a:bodyPr wrap="square" lIns="0" tIns="0" rIns="0" bIns="0">
            <a:spAutoFit/>
          </a:bodyPr>
          <a:lstStyle/>
          <a:p>
            <a:pPr algn="ctr"/>
            <a:r>
              <a:rPr lang="en-US" sz="1200" dirty="0"/>
              <a:t>Deceased</a:t>
            </a:r>
          </a:p>
        </p:txBody>
      </p:sp>
      <p:sp>
        <p:nvSpPr>
          <p:cNvPr id="32" name="Rectangle 31">
            <a:extLst>
              <a:ext uri="{FF2B5EF4-FFF2-40B4-BE49-F238E27FC236}">
                <a16:creationId xmlns:a16="http://schemas.microsoft.com/office/drawing/2014/main" id="{5B22270F-1B1E-4BAF-9D08-EA4B3F1B0DDB}"/>
              </a:ext>
            </a:extLst>
          </p:cNvPr>
          <p:cNvSpPr/>
          <p:nvPr/>
        </p:nvSpPr>
        <p:spPr>
          <a:xfrm>
            <a:off x="2736092" y="2579969"/>
            <a:ext cx="2115127" cy="184666"/>
          </a:xfrm>
          <a:prstGeom prst="rect">
            <a:avLst/>
          </a:prstGeom>
          <a:noFill/>
          <a:ln w="19050">
            <a:solidFill>
              <a:srgbClr val="FFC000"/>
            </a:solidFill>
          </a:ln>
        </p:spPr>
        <p:txBody>
          <a:bodyPr wrap="square" lIns="0" tIns="0" rIns="0" bIns="0">
            <a:spAutoFit/>
          </a:bodyPr>
          <a:lstStyle/>
          <a:p>
            <a:pPr algn="ctr"/>
            <a:r>
              <a:rPr lang="en-US" sz="1200" dirty="0">
                <a:solidFill>
                  <a:schemeClr val="accent4">
                    <a:lumMod val="75000"/>
                  </a:schemeClr>
                </a:solidFill>
              </a:rPr>
              <a:t>Survived</a:t>
            </a:r>
          </a:p>
        </p:txBody>
      </p:sp>
    </p:spTree>
    <p:extLst>
      <p:ext uri="{BB962C8B-B14F-4D97-AF65-F5344CB8AC3E}">
        <p14:creationId xmlns:p14="http://schemas.microsoft.com/office/powerpoint/2010/main" val="427261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3.95833E-6 -4.44444E-6 L -3.95833E-6 0.08195 " pathEditMode="relative" rAng="0" ptsTypes="AA">
                                      <p:cBhvr>
                                        <p:cTn id="17" dur="2000" fill="hold"/>
                                        <p:tgtEl>
                                          <p:spTgt spid="25"/>
                                        </p:tgtEl>
                                        <p:attrNameLst>
                                          <p:attrName>ppt_x</p:attrName>
                                          <p:attrName>ppt_y</p:attrName>
                                        </p:attrNameLst>
                                      </p:cBhvr>
                                      <p:rCtr x="0" y="4097"/>
                                    </p:animMotion>
                                  </p:childTnLst>
                                </p:cTn>
                              </p:par>
                              <p:par>
                                <p:cTn id="18" presetID="42" presetClass="path" presetSubtype="0" accel="50000" decel="50000" fill="hold" grpId="1" nodeType="withEffect">
                                  <p:stCondLst>
                                    <p:cond delay="0"/>
                                  </p:stCondLst>
                                  <p:childTnLst>
                                    <p:animMotion origin="layout" path="M 2.91667E-6 -4.44444E-6 L 2.91667E-6 0.08102 " pathEditMode="relative" rAng="0" ptsTypes="AA">
                                      <p:cBhvr>
                                        <p:cTn id="19" dur="2000" fill="hold"/>
                                        <p:tgtEl>
                                          <p:spTgt spid="27"/>
                                        </p:tgtEl>
                                        <p:attrNameLst>
                                          <p:attrName>ppt_x</p:attrName>
                                          <p:attrName>ppt_y</p:attrName>
                                        </p:attrNameLst>
                                      </p:cBhvr>
                                      <p:rCtr x="0" y="4051"/>
                                    </p:animMotion>
                                  </p:childTnLst>
                                </p:cTn>
                              </p:par>
                              <p:par>
                                <p:cTn id="20" presetID="42" presetClass="path" presetSubtype="0" accel="50000" decel="50000" fill="hold" grpId="1" nodeType="withEffect">
                                  <p:stCondLst>
                                    <p:cond delay="0"/>
                                  </p:stCondLst>
                                  <p:childTnLst>
                                    <p:animMotion origin="layout" path="M -2.91667E-6 -4.44444E-6 L -2.91667E-6 0.08195 " pathEditMode="relative" rAng="0" ptsTypes="AA">
                                      <p:cBhvr>
                                        <p:cTn id="21" dur="2000" fill="hold"/>
                                        <p:tgtEl>
                                          <p:spTgt spid="26"/>
                                        </p:tgtEl>
                                        <p:attrNameLst>
                                          <p:attrName>ppt_x</p:attrName>
                                          <p:attrName>ppt_y</p:attrName>
                                        </p:attrNameLst>
                                      </p:cBhvr>
                                      <p:rCtr x="0" y="4097"/>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1"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3.75E-6 0.01504 L -3.75E-6 0.1368 " pathEditMode="relative" rAng="0" ptsTypes="AA">
                                      <p:cBhvr>
                                        <p:cTn id="36" dur="2000" fill="hold"/>
                                        <p:tgtEl>
                                          <p:spTgt spid="5"/>
                                        </p:tgtEl>
                                        <p:attrNameLst>
                                          <p:attrName>ppt_x</p:attrName>
                                          <p:attrName>ppt_y</p:attrName>
                                        </p:attrNameLst>
                                      </p:cBhvr>
                                      <p:rCtr x="0" y="6088"/>
                                    </p:animMotion>
                                  </p:childTnLst>
                                </p:cTn>
                              </p:par>
                              <p:par>
                                <p:cTn id="37" presetID="42" presetClass="path" presetSubtype="0" accel="50000" decel="50000" fill="hold" grpId="0" nodeType="withEffect">
                                  <p:stCondLst>
                                    <p:cond delay="0"/>
                                  </p:stCondLst>
                                  <p:childTnLst>
                                    <p:animMotion origin="layout" path="M 3.95833E-6 0.01504 L 3.95833E-6 0.1368 " pathEditMode="relative" rAng="0" ptsTypes="AA">
                                      <p:cBhvr>
                                        <p:cTn id="38" dur="2000" fill="hold"/>
                                        <p:tgtEl>
                                          <p:spTgt spid="6"/>
                                        </p:tgtEl>
                                        <p:attrNameLst>
                                          <p:attrName>ppt_x</p:attrName>
                                          <p:attrName>ppt_y</p:attrName>
                                        </p:attrNameLst>
                                      </p:cBhvr>
                                      <p:rCtr x="0" y="6088"/>
                                    </p:animMotion>
                                  </p:childTnLst>
                                </p:cTn>
                              </p:par>
                              <p:par>
                                <p:cTn id="39" presetID="42" presetClass="path" presetSubtype="0" accel="50000" decel="50000" fill="hold" grpId="0" nodeType="withEffect">
                                  <p:stCondLst>
                                    <p:cond delay="0"/>
                                  </p:stCondLst>
                                  <p:childTnLst>
                                    <p:animMotion origin="layout" path="M -3.125E-6 0.01504 L -3.125E-6 0.13588 " pathEditMode="relative" rAng="0" ptsTypes="AA">
                                      <p:cBhvr>
                                        <p:cTn id="40" dur="2000" fill="hold"/>
                                        <p:tgtEl>
                                          <p:spTgt spid="4"/>
                                        </p:tgtEl>
                                        <p:attrNameLst>
                                          <p:attrName>ppt_x</p:attrName>
                                          <p:attrName>ppt_y</p:attrName>
                                        </p:attrNameLst>
                                      </p:cBhvr>
                                      <p:rCtr x="0" y="6042"/>
                                    </p:animMotion>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42" presetClass="path" presetSubtype="0" accel="50000" decel="50000" fill="hold" grpId="1" nodeType="withEffect">
                                  <p:stCondLst>
                                    <p:cond delay="0"/>
                                  </p:stCondLst>
                                  <p:childTnLst>
                                    <p:animMotion origin="layout" path="M 2.08333E-6 -3.33333E-6 L 2.08333E-6 0.09098 " pathEditMode="relative" rAng="0" ptsTypes="AA">
                                      <p:cBhvr>
                                        <p:cTn id="48" dur="2000" fill="hold"/>
                                        <p:tgtEl>
                                          <p:spTgt spid="32"/>
                                        </p:tgtEl>
                                        <p:attrNameLst>
                                          <p:attrName>ppt_x</p:attrName>
                                          <p:attrName>ppt_y</p:attrName>
                                        </p:attrNameLst>
                                      </p:cBhvr>
                                      <p:rCtr x="0" y="4537"/>
                                    </p:animMotion>
                                  </p:childTnLst>
                                </p:cTn>
                              </p:par>
                              <p:par>
                                <p:cTn id="49" presetID="42" presetClass="path" presetSubtype="0" accel="50000" decel="50000" fill="hold" grpId="1" nodeType="withEffect">
                                  <p:stCondLst>
                                    <p:cond delay="0"/>
                                  </p:stCondLst>
                                  <p:childTnLst>
                                    <p:animMotion origin="layout" path="M -3.54167E-6 -3.33333E-6 L -3.54167E-6 0.09098 " pathEditMode="relative" rAng="0" ptsTypes="AA">
                                      <p:cBhvr>
                                        <p:cTn id="50" dur="2000" fill="hold"/>
                                        <p:tgtEl>
                                          <p:spTgt spid="31"/>
                                        </p:tgtEl>
                                        <p:attrNameLst>
                                          <p:attrName>ppt_x</p:attrName>
                                          <p:attrName>ppt_y</p:attrName>
                                        </p:attrNameLst>
                                      </p:cBhvr>
                                      <p:rCtr x="0" y="45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F1A3079-B72E-4F0C-91E7-84F8A030638B}"/>
              </a:ext>
            </a:extLst>
          </p:cNvPr>
          <p:cNvPicPr>
            <a:picLocks noChangeAspect="1"/>
          </p:cNvPicPr>
          <p:nvPr/>
        </p:nvPicPr>
        <p:blipFill>
          <a:blip r:embed="rId3"/>
          <a:stretch>
            <a:fillRect/>
          </a:stretch>
        </p:blipFill>
        <p:spPr bwMode="auto">
          <a:xfrm>
            <a:off x="4439961" y="1035869"/>
            <a:ext cx="5726868" cy="5726868"/>
          </a:xfrm>
          <a:prstGeom prst="rect">
            <a:avLst/>
          </a:prstGeom>
        </p:spPr>
      </p:pic>
      <p:sp>
        <p:nvSpPr>
          <p:cNvPr id="23" name="TextBox 22">
            <a:extLst>
              <a:ext uri="{FF2B5EF4-FFF2-40B4-BE49-F238E27FC236}">
                <a16:creationId xmlns:a16="http://schemas.microsoft.com/office/drawing/2014/main" id="{EE7658F0-E4B4-412A-82D6-8E132354A1F6}"/>
              </a:ext>
            </a:extLst>
          </p:cNvPr>
          <p:cNvSpPr txBox="1"/>
          <p:nvPr/>
        </p:nvSpPr>
        <p:spPr>
          <a:xfrm>
            <a:off x="5648528" y="989504"/>
            <a:ext cx="2226397" cy="307777"/>
          </a:xfrm>
          <a:prstGeom prst="rect">
            <a:avLst/>
          </a:prstGeom>
          <a:solidFill>
            <a:srgbClr val="DBBEA1"/>
          </a:solidFill>
        </p:spPr>
        <p:txBody>
          <a:bodyPr wrap="square" lIns="0" tIns="0" rIns="0" bIns="0">
            <a:spAutoFit/>
          </a:bodyPr>
          <a:lstStyle/>
          <a:p>
            <a:pPr algn="ctr"/>
            <a:r>
              <a:rPr lang="en-US" sz="2000" dirty="0">
                <a:solidFill>
                  <a:srgbClr val="228B22"/>
                </a:solidFill>
              </a:rPr>
              <a:t>Uninfected</a:t>
            </a:r>
          </a:p>
        </p:txBody>
      </p:sp>
      <p:sp>
        <p:nvSpPr>
          <p:cNvPr id="24" name="TextBox 23">
            <a:extLst>
              <a:ext uri="{FF2B5EF4-FFF2-40B4-BE49-F238E27FC236}">
                <a16:creationId xmlns:a16="http://schemas.microsoft.com/office/drawing/2014/main" id="{F9EB8D7B-7B0B-484F-BC8D-C36507B76905}"/>
              </a:ext>
            </a:extLst>
          </p:cNvPr>
          <p:cNvSpPr txBox="1"/>
          <p:nvPr/>
        </p:nvSpPr>
        <p:spPr>
          <a:xfrm>
            <a:off x="8010154" y="741676"/>
            <a:ext cx="2226397" cy="553998"/>
          </a:xfrm>
          <a:prstGeom prst="rect">
            <a:avLst/>
          </a:prstGeom>
          <a:solidFill>
            <a:srgbClr val="DBBEA1"/>
          </a:solidFill>
        </p:spPr>
        <p:txBody>
          <a:bodyPr wrap="square" lIns="0" tIns="0" rIns="0" bIns="0">
            <a:spAutoFit/>
          </a:bodyPr>
          <a:lstStyle/>
          <a:p>
            <a:pPr algn="ctr"/>
            <a:r>
              <a:rPr lang="en-US" dirty="0">
                <a:solidFill>
                  <a:srgbClr val="FF7F00"/>
                </a:solidFill>
              </a:rPr>
              <a:t>Community acquired pneumonia</a:t>
            </a:r>
          </a:p>
        </p:txBody>
      </p:sp>
      <p:sp>
        <p:nvSpPr>
          <p:cNvPr id="29" name="TextBox 28">
            <a:extLst>
              <a:ext uri="{FF2B5EF4-FFF2-40B4-BE49-F238E27FC236}">
                <a16:creationId xmlns:a16="http://schemas.microsoft.com/office/drawing/2014/main" id="{99B53E10-C3A3-4ADB-9918-1B2753FEE311}"/>
              </a:ext>
            </a:extLst>
          </p:cNvPr>
          <p:cNvSpPr txBox="1"/>
          <p:nvPr/>
        </p:nvSpPr>
        <p:spPr>
          <a:xfrm rot="5400000">
            <a:off x="9260086" y="4765520"/>
            <a:ext cx="2226397" cy="307777"/>
          </a:xfrm>
          <a:prstGeom prst="rect">
            <a:avLst/>
          </a:prstGeom>
          <a:solidFill>
            <a:srgbClr val="96C0BA"/>
          </a:solidFill>
        </p:spPr>
        <p:txBody>
          <a:bodyPr wrap="square" lIns="0" tIns="0" rIns="0" bIns="0">
            <a:spAutoFit/>
          </a:bodyPr>
          <a:lstStyle/>
          <a:p>
            <a:pPr algn="ctr"/>
            <a:r>
              <a:rPr lang="en-US" sz="2000" dirty="0">
                <a:solidFill>
                  <a:srgbClr val="228B22"/>
                </a:solidFill>
              </a:rPr>
              <a:t>Uninfected</a:t>
            </a:r>
          </a:p>
        </p:txBody>
      </p:sp>
      <p:sp>
        <p:nvSpPr>
          <p:cNvPr id="30" name="TextBox 29">
            <a:extLst>
              <a:ext uri="{FF2B5EF4-FFF2-40B4-BE49-F238E27FC236}">
                <a16:creationId xmlns:a16="http://schemas.microsoft.com/office/drawing/2014/main" id="{C8CBB850-96E4-4B80-87DE-DC959B71A0FE}"/>
              </a:ext>
            </a:extLst>
          </p:cNvPr>
          <p:cNvSpPr txBox="1"/>
          <p:nvPr/>
        </p:nvSpPr>
        <p:spPr>
          <a:xfrm rot="5400000">
            <a:off x="9689207" y="2465739"/>
            <a:ext cx="1347537" cy="307777"/>
          </a:xfrm>
          <a:prstGeom prst="rect">
            <a:avLst/>
          </a:prstGeom>
          <a:solidFill>
            <a:srgbClr val="96C0BA"/>
          </a:solidFill>
        </p:spPr>
        <p:txBody>
          <a:bodyPr wrap="square" lIns="0" tIns="0" rIns="0" bIns="0">
            <a:spAutoFit/>
          </a:bodyPr>
          <a:lstStyle/>
          <a:p>
            <a:pPr algn="ctr"/>
            <a:r>
              <a:rPr lang="en-US" sz="2000" dirty="0">
                <a:solidFill>
                  <a:srgbClr val="B22222"/>
                </a:solidFill>
              </a:rPr>
              <a:t>COVID19</a:t>
            </a:r>
          </a:p>
        </p:txBody>
      </p:sp>
      <p:sp>
        <p:nvSpPr>
          <p:cNvPr id="12" name="TextBox 11">
            <a:extLst>
              <a:ext uri="{FF2B5EF4-FFF2-40B4-BE49-F238E27FC236}">
                <a16:creationId xmlns:a16="http://schemas.microsoft.com/office/drawing/2014/main" id="{75150908-D7C7-4618-96D3-914A02E7388B}"/>
              </a:ext>
            </a:extLst>
          </p:cNvPr>
          <p:cNvSpPr txBox="1"/>
          <p:nvPr/>
        </p:nvSpPr>
        <p:spPr>
          <a:xfrm>
            <a:off x="2144158" y="11753"/>
            <a:ext cx="7631213" cy="954107"/>
          </a:xfrm>
          <a:prstGeom prst="rect">
            <a:avLst/>
          </a:prstGeom>
          <a:noFill/>
        </p:spPr>
        <p:txBody>
          <a:bodyPr wrap="square">
            <a:spAutoFit/>
          </a:bodyPr>
          <a:lstStyle/>
          <a:p>
            <a:pPr algn="ctr"/>
            <a:r>
              <a:rPr lang="en-US" sz="2800" dirty="0">
                <a:solidFill>
                  <a:schemeClr val="tx2"/>
                </a:solidFill>
              </a:rPr>
              <a:t>Distinct </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 </a:t>
            </a:r>
            <a:r>
              <a:rPr lang="en-US" sz="2800" dirty="0">
                <a:solidFill>
                  <a:schemeClr val="tx2"/>
                </a:solidFill>
              </a:rPr>
              <a:t>Taxonomic profiles</a:t>
            </a:r>
          </a:p>
        </p:txBody>
      </p:sp>
      <p:pic>
        <p:nvPicPr>
          <p:cNvPr id="18" name="Picture 17">
            <a:extLst>
              <a:ext uri="{FF2B5EF4-FFF2-40B4-BE49-F238E27FC236}">
                <a16:creationId xmlns:a16="http://schemas.microsoft.com/office/drawing/2014/main" id="{C98E3FF4-B8D6-4219-B97C-6C11B941612D}"/>
              </a:ext>
            </a:extLst>
          </p:cNvPr>
          <p:cNvPicPr>
            <a:picLocks noChangeAspect="1"/>
          </p:cNvPicPr>
          <p:nvPr/>
        </p:nvPicPr>
        <p:blipFill rotWithShape="1">
          <a:blip r:embed="rId3"/>
          <a:srcRect t="45714" r="55851"/>
          <a:stretch/>
        </p:blipFill>
        <p:spPr bwMode="auto">
          <a:xfrm>
            <a:off x="616496" y="1649285"/>
            <a:ext cx="3797181" cy="4669071"/>
          </a:xfrm>
          <a:prstGeom prst="rect">
            <a:avLst/>
          </a:prstGeom>
        </p:spPr>
      </p:pic>
      <p:sp>
        <p:nvSpPr>
          <p:cNvPr id="19" name="TextBox 18">
            <a:extLst>
              <a:ext uri="{FF2B5EF4-FFF2-40B4-BE49-F238E27FC236}">
                <a16:creationId xmlns:a16="http://schemas.microsoft.com/office/drawing/2014/main" id="{29388914-0608-4E1A-8DC8-137CF386A5C1}"/>
              </a:ext>
            </a:extLst>
          </p:cNvPr>
          <p:cNvSpPr txBox="1"/>
          <p:nvPr/>
        </p:nvSpPr>
        <p:spPr>
          <a:xfrm>
            <a:off x="1802428" y="5611627"/>
            <a:ext cx="1899901" cy="369332"/>
          </a:xfrm>
          <a:prstGeom prst="rect">
            <a:avLst/>
          </a:prstGeom>
          <a:noFill/>
        </p:spPr>
        <p:txBody>
          <a:bodyPr wrap="square">
            <a:spAutoFit/>
          </a:bodyPr>
          <a:lstStyle/>
          <a:p>
            <a:pPr algn="ctr" fontAlgn="b"/>
            <a:r>
              <a:rPr lang="en-US" i="1" dirty="0" err="1">
                <a:solidFill>
                  <a:srgbClr val="000000"/>
                </a:solidFill>
                <a:latin typeface="Calibri" panose="020F0502020204030204" pitchFamily="34" charset="0"/>
              </a:rPr>
              <a:t>Sphingomonas</a:t>
            </a:r>
            <a:endParaRPr lang="en-US" i="1" dirty="0">
              <a:solidFill>
                <a:srgbClr val="000000"/>
              </a:solidFill>
              <a:latin typeface="Calibri" panose="020F0502020204030204" pitchFamily="34" charset="0"/>
            </a:endParaRPr>
          </a:p>
        </p:txBody>
      </p:sp>
      <p:graphicFrame>
        <p:nvGraphicFramePr>
          <p:cNvPr id="20" name="Table 19">
            <a:extLst>
              <a:ext uri="{FF2B5EF4-FFF2-40B4-BE49-F238E27FC236}">
                <a16:creationId xmlns:a16="http://schemas.microsoft.com/office/drawing/2014/main" id="{26F2308B-A1B4-4D2E-B8D4-2E1550C26064}"/>
              </a:ext>
            </a:extLst>
          </p:cNvPr>
          <p:cNvGraphicFramePr>
            <a:graphicFrameLocks noGrp="1"/>
          </p:cNvGraphicFramePr>
          <p:nvPr>
            <p:extLst>
              <p:ext uri="{D42A27DB-BD31-4B8C-83A1-F6EECF244321}">
                <p14:modId xmlns:p14="http://schemas.microsoft.com/office/powerpoint/2010/main" val="1677005810"/>
              </p:ext>
            </p:extLst>
          </p:nvPr>
        </p:nvGraphicFramePr>
        <p:xfrm>
          <a:off x="989220" y="6032607"/>
          <a:ext cx="3173236" cy="571500"/>
        </p:xfrm>
        <a:graphic>
          <a:graphicData uri="http://schemas.openxmlformats.org/drawingml/2006/table">
            <a:tbl>
              <a:tblPr/>
              <a:tblGrid>
                <a:gridCol w="827951">
                  <a:extLst>
                    <a:ext uri="{9D8B030D-6E8A-4147-A177-3AD203B41FA5}">
                      <a16:colId xmlns:a16="http://schemas.microsoft.com/office/drawing/2014/main" val="3088268488"/>
                    </a:ext>
                  </a:extLst>
                </a:gridCol>
                <a:gridCol w="774700">
                  <a:extLst>
                    <a:ext uri="{9D8B030D-6E8A-4147-A177-3AD203B41FA5}">
                      <a16:colId xmlns:a16="http://schemas.microsoft.com/office/drawing/2014/main" val="2779474549"/>
                    </a:ext>
                  </a:extLst>
                </a:gridCol>
                <a:gridCol w="626295">
                  <a:extLst>
                    <a:ext uri="{9D8B030D-6E8A-4147-A177-3AD203B41FA5}">
                      <a16:colId xmlns:a16="http://schemas.microsoft.com/office/drawing/2014/main" val="292891952"/>
                    </a:ext>
                  </a:extLst>
                </a:gridCol>
                <a:gridCol w="626295">
                  <a:extLst>
                    <a:ext uri="{9D8B030D-6E8A-4147-A177-3AD203B41FA5}">
                      <a16:colId xmlns:a16="http://schemas.microsoft.com/office/drawing/2014/main" val="4135818913"/>
                    </a:ext>
                  </a:extLst>
                </a:gridCol>
                <a:gridCol w="317995">
                  <a:extLst>
                    <a:ext uri="{9D8B030D-6E8A-4147-A177-3AD203B41FA5}">
                      <a16:colId xmlns:a16="http://schemas.microsoft.com/office/drawing/2014/main" val="3472297216"/>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treatment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median ratio</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 q</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1209258"/>
                  </a:ext>
                </a:extLst>
              </a:tr>
              <a:tr h="190500">
                <a:tc>
                  <a:txBody>
                    <a:bodyPr/>
                    <a:lstStyle/>
                    <a:p>
                      <a:pPr algn="ctr" fontAlgn="b"/>
                      <a:r>
                        <a:rPr lang="en-US" sz="1100" b="0" i="0" u="none" strike="noStrike" dirty="0">
                          <a:solidFill>
                            <a:srgbClr val="000000"/>
                          </a:solidFill>
                          <a:effectLst/>
                          <a:latin typeface="Calibri" panose="020F0502020204030204" pitchFamily="34" charset="0"/>
                        </a:rPr>
                        <a:t>CAP</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0.007</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37951790"/>
                  </a:ext>
                </a:extLst>
              </a:tr>
              <a:tr h="190500">
                <a:tc>
                  <a:txBody>
                    <a:bodyPr/>
                    <a:lstStyle/>
                    <a:p>
                      <a:pPr algn="ctr" fontAlgn="b"/>
                      <a:r>
                        <a:rPr lang="en-US" sz="1100" b="0" i="0" u="none" strike="noStrike" dirty="0">
                          <a:solidFill>
                            <a:srgbClr val="000000"/>
                          </a:solidFill>
                          <a:effectLst/>
                          <a:latin typeface="Calibri" panose="020F0502020204030204" pitchFamily="34" charset="0"/>
                        </a:rPr>
                        <a:t>Uninfected</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-2.80</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&lt;0.0001</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&lt;0.0005</a:t>
                      </a:r>
                    </a:p>
                  </a:txBody>
                  <a:tcPr marL="9525" marR="9525" marT="9525"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extLst>
                  <a:ext uri="{0D108BD9-81ED-4DB2-BD59-A6C34878D82A}">
                    <a16:rowId xmlns:a16="http://schemas.microsoft.com/office/drawing/2014/main" val="3396690318"/>
                  </a:ext>
                </a:extLst>
              </a:tr>
            </a:tbl>
          </a:graphicData>
        </a:graphic>
      </p:graphicFrame>
    </p:spTree>
    <p:extLst>
      <p:ext uri="{BB962C8B-B14F-4D97-AF65-F5344CB8AC3E}">
        <p14:creationId xmlns:p14="http://schemas.microsoft.com/office/powerpoint/2010/main" val="53228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A4E9D5A-A654-46CB-BDC7-237FE063805A}"/>
              </a:ext>
            </a:extLst>
          </p:cNvPr>
          <p:cNvPicPr>
            <a:picLocks noChangeAspect="1"/>
          </p:cNvPicPr>
          <p:nvPr/>
        </p:nvPicPr>
        <p:blipFill rotWithShape="1">
          <a:blip r:embed="rId3">
            <a:alphaModFix/>
          </a:blip>
          <a:srcRect t="2917" r="59978"/>
          <a:stretch/>
        </p:blipFill>
        <p:spPr>
          <a:xfrm>
            <a:off x="2161447" y="970061"/>
            <a:ext cx="5100357" cy="5840797"/>
          </a:xfrm>
          <a:prstGeom prst="rect">
            <a:avLst/>
          </a:prstGeom>
        </p:spPr>
      </p:pic>
      <p:pic>
        <p:nvPicPr>
          <p:cNvPr id="11" name="Picture 10">
            <a:extLst>
              <a:ext uri="{FF2B5EF4-FFF2-40B4-BE49-F238E27FC236}">
                <a16:creationId xmlns:a16="http://schemas.microsoft.com/office/drawing/2014/main" id="{B06A3324-1514-4BC8-9E44-CB1F26B1A712}"/>
              </a:ext>
            </a:extLst>
          </p:cNvPr>
          <p:cNvPicPr>
            <a:picLocks noChangeAspect="1"/>
          </p:cNvPicPr>
          <p:nvPr/>
        </p:nvPicPr>
        <p:blipFill rotWithShape="1">
          <a:blip r:embed="rId4"/>
          <a:srcRect l="69138" t="13258" r="27942" b="56071"/>
          <a:stretch/>
        </p:blipFill>
        <p:spPr>
          <a:xfrm>
            <a:off x="11048932" y="2503583"/>
            <a:ext cx="374574" cy="1850833"/>
          </a:xfrm>
          <a:prstGeom prst="rect">
            <a:avLst/>
          </a:prstGeom>
        </p:spPr>
      </p:pic>
      <p:pic>
        <p:nvPicPr>
          <p:cNvPr id="13" name="Picture 12">
            <a:extLst>
              <a:ext uri="{FF2B5EF4-FFF2-40B4-BE49-F238E27FC236}">
                <a16:creationId xmlns:a16="http://schemas.microsoft.com/office/drawing/2014/main" id="{502B8924-645B-4FDC-A9C2-00061FE3EE32}"/>
              </a:ext>
            </a:extLst>
          </p:cNvPr>
          <p:cNvPicPr>
            <a:picLocks noChangeAspect="1"/>
          </p:cNvPicPr>
          <p:nvPr/>
        </p:nvPicPr>
        <p:blipFill rotWithShape="1">
          <a:blip r:embed="rId4"/>
          <a:srcRect l="71973" t="13259" r="21757" b="74181"/>
          <a:stretch/>
        </p:blipFill>
        <p:spPr>
          <a:xfrm>
            <a:off x="7467005" y="809468"/>
            <a:ext cx="804231" cy="757914"/>
          </a:xfrm>
          <a:prstGeom prst="rect">
            <a:avLst/>
          </a:prstGeom>
        </p:spPr>
      </p:pic>
      <p:grpSp>
        <p:nvGrpSpPr>
          <p:cNvPr id="24" name="Group 23">
            <a:extLst>
              <a:ext uri="{FF2B5EF4-FFF2-40B4-BE49-F238E27FC236}">
                <a16:creationId xmlns:a16="http://schemas.microsoft.com/office/drawing/2014/main" id="{AE120241-E33A-43BD-9BF4-9959F459B206}"/>
              </a:ext>
            </a:extLst>
          </p:cNvPr>
          <p:cNvGrpSpPr/>
          <p:nvPr/>
        </p:nvGrpSpPr>
        <p:grpSpPr>
          <a:xfrm>
            <a:off x="169864" y="3255394"/>
            <a:ext cx="1992678" cy="2713900"/>
            <a:chOff x="210208" y="3734506"/>
            <a:chExt cx="1992678" cy="2713900"/>
          </a:xfrm>
        </p:grpSpPr>
        <p:pic>
          <p:nvPicPr>
            <p:cNvPr id="8" name="Picture 7">
              <a:extLst>
                <a:ext uri="{FF2B5EF4-FFF2-40B4-BE49-F238E27FC236}">
                  <a16:creationId xmlns:a16="http://schemas.microsoft.com/office/drawing/2014/main" id="{22F7762B-50FB-4E4E-943B-F5C3AE38E4B5}"/>
                </a:ext>
              </a:extLst>
            </p:cNvPr>
            <p:cNvPicPr>
              <a:picLocks noChangeAspect="1"/>
            </p:cNvPicPr>
            <p:nvPr/>
          </p:nvPicPr>
          <p:blipFill rotWithShape="1">
            <a:blip r:embed="rId4"/>
            <a:srcRect l="71869" t="60383" r="18276" b="31595"/>
            <a:stretch/>
          </p:blipFill>
          <p:spPr>
            <a:xfrm>
              <a:off x="210208" y="5964312"/>
              <a:ext cx="1264023" cy="484094"/>
            </a:xfrm>
            <a:prstGeom prst="rect">
              <a:avLst/>
            </a:prstGeom>
          </p:spPr>
        </p:pic>
        <p:pic>
          <p:nvPicPr>
            <p:cNvPr id="16" name="Picture 15">
              <a:extLst>
                <a:ext uri="{FF2B5EF4-FFF2-40B4-BE49-F238E27FC236}">
                  <a16:creationId xmlns:a16="http://schemas.microsoft.com/office/drawing/2014/main" id="{0048D819-3365-4DD9-8439-DEA25001A859}"/>
                </a:ext>
              </a:extLst>
            </p:cNvPr>
            <p:cNvPicPr>
              <a:picLocks noChangeAspect="1"/>
            </p:cNvPicPr>
            <p:nvPr/>
          </p:nvPicPr>
          <p:blipFill rotWithShape="1">
            <a:blip r:embed="rId4"/>
            <a:srcRect l="71981" t="85757" r="24954" b="-173"/>
            <a:stretch/>
          </p:blipFill>
          <p:spPr>
            <a:xfrm>
              <a:off x="210208" y="3734506"/>
              <a:ext cx="393090" cy="869949"/>
            </a:xfrm>
            <a:prstGeom prst="rect">
              <a:avLst/>
            </a:prstGeom>
          </p:spPr>
        </p:pic>
        <p:grpSp>
          <p:nvGrpSpPr>
            <p:cNvPr id="23" name="Group 22">
              <a:extLst>
                <a:ext uri="{FF2B5EF4-FFF2-40B4-BE49-F238E27FC236}">
                  <a16:creationId xmlns:a16="http://schemas.microsoft.com/office/drawing/2014/main" id="{7B315D29-BC66-44C2-BD87-AF8FED039966}"/>
                </a:ext>
              </a:extLst>
            </p:cNvPr>
            <p:cNvGrpSpPr/>
            <p:nvPr/>
          </p:nvGrpSpPr>
          <p:grpSpPr>
            <a:xfrm>
              <a:off x="210208" y="4806541"/>
              <a:ext cx="1992678" cy="955684"/>
              <a:chOff x="-2632" y="3438590"/>
              <a:chExt cx="1992678" cy="955684"/>
            </a:xfrm>
          </p:grpSpPr>
          <p:pic>
            <p:nvPicPr>
              <p:cNvPr id="17" name="Picture 16">
                <a:extLst>
                  <a:ext uri="{FF2B5EF4-FFF2-40B4-BE49-F238E27FC236}">
                    <a16:creationId xmlns:a16="http://schemas.microsoft.com/office/drawing/2014/main" id="{91A97391-1BF2-42B9-81F2-203CBD771350}"/>
                  </a:ext>
                </a:extLst>
              </p:cNvPr>
              <p:cNvPicPr>
                <a:picLocks noChangeAspect="1"/>
              </p:cNvPicPr>
              <p:nvPr/>
            </p:nvPicPr>
            <p:blipFill rotWithShape="1">
              <a:blip r:embed="rId4"/>
              <a:srcRect l="71981" t="70289" r="12495" b="27484"/>
              <a:stretch/>
            </p:blipFill>
            <p:spPr>
              <a:xfrm>
                <a:off x="-2632" y="3438590"/>
                <a:ext cx="1991135" cy="134386"/>
              </a:xfrm>
              <a:prstGeom prst="rect">
                <a:avLst/>
              </a:prstGeom>
            </p:spPr>
          </p:pic>
          <p:grpSp>
            <p:nvGrpSpPr>
              <p:cNvPr id="22" name="Group 21">
                <a:extLst>
                  <a:ext uri="{FF2B5EF4-FFF2-40B4-BE49-F238E27FC236}">
                    <a16:creationId xmlns:a16="http://schemas.microsoft.com/office/drawing/2014/main" id="{0FD4EDD4-9011-4DCE-B696-7A03FB42EE13}"/>
                  </a:ext>
                </a:extLst>
              </p:cNvPr>
              <p:cNvGrpSpPr/>
              <p:nvPr/>
            </p:nvGrpSpPr>
            <p:grpSpPr>
              <a:xfrm>
                <a:off x="-2632" y="3572976"/>
                <a:ext cx="1992678" cy="821298"/>
                <a:chOff x="-1089" y="3572976"/>
                <a:chExt cx="1992678" cy="821298"/>
              </a:xfrm>
            </p:grpSpPr>
            <p:pic>
              <p:nvPicPr>
                <p:cNvPr id="14" name="Picture 13">
                  <a:extLst>
                    <a:ext uri="{FF2B5EF4-FFF2-40B4-BE49-F238E27FC236}">
                      <a16:creationId xmlns:a16="http://schemas.microsoft.com/office/drawing/2014/main" id="{449BDB4C-6290-4A4F-A62C-3282B7D1FC11}"/>
                    </a:ext>
                  </a:extLst>
                </p:cNvPr>
                <p:cNvPicPr>
                  <a:picLocks noChangeAspect="1"/>
                </p:cNvPicPr>
                <p:nvPr/>
              </p:nvPicPr>
              <p:blipFill rotWithShape="1">
                <a:blip r:embed="rId4"/>
                <a:srcRect l="71981" t="78211" r="12495" b="15728"/>
                <a:stretch/>
              </p:blipFill>
              <p:spPr>
                <a:xfrm>
                  <a:off x="-1089" y="3572976"/>
                  <a:ext cx="1991135" cy="365761"/>
                </a:xfrm>
                <a:prstGeom prst="rect">
                  <a:avLst/>
                </a:prstGeom>
              </p:spPr>
            </p:pic>
            <p:grpSp>
              <p:nvGrpSpPr>
                <p:cNvPr id="19" name="Group 18">
                  <a:extLst>
                    <a:ext uri="{FF2B5EF4-FFF2-40B4-BE49-F238E27FC236}">
                      <a16:creationId xmlns:a16="http://schemas.microsoft.com/office/drawing/2014/main" id="{2341F730-5F9A-4294-B1E2-8071C9F25062}"/>
                    </a:ext>
                  </a:extLst>
                </p:cNvPr>
                <p:cNvGrpSpPr/>
                <p:nvPr/>
              </p:nvGrpSpPr>
              <p:grpSpPr>
                <a:xfrm>
                  <a:off x="454" y="3908792"/>
                  <a:ext cx="1991135" cy="485482"/>
                  <a:chOff x="-1638438" y="3648107"/>
                  <a:chExt cx="1991135" cy="485482"/>
                </a:xfrm>
              </p:grpSpPr>
              <p:pic>
                <p:nvPicPr>
                  <p:cNvPr id="20" name="Picture 19">
                    <a:extLst>
                      <a:ext uri="{FF2B5EF4-FFF2-40B4-BE49-F238E27FC236}">
                        <a16:creationId xmlns:a16="http://schemas.microsoft.com/office/drawing/2014/main" id="{39538DAE-4C17-48AE-ADEC-6EE2BD7CE695}"/>
                      </a:ext>
                    </a:extLst>
                  </p:cNvPr>
                  <p:cNvPicPr>
                    <a:picLocks noChangeAspect="1"/>
                  </p:cNvPicPr>
                  <p:nvPr/>
                </p:nvPicPr>
                <p:blipFill rotWithShape="1">
                  <a:blip r:embed="rId4"/>
                  <a:srcRect l="71981" t="72552" r="12495" b="21771"/>
                  <a:stretch/>
                </p:blipFill>
                <p:spPr>
                  <a:xfrm>
                    <a:off x="-1638438" y="3648107"/>
                    <a:ext cx="1991135" cy="342596"/>
                  </a:xfrm>
                  <a:prstGeom prst="rect">
                    <a:avLst/>
                  </a:prstGeom>
                </p:spPr>
              </p:pic>
              <p:pic>
                <p:nvPicPr>
                  <p:cNvPr id="21" name="Picture 20">
                    <a:extLst>
                      <a:ext uri="{FF2B5EF4-FFF2-40B4-BE49-F238E27FC236}">
                        <a16:creationId xmlns:a16="http://schemas.microsoft.com/office/drawing/2014/main" id="{A4772BC7-E8EE-449D-A8AB-EC82F7DEB215}"/>
                      </a:ext>
                    </a:extLst>
                  </p:cNvPr>
                  <p:cNvPicPr>
                    <a:picLocks noChangeAspect="1"/>
                  </p:cNvPicPr>
                  <p:nvPr/>
                </p:nvPicPr>
                <p:blipFill rotWithShape="1">
                  <a:blip r:embed="rId4"/>
                  <a:srcRect l="87437" t="75703" r="95" b="21771"/>
                  <a:stretch/>
                </p:blipFill>
                <p:spPr>
                  <a:xfrm>
                    <a:off x="-1419634" y="3981189"/>
                    <a:ext cx="1599249" cy="152400"/>
                  </a:xfrm>
                  <a:prstGeom prst="rect">
                    <a:avLst/>
                  </a:prstGeom>
                </p:spPr>
              </p:pic>
            </p:grpSp>
          </p:grpSp>
        </p:grpSp>
      </p:grpSp>
      <p:grpSp>
        <p:nvGrpSpPr>
          <p:cNvPr id="27" name="Group 26">
            <a:extLst>
              <a:ext uri="{FF2B5EF4-FFF2-40B4-BE49-F238E27FC236}">
                <a16:creationId xmlns:a16="http://schemas.microsoft.com/office/drawing/2014/main" id="{47FCA83A-9EDE-459E-A182-CC53657AEEB2}"/>
              </a:ext>
            </a:extLst>
          </p:cNvPr>
          <p:cNvGrpSpPr/>
          <p:nvPr/>
        </p:nvGrpSpPr>
        <p:grpSpPr>
          <a:xfrm>
            <a:off x="8271236" y="762400"/>
            <a:ext cx="804231" cy="757914"/>
            <a:chOff x="8271236" y="762400"/>
            <a:chExt cx="804231" cy="757914"/>
          </a:xfrm>
        </p:grpSpPr>
        <p:pic>
          <p:nvPicPr>
            <p:cNvPr id="12" name="Picture 11">
              <a:extLst>
                <a:ext uri="{FF2B5EF4-FFF2-40B4-BE49-F238E27FC236}">
                  <a16:creationId xmlns:a16="http://schemas.microsoft.com/office/drawing/2014/main" id="{572F011D-6E17-4E2C-A35A-2F8476D12C61}"/>
                </a:ext>
              </a:extLst>
            </p:cNvPr>
            <p:cNvPicPr>
              <a:picLocks noChangeAspect="1"/>
            </p:cNvPicPr>
            <p:nvPr/>
          </p:nvPicPr>
          <p:blipFill rotWithShape="1">
            <a:blip r:embed="rId4"/>
            <a:srcRect l="71973" t="25346" r="21757" b="62095"/>
            <a:stretch/>
          </p:blipFill>
          <p:spPr>
            <a:xfrm>
              <a:off x="8271236" y="762400"/>
              <a:ext cx="804231" cy="757914"/>
            </a:xfrm>
            <a:prstGeom prst="rect">
              <a:avLst/>
            </a:prstGeom>
          </p:spPr>
        </p:pic>
        <p:sp>
          <p:nvSpPr>
            <p:cNvPr id="25" name="Rectangle 24">
              <a:extLst>
                <a:ext uri="{FF2B5EF4-FFF2-40B4-BE49-F238E27FC236}">
                  <a16:creationId xmlns:a16="http://schemas.microsoft.com/office/drawing/2014/main" id="{D962A4A3-733F-444C-AB5E-AF19D70EAC8F}"/>
                </a:ext>
              </a:extLst>
            </p:cNvPr>
            <p:cNvSpPr/>
            <p:nvPr/>
          </p:nvSpPr>
          <p:spPr>
            <a:xfrm>
              <a:off x="8581185" y="924343"/>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E3837531-E1EC-4E00-9F08-14A5802A07A6}"/>
              </a:ext>
            </a:extLst>
          </p:cNvPr>
          <p:cNvGrpSpPr/>
          <p:nvPr/>
        </p:nvGrpSpPr>
        <p:grpSpPr>
          <a:xfrm>
            <a:off x="2087700" y="1604028"/>
            <a:ext cx="8863771" cy="5184466"/>
            <a:chOff x="2087700" y="1604028"/>
            <a:chExt cx="8863771" cy="5184466"/>
          </a:xfrm>
        </p:grpSpPr>
        <p:grpSp>
          <p:nvGrpSpPr>
            <p:cNvPr id="2" name="Group 1">
              <a:extLst>
                <a:ext uri="{FF2B5EF4-FFF2-40B4-BE49-F238E27FC236}">
                  <a16:creationId xmlns:a16="http://schemas.microsoft.com/office/drawing/2014/main" id="{61155F23-BC82-47EF-8304-168CCE977405}"/>
                </a:ext>
              </a:extLst>
            </p:cNvPr>
            <p:cNvGrpSpPr>
              <a:grpSpLocks noChangeAspect="1"/>
            </p:cNvGrpSpPr>
            <p:nvPr/>
          </p:nvGrpSpPr>
          <p:grpSpPr>
            <a:xfrm>
              <a:off x="2087700" y="1604028"/>
              <a:ext cx="8863771" cy="5184466"/>
              <a:chOff x="2121863" y="1646435"/>
              <a:chExt cx="8425656" cy="4928210"/>
            </a:xfrm>
          </p:grpSpPr>
          <p:pic>
            <p:nvPicPr>
              <p:cNvPr id="3" name="Picture 2">
                <a:extLst>
                  <a:ext uri="{FF2B5EF4-FFF2-40B4-BE49-F238E27FC236}">
                    <a16:creationId xmlns:a16="http://schemas.microsoft.com/office/drawing/2014/main" id="{41E6EBEE-D40D-467D-AA7F-A8A950ABC76A}"/>
                  </a:ext>
                </a:extLst>
              </p:cNvPr>
              <p:cNvPicPr>
                <a:picLocks noChangeAspect="1"/>
              </p:cNvPicPr>
              <p:nvPr/>
            </p:nvPicPr>
            <p:blipFill rotWithShape="1">
              <a:blip r:embed="rId4">
                <a:alphaModFix/>
              </a:blip>
              <a:srcRect l="40182" t="14075" r="30899" b="14463"/>
              <a:stretch/>
            </p:blipFill>
            <p:spPr>
              <a:xfrm>
                <a:off x="7021772" y="1646435"/>
                <a:ext cx="3525747" cy="4099388"/>
              </a:xfrm>
              <a:prstGeom prst="rect">
                <a:avLst/>
              </a:prstGeom>
            </p:spPr>
          </p:pic>
          <p:pic>
            <p:nvPicPr>
              <p:cNvPr id="5" name="Picture 4">
                <a:extLst>
                  <a:ext uri="{FF2B5EF4-FFF2-40B4-BE49-F238E27FC236}">
                    <a16:creationId xmlns:a16="http://schemas.microsoft.com/office/drawing/2014/main" id="{8708EA67-7382-424C-9389-FF7517956C4B}"/>
                  </a:ext>
                </a:extLst>
              </p:cNvPr>
              <p:cNvPicPr>
                <a:picLocks noChangeAspect="1"/>
              </p:cNvPicPr>
              <p:nvPr/>
            </p:nvPicPr>
            <p:blipFill rotWithShape="1">
              <a:blip r:embed="rId4">
                <a:alphaModFix/>
              </a:blip>
              <a:srcRect t="86343" r="57288"/>
              <a:stretch/>
            </p:blipFill>
            <p:spPr>
              <a:xfrm>
                <a:off x="2121863" y="5791200"/>
                <a:ext cx="5207618" cy="783445"/>
              </a:xfrm>
              <a:prstGeom prst="rect">
                <a:avLst/>
              </a:prstGeom>
            </p:spPr>
          </p:pic>
        </p:grpSp>
        <p:sp>
          <p:nvSpPr>
            <p:cNvPr id="26" name="Rectangle 25">
              <a:extLst>
                <a:ext uri="{FF2B5EF4-FFF2-40B4-BE49-F238E27FC236}">
                  <a16:creationId xmlns:a16="http://schemas.microsoft.com/office/drawing/2014/main" id="{5F6CC070-9AB1-4492-B265-32D6D71B4F19}"/>
                </a:ext>
              </a:extLst>
            </p:cNvPr>
            <p:cNvSpPr/>
            <p:nvPr/>
          </p:nvSpPr>
          <p:spPr>
            <a:xfrm>
              <a:off x="7544673" y="1857792"/>
              <a:ext cx="7942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a:extLst>
              <a:ext uri="{FF2B5EF4-FFF2-40B4-BE49-F238E27FC236}">
                <a16:creationId xmlns:a16="http://schemas.microsoft.com/office/drawing/2014/main" id="{A72DECC6-D44D-48BB-8855-CBE120115CE0}"/>
              </a:ext>
            </a:extLst>
          </p:cNvPr>
          <p:cNvPicPr>
            <a:picLocks noChangeAspect="1"/>
          </p:cNvPicPr>
          <p:nvPr/>
        </p:nvPicPr>
        <p:blipFill rotWithShape="1">
          <a:blip r:embed="rId4"/>
          <a:srcRect l="71973" t="38921" r="21757" b="40800"/>
          <a:stretch/>
        </p:blipFill>
        <p:spPr>
          <a:xfrm>
            <a:off x="9075467" y="805132"/>
            <a:ext cx="804231" cy="1223795"/>
          </a:xfrm>
          <a:prstGeom prst="rect">
            <a:avLst/>
          </a:prstGeom>
        </p:spPr>
      </p:pic>
      <p:sp>
        <p:nvSpPr>
          <p:cNvPr id="29" name="TextBox 28">
            <a:extLst>
              <a:ext uri="{FF2B5EF4-FFF2-40B4-BE49-F238E27FC236}">
                <a16:creationId xmlns:a16="http://schemas.microsoft.com/office/drawing/2014/main" id="{582AB31D-165B-47AC-AB6B-A26ADA78AB8C}"/>
              </a:ext>
            </a:extLst>
          </p:cNvPr>
          <p:cNvSpPr txBox="1"/>
          <p:nvPr/>
        </p:nvSpPr>
        <p:spPr>
          <a:xfrm>
            <a:off x="0" y="117572"/>
            <a:ext cx="12192000" cy="523220"/>
          </a:xfrm>
          <a:prstGeom prst="rect">
            <a:avLst/>
          </a:prstGeom>
          <a:noFill/>
        </p:spPr>
        <p:txBody>
          <a:bodyPr wrap="square">
            <a:spAutoFit/>
          </a:bodyPr>
          <a:lstStyle/>
          <a:p>
            <a:pPr algn="ctr"/>
            <a:r>
              <a:rPr lang="en-US" sz="2800" dirty="0">
                <a:solidFill>
                  <a:schemeClr val="tx2"/>
                </a:solidFill>
              </a:rPr>
              <a:t>Notable Gene Ontologies </a:t>
            </a:r>
            <a:r>
              <a:rPr lang="en-US" sz="2800" dirty="0">
                <a:solidFill>
                  <a:srgbClr val="B22222"/>
                </a:solidFill>
              </a:rPr>
              <a:t>COVID19</a:t>
            </a:r>
            <a:r>
              <a:rPr lang="en-US" sz="2800" dirty="0">
                <a:solidFill>
                  <a:schemeClr val="tx2"/>
                </a:solidFill>
              </a:rPr>
              <a:t> : </a:t>
            </a:r>
            <a:r>
              <a:rPr lang="en-US" sz="2800" dirty="0"/>
              <a:t>Deceased</a:t>
            </a:r>
            <a:r>
              <a:rPr lang="en-US" sz="2800" dirty="0">
                <a:solidFill>
                  <a:schemeClr val="tx2"/>
                </a:solidFill>
              </a:rPr>
              <a:t> vs </a:t>
            </a:r>
            <a:r>
              <a:rPr lang="en-US" sz="2800" dirty="0">
                <a:solidFill>
                  <a:srgbClr val="FFC125"/>
                </a:solidFill>
              </a:rPr>
              <a:t>Survived</a:t>
            </a:r>
          </a:p>
        </p:txBody>
      </p:sp>
    </p:spTree>
    <p:extLst>
      <p:ext uri="{BB962C8B-B14F-4D97-AF65-F5344CB8AC3E}">
        <p14:creationId xmlns:p14="http://schemas.microsoft.com/office/powerpoint/2010/main" val="365435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CM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C3835"/>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General_Brand " id="{8E241C18-6C84-5E4C-8761-3B55892AACF5}" vid="{BFDD582E-FF1F-9C4F-8546-5DA41008747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toryboard Layout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7871</TotalTime>
  <Words>4888</Words>
  <Application>Microsoft Office PowerPoint</Application>
  <PresentationFormat>Widescreen</PresentationFormat>
  <Paragraphs>941</Paragraphs>
  <Slides>30</Slides>
  <Notes>26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30</vt:i4>
      </vt:variant>
    </vt:vector>
  </HeadingPairs>
  <TitlesOfParts>
    <vt:vector size="42" baseType="lpstr">
      <vt:lpstr>-apple-system</vt:lpstr>
      <vt:lpstr>Arial</vt:lpstr>
      <vt:lpstr>Calibri</vt:lpstr>
      <vt:lpstr>Calibri Light</vt:lpstr>
      <vt:lpstr>Open Sans</vt:lpstr>
      <vt:lpstr>Roboto</vt:lpstr>
      <vt:lpstr>Segoe UI</vt:lpstr>
      <vt:lpstr>Slack-Lato</vt:lpstr>
      <vt:lpstr>Symbol</vt:lpstr>
      <vt:lpstr>BCM Theme</vt:lpstr>
      <vt:lpstr>Storyboard Layouts</vt:lpstr>
      <vt:lpstr>1_Storyboard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Viral mechanistic correlations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Jochum, Michael D.</cp:lastModifiedBy>
  <cp:revision>164</cp:revision>
  <cp:lastPrinted>2017-02-16T22:08:49Z</cp:lastPrinted>
  <dcterms:created xsi:type="dcterms:W3CDTF">2017-10-24T13:41:35Z</dcterms:created>
  <dcterms:modified xsi:type="dcterms:W3CDTF">2022-03-22T18:06:56Z</dcterms:modified>
</cp:coreProperties>
</file>