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8766-BCFE-4BAB-9EAE-C1FF0CFF2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988EF-C2B0-4303-9709-88D04ACFC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6F763-06CE-4393-AD4F-BBCC76C0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343C1-5B74-495E-A824-67641CA3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9958B-D882-4153-81D2-905A62EF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1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1947-8110-44A7-8FFF-DD0C94D1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0BE88-C03C-43A7-98DF-6D2B407E2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E4854-E737-404A-BF92-B6AEA3E6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E319C-9722-477A-8ED4-E5129A47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C6788-26CB-4AC5-9117-CC7F742F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8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070E5-CF52-4A47-87ED-508916FBC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D4D2E-4898-48E6-9FE2-D0EB4EC22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5E1A5-BEC5-4B1B-BD10-2AC1B644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671E-1649-46ED-B02A-CB3C795C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F66BD-61E5-4693-B753-A27774FF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549D-72EE-4C02-9087-CADF7561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BCC8-8DD0-4701-B530-38032FF85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D0CED-0FBE-49F2-9AF1-A41AF422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02D6A-F4A4-4D03-B9E3-471E91D1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743D-8460-4A3A-A349-D01036C8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7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56B6-7225-4B21-878B-A05A0D44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9F4FB-2420-4042-A040-32224EE2A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F044D-B6DD-40DD-BC1B-EBA083DD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2AEBA-3E2D-47DD-9D0C-D0CEA974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577FC-BB9B-4C21-9BBF-FC519246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6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4A4A-8C56-4006-8CF3-5D69E0E0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6D792-1371-4EA1-84BF-B5AF95046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35C91-41E3-49A1-8F88-3B7EA9DAC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CB854-6963-47A6-8605-954CAEE0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9C924-2299-465E-921B-3A74B0A9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FF81D-A9F6-4E71-8701-4162AB50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EC83-2469-411F-BFB2-36D48C1C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710E9-8D60-4482-B5D7-15D6C0A5A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0561C-4439-4BE0-8736-9E5E474B2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0AB60-FD37-4874-81A5-FE9AC90E4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7320C-437C-4289-9435-2FC1E4ECC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4EAD8-1218-4FC3-968D-8048BD86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67140-6151-4473-B86C-F5AF87A8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92AC1-E472-4F5B-8D09-3D7DDC03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8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36CF-0069-41C2-8DD1-EFD60B7A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37EE3-E2A5-42BD-86EA-508A80ED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4D1B2-F312-484A-9C6A-89544DD8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2320-A112-466B-A72C-D687367A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8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1D09D-A857-46DD-AA69-8CCBB5F3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A6F32-FE0A-40E4-95FF-D5FE2639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076EB-B9B5-4F8E-B428-859AC842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5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823E-1BC9-4AB8-84B8-745EC261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01A9-134C-4A97-9578-B01039E8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73D17-0A13-41DD-85E9-02EBD4AC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40E87-23DF-4DCD-904D-D2D0735E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FDB45-6DA2-4D7A-83B3-EDA2795F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EA498-5CF7-44A3-B6B1-5DB40E85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0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CA8F-C846-4BC5-9A8A-2DAF2979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4B2D3-F980-4801-9284-EDD72970C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48BC4-D758-4AA2-8B5C-C3FB86E0D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7CEA4-F02B-4EFF-9F26-0AEC1B2A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B9FE3-0744-4FDD-AD3E-BC12A820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F04A-4184-4846-85E7-4FB1A73C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0CAA9-79DB-4A6A-A7BF-FA3DD091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15803-6177-4030-910A-C78D67056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FB408-7E20-4CFD-A0EA-94E21782E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720FB-8494-47E1-91EF-EB95567107B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3DBC5-8DDB-43D5-89E4-7EC23042A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54E86-57EA-4B53-A015-86501310D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9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sanbeam/vehicle_signal_specification" TargetMode="External"/><Relationship Id="rId2" Type="http://schemas.openxmlformats.org/officeDocument/2006/relationships/hyperlink" Target="mailto:git@github.com:GENIVI/vehicle_signal_specification.gi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git@github.com:GENIVI/ccs-w3c-client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5517CE6-82F9-4E19-B3F5-B6AA00E52E92}"/>
              </a:ext>
            </a:extLst>
          </p:cNvPr>
          <p:cNvSpPr/>
          <p:nvPr/>
        </p:nvSpPr>
        <p:spPr>
          <a:xfrm>
            <a:off x="264364" y="1122238"/>
            <a:ext cx="5717309" cy="1852050"/>
          </a:xfrm>
          <a:prstGeom prst="roundRect">
            <a:avLst/>
          </a:prstGeom>
          <a:solidFill>
            <a:schemeClr val="bg2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34DB4D-CA22-419C-810F-99ACF81AE34D}"/>
              </a:ext>
            </a:extLst>
          </p:cNvPr>
          <p:cNvSpPr txBox="1"/>
          <p:nvPr/>
        </p:nvSpPr>
        <p:spPr>
          <a:xfrm>
            <a:off x="270858" y="1207684"/>
            <a:ext cx="5706387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GENIVI/</a:t>
            </a:r>
            <a:r>
              <a:rPr lang="en-US" dirty="0" err="1">
                <a:hlinkClick r:id="rId2"/>
              </a:rPr>
              <a:t>vehicle_signal_specification.git</a:t>
            </a:r>
            <a:endParaRPr lang="en-US" dirty="0"/>
          </a:p>
          <a:p>
            <a:pPr algn="ctr"/>
            <a:r>
              <a:rPr lang="en-US" sz="1200" dirty="0"/>
              <a:t>git clone --recurse-submodules  </a:t>
            </a:r>
            <a:r>
              <a:rPr lang="en-US" sz="1200" dirty="0" err="1">
                <a:hlinkClick r:id="rId3"/>
              </a:rPr>
              <a:t>git@github.com:sanbeam</a:t>
            </a:r>
            <a:r>
              <a:rPr lang="en-US" sz="1200" dirty="0">
                <a:hlinkClick r:id="rId3"/>
              </a:rPr>
              <a:t>/</a:t>
            </a:r>
            <a:r>
              <a:rPr lang="en-US" sz="1200" dirty="0" err="1">
                <a:hlinkClick r:id="rId3"/>
              </a:rPr>
              <a:t>vehicle_signal_specification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sudo</a:t>
            </a:r>
            <a:r>
              <a:rPr lang="en-US" sz="1200" dirty="0"/>
              <a:t> apt install python3-pip</a:t>
            </a:r>
          </a:p>
          <a:p>
            <a:pPr algn="ctr"/>
            <a:r>
              <a:rPr lang="en-US" sz="1200" dirty="0" err="1"/>
              <a:t>sudo</a:t>
            </a:r>
            <a:r>
              <a:rPr lang="en-US" sz="1200" dirty="0"/>
              <a:t> pip install </a:t>
            </a:r>
            <a:r>
              <a:rPr lang="en-US" sz="1200" dirty="0" err="1"/>
              <a:t>anytree</a:t>
            </a:r>
            <a:r>
              <a:rPr lang="en-US" sz="1200" dirty="0"/>
              <a:t> deprecation </a:t>
            </a:r>
            <a:r>
              <a:rPr lang="en-US" sz="1200" dirty="0" err="1"/>
              <a:t>stringcase</a:t>
            </a:r>
            <a:endParaRPr lang="en-US" sz="1200" dirty="0"/>
          </a:p>
          <a:p>
            <a:pPr algn="ctr"/>
            <a:r>
              <a:rPr lang="en-US" sz="1200" dirty="0"/>
              <a:t>make binary</a:t>
            </a:r>
          </a:p>
          <a:p>
            <a:pPr algn="ctr"/>
            <a:r>
              <a:rPr lang="en-US" sz="1200" dirty="0"/>
              <a:t>cp vss_rel_2.2-develop.binary </a:t>
            </a:r>
            <a:r>
              <a:rPr lang="en-US" sz="1200" b="1" dirty="0">
                <a:solidFill>
                  <a:srgbClr val="C00000"/>
                </a:solidFill>
              </a:rPr>
              <a:t>vssv2.binary</a:t>
            </a:r>
          </a:p>
          <a:p>
            <a:pPr algn="ctr"/>
            <a:r>
              <a:rPr lang="en-US" sz="1200" dirty="0"/>
              <a:t>Generates </a:t>
            </a:r>
            <a:r>
              <a:rPr lang="en-US" sz="1200" b="1" dirty="0" err="1">
                <a:solidFill>
                  <a:srgbClr val="FF0000"/>
                </a:solidFill>
              </a:rPr>
              <a:t>vsspathlist.json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3832B54-54F9-4C3B-A924-DD556A975B3A}"/>
              </a:ext>
            </a:extLst>
          </p:cNvPr>
          <p:cNvSpPr/>
          <p:nvPr/>
        </p:nvSpPr>
        <p:spPr>
          <a:xfrm>
            <a:off x="7145335" y="1113220"/>
            <a:ext cx="4556943" cy="4891408"/>
          </a:xfrm>
          <a:prstGeom prst="roundRect">
            <a:avLst/>
          </a:prstGeom>
          <a:solidFill>
            <a:schemeClr val="bg2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70EB11-350E-4142-A3D9-5AFEBD0E6A16}"/>
              </a:ext>
            </a:extLst>
          </p:cNvPr>
          <p:cNvSpPr/>
          <p:nvPr/>
        </p:nvSpPr>
        <p:spPr>
          <a:xfrm>
            <a:off x="10360311" y="2038447"/>
            <a:ext cx="713702" cy="53339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aur" panose="02030504050205020304" pitchFamily="18" charset="0"/>
              </a:rPr>
              <a:t>AGT </a:t>
            </a:r>
          </a:p>
          <a:p>
            <a:pPr algn="ctr"/>
            <a:r>
              <a:rPr lang="en-US" dirty="0">
                <a:latin typeface="Centaur" panose="02030504050205020304" pitchFamily="18" charset="0"/>
              </a:rPr>
              <a:t>7500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9591EA-3006-4C4E-8EE6-2067789A27FE}"/>
              </a:ext>
            </a:extLst>
          </p:cNvPr>
          <p:cNvSpPr/>
          <p:nvPr/>
        </p:nvSpPr>
        <p:spPr>
          <a:xfrm>
            <a:off x="9212980" y="2038447"/>
            <a:ext cx="713702" cy="53339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aur" panose="02030504050205020304" pitchFamily="18" charset="0"/>
              </a:rPr>
              <a:t>AT </a:t>
            </a:r>
          </a:p>
          <a:p>
            <a:pPr algn="ctr"/>
            <a:r>
              <a:rPr lang="en-US" dirty="0">
                <a:latin typeface="Centaur" panose="02030504050205020304" pitchFamily="18" charset="0"/>
              </a:rPr>
              <a:t>8600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317C14-11EC-4CBA-8225-BDFFA03E7550}"/>
              </a:ext>
            </a:extLst>
          </p:cNvPr>
          <p:cNvSpPr/>
          <p:nvPr/>
        </p:nvSpPr>
        <p:spPr>
          <a:xfrm>
            <a:off x="10360311" y="5160343"/>
            <a:ext cx="1016000" cy="53339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aur" panose="02030504050205020304" pitchFamily="18" charset="0"/>
              </a:rPr>
              <a:t>WS </a:t>
            </a:r>
          </a:p>
          <a:p>
            <a:pPr algn="ctr"/>
            <a:r>
              <a:rPr lang="en-US" dirty="0">
                <a:latin typeface="Centaur" panose="02030504050205020304" pitchFamily="18" charset="0"/>
              </a:rPr>
              <a:t>8101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846B8A-D459-4111-867C-E6D892464D6C}"/>
              </a:ext>
            </a:extLst>
          </p:cNvPr>
          <p:cNvSpPr/>
          <p:nvPr/>
        </p:nvSpPr>
        <p:spPr>
          <a:xfrm>
            <a:off x="8912511" y="5160343"/>
            <a:ext cx="1312334" cy="53339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aur" panose="02030504050205020304" pitchFamily="18" charset="0"/>
              </a:rPr>
              <a:t>HTTP </a:t>
            </a:r>
          </a:p>
          <a:p>
            <a:pPr algn="ctr"/>
            <a:r>
              <a:rPr lang="en-US" dirty="0">
                <a:latin typeface="Centaur" panose="02030504050205020304" pitchFamily="18" charset="0"/>
              </a:rPr>
              <a:t>8100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9CD762-747B-493A-B858-64C0A27E1566}"/>
              </a:ext>
            </a:extLst>
          </p:cNvPr>
          <p:cNvSpPr/>
          <p:nvPr/>
        </p:nvSpPr>
        <p:spPr>
          <a:xfrm>
            <a:off x="7761045" y="5160344"/>
            <a:ext cx="1016000" cy="53339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aur" panose="02030504050205020304" pitchFamily="18" charset="0"/>
              </a:rPr>
              <a:t>MQTT </a:t>
            </a:r>
          </a:p>
          <a:p>
            <a:pPr algn="ctr"/>
            <a:r>
              <a:rPr lang="en-US" dirty="0">
                <a:latin typeface="Centaur" panose="02030504050205020304" pitchFamily="18" charset="0"/>
              </a:rPr>
              <a:t>8102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EFF37C-9222-4BA0-9405-52C8BC9EB116}"/>
              </a:ext>
            </a:extLst>
          </p:cNvPr>
          <p:cNvSpPr/>
          <p:nvPr/>
        </p:nvSpPr>
        <p:spPr>
          <a:xfrm>
            <a:off x="8912511" y="3873474"/>
            <a:ext cx="1312334" cy="82778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aur" panose="02030504050205020304" pitchFamily="18" charset="0"/>
              </a:rPr>
              <a:t>8081</a:t>
            </a:r>
          </a:p>
          <a:p>
            <a:pPr algn="ctr"/>
            <a:r>
              <a:rPr lang="en-US" dirty="0">
                <a:latin typeface="Centaur" panose="02030504050205020304" pitchFamily="18" charset="0"/>
              </a:rPr>
              <a:t>Server Core</a:t>
            </a:r>
          </a:p>
          <a:p>
            <a:pPr algn="ctr"/>
            <a:r>
              <a:rPr lang="en-US" dirty="0">
                <a:latin typeface="Centaur" panose="02030504050205020304" pitchFamily="18" charset="0"/>
              </a:rPr>
              <a:t>8082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A7EAB1-9577-4EB8-9DBC-E8CC7DF3EAA4}"/>
              </a:ext>
            </a:extLst>
          </p:cNvPr>
          <p:cNvSpPr/>
          <p:nvPr/>
        </p:nvSpPr>
        <p:spPr>
          <a:xfrm>
            <a:off x="8910683" y="2961061"/>
            <a:ext cx="1305983" cy="62295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aur" panose="02030504050205020304" pitchFamily="18" charset="0"/>
              </a:rPr>
              <a:t>Service </a:t>
            </a:r>
            <a:r>
              <a:rPr lang="en-US" dirty="0" err="1">
                <a:latin typeface="Centaur" panose="02030504050205020304" pitchFamily="18" charset="0"/>
              </a:rPr>
              <a:t>Mgr</a:t>
            </a:r>
            <a:endParaRPr lang="en-US" dirty="0">
              <a:latin typeface="Centaur" panose="02030504050205020304" pitchFamily="18" charset="0"/>
            </a:endParaRPr>
          </a:p>
          <a:p>
            <a:pPr algn="ctr"/>
            <a:r>
              <a:rPr lang="en-US" dirty="0">
                <a:latin typeface="Centaur" panose="02030504050205020304" pitchFamily="18" charset="0"/>
              </a:rPr>
              <a:t>8200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14C524B6-CA1F-4333-AC26-024383ED4F75}"/>
              </a:ext>
            </a:extLst>
          </p:cNvPr>
          <p:cNvSpPr/>
          <p:nvPr/>
        </p:nvSpPr>
        <p:spPr>
          <a:xfrm>
            <a:off x="7625579" y="2941693"/>
            <a:ext cx="1016000" cy="642321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aur" panose="02030504050205020304" pitchFamily="18" charset="0"/>
              </a:rPr>
              <a:t>(optional)</a:t>
            </a:r>
          </a:p>
          <a:p>
            <a:pPr algn="ctr"/>
            <a:r>
              <a:rPr lang="en-US" sz="1400" dirty="0">
                <a:latin typeface="Centaur" panose="02030504050205020304" pitchFamily="18" charset="0"/>
              </a:rPr>
              <a:t>State storage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B81A16-CCD2-4AFE-B218-9F0B9A3C8518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>
            <a:off x="8689320" y="4280985"/>
            <a:ext cx="459085" cy="1299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9152F80-516F-4B4A-8D4F-C55714D108A4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rot="16200000" flipH="1">
            <a:off x="9988952" y="4280984"/>
            <a:ext cx="459084" cy="1299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300B35-34FA-4DE1-9BFD-2BF9A2745C54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9568678" y="4701259"/>
            <a:ext cx="0" cy="4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2C2314-6D06-4132-B170-7CA0C6DB52C2}"/>
              </a:ext>
            </a:extLst>
          </p:cNvPr>
          <p:cNvSpPr txBox="1"/>
          <p:nvPr/>
        </p:nvSpPr>
        <p:spPr>
          <a:xfrm>
            <a:off x="7821574" y="1573218"/>
            <a:ext cx="361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git@github.com:MEAE-GOT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WAII.git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B6CC70-F099-43DB-8961-9135168A422C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9563675" y="3584014"/>
            <a:ext cx="5003" cy="28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202F96C-3DF2-44E6-BC39-09F834B46EFE}"/>
              </a:ext>
            </a:extLst>
          </p:cNvPr>
          <p:cNvSpPr txBox="1"/>
          <p:nvPr/>
        </p:nvSpPr>
        <p:spPr>
          <a:xfrm>
            <a:off x="10161214" y="4331928"/>
            <a:ext cx="154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/transport/reg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CDC4CD-AC3D-4125-ACFD-58B262FA1E7B}"/>
              </a:ext>
            </a:extLst>
          </p:cNvPr>
          <p:cNvSpPr txBox="1"/>
          <p:nvPr/>
        </p:nvSpPr>
        <p:spPr>
          <a:xfrm>
            <a:off x="10207515" y="3868114"/>
            <a:ext cx="131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/service/reg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61E777-7082-40CD-885D-A20A6DD105CA}"/>
              </a:ext>
            </a:extLst>
          </p:cNvPr>
          <p:cNvCxnSpPr>
            <a:cxnSpLocks/>
            <a:stCxn id="10" idx="1"/>
            <a:endCxn id="11" idx="4"/>
          </p:cNvCxnSpPr>
          <p:nvPr/>
        </p:nvCxnSpPr>
        <p:spPr>
          <a:xfrm flipH="1" flipV="1">
            <a:off x="8641579" y="3262854"/>
            <a:ext cx="269104" cy="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C0726E1-76B6-43E9-B287-923958783A5C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 flipV="1">
            <a:off x="10216666" y="2571844"/>
            <a:ext cx="500496" cy="70069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8EC46D6-1E20-48DC-BF85-62E151A1B6ED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9563675" y="2571844"/>
            <a:ext cx="6156" cy="389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34F222-1B3F-4BF7-BDF1-E5F81196DB15}"/>
              </a:ext>
            </a:extLst>
          </p:cNvPr>
          <p:cNvSpPr/>
          <p:nvPr/>
        </p:nvSpPr>
        <p:spPr>
          <a:xfrm>
            <a:off x="264364" y="3189054"/>
            <a:ext cx="5717309" cy="2827400"/>
          </a:xfrm>
          <a:prstGeom prst="roundRect">
            <a:avLst/>
          </a:prstGeom>
          <a:solidFill>
            <a:schemeClr val="bg2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7CCC7D-165E-40CB-A30E-B31A8FF7C67E}"/>
              </a:ext>
            </a:extLst>
          </p:cNvPr>
          <p:cNvSpPr txBox="1"/>
          <p:nvPr/>
        </p:nvSpPr>
        <p:spPr>
          <a:xfrm>
            <a:off x="1016214" y="3627262"/>
            <a:ext cx="4241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hlinkClick r:id="rId4"/>
              </a:rPr>
              <a:t>git@github.com:GENIVI</a:t>
            </a:r>
            <a:r>
              <a:rPr lang="en-US" dirty="0">
                <a:hlinkClick r:id="rId4"/>
              </a:rPr>
              <a:t>/ccs-w3c-client.git</a:t>
            </a:r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71BEAF9-5D8B-4E63-BD40-1FDAD4C182F1}"/>
              </a:ext>
            </a:extLst>
          </p:cNvPr>
          <p:cNvSpPr/>
          <p:nvPr/>
        </p:nvSpPr>
        <p:spPr>
          <a:xfrm>
            <a:off x="2394957" y="4369415"/>
            <a:ext cx="869575" cy="64986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aur" panose="02030504050205020304" pitchFamily="18" charset="0"/>
              </a:rPr>
              <a:t>OVDS Server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6C3B5B8-778F-49A5-9552-D69E39746F04}"/>
              </a:ext>
            </a:extLst>
          </p:cNvPr>
          <p:cNvSpPr/>
          <p:nvPr/>
        </p:nvSpPr>
        <p:spPr>
          <a:xfrm>
            <a:off x="3770640" y="4376957"/>
            <a:ext cx="1047372" cy="64232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aur" panose="02030504050205020304" pitchFamily="18" charset="0"/>
              </a:rPr>
              <a:t>Live Sim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0A9938-DB25-433F-B141-AF92A507B08A}"/>
              </a:ext>
            </a:extLst>
          </p:cNvPr>
          <p:cNvSpPr txBox="1"/>
          <p:nvPr/>
        </p:nvSpPr>
        <p:spPr>
          <a:xfrm>
            <a:off x="6242246" y="3260848"/>
            <a:ext cx="928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WRITE </a:t>
            </a:r>
          </a:p>
          <a:p>
            <a:r>
              <a:rPr lang="en-US" sz="1200" dirty="0"/>
              <a:t>Periodically</a:t>
            </a:r>
          </a:p>
          <a:p>
            <a:r>
              <a:rPr lang="en-US" sz="1200" dirty="0"/>
              <a:t>(depends</a:t>
            </a:r>
          </a:p>
          <a:p>
            <a:r>
              <a:rPr lang="en-US" sz="1200" dirty="0"/>
              <a:t>On DB </a:t>
            </a:r>
          </a:p>
          <a:p>
            <a:r>
              <a:rPr lang="en-US" sz="1200" dirty="0"/>
              <a:t>Timestamp)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7E341A-01A8-462D-82FE-8C05C6316DEC}"/>
              </a:ext>
            </a:extLst>
          </p:cNvPr>
          <p:cNvSpPr txBox="1"/>
          <p:nvPr/>
        </p:nvSpPr>
        <p:spPr>
          <a:xfrm>
            <a:off x="1976533" y="3965437"/>
            <a:ext cx="24328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C00000"/>
                </a:solidFill>
                <a:effectLst/>
                <a:latin typeface="-apple-system"/>
              </a:rPr>
              <a:t>1.  ./</a:t>
            </a:r>
            <a:r>
              <a:rPr lang="en-US" sz="1100" b="0" i="0" dirty="0" err="1">
                <a:solidFill>
                  <a:srgbClr val="C00000"/>
                </a:solidFill>
                <a:effectLst/>
                <a:latin typeface="-apple-system"/>
              </a:rPr>
              <a:t>ovds_server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-apple-system"/>
              </a:rPr>
              <a:t> </a:t>
            </a:r>
            <a:r>
              <a:rPr lang="en-US" sz="1100" b="0" i="0" dirty="0" err="1">
                <a:solidFill>
                  <a:srgbClr val="C00000"/>
                </a:solidFill>
                <a:effectLst/>
                <a:latin typeface="-apple-system"/>
              </a:rPr>
              <a:t>db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-apple-system"/>
              </a:rPr>
              <a:t>-file-name </a:t>
            </a:r>
            <a:r>
              <a:rPr lang="en-US" sz="1100" b="0" i="0" dirty="0" err="1">
                <a:solidFill>
                  <a:srgbClr val="C00000"/>
                </a:solidFill>
                <a:effectLst/>
                <a:latin typeface="-apple-system"/>
              </a:rPr>
              <a:t>livesim</a:t>
            </a:r>
            <a:endParaRPr lang="en-US" sz="1100" b="0" i="0" dirty="0">
              <a:solidFill>
                <a:srgbClr val="C00000"/>
              </a:solidFill>
              <a:effectLst/>
              <a:latin typeface="-apple-system"/>
            </a:endParaRPr>
          </a:p>
          <a:p>
            <a:r>
              <a:rPr lang="en-US" sz="1100" b="0" i="0" dirty="0">
                <a:solidFill>
                  <a:srgbClr val="C00000"/>
                </a:solidFill>
                <a:effectLst/>
                <a:latin typeface="-apple-system"/>
              </a:rPr>
              <a:t>2.  ./</a:t>
            </a:r>
            <a:r>
              <a:rPr lang="en-US" sz="1100" b="0" i="0" dirty="0" err="1">
                <a:solidFill>
                  <a:srgbClr val="C00000"/>
                </a:solidFill>
                <a:effectLst/>
                <a:latin typeface="-apple-system"/>
              </a:rPr>
              <a:t>ovds_server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-apple-system"/>
              </a:rPr>
              <a:t> </a:t>
            </a:r>
            <a:r>
              <a:rPr lang="en-US" sz="1100" b="0" i="0" dirty="0" err="1">
                <a:solidFill>
                  <a:srgbClr val="C00000"/>
                </a:solidFill>
                <a:effectLst/>
                <a:latin typeface="-apple-system"/>
              </a:rPr>
              <a:t>db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-apple-system"/>
              </a:rPr>
              <a:t>-file-name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81" name="Flowchart: Magnetic Disk 80">
            <a:extLst>
              <a:ext uri="{FF2B5EF4-FFF2-40B4-BE49-F238E27FC236}">
                <a16:creationId xmlns:a16="http://schemas.microsoft.com/office/drawing/2014/main" id="{B1C8C905-5B9B-449C-A3E6-9942D6DD0A6F}"/>
              </a:ext>
            </a:extLst>
          </p:cNvPr>
          <p:cNvSpPr/>
          <p:nvPr/>
        </p:nvSpPr>
        <p:spPr>
          <a:xfrm>
            <a:off x="670549" y="4375441"/>
            <a:ext cx="1016000" cy="649863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aur" panose="02030504050205020304" pitchFamily="18" charset="0"/>
              </a:rPr>
              <a:t>OVDS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D37AF7C-F0E6-4E3B-8969-67210EF2D8D5}"/>
              </a:ext>
            </a:extLst>
          </p:cNvPr>
          <p:cNvSpPr/>
          <p:nvPr/>
        </p:nvSpPr>
        <p:spPr>
          <a:xfrm>
            <a:off x="2394113" y="5345243"/>
            <a:ext cx="869575" cy="56917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aur" panose="02030504050205020304" pitchFamily="18" charset="0"/>
              </a:rPr>
              <a:t>OVDS Client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CA9ABF1-2B12-43FA-B9C5-F337137D6CD1}"/>
              </a:ext>
            </a:extLst>
          </p:cNvPr>
          <p:cNvCxnSpPr>
            <a:cxnSpLocks/>
            <a:stCxn id="85" idx="0"/>
            <a:endCxn id="58" idx="2"/>
          </p:cNvCxnSpPr>
          <p:nvPr/>
        </p:nvCxnSpPr>
        <p:spPr>
          <a:xfrm flipV="1">
            <a:off x="2828901" y="5019278"/>
            <a:ext cx="844" cy="32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B2FE6C8-41ED-49C7-814C-071B06FB1DE8}"/>
              </a:ext>
            </a:extLst>
          </p:cNvPr>
          <p:cNvCxnSpPr>
            <a:stCxn id="58" idx="1"/>
            <a:endCxn id="81" idx="4"/>
          </p:cNvCxnSpPr>
          <p:nvPr/>
        </p:nvCxnSpPr>
        <p:spPr>
          <a:xfrm flipH="1">
            <a:off x="1686549" y="4694347"/>
            <a:ext cx="708408" cy="60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2C1A2B9-6630-41C3-9474-5C6673EA9BB7}"/>
              </a:ext>
            </a:extLst>
          </p:cNvPr>
          <p:cNvCxnSpPr>
            <a:stCxn id="58" idx="3"/>
            <a:endCxn id="60" idx="1"/>
          </p:cNvCxnSpPr>
          <p:nvPr/>
        </p:nvCxnSpPr>
        <p:spPr>
          <a:xfrm>
            <a:off x="3264532" y="4694347"/>
            <a:ext cx="506108" cy="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0A2325C1-4071-4923-8110-4EFE8CAFA8F9}"/>
              </a:ext>
            </a:extLst>
          </p:cNvPr>
          <p:cNvCxnSpPr>
            <a:cxnSpLocks/>
            <a:stCxn id="60" idx="3"/>
            <a:endCxn id="11" idx="2"/>
          </p:cNvCxnSpPr>
          <p:nvPr/>
        </p:nvCxnSpPr>
        <p:spPr>
          <a:xfrm flipV="1">
            <a:off x="4818012" y="3262854"/>
            <a:ext cx="2807567" cy="143526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9AEB3767-3476-4F05-AB6F-03FA5199AF2C}"/>
              </a:ext>
            </a:extLst>
          </p:cNvPr>
          <p:cNvSpPr txBox="1"/>
          <p:nvPr/>
        </p:nvSpPr>
        <p:spPr>
          <a:xfrm>
            <a:off x="1310196" y="5499023"/>
            <a:ext cx="11083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rgbClr val="FF0000"/>
                </a:solidFill>
              </a:rPr>
              <a:t>vsspathlist.json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7B430415-11D1-4CFA-9CE4-E65E887A84A7}"/>
              </a:ext>
            </a:extLst>
          </p:cNvPr>
          <p:cNvCxnSpPr>
            <a:cxnSpLocks/>
            <a:stCxn id="85" idx="2"/>
            <a:endCxn id="8" idx="2"/>
          </p:cNvCxnSpPr>
          <p:nvPr/>
        </p:nvCxnSpPr>
        <p:spPr>
          <a:xfrm rot="5400000" flipH="1" flipV="1">
            <a:off x="5438636" y="3084006"/>
            <a:ext cx="220673" cy="5440144"/>
          </a:xfrm>
          <a:prstGeom prst="bentConnector3">
            <a:avLst>
              <a:gd name="adj1" fmla="val -188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4D0EBDE9-DC10-4D33-BB55-0CD50E17ED32}"/>
              </a:ext>
            </a:extLst>
          </p:cNvPr>
          <p:cNvCxnSpPr>
            <a:cxnSpLocks/>
            <a:stCxn id="85" idx="2"/>
            <a:endCxn id="7" idx="2"/>
          </p:cNvCxnSpPr>
          <p:nvPr/>
        </p:nvCxnSpPr>
        <p:spPr>
          <a:xfrm rot="5400000" flipH="1" flipV="1">
            <a:off x="6088452" y="2434188"/>
            <a:ext cx="220674" cy="6739777"/>
          </a:xfrm>
          <a:prstGeom prst="bentConnector3">
            <a:avLst>
              <a:gd name="adj1" fmla="val -184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C2835CF-8B7C-45F3-A227-47993FDB25B2}"/>
              </a:ext>
            </a:extLst>
          </p:cNvPr>
          <p:cNvCxnSpPr>
            <a:cxnSpLocks/>
            <a:stCxn id="85" idx="2"/>
            <a:endCxn id="6" idx="2"/>
          </p:cNvCxnSpPr>
          <p:nvPr/>
        </p:nvCxnSpPr>
        <p:spPr>
          <a:xfrm rot="5400000" flipH="1" flipV="1">
            <a:off x="6738269" y="1784372"/>
            <a:ext cx="220674" cy="8039410"/>
          </a:xfrm>
          <a:prstGeom prst="bentConnector3">
            <a:avLst>
              <a:gd name="adj1" fmla="val -184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53A542C5-071E-43CB-BE9D-642880A88DBB}"/>
              </a:ext>
            </a:extLst>
          </p:cNvPr>
          <p:cNvSpPr txBox="1"/>
          <p:nvPr/>
        </p:nvSpPr>
        <p:spPr>
          <a:xfrm>
            <a:off x="5137408" y="6324004"/>
            <a:ext cx="2482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READ paths listed in </a:t>
            </a:r>
            <a:r>
              <a:rPr lang="en-US" sz="1200" b="1" dirty="0" err="1">
                <a:solidFill>
                  <a:srgbClr val="FF0000"/>
                </a:solidFill>
              </a:rPr>
              <a:t>vsspathlist.json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16871A-8B11-416E-80B1-69528311513D}"/>
              </a:ext>
            </a:extLst>
          </p:cNvPr>
          <p:cNvSpPr/>
          <p:nvPr/>
        </p:nvSpPr>
        <p:spPr>
          <a:xfrm>
            <a:off x="7519774" y="4067233"/>
            <a:ext cx="1206771" cy="4402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aur" panose="02030504050205020304" pitchFamily="18" charset="0"/>
              </a:rPr>
              <a:t>vssv2.binary</a:t>
            </a:r>
          </a:p>
          <a:p>
            <a:pPr algn="ctr"/>
            <a:r>
              <a:rPr lang="en-US" sz="1400" b="1" dirty="0" err="1">
                <a:solidFill>
                  <a:srgbClr val="FF0000"/>
                </a:solidFill>
                <a:latin typeface="Centaur" panose="02030504050205020304" pitchFamily="18" charset="0"/>
              </a:rPr>
              <a:t>vsspathlist.json</a:t>
            </a:r>
            <a:endParaRPr lang="en-US" sz="1400" b="1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80C492-0B17-49B1-B36D-ED95C4318751}"/>
              </a:ext>
            </a:extLst>
          </p:cNvPr>
          <p:cNvSpPr txBox="1"/>
          <p:nvPr/>
        </p:nvSpPr>
        <p:spPr>
          <a:xfrm>
            <a:off x="3401725" y="5235186"/>
            <a:ext cx="25154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One OVDS instance is used for simplicity.</a:t>
            </a:r>
          </a:p>
          <a:p>
            <a:r>
              <a:rPr lang="en-US" sz="1100" dirty="0"/>
              <a:t>In theory, there will be two.</a:t>
            </a:r>
          </a:p>
          <a:p>
            <a:pPr marL="342900" indent="-342900">
              <a:buAutoNum type="arabicPeriod"/>
            </a:pPr>
            <a:r>
              <a:rPr lang="en-US" sz="1100" dirty="0"/>
              <a:t>Vehicle to Cloud via OVDS client</a:t>
            </a:r>
          </a:p>
          <a:p>
            <a:pPr marL="342900" indent="-342900">
              <a:buAutoNum type="arabicPeriod"/>
            </a:pPr>
            <a:r>
              <a:rPr lang="en-US" sz="1100" dirty="0"/>
              <a:t>Cloud to Vehicle via </a:t>
            </a:r>
            <a:r>
              <a:rPr lang="en-US" sz="1100" dirty="0" err="1"/>
              <a:t>LiveSim</a:t>
            </a:r>
            <a:r>
              <a:rPr lang="en-US" sz="1100" dirty="0"/>
              <a:t>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38F7A0-05E7-4B6F-BD4C-5DB6D4E0EB47}"/>
              </a:ext>
            </a:extLst>
          </p:cNvPr>
          <p:cNvCxnSpPr>
            <a:cxnSpLocks/>
          </p:cNvCxnSpPr>
          <p:nvPr/>
        </p:nvCxnSpPr>
        <p:spPr>
          <a:xfrm flipH="1" flipV="1">
            <a:off x="3263688" y="5019279"/>
            <a:ext cx="246379" cy="32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8">
            <a:extLst>
              <a:ext uri="{FF2B5EF4-FFF2-40B4-BE49-F238E27FC236}">
                <a16:creationId xmlns:a16="http://schemas.microsoft.com/office/drawing/2014/main" id="{FDDA5EF7-74D2-45E0-BA66-FD98CA14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413" y="161987"/>
            <a:ext cx="10515600" cy="6802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CCS Deployment Model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E185756-B9A9-4F29-97B8-9FDD64F99622}"/>
              </a:ext>
            </a:extLst>
          </p:cNvPr>
          <p:cNvCxnSpPr>
            <a:cxnSpLocks/>
            <a:stCxn id="9" idx="1"/>
            <a:endCxn id="2" idx="3"/>
          </p:cNvCxnSpPr>
          <p:nvPr/>
        </p:nvCxnSpPr>
        <p:spPr>
          <a:xfrm flipH="1">
            <a:off x="8726545" y="4287367"/>
            <a:ext cx="185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35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181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Centaur</vt:lpstr>
      <vt:lpstr>Office Theme</vt:lpstr>
      <vt:lpstr>CCS Deployment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 Yeongtong</dc:creator>
  <cp:lastModifiedBy>Home Yeongtong</cp:lastModifiedBy>
  <cp:revision>24</cp:revision>
  <dcterms:created xsi:type="dcterms:W3CDTF">2021-10-15T23:14:10Z</dcterms:created>
  <dcterms:modified xsi:type="dcterms:W3CDTF">2021-10-16T10:28:10Z</dcterms:modified>
</cp:coreProperties>
</file>