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it@github.com:GENIVI/vehicle_signal_specification.git" TargetMode="External"/><Relationship Id="rId2" Type="http://schemas.openxmlformats.org/officeDocument/2006/relationships/hyperlink" Target="mailto:git@github.com:GENIVI/vehicle_signal_specification.git" TargetMode="External"/><Relationship Id="rId3" Type="http://schemas.openxmlformats.org/officeDocument/2006/relationships/hyperlink" Target="https://github.com/MEAE-GOT/WAII.git" TargetMode="External"/><Relationship Id="rId4" Type="http://schemas.openxmlformats.org/officeDocument/2006/relationships/hyperlink" Target="https://github.com/MEAE-GOT/WAII.git" TargetMode="External"/><Relationship Id="rId5" Type="http://schemas.openxmlformats.org/officeDocument/2006/relationships/hyperlink" Target="https://github.com/COVESA/ccs-components.git" TargetMode="External"/><Relationship Id="rId6" Type="http://schemas.openxmlformats.org/officeDocument/2006/relationships/hyperlink" Target="https://github.com/COVESA/ccs-components.git" TargetMode="External"/><Relationship Id="rId7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60520" y="962280"/>
            <a:ext cx="3220200" cy="49323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  <a:alpha val="14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423440" y="5131800"/>
            <a:ext cx="2120040" cy="639720"/>
          </a:xfrm>
          <a:prstGeom prst="roundRect">
            <a:avLst>
              <a:gd name="adj" fmla="val 16667"/>
            </a:avLst>
          </a:prstGeom>
          <a:pattFill prst="wdUpDiag">
            <a:fgClr>
              <a:srgbClr val="8faadc"/>
            </a:fgClr>
            <a:bgClr>
              <a:srgbClr val="fff2cc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425600" y="1623960"/>
            <a:ext cx="2120040" cy="639720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693720" y="2304720"/>
            <a:ext cx="963720" cy="895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5"/>
          <p:cNvGrpSpPr/>
          <p:nvPr/>
        </p:nvGrpSpPr>
        <p:grpSpPr>
          <a:xfrm>
            <a:off x="4480560" y="2647800"/>
            <a:ext cx="2584440" cy="1183680"/>
            <a:chOff x="4480560" y="2647800"/>
            <a:chExt cx="2584440" cy="1183680"/>
          </a:xfrm>
        </p:grpSpPr>
        <p:sp>
          <p:nvSpPr>
            <p:cNvPr id="43" name="CustomShape 6"/>
            <p:cNvSpPr/>
            <p:nvPr/>
          </p:nvSpPr>
          <p:spPr>
            <a:xfrm>
              <a:off x="4493520" y="2647800"/>
              <a:ext cx="2497680" cy="1181520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9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7"/>
            <p:cNvSpPr/>
            <p:nvPr/>
          </p:nvSpPr>
          <p:spPr>
            <a:xfrm>
              <a:off x="4480560" y="2660400"/>
              <a:ext cx="2584440" cy="117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 u="sng">
                  <a:solidFill>
                    <a:srgbClr val="0563c1"/>
                  </a:solidFill>
                  <a:uFillTx/>
                  <a:latin typeface="Calibri"/>
                  <a:ea typeface="DejaVu Sans"/>
                  <a:hlinkClick r:id="rId1"/>
                </a:rPr>
                <a:t>GENIVI/</a:t>
              </a:r>
              <a:r>
                <a:rPr b="0" lang="en-US" sz="1100" spc="-1" strike="noStrike" u="sng">
                  <a:solidFill>
                    <a:srgbClr val="0563c1"/>
                  </a:solidFill>
                  <a:uFillTx/>
                  <a:latin typeface="Calibri"/>
                  <a:ea typeface="DejaVu Sans"/>
                  <a:hlinkClick r:id="rId2"/>
                </a:rPr>
                <a:t>vehicle_signal_specification.git</a:t>
              </a:r>
              <a:endParaRPr b="0" lang="en-US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With git clone --recurse-submodules  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sudo apt install python3-pip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sudo pip install anytree deprecation stringcase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make binary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cp vss_rel_2.2-develop.binary </a:t>
              </a:r>
              <a:r>
                <a:rPr b="1" lang="en-US" sz="1000" spc="-1" strike="noStrike">
                  <a:solidFill>
                    <a:srgbClr val="c00000"/>
                  </a:solidFill>
                  <a:latin typeface="Calibri"/>
                  <a:ea typeface="DejaVu Sans"/>
                </a:rPr>
                <a:t>vissv2.binary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45" name="CustomShape 8"/>
          <p:cNvSpPr/>
          <p:nvPr/>
        </p:nvSpPr>
        <p:spPr>
          <a:xfrm>
            <a:off x="7696800" y="938880"/>
            <a:ext cx="3819960" cy="49561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7543800" y="3886200"/>
            <a:ext cx="787680" cy="36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AGT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7500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7543800" y="2971800"/>
            <a:ext cx="787680" cy="35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AT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8600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0203480" y="4938840"/>
            <a:ext cx="561600" cy="4057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WS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8101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9203040" y="4947840"/>
            <a:ext cx="740520" cy="4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HTTP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8100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8362440" y="4946760"/>
            <a:ext cx="704160" cy="4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MQTT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8102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9100800" y="3016080"/>
            <a:ext cx="938520" cy="5824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8081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Server Core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8082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9092520" y="1712520"/>
            <a:ext cx="938520" cy="50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Service Mgr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8200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7927920" y="1533960"/>
            <a:ext cx="871200" cy="87228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State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storage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 rot="5400000">
            <a:off x="8469720" y="3845160"/>
            <a:ext cx="1346760" cy="855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 flipH="1" rot="16200000">
            <a:off x="9357840" y="3812040"/>
            <a:ext cx="1338840" cy="913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9570600" y="3599280"/>
            <a:ext cx="2160" cy="13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8732880" y="972000"/>
            <a:ext cx="1741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MEAE-GOT/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WAII.git</a:t>
            </a:r>
            <a:br/>
            <a:r>
              <a:rPr b="0" lang="en-US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(VISS protocol server)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9561960" y="2219040"/>
            <a:ext cx="7920" cy="79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9122400" y="3572280"/>
            <a:ext cx="10051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/transport/reg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9135360" y="2730960"/>
            <a:ext cx="87120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/service/reg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1613520" y="5289120"/>
            <a:ext cx="661320" cy="3844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OVDS Server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2712960" y="5289120"/>
            <a:ext cx="661320" cy="3844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OVDS Client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 flipH="1">
            <a:off x="2274840" y="5481720"/>
            <a:ext cx="43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119560" y="5915160"/>
            <a:ext cx="13856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READ paths listed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vsspathlist.json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10382040" y="3116160"/>
            <a:ext cx="1053000" cy="3826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vissv2.binary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558360" y="47520"/>
            <a:ext cx="105148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CCS component usage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V="1">
            <a:off x="10040040" y="3306240"/>
            <a:ext cx="26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1"/>
          <p:cNvSpPr/>
          <p:nvPr/>
        </p:nvSpPr>
        <p:spPr>
          <a:xfrm rot="15600">
            <a:off x="5447160" y="5295960"/>
            <a:ext cx="708120" cy="3826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MQTT broker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6156720" y="5284440"/>
            <a:ext cx="40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Pub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4866480" y="5276160"/>
            <a:ext cx="3909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Sub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 flipH="1">
            <a:off x="8799120" y="1965960"/>
            <a:ext cx="2919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5"/>
          <p:cNvSpPr/>
          <p:nvPr/>
        </p:nvSpPr>
        <p:spPr>
          <a:xfrm flipH="1" flipV="1" rot="5400000">
            <a:off x="6115680" y="2216160"/>
            <a:ext cx="312840" cy="6600960"/>
          </a:xfrm>
          <a:prstGeom prst="bentConnector3">
            <a:avLst>
              <a:gd name="adj1" fmla="val -222528"/>
            </a:avLst>
          </a:prstGeom>
          <a:noFill/>
          <a:ln>
            <a:solidFill>
              <a:srgbClr val="2a609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6"/>
          <p:cNvSpPr/>
          <p:nvPr/>
        </p:nvSpPr>
        <p:spPr>
          <a:xfrm flipH="1" flipV="1" rot="5400000">
            <a:off x="6599520" y="1788840"/>
            <a:ext cx="328320" cy="7440120"/>
          </a:xfrm>
          <a:prstGeom prst="bentConnector3">
            <a:avLst>
              <a:gd name="adj1" fmla="val -141892"/>
            </a:avLst>
          </a:prstGeom>
          <a:noFill/>
          <a:ln>
            <a:solidFill>
              <a:srgbClr val="2a609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7"/>
          <p:cNvSpPr/>
          <p:nvPr/>
        </p:nvSpPr>
        <p:spPr>
          <a:xfrm>
            <a:off x="4808520" y="1767960"/>
            <a:ext cx="20070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LiveSim writes periodically,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driven by recorded timestamps,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i.e. it simulates real-time driving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>
            <a:off x="777600" y="2452680"/>
            <a:ext cx="770400" cy="79128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OVDS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 flipV="1">
            <a:off x="3348000" y="1968840"/>
            <a:ext cx="457920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a609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3374640" y="5545080"/>
            <a:ext cx="20718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a609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 flipV="1">
            <a:off x="6156720" y="5359680"/>
            <a:ext cx="2557800" cy="125280"/>
          </a:xfrm>
          <a:prstGeom prst="bentConnector2">
            <a:avLst/>
          </a:prstGeom>
          <a:noFill/>
          <a:ln>
            <a:solidFill>
              <a:srgbClr val="2a6099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10226880" y="3439800"/>
            <a:ext cx="12502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Generates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vsspathlist.json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7181280" y="6376320"/>
            <a:ext cx="49557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WS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– WebSocket        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AT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– Access Token Server        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OVDS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– Open Vehicle Data Set  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AGT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– Access Grant Token Server        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VISS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– Vehicle Interface Signal Specification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1735920" y="6539400"/>
            <a:ext cx="371880" cy="1357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2827800" y="6555600"/>
            <a:ext cx="353520" cy="133200"/>
          </a:xfrm>
          <a:prstGeom prst="roundRect">
            <a:avLst>
              <a:gd name="adj" fmla="val 16667"/>
            </a:avLst>
          </a:prstGeom>
          <a:pattFill prst="wdUpDiag">
            <a:fgClr>
              <a:srgbClr val="8faadc"/>
            </a:fgClr>
            <a:bgClr>
              <a:srgbClr val="fff2cc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6"/>
          <p:cNvSpPr/>
          <p:nvPr/>
        </p:nvSpPr>
        <p:spPr>
          <a:xfrm>
            <a:off x="289080" y="6566040"/>
            <a:ext cx="353520" cy="13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7"/>
          <p:cNvSpPr/>
          <p:nvPr/>
        </p:nvSpPr>
        <p:spPr>
          <a:xfrm>
            <a:off x="620640" y="6505200"/>
            <a:ext cx="1174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Cloud / Simulator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2092680" y="6502680"/>
            <a:ext cx="5907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Vehicle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3178440" y="6501960"/>
            <a:ext cx="10371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Vehicle / Cloud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 flipH="1" flipV="1" rot="5400000">
            <a:off x="1222200" y="1921680"/>
            <a:ext cx="304920" cy="42264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1"/>
          <p:cNvSpPr/>
          <p:nvPr/>
        </p:nvSpPr>
        <p:spPr>
          <a:xfrm flipH="1" rot="16200000">
            <a:off x="1028520" y="4896720"/>
            <a:ext cx="718920" cy="44964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2"/>
          <p:cNvSpPr/>
          <p:nvPr/>
        </p:nvSpPr>
        <p:spPr>
          <a:xfrm>
            <a:off x="1586880" y="1788840"/>
            <a:ext cx="661320" cy="3844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OVDS Server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2685960" y="1788840"/>
            <a:ext cx="661320" cy="38448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Live</a:t>
            </a:r>
            <a:br/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Sim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CustomShape 54"/>
          <p:cNvSpPr/>
          <p:nvPr/>
        </p:nvSpPr>
        <p:spPr>
          <a:xfrm flipH="1">
            <a:off x="2248200" y="1981440"/>
            <a:ext cx="43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5"/>
          <p:cNvSpPr/>
          <p:nvPr/>
        </p:nvSpPr>
        <p:spPr>
          <a:xfrm>
            <a:off x="1409760" y="2261880"/>
            <a:ext cx="2206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030a0"/>
                </a:solidFill>
                <a:latin typeface="Calibri"/>
                <a:ea typeface="DejaVu Sans"/>
              </a:rPr>
              <a:t>Cloud to Vehicle via LiveSim 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030a0"/>
                </a:solidFill>
                <a:latin typeface="Calibri"/>
                <a:ea typeface="DejaVu Sans"/>
              </a:rPr>
              <a:t>(./ovds_server db-file-name livesim)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1363680" y="4763160"/>
            <a:ext cx="2206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030a0"/>
                </a:solidFill>
                <a:latin typeface="Calibri"/>
                <a:ea typeface="DejaVu Sans"/>
              </a:rPr>
              <a:t>Vehicle to Cloud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030a0"/>
                </a:solidFill>
                <a:latin typeface="Calibri"/>
                <a:ea typeface="DejaVu Sans"/>
              </a:rPr>
              <a:t>(./ovds_server db-file-name)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1143000" y="999000"/>
            <a:ext cx="2264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COVESA/ccs-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components.git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58"/>
          <p:cNvSpPr/>
          <p:nvPr/>
        </p:nvSpPr>
        <p:spPr>
          <a:xfrm flipH="1" flipV="1">
            <a:off x="8331120" y="3198960"/>
            <a:ext cx="811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9"/>
          <p:cNvSpPr/>
          <p:nvPr/>
        </p:nvSpPr>
        <p:spPr>
          <a:xfrm>
            <a:off x="8734320" y="2485440"/>
            <a:ext cx="16959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(WS, VISS-formatted JSON)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7" name="CustomShape 60"/>
          <p:cNvSpPr/>
          <p:nvPr/>
        </p:nvSpPr>
        <p:spPr>
          <a:xfrm>
            <a:off x="8677440" y="3886200"/>
            <a:ext cx="16959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(WS, VISS-formatted JSON)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5715000" y="4070520"/>
            <a:ext cx="47880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63"/>
          <p:cNvSpPr/>
          <p:nvPr/>
        </p:nvSpPr>
        <p:spPr>
          <a:xfrm>
            <a:off x="693720" y="4114800"/>
            <a:ext cx="963720" cy="646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4"/>
          <p:cNvSpPr/>
          <p:nvPr/>
        </p:nvSpPr>
        <p:spPr>
          <a:xfrm>
            <a:off x="777600" y="3805560"/>
            <a:ext cx="770400" cy="79128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OVDS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1735920" y="2743200"/>
            <a:ext cx="184068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Previously recorded vehicle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data used for playback when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the live simulator is used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03" name="CustomShape 66"/>
          <p:cNvSpPr/>
          <p:nvPr/>
        </p:nvSpPr>
        <p:spPr>
          <a:xfrm>
            <a:off x="1784520" y="4114800"/>
            <a:ext cx="130572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Recording new data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(in cloud)</a:t>
            </a:r>
            <a:endParaRPr b="0" lang="en-US" sz="1100" spc="-1" strike="noStrike">
              <a:latin typeface="Arial"/>
            </a:endParaRPr>
          </a:p>
        </p:txBody>
      </p:sp>
      <p:cxnSp>
        <p:nvCxnSpPr>
          <p:cNvPr id="104" name="Line 6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2a6099"/>
            </a:solidFill>
            <a:tailEnd len="med" type="triangle" w="med"/>
          </a:ln>
        </p:spPr>
      </p:cxnSp>
      <p:sp>
        <p:nvSpPr>
          <p:cNvPr id="105" name="CustomShape 68"/>
          <p:cNvSpPr/>
          <p:nvPr/>
        </p:nvSpPr>
        <p:spPr>
          <a:xfrm>
            <a:off x="7441920" y="685800"/>
            <a:ext cx="1016280" cy="45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000">
            <a:solidFill>
              <a:srgbClr val="000000"/>
            </a:solidFill>
            <a:custDash>
              <a:ds d="6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720" rIns="81720" tIns="36720" bIns="36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VSS Feeder(s)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 flipH="1">
            <a:off x="8443080" y="799200"/>
            <a:ext cx="20718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a609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0"/>
          <p:cNvSpPr/>
          <p:nvPr/>
        </p:nvSpPr>
        <p:spPr>
          <a:xfrm>
            <a:off x="8672760" y="374400"/>
            <a:ext cx="18428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Vehicle Networks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(CAN, Ethernet, other)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8" name="Line 71"/>
          <p:cNvSpPr/>
          <p:nvPr/>
        </p:nvSpPr>
        <p:spPr>
          <a:xfrm>
            <a:off x="8229600" y="1174320"/>
            <a:ext cx="0" cy="353880"/>
          </a:xfrm>
          <a:prstGeom prst="line">
            <a:avLst/>
          </a:prstGeom>
          <a:ln w="0"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Application>LibreOffice/7.0.6.2$Linux_X86_64 LibreOffice_project/00$Build-2</Application>
  <AppVersion>15.0000</AppVersion>
  <Words>168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2021-10-15T23:14:10Z</dcterms:created>
  <dc:creator>Home Yeongtong</dc:creator>
  <dc:description/>
  <dc:language>en-US</dc:language>
  <cp:lastModifiedBy/>
  <dcterms:modified xsi:type="dcterms:W3CDTF">2021-11-23T11:13:37Z</dcterms:modified>
  <cp:revision>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