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2"/>
  </p:sldMasterIdLst>
  <p:notesMasterIdLst>
    <p:notesMasterId r:id="rId15"/>
  </p:notesMasterIdLst>
  <p:handoutMasterIdLst>
    <p:handoutMasterId r:id="rId16"/>
  </p:handoutMasterIdLst>
  <p:sldIdLst>
    <p:sldId id="1151" r:id="rId3"/>
    <p:sldId id="299" r:id="rId4"/>
    <p:sldId id="1185" r:id="rId5"/>
    <p:sldId id="1247" r:id="rId6"/>
    <p:sldId id="1245" r:id="rId7"/>
    <p:sldId id="1248" r:id="rId8"/>
    <p:sldId id="1249" r:id="rId9"/>
    <p:sldId id="1250" r:id="rId10"/>
    <p:sldId id="1246" r:id="rId11"/>
    <p:sldId id="1251" r:id="rId12"/>
    <p:sldId id="1252" r:id="rId13"/>
    <p:sldId id="1253" r:id="rId14"/>
  </p:sldIdLst>
  <p:sldSz cx="9144000" cy="6858000" type="screen4x3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D15B9"/>
    <a:srgbClr val="0000FF"/>
    <a:srgbClr val="FF6600"/>
    <a:srgbClr val="FFFFE1"/>
    <a:srgbClr val="FFE0C1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5244" autoAdjust="0"/>
  </p:normalViewPr>
  <p:slideViewPr>
    <p:cSldViewPr snapToGrid="0" showGuides="1">
      <p:cViewPr varScale="1">
        <p:scale>
          <a:sx n="69" d="100"/>
          <a:sy n="69" d="100"/>
        </p:scale>
        <p:origin x="6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92"/>
    </p:cViewPr>
  </p:sorterViewPr>
  <p:notesViewPr>
    <p:cSldViewPr snapToGrid="0" showGuides="1">
      <p:cViewPr varScale="1">
        <p:scale>
          <a:sx n="142" d="100"/>
          <a:sy n="142" d="100"/>
        </p:scale>
        <p:origin x="33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397808"/>
            <a:ext cx="4275402" cy="33795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30" y="2"/>
            <a:ext cx="4275402" cy="33795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ko-KR" altLang="en-US"/>
              <a:t>2020-07-13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397808"/>
            <a:ext cx="4275402" cy="33795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30" y="6397808"/>
            <a:ext cx="4275402" cy="33795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7888" y="841375"/>
            <a:ext cx="3030537" cy="2273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69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C24093-8915-494C-BB45-8931B1B49A19}" type="datetime1">
              <a:rPr lang="en-US" altLang="ko-KR" smtClean="0"/>
              <a:t>7/13/2020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3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BC2022-FC9A-4CBB-80E3-5293037898F3}" type="datetime1">
              <a:rPr lang="en-US" altLang="ko-KR" smtClean="0"/>
              <a:t>7/13/2020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3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7AB946-91E4-4E65-A329-766E924D80DD}" type="datetime1">
              <a:rPr lang="en-US" altLang="ko-KR" smtClean="0"/>
              <a:t>7/13/2020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9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" y="2230315"/>
            <a:ext cx="5236575" cy="1699225"/>
          </a:xfrm>
        </p:spPr>
        <p:txBody>
          <a:bodyPr anchor="ctr">
            <a:normAutofit/>
          </a:bodyPr>
          <a:lstStyle>
            <a:lvl1pPr algn="ctr">
              <a:defRPr sz="4000" b="1" cap="all" baseline="0">
                <a:latin typeface="Garamond" panose="02020404030301010803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800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altLang="ko-KR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8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2" y="114274"/>
            <a:ext cx="8497147" cy="81279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altLang="ko-KR" sz="3000" i="1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0" hangingPunct="0">
              <a:defRPr>
                <a:latin typeface="+mn-lt"/>
              </a:defRPr>
            </a:lvl1pPr>
            <a:lvl2pPr eaLnBrk="0" hangingPunct="0">
              <a:defRPr>
                <a:latin typeface="+mn-lt"/>
                <a:cs typeface="Times New Roman" panose="02020603050405020304" pitchFamily="18" charset="0"/>
              </a:defRPr>
            </a:lvl2pPr>
            <a:lvl3pPr eaLnBrk="0" hangingPunct="0">
              <a:lnSpc>
                <a:spcPct val="100000"/>
              </a:lnSpc>
              <a:spcBef>
                <a:spcPts val="600"/>
              </a:spcBef>
              <a:defRPr>
                <a:latin typeface="+mn-lt"/>
                <a:cs typeface="Times New Roman" panose="02020603050405020304" pitchFamily="18" charset="0"/>
              </a:defRPr>
            </a:lvl3pPr>
            <a:lvl4pPr eaLnBrk="0" hangingPunct="0">
              <a:defRPr>
                <a:latin typeface="+mn-lt"/>
                <a:cs typeface="Times New Roman" panose="02020603050405020304" pitchFamily="18" charset="0"/>
              </a:defRPr>
            </a:lvl4pPr>
            <a:lvl5pPr eaLnBrk="0" hangingPunct="0"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72533" y="649113"/>
            <a:ext cx="8398934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7D019-425E-44C3-9A56-6A1DCE3D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474464"/>
            <a:ext cx="3733801" cy="315388"/>
          </a:xfrm>
        </p:spPr>
        <p:txBody>
          <a:bodyPr vert="horz" lIns="91440" tIns="45720" rIns="91440" bIns="45720" rtlCol="0" anchor="b">
            <a:noAutofit/>
          </a:bodyPr>
          <a:lstStyle>
            <a:lvl1pPr algn="l">
              <a:defRPr lang="en-US" altLang="ko-KR" sz="2000" i="1" dirty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algn="l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C5B880-3C1C-489F-8D5E-EAD61828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973972"/>
            <a:ext cx="7886700" cy="463545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Edit Master text styles</a:t>
            </a:r>
          </a:p>
        </p:txBody>
      </p: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02BF0C3-DBA4-4FD2-8DEA-893FC07EFBBD}"/>
              </a:ext>
            </a:extLst>
          </p:cNvPr>
          <p:cNvCxnSpPr/>
          <p:nvPr userDrawn="1"/>
        </p:nvCxnSpPr>
        <p:spPr>
          <a:xfrm>
            <a:off x="623888" y="3294717"/>
            <a:ext cx="7886700" cy="20489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7" y="2760452"/>
            <a:ext cx="8607422" cy="74792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25637"/>
            <a:ext cx="7886700" cy="7374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3888" y="3342212"/>
            <a:ext cx="7886700" cy="1693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36978"/>
            <a:ext cx="3886200" cy="523998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6978"/>
            <a:ext cx="3886200" cy="523998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4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67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72533" y="671689"/>
            <a:ext cx="8398934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8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50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8191DE-FAAC-4B71-9C91-CBBD88D55555}" type="datetime1">
              <a:rPr lang="en-US" altLang="ko-KR" smtClean="0"/>
              <a:t>7/13/2020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3549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FF54DE5-C571-48E8-A5BC-B369434E2F44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00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66574-DE74-4327-950D-675C01635D69}"/>
              </a:ext>
            </a:extLst>
          </p:cNvPr>
          <p:cNvSpPr/>
          <p:nvPr userDrawn="1"/>
        </p:nvSpPr>
        <p:spPr>
          <a:xfrm>
            <a:off x="-10473" y="6464807"/>
            <a:ext cx="9154473" cy="412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8253" y="124180"/>
            <a:ext cx="8398934" cy="81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533" y="855921"/>
            <a:ext cx="8398934" cy="550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66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28"/>
          <p:cNvSpPr txBox="1">
            <a:spLocks/>
          </p:cNvSpPr>
          <p:nvPr userDrawn="1"/>
        </p:nvSpPr>
        <p:spPr>
          <a:xfrm>
            <a:off x="8582758" y="6412054"/>
            <a:ext cx="561242" cy="482600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anchor="ctr" anchorCtr="1"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latinLnBrk="0">
              <a:defRPr/>
            </a:pPr>
            <a:fld id="{DE5138B8-3536-426C-ABFD-74798ABA2BA8}" type="slidenum">
              <a:rPr kumimoji="0" lang="en-US" altLang="ko-KR" sz="1600" b="1" smtClean="0">
                <a:solidFill>
                  <a:srgbClr val="FF66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pPr latinLnBrk="0">
                <a:defRPr/>
              </a:pPr>
              <a:t>‹#›</a:t>
            </a:fld>
            <a:endParaRPr kumimoji="0" lang="en-US" altLang="ko-KR" sz="1600" b="1" dirty="0">
              <a:solidFill>
                <a:srgbClr val="FF66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0473" y="6604000"/>
            <a:ext cx="4635295" cy="21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000" b="1" dirty="0">
                <a:solidFill>
                  <a:srgbClr val="FF6600"/>
                </a:solidFill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Case Study of RNN</a:t>
            </a:r>
          </a:p>
        </p:txBody>
      </p:sp>
    </p:spTree>
    <p:extLst>
      <p:ext uri="{BB962C8B-B14F-4D97-AF65-F5344CB8AC3E}">
        <p14:creationId xmlns:p14="http://schemas.microsoft.com/office/powerpoint/2010/main" val="15880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3000" b="1" i="1" kern="1200" dirty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0" latinLnBrk="0" hangingPunct="0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76250" indent="-228600" algn="l" defTabSz="914400" rtl="0" eaLnBrk="0" latinLnBrk="0" hangingPunct="0">
        <a:lnSpc>
          <a:spcPct val="100000"/>
        </a:lnSpc>
        <a:spcBef>
          <a:spcPts val="7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228600" algn="l" defTabSz="914400" rtl="0" eaLnBrk="0" latinLnBrk="0" hangingPunct="0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2025" indent="-228600" algn="l" defTabSz="952500" rtl="0" eaLnBrk="0" latinLnBrk="0" hangingPunct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71575" indent="-228600" algn="l" defTabSz="914400" rtl="0" eaLnBrk="0" latinLnBrk="0" hangingPunct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6"/>
          <p:cNvSpPr txBox="1">
            <a:spLocks/>
          </p:cNvSpPr>
          <p:nvPr/>
        </p:nvSpPr>
        <p:spPr>
          <a:xfrm>
            <a:off x="5891499" y="5955678"/>
            <a:ext cx="3130581" cy="841263"/>
          </a:xfrm>
          <a:prstGeom prst="rect">
            <a:avLst/>
          </a:prstGeom>
        </p:spPr>
        <p:txBody>
          <a:bodyPr vert="horz" wrap="none" lIns="0" tIns="45720" rIns="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600" dirty="0"/>
              <a:t>Jeon, DoYeong</a:t>
            </a:r>
            <a:br>
              <a:rPr lang="en-US" altLang="ko-KR" sz="1600" dirty="0"/>
            </a:br>
            <a:r>
              <a:rPr lang="en-US" altLang="ko-KR" sz="1600" dirty="0"/>
              <a:t>Soongsil University, Seoul, Korea</a:t>
            </a:r>
            <a:br>
              <a:rPr lang="en-US" altLang="ko-KR" sz="1600" dirty="0"/>
            </a:br>
            <a:r>
              <a:rPr lang="en-US" altLang="ko-KR" sz="1100" dirty="0"/>
              <a:t>http://soft.ssu.ac.kr</a:t>
            </a:r>
            <a:endParaRPr lang="ko-KR" altLang="en-US" sz="11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783189" y="5153980"/>
            <a:ext cx="0" cy="160339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6"/>
          <p:cNvSpPr txBox="1">
            <a:spLocks/>
          </p:cNvSpPr>
          <p:nvPr/>
        </p:nvSpPr>
        <p:spPr>
          <a:xfrm>
            <a:off x="5891499" y="5176118"/>
            <a:ext cx="3130581" cy="550213"/>
          </a:xfrm>
          <a:prstGeom prst="rect">
            <a:avLst/>
          </a:prstGeom>
        </p:spPr>
        <p:txBody>
          <a:bodyPr vert="horz" wrap="none" lIns="0" tIns="45720" rIns="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ko-KR" altLang="en-US" sz="1100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57910" y="5077434"/>
            <a:ext cx="5687177" cy="1145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lnSpc>
                <a:spcPct val="80000"/>
              </a:lnSpc>
              <a:spcBef>
                <a:spcPts val="1200"/>
              </a:spcBef>
              <a:buNone/>
              <a:defRPr sz="3400" b="1" cap="small" baseline="0">
                <a:solidFill>
                  <a:srgbClr val="0000FF"/>
                </a:solidFill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CLUSTERING techniques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using COVID-19 data</a:t>
            </a:r>
          </a:p>
          <a:p>
            <a:endParaRPr lang="en-US" sz="4400" dirty="0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2904067" y="6333067"/>
            <a:ext cx="2841020" cy="463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vl="0" algn="r">
              <a:lnSpc>
                <a:spcPct val="80000"/>
              </a:lnSpc>
              <a:spcBef>
                <a:spcPts val="1200"/>
              </a:spcBef>
              <a:buNone/>
              <a:defRPr sz="3400" b="1" cap="small" baseline="0">
                <a:solidFill>
                  <a:srgbClr val="0000FF"/>
                </a:solidFill>
                <a:ea typeface="+mj-ea"/>
                <a:cs typeface="+mj-cs"/>
              </a:defRPr>
            </a:lvl1pPr>
          </a:lstStyle>
          <a:p>
            <a:r>
              <a:rPr lang="en-US" sz="1600" cap="none" dirty="0">
                <a:solidFill>
                  <a:schemeClr val="tx1"/>
                </a:solidFill>
              </a:rPr>
              <a:t>July 2020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555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114274"/>
            <a:ext cx="8497147" cy="81279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Calculating the severity and risk rating of users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855921"/>
            <a:ext cx="8398934" cy="5500429"/>
          </a:xfrm>
        </p:spPr>
        <p:txBody>
          <a:bodyPr/>
          <a:lstStyle/>
          <a:p>
            <a:r>
              <a:rPr lang="en-US" altLang="ko-KR" dirty="0"/>
              <a:t>Data used</a:t>
            </a:r>
          </a:p>
          <a:p>
            <a:pPr lvl="1"/>
            <a:r>
              <a:rPr lang="en-US" altLang="ko-KR" dirty="0"/>
              <a:t>30 people of the data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DA132-8DBB-4580-BFB7-D3C754AE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48" y="1754916"/>
            <a:ext cx="4262104" cy="49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114274"/>
            <a:ext cx="8497147" cy="81279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Calculating the severity and risk rating of users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855921"/>
            <a:ext cx="8398934" cy="5500429"/>
          </a:xfrm>
        </p:spPr>
        <p:txBody>
          <a:bodyPr/>
          <a:lstStyle/>
          <a:p>
            <a:r>
              <a:rPr lang="en-US" altLang="ko-KR" dirty="0"/>
              <a:t>Results classified into 5 clusters</a:t>
            </a:r>
          </a:p>
          <a:p>
            <a:pPr lvl="1"/>
            <a:r>
              <a:rPr lang="en-US" altLang="ko-KR" dirty="0"/>
              <a:t>Features used: Severity, 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CC20B-26FD-4B9F-A141-E083B6C2A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097" y="1800938"/>
            <a:ext cx="6409805" cy="480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114274"/>
            <a:ext cx="8497147" cy="81279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1. Calculating the severity and risk rating of users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855921"/>
            <a:ext cx="8398934" cy="5500429"/>
          </a:xfrm>
        </p:spPr>
        <p:txBody>
          <a:bodyPr/>
          <a:lstStyle/>
          <a:p>
            <a:r>
              <a:rPr lang="en-US" altLang="ko-KR" dirty="0"/>
              <a:t>When User's information is added</a:t>
            </a:r>
          </a:p>
          <a:p>
            <a:pPr lvl="1"/>
            <a:r>
              <a:rPr lang="en-US" altLang="ko-KR" dirty="0"/>
              <a:t>Features used: Severity, 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CC20B-26FD-4B9F-A141-E083B6C2AF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-1"/>
          <a:stretch/>
        </p:blipFill>
        <p:spPr>
          <a:xfrm>
            <a:off x="1443879" y="1881809"/>
            <a:ext cx="6354451" cy="46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1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99442"/>
              </p:ext>
            </p:extLst>
          </p:nvPr>
        </p:nvGraphicFramePr>
        <p:xfrm>
          <a:off x="1074738" y="1444399"/>
          <a:ext cx="6994524" cy="29712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3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Unit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Contents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slide#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lt"/>
                        </a:rPr>
                        <a:t>1</a:t>
                      </a:r>
                      <a:endParaRPr lang="ko-KR" alt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lt"/>
                        </a:rPr>
                        <a:t>What can do with Clustered COVID-19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lt"/>
                        </a:rPr>
                        <a:t>2</a:t>
                      </a:r>
                      <a:endParaRPr lang="ko-KR" alt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atin typeface="+mn-lt"/>
                        </a:rPr>
                        <a:t>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+mn-lt"/>
                        </a:rPr>
                        <a:t>8</a:t>
                      </a:r>
                      <a:endParaRPr lang="ko-KR" altLang="en-US" sz="2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lt"/>
                        </a:rPr>
                        <a:t>3</a:t>
                      </a:r>
                      <a:endParaRPr lang="ko-KR" alt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+mn-lt"/>
                        </a:rPr>
                        <a:t>4</a:t>
                      </a:r>
                      <a:endParaRPr lang="ko-KR" altLang="en-US" sz="20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076325"/>
                  </a:ext>
                </a:extLst>
              </a:tr>
              <a:tr h="498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7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What can do with Clustered COVID-19 Data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2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can do with clustered corona data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 Ways to use</a:t>
            </a:r>
          </a:p>
          <a:p>
            <a:pPr lvl="1"/>
            <a:r>
              <a:rPr lang="en-US" altLang="ko-KR" dirty="0"/>
              <a:t>1. Calculating the severity and risk rating of users</a:t>
            </a:r>
          </a:p>
          <a:p>
            <a:pPr lvl="1"/>
            <a:r>
              <a:rPr lang="en-US" altLang="ko-KR" dirty="0"/>
              <a:t>2. Estimating the current risk rating of activity space of the user.</a:t>
            </a:r>
          </a:p>
          <a:p>
            <a:pPr lvl="1"/>
            <a:r>
              <a:rPr lang="en-US" altLang="ko-KR" dirty="0"/>
              <a:t>3. Predicting the severity user will have and the risk rating to be updated when user will visit a specific area </a:t>
            </a:r>
          </a:p>
          <a:p>
            <a:pPr lvl="1"/>
            <a:r>
              <a:rPr lang="en-US" altLang="ko-KR" dirty="0"/>
              <a:t>4. Calculating the change of risk rating in the specific space when the user will visit there.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Calculating the severity and risk rating of users</a:t>
            </a:r>
          </a:p>
          <a:p>
            <a:pPr lvl="1"/>
            <a:r>
              <a:rPr lang="en-US" altLang="ko-KR" dirty="0"/>
              <a:t>If the user was in the same space as the infected person/contact, the severity and risk rating of the user can be calculated in real time according to the information of the infected person/contact and the user information.</a:t>
            </a:r>
          </a:p>
          <a:p>
            <a:r>
              <a:rPr lang="en-US" altLang="ko-KR" dirty="0"/>
              <a:t>Benefits</a:t>
            </a:r>
          </a:p>
          <a:p>
            <a:pPr lvl="1"/>
            <a:r>
              <a:rPr lang="en-US" altLang="ko-KR" dirty="0"/>
              <a:t>Because the risk of Covid-19 differs depending on the user's age, health information, and gender, this technique can be used to show the risk customized to the user.</a:t>
            </a:r>
          </a:p>
          <a:p>
            <a:pPr lvl="1"/>
            <a:r>
              <a:rPr lang="en-US" altLang="ko-KR" dirty="0"/>
              <a:t>Depending on the level of risk, the user can see which ratings users belong to and help to decide what actions to take.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7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Estimating the current risk rating of activity space of the user</a:t>
            </a:r>
          </a:p>
          <a:p>
            <a:pPr lvl="1"/>
            <a:r>
              <a:rPr lang="en-US" altLang="ko-KR" dirty="0"/>
              <a:t>It is possible to estimate the risk rating of specific place within the user's life radius with the data of the infected/contact person and the user information.</a:t>
            </a:r>
          </a:p>
          <a:p>
            <a:r>
              <a:rPr lang="en-US" altLang="ko-KR" dirty="0"/>
              <a:t>3. Predicting the severity and the risk rating to be updated</a:t>
            </a:r>
          </a:p>
          <a:p>
            <a:pPr lvl="1"/>
            <a:r>
              <a:rPr lang="en-US" altLang="ko-KR" dirty="0"/>
              <a:t>It can predict the severity user will have and the risk rating of the user to be updated when you will visit a specific area .</a:t>
            </a:r>
          </a:p>
          <a:p>
            <a:r>
              <a:rPr lang="en-US" altLang="ko-KR" dirty="0"/>
              <a:t>Benefits</a:t>
            </a:r>
          </a:p>
          <a:p>
            <a:pPr lvl="1"/>
            <a:r>
              <a:rPr lang="en-US" altLang="ko-KR" dirty="0"/>
              <a:t>It can raise the user’s awareness by quantifying the severity and risk rating using data about the current situation.</a:t>
            </a:r>
          </a:p>
        </p:txBody>
      </p:sp>
    </p:spTree>
    <p:extLst>
      <p:ext uri="{BB962C8B-B14F-4D97-AF65-F5344CB8AC3E}">
        <p14:creationId xmlns:p14="http://schemas.microsoft.com/office/powerpoint/2010/main" val="34956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Benefits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4. Calculating the change of risk rating in the specific space</a:t>
            </a:r>
          </a:p>
          <a:p>
            <a:pPr lvl="1"/>
            <a:r>
              <a:rPr lang="en-US" altLang="ko-KR" dirty="0"/>
              <a:t>When a user will visit a specific area, the severity and risk rating of the residential area to be updated can be calculated according to the user's risk rating to be updated.</a:t>
            </a:r>
          </a:p>
          <a:p>
            <a:r>
              <a:rPr lang="en-US" altLang="ko-KR" dirty="0"/>
              <a:t>Benefits</a:t>
            </a:r>
          </a:p>
          <a:p>
            <a:pPr lvl="1"/>
            <a:r>
              <a:rPr lang="en-US" altLang="ko-KR" dirty="0"/>
              <a:t>Socially, it shows the individual's vague awareness with specific data figures.</a:t>
            </a:r>
          </a:p>
          <a:p>
            <a:pPr lvl="1"/>
            <a:r>
              <a:rPr lang="en-US" altLang="ko-KR" dirty="0"/>
              <a:t>It can trigger more defensive actions and help build a social safety net in that individuals realize the dangers of action.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9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2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Test Case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8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A30D3-3627-4E98-8F3A-50F1CEA8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2" y="114274"/>
            <a:ext cx="8497147" cy="81279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Calculating the severity and risk rating of users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21CDB-2194-4DAA-B018-1B4FC436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Overview of test case</a:t>
            </a:r>
          </a:p>
          <a:p>
            <a:pPr lvl="1"/>
            <a:r>
              <a:rPr lang="en-US" altLang="ko-KR" dirty="0"/>
              <a:t>Language: Python</a:t>
            </a:r>
          </a:p>
          <a:p>
            <a:pPr lvl="1"/>
            <a:r>
              <a:rPr lang="en-US" altLang="ko-KR" dirty="0"/>
              <a:t>Library used</a:t>
            </a:r>
          </a:p>
          <a:p>
            <a:pPr lvl="2"/>
            <a:r>
              <a:rPr lang="en-US" altLang="ko-KR" dirty="0"/>
              <a:t>pandas</a:t>
            </a:r>
          </a:p>
          <a:p>
            <a:pPr lvl="2"/>
            <a:r>
              <a:rPr lang="en-US" altLang="ko-KR" dirty="0" err="1"/>
              <a:t>sklearn</a:t>
            </a:r>
            <a:endParaRPr lang="en-US" altLang="ko-KR" dirty="0"/>
          </a:p>
          <a:p>
            <a:pPr lvl="2"/>
            <a:r>
              <a:rPr lang="en-US" altLang="ko-KR" dirty="0" err="1"/>
              <a:t>matplolib</a:t>
            </a:r>
            <a:endParaRPr lang="en-US" altLang="ko-KR" dirty="0"/>
          </a:p>
          <a:p>
            <a:pPr lvl="2"/>
            <a:r>
              <a:rPr lang="en-US" altLang="ko-KR" dirty="0" err="1"/>
              <a:t>pyclustering</a:t>
            </a:r>
            <a:endParaRPr lang="en-US" altLang="ko-KR" dirty="0"/>
          </a:p>
          <a:p>
            <a:pPr lvl="1"/>
            <a:r>
              <a:rPr lang="en-US" altLang="ko-KR" dirty="0"/>
              <a:t>Distance Function</a:t>
            </a:r>
          </a:p>
          <a:p>
            <a:pPr lvl="2"/>
            <a:r>
              <a:rPr lang="en-US" altLang="ko-KR" dirty="0"/>
              <a:t>Weighted Euclidean Distance Function</a:t>
            </a:r>
          </a:p>
          <a:p>
            <a:pPr lvl="1"/>
            <a:r>
              <a:rPr lang="en-US" altLang="ko-KR" dirty="0"/>
              <a:t>Data used</a:t>
            </a:r>
          </a:p>
          <a:p>
            <a:pPr lvl="2"/>
            <a:r>
              <a:rPr lang="en-US" altLang="ko-KR" dirty="0"/>
              <a:t>100 people generated randomly</a:t>
            </a:r>
          </a:p>
          <a:p>
            <a:pPr lvl="3"/>
            <a:r>
              <a:rPr lang="en-US" altLang="ko-KR" dirty="0"/>
              <a:t>ID</a:t>
            </a:r>
          </a:p>
          <a:p>
            <a:pPr lvl="3"/>
            <a:r>
              <a:rPr lang="en-US" altLang="ko-KR" dirty="0"/>
              <a:t>Age</a:t>
            </a:r>
          </a:p>
          <a:p>
            <a:pPr lvl="3"/>
            <a:r>
              <a:rPr lang="en-US" altLang="ko-KR" dirty="0"/>
              <a:t>Address</a:t>
            </a:r>
          </a:p>
          <a:p>
            <a:pPr lvl="3"/>
            <a:r>
              <a:rPr lang="en-US" altLang="ko-KR" dirty="0" err="1"/>
              <a:t>Covid</a:t>
            </a:r>
            <a:r>
              <a:rPr lang="en-US" altLang="ko-KR" dirty="0"/>
              <a:t> Status</a:t>
            </a:r>
          </a:p>
          <a:p>
            <a:pPr lvl="3"/>
            <a:r>
              <a:rPr lang="en-US" altLang="ko-KR" dirty="0" err="1"/>
              <a:t>Inccured</a:t>
            </a:r>
            <a:r>
              <a:rPr lang="en-US" altLang="ko-KR" dirty="0"/>
              <a:t> Date</a:t>
            </a:r>
          </a:p>
          <a:p>
            <a:pPr lvl="3"/>
            <a:r>
              <a:rPr lang="en-US" altLang="ko-KR" dirty="0"/>
              <a:t>Severity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520</Words>
  <Application>Microsoft Office PowerPoint</Application>
  <PresentationFormat>화면 슬라이드 쇼(4:3)</PresentationFormat>
  <Paragraphs>75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Calibri</vt:lpstr>
      <vt:lpstr>Euphemia</vt:lpstr>
      <vt:lpstr>Garamond</vt:lpstr>
      <vt:lpstr>Segoe UI</vt:lpstr>
      <vt:lpstr>Wingdings</vt:lpstr>
      <vt:lpstr>Academic Literature 16x9</vt:lpstr>
      <vt:lpstr>PowerPoint 프레젠테이션</vt:lpstr>
      <vt:lpstr>Contents</vt:lpstr>
      <vt:lpstr>Unit 1</vt:lpstr>
      <vt:lpstr>What can do with clustered corona data</vt:lpstr>
      <vt:lpstr>Benefits</vt:lpstr>
      <vt:lpstr>Benefits</vt:lpstr>
      <vt:lpstr>Benefits</vt:lpstr>
      <vt:lpstr>Unit 2</vt:lpstr>
      <vt:lpstr>1. Calculating the severity and risk rating of users</vt:lpstr>
      <vt:lpstr>1. Calculating the severity and risk rating of users</vt:lpstr>
      <vt:lpstr>1. Calculating the severity and risk rating of users</vt:lpstr>
      <vt:lpstr>1. Calculating the severity and risk rating of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2016-04-17T01:05:31Z</dcterms:created>
  <dcterms:modified xsi:type="dcterms:W3CDTF">2020-07-13T06:12:17Z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