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CAD5E7"/>
          </a:solidFill>
        </a:fill>
      </a:tcStyle>
    </a:wholeTbl>
    <a:band2H>
      <a:tcTxStyle b="def" i="def"/>
      <a:tcStyle>
        <a:tcBdr/>
        <a:fill>
          <a:solidFill>
            <a:srgbClr val="E6EBF4"/>
          </a:solidFill>
        </a:fill>
      </a:tcStyle>
    </a:band2H>
    <a:firstCol>
      <a:tcTxStyle b="on" i="off">
        <a:fontRef idx="min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381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381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CADCD9"/>
          </a:solidFill>
        </a:fill>
      </a:tcStyle>
    </a:wholeTbl>
    <a:band2H>
      <a:tcTxStyle b="def" i="def"/>
      <a:tcStyle>
        <a:tcBdr/>
        <a:fill>
          <a:solidFill>
            <a:srgbClr val="E6EEED"/>
          </a:solidFill>
        </a:fill>
      </a:tcStyle>
    </a:band2H>
    <a:firstCol>
      <a:tcTxStyle b="on" i="off">
        <a:fontRef idx="min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381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381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FFF7CC"/>
          </a:solidFill>
        </a:fill>
      </a:tcStyle>
    </a:wholeTbl>
    <a:band2H>
      <a:tcTxStyle b="def" i="def"/>
      <a:tcStyle>
        <a:tcBdr/>
        <a:fill>
          <a:solidFill>
            <a:srgbClr val="FFFBE7"/>
          </a:solidFill>
        </a:fill>
      </a:tcStyle>
    </a:band2H>
    <a:firstCol>
      <a:tcTxStyle b="on" i="off">
        <a:fontRef idx="min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381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381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00517C"/>
          </a:solidFill>
        </a:fill>
      </a:tcStyle>
    </a:band2H>
    <a:firstCol>
      <a:tcTxStyle b="on" i="off">
        <a:fontRef idx="minor">
          <a:srgbClr val="00517C"/>
        </a:fontRef>
        <a:srgbClr val="00517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517C"/>
          </a:solidFill>
        </a:fill>
      </a:tcStyle>
    </a:lastRow>
    <a:firstRow>
      <a:tcTxStyle b="on" i="off">
        <a:fontRef idx="minor">
          <a:srgbClr val="00517C"/>
        </a:fontRef>
        <a:srgbClr val="00517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in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381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381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drive.google.com/file/d/1vc_IDiu9VA4ZusSFqSSfGon7EvZW5xmV/view?usp=sharing" TargetMode="External"/><Relationship Id="rId4" Type="http://schemas.openxmlformats.org/officeDocument/2006/relationships/hyperlink" Target="https://docs.google.com/spreadsheets/d/19UCUmwbI4VcleqrlwXor-6xPE44LccpJJsU3qz4w_cc/edit?usp=sharing" TargetMode="Externa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Shape 1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Master Narratives - Covid-19 -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https://drive.google.com/file/d/1vc_IDiu9VA4ZusSFqSSfGon7EvZW5xmV/view?usp=sharing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Canaries -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https://drive.google.com/file/d/1vc_IDiu9VA4ZusSFqSSfGon7EvZW5xmV/view?usp=sharing</a:t>
            </a:r>
            <a:r>
              <a:t> 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Disinfo Websites -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4" invalidUrl="" action="" tgtFrame="" tooltip="" history="1" highlightClick="0" endSnd="0"/>
              </a:rPr>
              <a:t>https://docs.google.com/spreadsheets/d/19UCUmwbI4VcleqrlwXor-6xPE44LccpJJsU3qz4w_cc/edit?usp=sharing</a:t>
            </a:r>
            <a:r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0;p2"/>
          <p:cNvSpPr/>
          <p:nvPr/>
        </p:nvSpPr>
        <p:spPr>
          <a:xfrm>
            <a:off x="1524800" y="672605"/>
            <a:ext cx="1081626" cy="1124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chemeClr val="accent5"/>
            </a:solidFill>
            <a:miter lim="8000"/>
          </a:ln>
        </p:spPr>
        <p:txBody>
          <a:bodyPr lIns="0" tIns="0" rIns="0" bIns="0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" name="Google Shape;11;p2"/>
          <p:cNvSpPr/>
          <p:nvPr/>
        </p:nvSpPr>
        <p:spPr>
          <a:xfrm rot="10800000">
            <a:off x="6537562" y="3342925"/>
            <a:ext cx="1081626" cy="1124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chemeClr val="accent5"/>
            </a:solidFill>
            <a:miter lim="8000"/>
          </a:ln>
        </p:spPr>
        <p:txBody>
          <a:bodyPr lIns="0" tIns="0" rIns="0" bIns="0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3" name="Google Shape;12;p2"/>
          <p:cNvSpPr/>
          <p:nvPr/>
        </p:nvSpPr>
        <p:spPr>
          <a:xfrm>
            <a:off x="4359602" y="2817464"/>
            <a:ext cx="424801" cy="1"/>
          </a:xfrm>
          <a:prstGeom prst="line">
            <a:avLst/>
          </a:prstGeom>
          <a:ln w="38100">
            <a:solidFill>
              <a:schemeClr val="accent4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1680302" y="1188925"/>
            <a:ext cx="5783401" cy="1457401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1680302" y="3049449"/>
            <a:ext cx="5783401" cy="909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53;p11"/>
          <p:cNvSpPr/>
          <p:nvPr/>
        </p:nvSpPr>
        <p:spPr>
          <a:xfrm>
            <a:off x="149" y="5076825"/>
            <a:ext cx="9143702" cy="666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0" name="xx%"/>
          <p:cNvSpPr txBox="1"/>
          <p:nvPr>
            <p:ph type="title" hasCustomPrompt="1"/>
          </p:nvPr>
        </p:nvSpPr>
        <p:spPr>
          <a:xfrm>
            <a:off x="387899" y="1152450"/>
            <a:ext cx="8368202" cy="1538400"/>
          </a:xfrm>
          <a:prstGeom prst="rect">
            <a:avLst/>
          </a:prstGeom>
        </p:spPr>
        <p:txBody>
          <a:bodyPr anchor="ctr"/>
          <a:lstStyle>
            <a:lvl1pPr algn="ctr">
              <a:defRPr sz="13000">
                <a:solidFill>
                  <a:schemeClr val="accent5"/>
                </a:solidFill>
              </a:defRPr>
            </a:lvl1pPr>
          </a:lstStyle>
          <a:p>
            <a:pPr/>
            <a:r>
              <a:t>xx%</a:t>
            </a:r>
          </a:p>
        </p:txBody>
      </p:sp>
      <p:sp>
        <p:nvSpPr>
          <p:cNvPr id="101" name="Body Level One…"/>
          <p:cNvSpPr txBox="1"/>
          <p:nvPr>
            <p:ph type="body" sz="quarter" idx="1"/>
          </p:nvPr>
        </p:nvSpPr>
        <p:spPr>
          <a:xfrm>
            <a:off x="387899" y="2919450"/>
            <a:ext cx="8368202" cy="1071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Text"/>
          <p:cNvSpPr txBox="1"/>
          <p:nvPr>
            <p:ph type="title"/>
          </p:nvPr>
        </p:nvSpPr>
        <p:spPr>
          <a:xfrm>
            <a:off x="514351" y="457200"/>
            <a:ext cx="8130600" cy="945000"/>
          </a:xfrm>
          <a:prstGeom prst="rect">
            <a:avLst/>
          </a:prstGeom>
        </p:spPr>
        <p:txBody>
          <a:bodyPr lIns="34275" tIns="34275" rIns="34275" bIns="34275" anchor="ctr"/>
          <a:lstStyle/>
          <a:p>
            <a:pPr/>
            <a:r>
              <a:t>Title Text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4419600" y="4599637"/>
            <a:ext cx="2133600" cy="3352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Text"/>
          <p:cNvSpPr txBox="1"/>
          <p:nvPr>
            <p:ph type="title"/>
          </p:nvPr>
        </p:nvSpPr>
        <p:spPr>
          <a:xfrm>
            <a:off x="514351" y="457200"/>
            <a:ext cx="8130600" cy="945000"/>
          </a:xfrm>
          <a:prstGeom prst="rect">
            <a:avLst/>
          </a:prstGeom>
        </p:spPr>
        <p:txBody>
          <a:bodyPr lIns="34275" tIns="34275" rIns="34275" bIns="34275" anchor="ctr"/>
          <a:lstStyle/>
          <a:p>
            <a:pPr/>
            <a:r>
              <a:t>Title Text</a:t>
            </a:r>
          </a:p>
        </p:txBody>
      </p:sp>
      <p:sp>
        <p:nvSpPr>
          <p:cNvPr id="125" name="Body Level One…"/>
          <p:cNvSpPr txBox="1"/>
          <p:nvPr>
            <p:ph type="body" idx="1"/>
          </p:nvPr>
        </p:nvSpPr>
        <p:spPr>
          <a:xfrm>
            <a:off x="514351" y="1402199"/>
            <a:ext cx="8130600" cy="2941201"/>
          </a:xfrm>
          <a:prstGeom prst="rect">
            <a:avLst/>
          </a:prstGeom>
        </p:spPr>
        <p:txBody>
          <a:bodyPr lIns="34275" tIns="34275" rIns="34275" bIns="34275">
            <a:normAutofit fontScale="100000" lnSpcReduction="0"/>
          </a:bodyPr>
          <a:lstStyle>
            <a:lvl1pPr indent="-317500">
              <a:lnSpc>
                <a:spcPct val="100000"/>
              </a:lnSpc>
              <a:spcBef>
                <a:spcPts val="800"/>
              </a:spcBef>
              <a:buChar char="•"/>
            </a:lvl1pPr>
            <a:lvl2pPr>
              <a:lnSpc>
                <a:spcPct val="100000"/>
              </a:lnSpc>
              <a:spcBef>
                <a:spcPts val="800"/>
              </a:spcBef>
              <a:buChar char="•"/>
            </a:lvl2pPr>
            <a:lvl3pPr>
              <a:lnSpc>
                <a:spcPct val="100000"/>
              </a:lnSpc>
              <a:spcBef>
                <a:spcPts val="800"/>
              </a:spcBef>
              <a:buChar char="•"/>
            </a:lvl3pPr>
            <a:lvl4pPr>
              <a:lnSpc>
                <a:spcPct val="100000"/>
              </a:lnSpc>
              <a:spcBef>
                <a:spcPts val="800"/>
              </a:spcBef>
              <a:buChar char="•"/>
            </a:lvl4pPr>
            <a:lvl5pPr>
              <a:lnSpc>
                <a:spcPct val="100000"/>
              </a:lnSpc>
              <a:spcBef>
                <a:spcPts val="800"/>
              </a:spcBef>
              <a:buChar char="•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Google Shape;64;p14"/>
          <p:cNvSpPr/>
          <p:nvPr/>
        </p:nvSpPr>
        <p:spPr>
          <a:xfrm flipV="1">
            <a:off x="50655" y="729050"/>
            <a:ext cx="1" cy="378001"/>
          </a:xfrm>
          <a:prstGeom prst="line">
            <a:avLst/>
          </a:prstGeom>
          <a:ln w="127000" cap="sq">
            <a:solidFill>
              <a:schemeClr val="accent3"/>
            </a:solidFill>
            <a:miter lim="8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4419600" y="4599637"/>
            <a:ext cx="2133600" cy="3352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Text"/>
          <p:cNvSpPr txBox="1"/>
          <p:nvPr>
            <p:ph type="title"/>
          </p:nvPr>
        </p:nvSpPr>
        <p:spPr>
          <a:xfrm>
            <a:off x="514351" y="457200"/>
            <a:ext cx="8130600" cy="945000"/>
          </a:xfrm>
          <a:prstGeom prst="rect">
            <a:avLst/>
          </a:prstGeom>
        </p:spPr>
        <p:txBody>
          <a:bodyPr lIns="34275" tIns="34275" rIns="34275" bIns="34275" anchor="ctr"/>
          <a:lstStyle/>
          <a:p>
            <a:pPr/>
            <a:r>
              <a:t>Title Text</a:t>
            </a:r>
          </a:p>
        </p:txBody>
      </p:sp>
      <p:sp>
        <p:nvSpPr>
          <p:cNvPr id="135" name="Google Shape;67;p15"/>
          <p:cNvSpPr/>
          <p:nvPr/>
        </p:nvSpPr>
        <p:spPr>
          <a:xfrm>
            <a:off x="497517" y="1342669"/>
            <a:ext cx="8147401" cy="3060302"/>
          </a:xfrm>
          <a:prstGeom prst="roundRect">
            <a:avLst>
              <a:gd name="adj" fmla="val 2634"/>
            </a:avLst>
          </a:prstGeom>
          <a:solidFill>
            <a:schemeClr val="accent3">
              <a:alpha val="749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136" name="Body Level One…"/>
          <p:cNvSpPr txBox="1"/>
          <p:nvPr>
            <p:ph type="body" sz="half" idx="1"/>
          </p:nvPr>
        </p:nvSpPr>
        <p:spPr>
          <a:xfrm>
            <a:off x="514351" y="1402199"/>
            <a:ext cx="3780000" cy="2941201"/>
          </a:xfrm>
          <a:prstGeom prst="rect">
            <a:avLst/>
          </a:prstGeom>
        </p:spPr>
        <p:txBody>
          <a:bodyPr lIns="34275" tIns="34275" rIns="34275" bIns="34275">
            <a:normAutofit fontScale="100000" lnSpcReduction="0"/>
          </a:bodyPr>
          <a:lstStyle>
            <a:lvl1pPr indent="-317500">
              <a:lnSpc>
                <a:spcPct val="100000"/>
              </a:lnSpc>
              <a:spcBef>
                <a:spcPts val="800"/>
              </a:spcBef>
              <a:buChar char="•"/>
            </a:lvl1pPr>
            <a:lvl2pPr>
              <a:lnSpc>
                <a:spcPct val="100000"/>
              </a:lnSpc>
              <a:spcBef>
                <a:spcPts val="800"/>
              </a:spcBef>
              <a:buChar char="•"/>
            </a:lvl2pPr>
            <a:lvl3pPr>
              <a:lnSpc>
                <a:spcPct val="100000"/>
              </a:lnSpc>
              <a:spcBef>
                <a:spcPts val="800"/>
              </a:spcBef>
              <a:buChar char="•"/>
            </a:lvl3pPr>
            <a:lvl4pPr>
              <a:lnSpc>
                <a:spcPct val="100000"/>
              </a:lnSpc>
              <a:spcBef>
                <a:spcPts val="800"/>
              </a:spcBef>
              <a:buChar char="•"/>
            </a:lvl4pPr>
            <a:lvl5pPr>
              <a:lnSpc>
                <a:spcPct val="100000"/>
              </a:lnSpc>
              <a:spcBef>
                <a:spcPts val="800"/>
              </a:spcBef>
              <a:buChar char="•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Google Shape;69;p15"/>
          <p:cNvSpPr/>
          <p:nvPr/>
        </p:nvSpPr>
        <p:spPr>
          <a:xfrm flipV="1">
            <a:off x="42862" y="747640"/>
            <a:ext cx="2701" cy="368401"/>
          </a:xfrm>
          <a:prstGeom prst="line">
            <a:avLst/>
          </a:prstGeom>
          <a:ln w="127000" cap="sq">
            <a:solidFill>
              <a:schemeClr val="accent3"/>
            </a:solidFill>
            <a:miter lim="8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xfrm>
            <a:off x="4419600" y="4599637"/>
            <a:ext cx="2133600" cy="3352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Text"/>
          <p:cNvSpPr txBox="1"/>
          <p:nvPr>
            <p:ph type="title"/>
          </p:nvPr>
        </p:nvSpPr>
        <p:spPr>
          <a:xfrm>
            <a:off x="752855" y="3431285"/>
            <a:ext cx="7781702" cy="740701"/>
          </a:xfrm>
          <a:prstGeom prst="rect">
            <a:avLst/>
          </a:prstGeom>
        </p:spPr>
        <p:txBody>
          <a:bodyPr lIns="0" tIns="0" rIns="0" bIns="0"/>
          <a:lstStyle/>
          <a:p>
            <a:pPr/>
            <a:r>
              <a:t>Title Text</a:t>
            </a:r>
          </a:p>
        </p:txBody>
      </p:sp>
      <p:sp>
        <p:nvSpPr>
          <p:cNvPr id="146" name="Google Shape;72;p16"/>
          <p:cNvSpPr/>
          <p:nvPr>
            <p:ph type="pic" sz="quarter" idx="21"/>
          </p:nvPr>
        </p:nvSpPr>
        <p:spPr>
          <a:xfrm>
            <a:off x="786338" y="1605520"/>
            <a:ext cx="2286001" cy="1714501"/>
          </a:xfrm>
          <a:prstGeom prst="rect">
            <a:avLst/>
          </a:prstGeom>
          <a:ln w="38100" cap="sq">
            <a:solidFill>
              <a:srgbClr val="00517C"/>
            </a:solidFill>
            <a:miter lim="800000"/>
          </a:ln>
          <a:effectLst>
            <a:outerShdw sx="100000" sy="100000" kx="0" ky="0" algn="b" rotWithShape="0" blurRad="50800" dist="50800" dir="2700000">
              <a:srgbClr val="000000">
                <a:alpha val="49410"/>
              </a:srgbClr>
            </a:outerShdw>
          </a:effectLst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7" name="Google Shape;73;p16"/>
          <p:cNvSpPr/>
          <p:nvPr>
            <p:ph type="pic" sz="quarter" idx="22"/>
          </p:nvPr>
        </p:nvSpPr>
        <p:spPr>
          <a:xfrm>
            <a:off x="3474604" y="1605520"/>
            <a:ext cx="2286001" cy="1714501"/>
          </a:xfrm>
          <a:prstGeom prst="rect">
            <a:avLst/>
          </a:prstGeom>
          <a:ln w="38100" cap="sq">
            <a:solidFill>
              <a:srgbClr val="00517C"/>
            </a:solidFill>
            <a:miter lim="800000"/>
          </a:ln>
          <a:effectLst>
            <a:outerShdw sx="100000" sy="100000" kx="0" ky="0" algn="b" rotWithShape="0" blurRad="50800" dist="50800" dir="2700000">
              <a:srgbClr val="000000">
                <a:alpha val="49410"/>
              </a:srgbClr>
            </a:outerShdw>
          </a:effectLst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8" name="Google Shape;74;p16"/>
          <p:cNvSpPr/>
          <p:nvPr>
            <p:ph type="pic" sz="quarter" idx="23"/>
          </p:nvPr>
        </p:nvSpPr>
        <p:spPr>
          <a:xfrm>
            <a:off x="6162869" y="1605520"/>
            <a:ext cx="2286001" cy="1714501"/>
          </a:xfrm>
          <a:prstGeom prst="rect">
            <a:avLst/>
          </a:prstGeom>
          <a:ln w="38100" cap="sq">
            <a:solidFill>
              <a:srgbClr val="00517C"/>
            </a:solidFill>
            <a:miter lim="800000"/>
          </a:ln>
          <a:effectLst>
            <a:outerShdw sx="100000" sy="100000" kx="0" ky="0" algn="b" rotWithShape="0" blurRad="50800" dist="50800" dir="2700000">
              <a:srgbClr val="000000">
                <a:alpha val="49410"/>
              </a:srgbClr>
            </a:outerShdw>
          </a:effectLst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9" name="Body Level One…"/>
          <p:cNvSpPr txBox="1"/>
          <p:nvPr>
            <p:ph type="body" sz="quarter" idx="1"/>
          </p:nvPr>
        </p:nvSpPr>
        <p:spPr>
          <a:xfrm>
            <a:off x="752669" y="4200525"/>
            <a:ext cx="7772401" cy="62850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1400"/>
            </a:lvl1pPr>
            <a:lvl2pPr marL="914400" indent="-317500">
              <a:lnSpc>
                <a:spcPct val="100000"/>
              </a:lnSpc>
              <a:buClrTx/>
              <a:buSzPts val="1400"/>
              <a:buFontTx/>
              <a:buChar char="•"/>
              <a:defRPr sz="1400"/>
            </a:lvl2pPr>
            <a:lvl3pPr marL="1371600" indent="-317500">
              <a:lnSpc>
                <a:spcPct val="100000"/>
              </a:lnSpc>
              <a:buClrTx/>
              <a:buSzPts val="1400"/>
              <a:buFontTx/>
              <a:buChar char="•"/>
              <a:defRPr sz="1400"/>
            </a:lvl3pPr>
            <a:lvl4pPr marL="1828800" indent="-317500">
              <a:lnSpc>
                <a:spcPct val="100000"/>
              </a:lnSpc>
              <a:buClrTx/>
              <a:buSzPts val="1400"/>
              <a:buFontTx/>
              <a:buChar char="•"/>
              <a:defRPr sz="1400"/>
            </a:lvl4pPr>
            <a:lvl5pPr marL="2286000" indent="-317500">
              <a:lnSpc>
                <a:spcPct val="100000"/>
              </a:lnSpc>
              <a:buClrTx/>
              <a:buSzPts val="1400"/>
              <a:buFontTx/>
              <a:buChar char="•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xfrm>
            <a:off x="8449594" y="4446755"/>
            <a:ext cx="195551" cy="195551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900">
                <a:solidFill>
                  <a:srgbClr val="CFD8DC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7;p3"/>
          <p:cNvSpPr/>
          <p:nvPr/>
        </p:nvSpPr>
        <p:spPr>
          <a:xfrm>
            <a:off x="4359602" y="2817464"/>
            <a:ext cx="424801" cy="1"/>
          </a:xfrm>
          <a:prstGeom prst="line">
            <a:avLst/>
          </a:prstGeom>
          <a:ln w="38100">
            <a:solidFill>
              <a:schemeClr val="accent4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80750" y="1764950"/>
            <a:ext cx="8222100" cy="907501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21;p4"/>
          <p:cNvSpPr/>
          <p:nvPr/>
        </p:nvSpPr>
        <p:spPr>
          <a:xfrm>
            <a:off x="492563" y="1260284"/>
            <a:ext cx="424801" cy="1"/>
          </a:xfrm>
          <a:prstGeom prst="line">
            <a:avLst/>
          </a:prstGeom>
          <a:ln w="38100">
            <a:solidFill>
              <a:schemeClr val="accent4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idx="1"/>
          </p:nvPr>
        </p:nvSpPr>
        <p:spPr>
          <a:xfrm>
            <a:off x="387899" y="1489823"/>
            <a:ext cx="8368202" cy="30789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26;p5"/>
          <p:cNvSpPr/>
          <p:nvPr/>
        </p:nvSpPr>
        <p:spPr>
          <a:xfrm>
            <a:off x="492563" y="1260284"/>
            <a:ext cx="424801" cy="1"/>
          </a:xfrm>
          <a:prstGeom prst="line">
            <a:avLst/>
          </a:prstGeom>
          <a:ln w="38100">
            <a:solidFill>
              <a:schemeClr val="accent4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half" idx="1"/>
          </p:nvPr>
        </p:nvSpPr>
        <p:spPr>
          <a:xfrm>
            <a:off x="387899" y="1489824"/>
            <a:ext cx="3999902" cy="30789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29;p5"/>
          <p:cNvSpPr txBox="1"/>
          <p:nvPr>
            <p:ph type="body" sz="half" idx="21"/>
          </p:nvPr>
        </p:nvSpPr>
        <p:spPr>
          <a:xfrm>
            <a:off x="4756199" y="1489824"/>
            <a:ext cx="3999902" cy="30789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35;p7"/>
          <p:cNvSpPr/>
          <p:nvPr/>
        </p:nvSpPr>
        <p:spPr>
          <a:xfrm>
            <a:off x="489218" y="1412276"/>
            <a:ext cx="331501" cy="1"/>
          </a:xfrm>
          <a:prstGeom prst="line">
            <a:avLst/>
          </a:prstGeom>
          <a:ln w="38100">
            <a:solidFill>
              <a:schemeClr val="accent4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xfrm>
            <a:off x="387899" y="555600"/>
            <a:ext cx="2808001" cy="755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quarter" idx="1"/>
          </p:nvPr>
        </p:nvSpPr>
        <p:spPr>
          <a:xfrm>
            <a:off x="387899" y="1594024"/>
            <a:ext cx="2808001" cy="26811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xfrm>
            <a:off x="490250" y="526349"/>
            <a:ext cx="56187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43;p9"/>
          <p:cNvSpPr/>
          <p:nvPr/>
        </p:nvSpPr>
        <p:spPr>
          <a:xfrm>
            <a:off x="4572000" y="-75"/>
            <a:ext cx="4572000" cy="5143501"/>
          </a:xfrm>
          <a:prstGeom prst="rect">
            <a:avLst/>
          </a:prstGeom>
          <a:solidFill>
            <a:srgbClr val="00406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0" name="Google Shape;44;p9"/>
          <p:cNvSpPr/>
          <p:nvPr/>
        </p:nvSpPr>
        <p:spPr>
          <a:xfrm>
            <a:off x="5029675" y="4495503"/>
            <a:ext cx="540901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1" name="Title Text"/>
          <p:cNvSpPr txBox="1"/>
          <p:nvPr>
            <p:ph type="title"/>
          </p:nvPr>
        </p:nvSpPr>
        <p:spPr>
          <a:xfrm>
            <a:off x="265500" y="1209075"/>
            <a:ext cx="4045200" cy="1506301"/>
          </a:xfrm>
          <a:prstGeom prst="rect">
            <a:avLst/>
          </a:prstGeom>
        </p:spPr>
        <p:txBody>
          <a:bodyPr/>
          <a:lstStyle>
            <a:lvl1pPr algn="ctr">
              <a:defRPr sz="3800"/>
            </a:lvl1pPr>
          </a:lstStyle>
          <a:p>
            <a:pPr/>
            <a:r>
              <a:t>Title Text</a:t>
            </a:r>
          </a:p>
        </p:txBody>
      </p:sp>
      <p:sp>
        <p:nvSpPr>
          <p:cNvPr id="82" name="Body Level One…"/>
          <p:cNvSpPr txBox="1"/>
          <p:nvPr>
            <p:ph type="body" sz="quarter" idx="1"/>
          </p:nvPr>
        </p:nvSpPr>
        <p:spPr>
          <a:xfrm>
            <a:off x="265500" y="2769000"/>
            <a:ext cx="4045200" cy="13455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chemeClr val="accent5"/>
                </a:solidFill>
              </a:defRPr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chemeClr val="accent5"/>
                </a:solidFill>
              </a:defRPr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chemeClr val="accent5"/>
                </a:solidFill>
              </a:defRPr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chemeClr val="accent5"/>
                </a:solidFill>
              </a:defRPr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chemeClr val="accent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Google Shape;47;p9"/>
          <p:cNvSpPr txBox="1"/>
          <p:nvPr>
            <p:ph type="body" sz="half" idx="21"/>
          </p:nvPr>
        </p:nvSpPr>
        <p:spPr>
          <a:xfrm>
            <a:off x="4939500" y="724199"/>
            <a:ext cx="3837000" cy="3695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/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Body Level One…"/>
          <p:cNvSpPr txBox="1"/>
          <p:nvPr>
            <p:ph type="body" sz="quarter" idx="1"/>
          </p:nvPr>
        </p:nvSpPr>
        <p:spPr>
          <a:xfrm>
            <a:off x="319499" y="4233724"/>
            <a:ext cx="5998802" cy="5988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  <a:lvl2pPr>
              <a:lnSpc>
                <a:spcPct val="100000"/>
              </a:lnSpc>
              <a:buClrTx/>
              <a:buFontTx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lnSpc>
                <a:spcPct val="100000"/>
              </a:lnSpc>
              <a:buClrTx/>
              <a:buFontTx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lnSpc>
                <a:spcPct val="100000"/>
              </a:lnSpc>
              <a:buClrTx/>
              <a:buFontTx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lnSpc>
                <a:spcPct val="100000"/>
              </a:lnSpc>
              <a:buClrTx/>
              <a:buFontTx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87899" y="458024"/>
            <a:ext cx="8368202" cy="68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rive.google.com/file/d/1vc_IDiu9VA4ZusSFqSSfGon7EvZW5xmV/view?usp=sharing" TargetMode="External"/><Relationship Id="rId4" Type="http://schemas.openxmlformats.org/officeDocument/2006/relationships/hyperlink" Target="https://docs.google.com/spreadsheets/d/19UCUmwbI4VcleqrlwXor-6xPE44LccpJJsU3qz4w_cc/edit?usp=sharing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83;p17"/>
          <p:cNvSpPr txBox="1"/>
          <p:nvPr>
            <p:ph type="ctrTitle"/>
          </p:nvPr>
        </p:nvSpPr>
        <p:spPr>
          <a:xfrm>
            <a:off x="1680302" y="1188925"/>
            <a:ext cx="5783401" cy="1457401"/>
          </a:xfrm>
          <a:prstGeom prst="rect">
            <a:avLst/>
          </a:prstGeom>
        </p:spPr>
        <p:txBody>
          <a:bodyPr/>
          <a:lstStyle/>
          <a:p>
            <a:pPr/>
            <a:r>
              <a:t>CTI League</a:t>
            </a:r>
          </a:p>
          <a:p>
            <a:pPr/>
            <a:r>
              <a:t>Disinformation</a:t>
            </a:r>
          </a:p>
        </p:txBody>
      </p:sp>
      <p:sp>
        <p:nvSpPr>
          <p:cNvPr id="160" name="Google Shape;84;p17"/>
          <p:cNvSpPr txBox="1"/>
          <p:nvPr>
            <p:ph type="subTitle" sz="quarter" idx="1"/>
          </p:nvPr>
        </p:nvSpPr>
        <p:spPr>
          <a:xfrm>
            <a:off x="1680299" y="3049449"/>
            <a:ext cx="5783401" cy="1279501"/>
          </a:xfrm>
          <a:prstGeom prst="rect">
            <a:avLst/>
          </a:prstGeom>
        </p:spPr>
        <p:txBody>
          <a:bodyPr/>
          <a:lstStyle/>
          <a:p>
            <a:pPr marL="0" indent="0"/>
            <a:r>
              <a:t>2020-06-20</a:t>
            </a:r>
          </a:p>
          <a:p>
            <a:pPr marL="0" indent="0"/>
            <a:r>
              <a:t>Discussion: Identifying New Narratives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89;p18"/>
          <p:cNvSpPr txBox="1"/>
          <p:nvPr>
            <p:ph type="title"/>
          </p:nvPr>
        </p:nvSpPr>
        <p:spPr>
          <a:xfrm>
            <a:off x="387899" y="6117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63" name="Google Shape;90;p18"/>
          <p:cNvSpPr txBox="1"/>
          <p:nvPr/>
        </p:nvSpPr>
        <p:spPr>
          <a:xfrm>
            <a:off x="571600" y="899824"/>
            <a:ext cx="7849800" cy="3484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36550">
              <a:lnSpc>
                <a:spcPct val="200000"/>
              </a:lnSpc>
              <a:buClr>
                <a:srgbClr val="FFFFFF"/>
              </a:buClr>
              <a:buSzPts val="1700"/>
              <a:buAutoNum type="arabicPeriod" startAt="1"/>
              <a:defRPr sz="1700">
                <a:latin typeface="Roboto"/>
                <a:ea typeface="Roboto"/>
                <a:cs typeface="Roboto"/>
                <a:sym typeface="Roboto"/>
              </a:defRPr>
            </a:pPr>
            <a:r>
              <a:t>Intros and Agenda-setting ([Name Redacted] , 5 min)</a:t>
            </a:r>
          </a:p>
          <a:p>
            <a:pPr marL="457200" indent="-336550">
              <a:lnSpc>
                <a:spcPct val="200000"/>
              </a:lnSpc>
              <a:buClr>
                <a:srgbClr val="FFFFFF"/>
              </a:buClr>
              <a:buSzPts val="1700"/>
              <a:buAutoNum type="arabicPeriod" startAt="1"/>
              <a:defRPr sz="1700">
                <a:latin typeface="Roboto"/>
                <a:ea typeface="Roboto"/>
                <a:cs typeface="Roboto"/>
                <a:sym typeface="Roboto"/>
              </a:defRPr>
            </a:pPr>
            <a:r>
              <a:t>Process to identify anomalies and new narratives ([Name Redacted] , 10 min)</a:t>
            </a:r>
          </a:p>
          <a:p>
            <a:pPr marL="457200" indent="-336550">
              <a:lnSpc>
                <a:spcPct val="200000"/>
              </a:lnSpc>
              <a:buClr>
                <a:srgbClr val="FFFFFF"/>
              </a:buClr>
              <a:buSzPts val="1700"/>
              <a:buAutoNum type="arabicPeriod" startAt="1"/>
              <a:defRPr sz="1700">
                <a:latin typeface="Roboto"/>
                <a:ea typeface="Roboto"/>
                <a:cs typeface="Roboto"/>
                <a:sym typeface="Roboto"/>
              </a:defRPr>
            </a:pPr>
            <a:r>
              <a:t>Scenario/Process walkthrough - COVID5G ([Name Redacted] , 15 min)</a:t>
            </a:r>
          </a:p>
          <a:p>
            <a:pPr marL="457200" indent="-336550">
              <a:lnSpc>
                <a:spcPct val="200000"/>
              </a:lnSpc>
              <a:buClr>
                <a:srgbClr val="FFFFFF"/>
              </a:buClr>
              <a:buSzPts val="1700"/>
              <a:buAutoNum type="arabicPeriod" startAt="1"/>
              <a:defRPr sz="1700">
                <a:latin typeface="Roboto"/>
                <a:ea typeface="Roboto"/>
                <a:cs typeface="Roboto"/>
                <a:sym typeface="Roboto"/>
              </a:defRPr>
            </a:pPr>
            <a:r>
              <a:t>Open Discussion/Brainstorm (Team, 15 min)</a:t>
            </a:r>
          </a:p>
          <a:p>
            <a:pPr marL="457200" indent="-336550">
              <a:lnSpc>
                <a:spcPct val="200000"/>
              </a:lnSpc>
              <a:buClr>
                <a:srgbClr val="FFFFFF"/>
              </a:buClr>
              <a:buSzPts val="1700"/>
              <a:buAutoNum type="arabicPeriod" startAt="1"/>
              <a:defRPr sz="1700">
                <a:latin typeface="Roboto"/>
                <a:ea typeface="Roboto"/>
                <a:cs typeface="Roboto"/>
                <a:sym typeface="Roboto"/>
              </a:defRPr>
            </a:pPr>
            <a:r>
              <a:t>Collaborative team exercise on new narrative (Team, 10 min)</a:t>
            </a:r>
          </a:p>
          <a:p>
            <a:pPr marL="457200" indent="-336550">
              <a:lnSpc>
                <a:spcPct val="200000"/>
              </a:lnSpc>
              <a:buClr>
                <a:srgbClr val="FFFFFF"/>
              </a:buClr>
              <a:buSzPts val="1700"/>
              <a:buAutoNum type="arabicPeriod" startAt="1"/>
              <a:defRPr sz="1700">
                <a:latin typeface="Roboto"/>
                <a:ea typeface="Roboto"/>
                <a:cs typeface="Roboto"/>
                <a:sym typeface="Roboto"/>
              </a:defRPr>
            </a:pPr>
            <a:r>
              <a:t>Closing and Next Steps ([Name Redacted] , 5 min)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95;p19"/>
          <p:cNvSpPr txBox="1"/>
          <p:nvPr>
            <p:ph type="title"/>
          </p:nvPr>
        </p:nvSpPr>
        <p:spPr>
          <a:xfrm>
            <a:off x="387899" y="6117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Establish Baseline</a:t>
            </a:r>
          </a:p>
        </p:txBody>
      </p:sp>
      <p:sp>
        <p:nvSpPr>
          <p:cNvPr id="166" name="Google Shape;96;p19"/>
          <p:cNvSpPr txBox="1"/>
          <p:nvPr/>
        </p:nvSpPr>
        <p:spPr>
          <a:xfrm>
            <a:off x="563199" y="840999"/>
            <a:ext cx="7933802" cy="453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42900">
              <a:lnSpc>
                <a:spcPct val="150000"/>
              </a:lnSpc>
              <a:buClr>
                <a:srgbClr val="FFFFFF"/>
              </a:buClr>
              <a:buSzPts val="1800"/>
              <a:buAutoNum type="arabicPeriod" startAt="1"/>
              <a:defRPr sz="1800">
                <a:latin typeface="Roboto"/>
                <a:ea typeface="Roboto"/>
                <a:cs typeface="Roboto"/>
                <a:sym typeface="Roboto"/>
              </a:defRPr>
            </a:pPr>
            <a:r>
              <a:t>Establish baseline of current threat landscape </a:t>
            </a:r>
          </a:p>
          <a:p>
            <a:pPr lvl="1" marL="1371600" indent="-342900">
              <a:lnSpc>
                <a:spcPct val="150000"/>
              </a:lnSpc>
              <a:buClr>
                <a:srgbClr val="FFFFFF"/>
              </a:buClr>
              <a:buSzPts val="1800"/>
              <a:buAutoNum type="alphaLcPeriod" startAt="1"/>
              <a:defRPr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Master Narrative</a:t>
            </a:r>
          </a:p>
          <a:p>
            <a:pPr lvl="1" marL="1371600" indent="-342900">
              <a:lnSpc>
                <a:spcPct val="150000"/>
              </a:lnSpc>
              <a:buClr>
                <a:srgbClr val="FFFFFF"/>
              </a:buClr>
              <a:buSzPts val="1800"/>
              <a:buAutoNum type="alphaLcPeriod" startAt="1"/>
              <a:defRPr sz="1800">
                <a:latin typeface="Roboto"/>
                <a:ea typeface="Roboto"/>
                <a:cs typeface="Roboto"/>
                <a:sym typeface="Roboto"/>
              </a:defRPr>
            </a:pPr>
            <a:r>
              <a:t>List of persistent threats known to carry disinfo</a:t>
            </a:r>
          </a:p>
          <a:p>
            <a:pPr lvl="2" marL="1828800" indent="-330200">
              <a:lnSpc>
                <a:spcPct val="150000"/>
              </a:lnSpc>
              <a:buClr>
                <a:srgbClr val="FFFFFF"/>
              </a:buClr>
              <a:buSzPts val="1600"/>
              <a:buFont typeface="Helvetica"/>
              <a:buChar char="■"/>
              <a:defRPr sz="1600">
                <a:latin typeface="Roboto"/>
                <a:ea typeface="Roboto"/>
                <a:cs typeface="Roboto"/>
                <a:sym typeface="Roboto"/>
              </a:defRPr>
            </a:pPr>
            <a:r>
              <a:t>Known bots</a:t>
            </a:r>
          </a:p>
          <a:p>
            <a:pPr lvl="2" marL="1828800" indent="-330200">
              <a:lnSpc>
                <a:spcPct val="150000"/>
              </a:lnSpc>
              <a:buClr>
                <a:srgbClr val="FFFFFF"/>
              </a:buClr>
              <a:buSzPts val="1600"/>
              <a:buFont typeface="Helvetica"/>
              <a:buChar char="■"/>
              <a:defRPr sz="1600">
                <a:latin typeface="Roboto"/>
                <a:ea typeface="Roboto"/>
                <a:cs typeface="Roboto"/>
                <a:sym typeface="Roboto"/>
              </a:defRPr>
            </a:pPr>
            <a:r>
              <a:t>Sources (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4" invalidUrl="" action="" tgtFrame="" tooltip="" history="1" highlightClick="0" endSnd="0"/>
              </a:rPr>
              <a:t>Disinfo Websites</a:t>
            </a:r>
            <a:r>
              <a:t>) </a:t>
            </a:r>
          </a:p>
          <a:p>
            <a:pPr lvl="2" marL="1828800" indent="-330200">
              <a:lnSpc>
                <a:spcPct val="150000"/>
              </a:lnSpc>
              <a:buClr>
                <a:srgbClr val="FFFFFF"/>
              </a:buClr>
              <a:buSzPts val="1600"/>
              <a:buFont typeface="Helvetica"/>
              <a:buChar char="■"/>
              <a:defRPr sz="16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Canaries </a:t>
            </a:r>
            <a:r>
              <a:rPr u="none">
                <a:solidFill>
                  <a:srgbClr val="FFFFFF"/>
                </a:solidFill>
              </a:rPr>
              <a:t>(account or hashtags) </a:t>
            </a:r>
          </a:p>
          <a:p>
            <a:pPr lvl="1" marL="1371600" indent="-342900">
              <a:lnSpc>
                <a:spcPct val="150000"/>
              </a:lnSpc>
              <a:buClr>
                <a:srgbClr val="FFFFFF"/>
              </a:buClr>
              <a:buSzPts val="1800"/>
              <a:buAutoNum type="alphaLcPeriod" startAt="1"/>
              <a:defRPr sz="1800">
                <a:latin typeface="Roboto"/>
                <a:ea typeface="Roboto"/>
                <a:cs typeface="Roboto"/>
                <a:sym typeface="Roboto"/>
              </a:defRPr>
            </a:pPr>
            <a:r>
              <a:t>Regular Threat Streams </a:t>
            </a:r>
          </a:p>
          <a:p>
            <a:pPr lvl="2" marL="1828800" indent="-323850">
              <a:lnSpc>
                <a:spcPct val="150000"/>
              </a:lnSpc>
              <a:buClr>
                <a:srgbClr val="FFFFFF"/>
              </a:buClr>
              <a:buSzPts val="1500"/>
              <a:buFont typeface="Helvetica"/>
              <a:buChar char="■"/>
              <a:defRPr sz="1500">
                <a:latin typeface="Roboto"/>
                <a:ea typeface="Roboto"/>
                <a:cs typeface="Roboto"/>
                <a:sym typeface="Roboto"/>
              </a:defRPr>
            </a:pPr>
            <a:r>
              <a:t>Feeds </a:t>
            </a:r>
          </a:p>
          <a:p>
            <a:pPr lvl="2" marL="1828800" indent="-323850">
              <a:lnSpc>
                <a:spcPct val="150000"/>
              </a:lnSpc>
              <a:buClr>
                <a:srgbClr val="FFFFFF"/>
              </a:buClr>
              <a:buSzPts val="1500"/>
              <a:buFont typeface="Helvetica"/>
              <a:buChar char="■"/>
              <a:defRPr sz="1500">
                <a:latin typeface="Roboto"/>
                <a:ea typeface="Roboto"/>
                <a:cs typeface="Roboto"/>
                <a:sym typeface="Roboto"/>
              </a:defRPr>
            </a:pPr>
            <a:r>
              <a:t>Subscriptions </a:t>
            </a:r>
          </a:p>
          <a:p>
            <a:pPr lvl="2" marL="1828800" indent="-323850">
              <a:lnSpc>
                <a:spcPct val="150000"/>
              </a:lnSpc>
              <a:buClr>
                <a:srgbClr val="FFFFFF"/>
              </a:buClr>
              <a:buSzPts val="1500"/>
              <a:buFont typeface="Helvetica"/>
              <a:buChar char="■"/>
              <a:defRPr sz="1500">
                <a:latin typeface="Roboto"/>
                <a:ea typeface="Roboto"/>
                <a:cs typeface="Roboto"/>
                <a:sym typeface="Roboto"/>
              </a:defRPr>
            </a:pPr>
            <a:r>
              <a:t>Platforms</a:t>
            </a:r>
          </a:p>
          <a:p>
            <a:pPr>
              <a:defRPr>
                <a:solidFill>
                  <a:srgbClr val="000000"/>
                </a:solidFill>
              </a:defRPr>
            </a:pP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01;p20"/>
          <p:cNvSpPr txBox="1"/>
          <p:nvPr>
            <p:ph type="title"/>
          </p:nvPr>
        </p:nvSpPr>
        <p:spPr>
          <a:xfrm>
            <a:off x="387899" y="6117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Persistent and Repeatable Monitoring  </a:t>
            </a:r>
          </a:p>
        </p:txBody>
      </p:sp>
      <p:sp>
        <p:nvSpPr>
          <p:cNvPr id="171" name="Google Shape;102;p20"/>
          <p:cNvSpPr txBox="1"/>
          <p:nvPr/>
        </p:nvSpPr>
        <p:spPr>
          <a:xfrm>
            <a:off x="504374" y="840999"/>
            <a:ext cx="7933802" cy="450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42900">
              <a:lnSpc>
                <a:spcPct val="150000"/>
              </a:lnSpc>
              <a:buClr>
                <a:srgbClr val="FFFFFF"/>
              </a:buClr>
              <a:buSzPts val="1800"/>
              <a:buAutoNum type="arabicPeriod" startAt="1"/>
              <a:defRPr sz="1800">
                <a:latin typeface="Roboto"/>
                <a:ea typeface="Roboto"/>
                <a:cs typeface="Roboto"/>
                <a:sym typeface="Roboto"/>
              </a:defRPr>
            </a:pPr>
            <a:r>
              <a:t>Develop repeatable methodology </a:t>
            </a:r>
          </a:p>
          <a:p>
            <a:pPr lvl="1" marL="1371600" indent="-342900">
              <a:lnSpc>
                <a:spcPct val="150000"/>
              </a:lnSpc>
              <a:buClr>
                <a:srgbClr val="FFFFFF"/>
              </a:buClr>
              <a:buSzPts val="1800"/>
              <a:buAutoNum type="alphaLcPeriod" startAt="1"/>
              <a:defRPr sz="1800">
                <a:latin typeface="Roboto"/>
                <a:ea typeface="Roboto"/>
                <a:cs typeface="Roboto"/>
                <a:sym typeface="Roboto"/>
              </a:defRPr>
            </a:pPr>
            <a:r>
              <a:t>Identify data sources to monitor - GoogleNews, Twitter, Facebook, other news aggregation sites</a:t>
            </a:r>
          </a:p>
          <a:p>
            <a:pPr lvl="1" marL="1371600" indent="-342900">
              <a:lnSpc>
                <a:spcPct val="150000"/>
              </a:lnSpc>
              <a:buClr>
                <a:srgbClr val="FFFFFF"/>
              </a:buClr>
              <a:buSzPts val="1800"/>
              <a:buAutoNum type="alphaLcPeriod" startAt="1"/>
              <a:defRPr sz="1800">
                <a:latin typeface="Roboto"/>
                <a:ea typeface="Roboto"/>
                <a:cs typeface="Roboto"/>
                <a:sym typeface="Roboto"/>
              </a:defRPr>
            </a:pPr>
            <a:r>
              <a:t>Create Saved or formatted searches per platform - </a:t>
            </a:r>
          </a:p>
          <a:p>
            <a:pPr lvl="2" marL="1828800" indent="-317500">
              <a:lnSpc>
                <a:spcPct val="150000"/>
              </a:lnSpc>
              <a:buClr>
                <a:srgbClr val="FFFFFF"/>
              </a:buClr>
              <a:buSzPts val="1400"/>
              <a:buFont typeface="Helvetica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pPr>
            <a:r>
              <a:t>Twitter = #Disinformation, COVID, QANON, Boogaloo</a:t>
            </a:r>
          </a:p>
          <a:p>
            <a:pPr lvl="2" marL="1828800" indent="-317500">
              <a:lnSpc>
                <a:spcPct val="150000"/>
              </a:lnSpc>
              <a:buClr>
                <a:srgbClr val="FFFFFF"/>
              </a:buClr>
              <a:buSzPts val="1400"/>
              <a:buFont typeface="Helvetica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pPr>
            <a:r>
              <a:t>Google = Google Hack formatted w/ time parameter </a:t>
            </a:r>
          </a:p>
          <a:p>
            <a:pPr lvl="3" marL="2286000" indent="-317500">
              <a:lnSpc>
                <a:spcPct val="150000"/>
              </a:lnSpc>
              <a:buClr>
                <a:srgbClr val="FFFFFF"/>
              </a:buClr>
              <a:buSzPts val="1400"/>
              <a:buFont typeface="Helvetica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pPr>
            <a:r>
              <a:t>“Disinformation AND COVID when=1d”</a:t>
            </a:r>
          </a:p>
          <a:p>
            <a:pPr lvl="1" marL="1371600" indent="-317500">
              <a:lnSpc>
                <a:spcPct val="150000"/>
              </a:lnSpc>
              <a:buClr>
                <a:srgbClr val="FFFFFF"/>
              </a:buClr>
              <a:buSzPts val="1400"/>
              <a:buAutoNum type="alphaLcPeriod" startAt="1"/>
              <a:defRPr>
                <a:latin typeface="Roboto"/>
                <a:ea typeface="Roboto"/>
                <a:cs typeface="Roboto"/>
                <a:sym typeface="Roboto"/>
              </a:defRPr>
            </a:pPr>
            <a:r>
              <a:t>Utilize other platform collection resources</a:t>
            </a:r>
          </a:p>
          <a:p>
            <a:pPr lvl="2" marL="1828800" indent="-317500">
              <a:lnSpc>
                <a:spcPct val="150000"/>
              </a:lnSpc>
              <a:buClr>
                <a:srgbClr val="FFFFFF"/>
              </a:buClr>
              <a:buSzPts val="1400"/>
              <a:buFont typeface="Helvetica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pPr>
            <a:r>
              <a:t>TweetDeck</a:t>
            </a:r>
          </a:p>
          <a:p>
            <a:pPr lvl="2" marL="1828800" indent="-317500">
              <a:lnSpc>
                <a:spcPct val="150000"/>
              </a:lnSpc>
              <a:buClr>
                <a:srgbClr val="FFFFFF"/>
              </a:buClr>
              <a:buSzPts val="1400"/>
              <a:buFont typeface="Helvetica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pPr>
            <a:r>
              <a:t>CrowdTangle</a:t>
            </a:r>
          </a:p>
          <a:p>
            <a:pPr indent="1371600">
              <a:lnSpc>
                <a:spcPct val="150000"/>
              </a:lnSpc>
              <a:defRPr sz="1800">
                <a:latin typeface="Roboto"/>
                <a:ea typeface="Roboto"/>
                <a:cs typeface="Roboto"/>
                <a:sym typeface="Roboto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07;p21"/>
          <p:cNvSpPr txBox="1"/>
          <p:nvPr>
            <p:ph type="title"/>
          </p:nvPr>
        </p:nvSpPr>
        <p:spPr>
          <a:xfrm>
            <a:off x="387899" y="6117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Outlier/New Narratives  </a:t>
            </a:r>
          </a:p>
        </p:txBody>
      </p:sp>
      <p:sp>
        <p:nvSpPr>
          <p:cNvPr id="174" name="Google Shape;108;p21"/>
          <p:cNvSpPr txBox="1"/>
          <p:nvPr/>
        </p:nvSpPr>
        <p:spPr>
          <a:xfrm>
            <a:off x="504374" y="840999"/>
            <a:ext cx="7933802" cy="4715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200000"/>
              </a:lnSpc>
              <a:defRPr b="1" sz="1800"/>
            </a:pPr>
            <a:r>
              <a:t>Watch for the following </a:t>
            </a:r>
          </a:p>
          <a:p>
            <a:pPr marL="457200" indent="-323850">
              <a:lnSpc>
                <a:spcPct val="200000"/>
              </a:lnSpc>
              <a:buClr>
                <a:srgbClr val="FFFFFF"/>
              </a:buClr>
              <a:buSzPts val="1500"/>
              <a:buFont typeface="Arial"/>
              <a:buChar char="●"/>
              <a:defRPr b="1" sz="1500"/>
            </a:pPr>
            <a:r>
              <a:t>Merging and/or Reemerging Narrative’s </a:t>
            </a:r>
            <a:r>
              <a:rPr b="0"/>
              <a:t>- narratives being pushed by usually opposed groups, or old ones that are reactivating</a:t>
            </a:r>
          </a:p>
          <a:p>
            <a:pPr marL="457200" indent="-323850">
              <a:lnSpc>
                <a:spcPct val="200000"/>
              </a:lnSpc>
              <a:buClr>
                <a:srgbClr val="FFFFFF"/>
              </a:buClr>
              <a:buSzPts val="1500"/>
              <a:buFont typeface="Arial"/>
              <a:buChar char="●"/>
              <a:defRPr b="1" sz="1500"/>
            </a:pPr>
            <a:r>
              <a:t>Local or World Events</a:t>
            </a:r>
            <a:r>
              <a:rPr b="0"/>
              <a:t> - ex: protests, reopen, change in area’s open phase for COVID (memorial day, 15 June, etc.)</a:t>
            </a:r>
          </a:p>
          <a:p>
            <a:pPr marL="457200" indent="-323850">
              <a:lnSpc>
                <a:spcPct val="200000"/>
              </a:lnSpc>
              <a:buClr>
                <a:srgbClr val="FFFFFF"/>
              </a:buClr>
              <a:buSzPts val="1500"/>
              <a:buFont typeface="Arial"/>
              <a:buChar char="●"/>
              <a:defRPr b="1" sz="1500"/>
            </a:pPr>
            <a:r>
              <a:t>Anomalous or significant-sized online activity</a:t>
            </a:r>
            <a:r>
              <a:rPr b="0"/>
              <a:t> - Watch trending hashtags</a:t>
            </a:r>
          </a:p>
          <a:p>
            <a:pPr indent="457200">
              <a:lnSpc>
                <a:spcPct val="200000"/>
              </a:lnSpc>
              <a:defRPr>
                <a:solidFill>
                  <a:srgbClr val="000000"/>
                </a:solidFill>
              </a:defRPr>
            </a:pPr>
            <a:endParaRPr sz="1500"/>
          </a:p>
          <a:p>
            <a:pPr indent="457200">
              <a:lnSpc>
                <a:spcPct val="115000"/>
              </a:lnSpc>
              <a:defRPr>
                <a:solidFill>
                  <a:srgbClr val="000000"/>
                </a:solidFill>
              </a:defRPr>
            </a:pP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1371600">
              <a:lnSpc>
                <a:spcPct val="150000"/>
              </a:lnSpc>
              <a:defRPr>
                <a:solidFill>
                  <a:srgbClr val="000000"/>
                </a:solidFill>
              </a:defRPr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1371600">
              <a:lnSpc>
                <a:spcPct val="150000"/>
              </a:lnSpc>
              <a:defRPr sz="1800">
                <a:latin typeface="Roboto"/>
                <a:ea typeface="Roboto"/>
                <a:cs typeface="Roboto"/>
                <a:sym typeface="Roboto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13;p22"/>
          <p:cNvSpPr txBox="1"/>
          <p:nvPr>
            <p:ph type="title"/>
          </p:nvPr>
        </p:nvSpPr>
        <p:spPr>
          <a:xfrm>
            <a:off x="387899" y="6117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Analyze Outlying Narratives  </a:t>
            </a:r>
          </a:p>
        </p:txBody>
      </p:sp>
      <p:sp>
        <p:nvSpPr>
          <p:cNvPr id="177" name="Google Shape;114;p22"/>
          <p:cNvSpPr txBox="1"/>
          <p:nvPr/>
        </p:nvSpPr>
        <p:spPr>
          <a:xfrm>
            <a:off x="504374" y="840999"/>
            <a:ext cx="7933802" cy="5466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23850">
              <a:lnSpc>
                <a:spcPct val="200000"/>
              </a:lnSpc>
              <a:buClr>
                <a:srgbClr val="FFFFFF"/>
              </a:buClr>
              <a:buSzPts val="1500"/>
              <a:buFont typeface="Arial"/>
              <a:buChar char="●"/>
              <a:defRPr sz="1500"/>
            </a:pPr>
            <a:r>
              <a:t>Evaluate </a:t>
            </a:r>
            <a:r>
              <a:rPr b="1"/>
              <a:t>source biases -</a:t>
            </a:r>
            <a:r>
              <a:t> State media, opinion article, social media, etc</a:t>
            </a:r>
          </a:p>
          <a:p>
            <a:pPr marL="457200" indent="-323850">
              <a:lnSpc>
                <a:spcPct val="200000"/>
              </a:lnSpc>
              <a:buClr>
                <a:srgbClr val="FFFFFF"/>
              </a:buClr>
              <a:buSzPts val="1500"/>
              <a:buFont typeface="Arial"/>
              <a:buChar char="●"/>
              <a:defRPr b="1" sz="1500"/>
            </a:pPr>
            <a:r>
              <a:t>Find additional sources</a:t>
            </a:r>
            <a:r>
              <a:rPr b="0"/>
              <a:t> with same or competing narratives </a:t>
            </a:r>
          </a:p>
          <a:p>
            <a:pPr marL="457200" indent="-323850">
              <a:lnSpc>
                <a:spcPct val="200000"/>
              </a:lnSpc>
              <a:buClr>
                <a:srgbClr val="FFFFFF"/>
              </a:buClr>
              <a:buSzPts val="1500"/>
              <a:buFont typeface="Arial"/>
              <a:buChar char="●"/>
              <a:defRPr sz="1500"/>
            </a:pPr>
            <a:r>
              <a:t>Compare and contrast findings</a:t>
            </a:r>
          </a:p>
          <a:p>
            <a:pPr lvl="1" marL="914400" indent="-323850">
              <a:lnSpc>
                <a:spcPct val="200000"/>
              </a:lnSpc>
              <a:buClr>
                <a:srgbClr val="FFFFFF"/>
              </a:buClr>
              <a:buSzPts val="1500"/>
              <a:buFont typeface="Arial"/>
              <a:buChar char="○"/>
              <a:defRPr sz="1500"/>
            </a:pPr>
            <a:r>
              <a:t>What is the same? Is this fact or opinion?</a:t>
            </a:r>
          </a:p>
          <a:p>
            <a:pPr lvl="1" marL="914400" indent="-323850">
              <a:lnSpc>
                <a:spcPct val="200000"/>
              </a:lnSpc>
              <a:buClr>
                <a:srgbClr val="FFFFFF"/>
              </a:buClr>
              <a:buSzPts val="1500"/>
              <a:buFont typeface="Arial"/>
              <a:buChar char="○"/>
              <a:defRPr sz="1500"/>
            </a:pPr>
            <a:r>
              <a:t>What is different? Why is it different?</a:t>
            </a:r>
          </a:p>
          <a:p>
            <a:pPr lvl="1" marL="914400" indent="-323850">
              <a:lnSpc>
                <a:spcPct val="200000"/>
              </a:lnSpc>
              <a:buClr>
                <a:srgbClr val="FFFFFF"/>
              </a:buClr>
              <a:buSzPts val="1500"/>
              <a:buFont typeface="Arial"/>
              <a:buChar char="○"/>
              <a:defRPr sz="1500"/>
            </a:pPr>
            <a:r>
              <a:t>What is the intent/agenda? Political, influence, harm, confuse, distract, disrupt</a:t>
            </a:r>
          </a:p>
          <a:p>
            <a:pPr marL="457200" indent="-323850">
              <a:lnSpc>
                <a:spcPct val="200000"/>
              </a:lnSpc>
              <a:buClr>
                <a:srgbClr val="FFFFFF"/>
              </a:buClr>
              <a:buSzPts val="1500"/>
              <a:buFont typeface="Arial"/>
              <a:buChar char="●"/>
              <a:defRPr sz="1500"/>
            </a:pPr>
            <a:r>
              <a:t>How could this be used for bad? (hypothesis)</a:t>
            </a:r>
          </a:p>
          <a:p>
            <a:pPr marL="457200" indent="-323850">
              <a:lnSpc>
                <a:spcPct val="200000"/>
              </a:lnSpc>
              <a:buClr>
                <a:srgbClr val="FFFFFF"/>
              </a:buClr>
              <a:buSzPts val="1500"/>
              <a:buFont typeface="Arial"/>
              <a:buChar char="●"/>
              <a:defRPr sz="1500"/>
            </a:pPr>
            <a:r>
              <a:t>What would the impact be if narrative is leveraged for bad?</a:t>
            </a:r>
          </a:p>
          <a:p>
            <a:pPr indent="457200">
              <a:lnSpc>
                <a:spcPct val="200000"/>
              </a:lnSpc>
              <a:defRPr>
                <a:solidFill>
                  <a:srgbClr val="000000"/>
                </a:solidFill>
              </a:defRPr>
            </a:pPr>
            <a:endParaRPr sz="1500"/>
          </a:p>
          <a:p>
            <a:pPr indent="457200">
              <a:lnSpc>
                <a:spcPct val="115000"/>
              </a:lnSpc>
              <a:defRPr>
                <a:solidFill>
                  <a:srgbClr val="000000"/>
                </a:solidFill>
              </a:defRPr>
            </a:pP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1371600">
              <a:lnSpc>
                <a:spcPct val="150000"/>
              </a:lnSpc>
              <a:defRPr>
                <a:solidFill>
                  <a:srgbClr val="000000"/>
                </a:solidFill>
              </a:defRPr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1371600">
              <a:lnSpc>
                <a:spcPct val="150000"/>
              </a:lnSpc>
              <a:defRPr sz="1800">
                <a:latin typeface="Roboto"/>
                <a:ea typeface="Roboto"/>
                <a:cs typeface="Roboto"/>
                <a:sym typeface="Roboto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19;p23"/>
          <p:cNvSpPr txBox="1"/>
          <p:nvPr>
            <p:ph type="title"/>
          </p:nvPr>
        </p:nvSpPr>
        <p:spPr>
          <a:xfrm>
            <a:off x="387899" y="4580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Play-Time  </a:t>
            </a:r>
          </a:p>
        </p:txBody>
      </p:sp>
      <p:sp>
        <p:nvSpPr>
          <p:cNvPr id="180" name="Google Shape;120;p23"/>
          <p:cNvSpPr txBox="1"/>
          <p:nvPr>
            <p:ph type="body" idx="1"/>
          </p:nvPr>
        </p:nvSpPr>
        <p:spPr>
          <a:xfrm>
            <a:off x="387899" y="1489823"/>
            <a:ext cx="8368202" cy="3078902"/>
          </a:xfrm>
          <a:prstGeom prst="rect">
            <a:avLst/>
          </a:prstGeom>
        </p:spPr>
        <p:txBody>
          <a:bodyPr/>
          <a:lstStyle/>
          <a:p>
            <a:pPr/>
            <a:r>
              <a:t>Covid 5G Narrative</a:t>
            </a:r>
          </a:p>
          <a:p>
            <a:pPr/>
            <a:r>
              <a:t>Emerging Narrative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00517C"/>
      </a:dk1>
      <a:lt1>
        <a:srgbClr val="FFFFFF"/>
      </a:lt1>
      <a:dk2>
        <a:srgbClr val="A7A7A7"/>
      </a:dk2>
      <a:lt2>
        <a:srgbClr val="535353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0000FF"/>
      </a:hlink>
      <a:folHlink>
        <a:srgbClr val="FF00FF"/>
      </a:folHlink>
    </a:clrScheme>
    <a:fontScheme name="Marina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Mar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17C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0000FF"/>
      </a:hlink>
      <a:folHlink>
        <a:srgbClr val="FF00FF"/>
      </a:folHlink>
    </a:clrScheme>
    <a:fontScheme name="Marina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Mar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17C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