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CD9"/>
          </a:solidFill>
        </a:fill>
      </a:tcStyle>
    </a:wholeTbl>
    <a:band2H>
      <a:tcTxStyle b="def" i="def"/>
      <a:tcStyle>
        <a:tcBdr/>
        <a:fill>
          <a:solidFill>
            <a:srgbClr val="E6EEED"/>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7CC"/>
          </a:solidFill>
        </a:fill>
      </a:tcStyle>
    </a:wholeTbl>
    <a:band2H>
      <a:tcTxStyle b="def" i="def"/>
      <a:tcStyle>
        <a:tcBdr/>
        <a:fill>
          <a:solidFill>
            <a:srgbClr val="FFFBE7"/>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00517C"/>
          </a:solidFill>
        </a:fill>
      </a:tcStyle>
    </a:band2H>
    <a:firstCol>
      <a:tcTxStyle b="on" i="off">
        <a:fontRef idx="minor">
          <a:srgbClr val="00517C"/>
        </a:fontRef>
        <a:srgbClr val="00517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00517C"/>
          </a:solidFill>
        </a:fill>
      </a:tcStyle>
    </a:lastRow>
    <a:firstRow>
      <a:tcTxStyle b="on" i="off">
        <a:fontRef idx="minor">
          <a:srgbClr val="00517C"/>
        </a:fontRef>
        <a:srgbClr val="00517C"/>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s://www.dni.gov/files/documents/ICD/ICD%20203%20Analytic%20Standards.pd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lvl1pPr>
              <a:defRPr sz="1100"/>
            </a:lvl1pPr>
          </a:lstStyle>
          <a:p>
            <a:pPr/>
            <a:r>
              <a:t>This training isn’t about the details - which tools, etc; but about the problem in a constructive manner; think about the pieces, and how to deal with those pieces.  How to create a hunt plan etc.  Need to be able to ask the right questions, and think about the problem in the right way.  (NB this is the first, most important part of data science, and intel analysis too: the questions at the front, and the explanation and actions at the end).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lvl1pPr>
              <a:defRPr sz="1100"/>
            </a:lvl1pPr>
          </a:lstStyle>
          <a:p>
            <a:pPr/>
            <a:r>
              <a:t>AMITT is a phase-based model - someone prepares the thing then does the thing.  Come to Red Team Wednesday to learn more about this.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lvl1pPr>
              <a:defRPr sz="1100"/>
            </a:lvl1pPr>
          </a:lstStyle>
          <a:p>
            <a:pPr/>
            <a:r>
              <a:t>We’re looking at people, networks and channels here.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lvl1pPr>
              <a:defRPr sz="1100"/>
            </a:lvl1pPr>
          </a:lstStyle>
          <a:p>
            <a:pPr/>
            <a:r>
              <a:t>No other way to get accounts than create, buy or steal them.  Look at this to see how the adversary is acting:  when was it created, is a bot, is is rented, or pwned?  What type of behaviour does it have (parody etc), is it backstopped: this tells us about the resources of the actor, and where the campaign might be going.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defRPr sz="1100"/>
            </a:pPr>
            <a:r>
              <a:t>Think about how these campaigns happen across platforms. This is a social activity.  Folks are the same on twitter and reddit - same narratives and ingroup dynamics as other humans, but need to think about what they look like in each network.  </a:t>
            </a:r>
          </a:p>
          <a:p>
            <a:pPr>
              <a:defRPr sz="1100"/>
            </a:pPr>
            <a:r>
              <a:t>E.g. there will be key phrases in narratives.  Signature behaviours across platforms; e.g. when Instagram accounts were banned, the old accounts went but the verbiage was the same in new accounts because the groups needed signals to find each other.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defRPr sz="1100"/>
            </a:pPr>
            <a:r>
              <a:t>Can’t look at just one channel - e.g. just one log source.  E.g. Sekondary Infektion there were lots of leaks etc in the shadows - not because not public, but because they were small.  If just looking at twitter, seeing the tail end of work.  Also look at regions, e.g. WeChat is important in some regions but not others.  Coordination is in open blogs etc in Russia, Iran etc (for nationstate work) - might need language translators, or automatic translators, using keyword searches in different languages… whilst being mindful of regional differences.  But… have to get it right in main areas first. </a:t>
            </a:r>
          </a:p>
          <a:p>
            <a:pPr>
              <a:defRPr sz="1100"/>
            </a:pPr>
          </a:p>
          <a:p>
            <a:pPr>
              <a:defRPr sz="1100"/>
            </a:pPr>
            <a:r>
              <a:t>NB comes back to domains - social media is data and info being delivered; domains is data and information at rest, making money.  Once you find this, you find the infrastructure, the money, the people, the links.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lvl1pPr>
              <a:defRPr sz="1100"/>
            </a:lvl1pPr>
          </a:lstStyle>
          <a:p>
            <a:pPr/>
            <a:r>
              <a:t>Looking at three of the tactics, and we’ve built some assumptions about how an attacker works with them.  For threat hunting, we need a hypothesis: it might be biased or incorrect, but it’s a start at investigating.  Work to disprove each assumption/ hypothesis (that’s why we use Analysis of Competing Hypotheses and Argument Mapping techniques).  Argument mapping = arguments for, against; evidence for, against; mindmap of these, which shows where we need to continue to collect. (book recommendation: Structured Analytic Techniques, by Richard Heuer)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defRPr sz="1100"/>
            </a:pPr>
            <a:r>
              <a:t>Incidents: get data - then have a group brainstorming session; collect hypotheses, then prove/ disprove them.  An assessment isn’t factual, it’s probabilistic: highly likely etc… e.g. ICD203 (</a:t>
            </a:r>
            <a:r>
              <a:rPr u="sng">
                <a:solidFill>
                  <a:schemeClr val="accent5"/>
                </a:solidFill>
                <a:uFill>
                  <a:solidFill>
                    <a:schemeClr val="accent5"/>
                  </a:solidFill>
                </a:uFill>
                <a:hlinkClick r:id="rId3" invalidUrl="" action="" tgtFrame="" tooltip="" history="1" highlightClick="0" endSnd="0"/>
              </a:rPr>
              <a:t>https://www.dni.gov/files/documents/ICD/ICD%20203%20Analytic%20Standards.pdf</a:t>
            </a:r>
            <a:r>
              <a:t>)… then you have an assessment of the most probable course of events, most probably actors.  E.g. is this randos or state-sponsored?  Strategic objectives? Does this have an application to a known strategic objective? Why now? </a:t>
            </a:r>
          </a:p>
          <a:p>
            <a:pPr>
              <a:defRPr sz="1100"/>
            </a:pPr>
          </a:p>
          <a:p>
            <a:pPr>
              <a:defRPr sz="1100"/>
            </a:pPr>
            <a:r>
              <a:t>Future training: analytic methodologies and structured analytical techniques.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a:off x="1524800" y="67260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2" name="Google Shape;11;p2"/>
          <p:cNvSpPr/>
          <p:nvPr/>
        </p:nvSpPr>
        <p:spPr>
          <a:xfrm rot="10800000">
            <a:off x="6537562" y="334292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3" name="Google Shape;12;p2"/>
          <p:cNvSpPr/>
          <p:nvPr/>
        </p:nvSpPr>
        <p:spPr>
          <a:xfrm>
            <a:off x="4359602" y="2817464"/>
            <a:ext cx="424801" cy="1"/>
          </a:xfrm>
          <a:prstGeom prst="line">
            <a:avLst/>
          </a:prstGeom>
          <a:ln w="38100">
            <a:solidFill>
              <a:schemeClr val="accent4"/>
            </a:solidFill>
          </a:ln>
        </p:spPr>
        <p:txBody>
          <a:bodyPr lIns="0" tIns="0" rIns="0" bIns="0"/>
          <a:lstStyle/>
          <a:p>
            <a:pPr/>
          </a:p>
        </p:txBody>
      </p:sp>
      <p:sp>
        <p:nvSpPr>
          <p:cNvPr id="14" name="Title Text"/>
          <p:cNvSpPr txBox="1"/>
          <p:nvPr>
            <p:ph type="title"/>
          </p:nvPr>
        </p:nvSpPr>
        <p:spPr>
          <a:xfrm>
            <a:off x="1680302" y="1188925"/>
            <a:ext cx="5783401" cy="1457401"/>
          </a:xfrm>
          <a:prstGeom prst="rect">
            <a:avLst/>
          </a:prstGeom>
        </p:spPr>
        <p:txBody>
          <a:bodyPr/>
          <a:lstStyle>
            <a:lvl1pPr algn="ctr">
              <a:defRPr sz="4000"/>
            </a:lvl1pPr>
          </a:lstStyle>
          <a:p>
            <a:pPr/>
            <a:r>
              <a:t>Title Text</a:t>
            </a:r>
          </a:p>
        </p:txBody>
      </p:sp>
      <p:sp>
        <p:nvSpPr>
          <p:cNvPr id="15" name="Body Level One…"/>
          <p:cNvSpPr txBox="1"/>
          <p:nvPr>
            <p:ph type="body" sz="quarter" idx="1"/>
          </p:nvPr>
        </p:nvSpPr>
        <p:spPr>
          <a:xfrm>
            <a:off x="1680302" y="3049449"/>
            <a:ext cx="5783401" cy="909001"/>
          </a:xfrm>
          <a:prstGeom prst="rect">
            <a:avLst/>
          </a:prstGeom>
        </p:spPr>
        <p:txBody>
          <a:bodyPr>
            <a:normAutofit fontScale="100000" lnSpcReduction="0"/>
          </a:bodyPr>
          <a:lstStyle>
            <a:lvl1pPr marL="342900" indent="-228600" algn="ctr">
              <a:lnSpc>
                <a:spcPct val="100000"/>
              </a:lnSpc>
              <a:buClrTx/>
              <a:buSzTx/>
              <a:buFontTx/>
              <a:buNone/>
              <a:defRPr sz="2400">
                <a:solidFill>
                  <a:schemeClr val="accent5"/>
                </a:solidFill>
                <a:latin typeface="Roboto Slab"/>
                <a:ea typeface="Roboto Slab"/>
                <a:cs typeface="Roboto Slab"/>
                <a:sym typeface="Roboto Slab"/>
              </a:defRPr>
            </a:lvl1pPr>
            <a:lvl2pPr marL="342900" indent="254000" algn="ctr">
              <a:lnSpc>
                <a:spcPct val="100000"/>
              </a:lnSpc>
              <a:buClrTx/>
              <a:buSzTx/>
              <a:buFontTx/>
              <a:buNone/>
              <a:defRPr sz="2400">
                <a:solidFill>
                  <a:schemeClr val="accent5"/>
                </a:solidFill>
                <a:latin typeface="Roboto Slab"/>
                <a:ea typeface="Roboto Slab"/>
                <a:cs typeface="Roboto Slab"/>
                <a:sym typeface="Roboto Slab"/>
              </a:defRPr>
            </a:lvl2pPr>
            <a:lvl3pPr marL="342900" indent="711200" algn="ctr">
              <a:lnSpc>
                <a:spcPct val="100000"/>
              </a:lnSpc>
              <a:buClrTx/>
              <a:buSzTx/>
              <a:buFontTx/>
              <a:buNone/>
              <a:defRPr sz="2400">
                <a:solidFill>
                  <a:schemeClr val="accent5"/>
                </a:solidFill>
                <a:latin typeface="Roboto Slab"/>
                <a:ea typeface="Roboto Slab"/>
                <a:cs typeface="Roboto Slab"/>
                <a:sym typeface="Roboto Slab"/>
              </a:defRPr>
            </a:lvl3pPr>
            <a:lvl4pPr marL="342900" indent="1168400" algn="ctr">
              <a:lnSpc>
                <a:spcPct val="100000"/>
              </a:lnSpc>
              <a:buClrTx/>
              <a:buSzTx/>
              <a:buFontTx/>
              <a:buNone/>
              <a:defRPr sz="2400">
                <a:solidFill>
                  <a:schemeClr val="accent5"/>
                </a:solidFill>
                <a:latin typeface="Roboto Slab"/>
                <a:ea typeface="Roboto Slab"/>
                <a:cs typeface="Roboto Slab"/>
                <a:sym typeface="Roboto Slab"/>
              </a:defRPr>
            </a:lvl4pPr>
            <a:lvl5pPr marL="342900" indent="1625600" algn="ctr">
              <a:lnSpc>
                <a:spcPct val="100000"/>
              </a:lnSpc>
              <a:buClrTx/>
              <a:buSzTx/>
              <a:buFontTx/>
              <a:buNone/>
              <a:defRPr sz="2400">
                <a:solidFill>
                  <a:schemeClr val="accent5"/>
                </a:solidFill>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9" name="Google Shape;53;p11"/>
          <p:cNvSpPr/>
          <p:nvPr/>
        </p:nvSpPr>
        <p:spPr>
          <a:xfrm>
            <a:off x="149" y="5076825"/>
            <a:ext cx="9143702" cy="666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00" name="xx%"/>
          <p:cNvSpPr txBox="1"/>
          <p:nvPr>
            <p:ph type="title" hasCustomPrompt="1"/>
          </p:nvPr>
        </p:nvSpPr>
        <p:spPr>
          <a:xfrm>
            <a:off x="387899" y="1152450"/>
            <a:ext cx="8368202" cy="1538400"/>
          </a:xfrm>
          <a:prstGeom prst="rect">
            <a:avLst/>
          </a:prstGeom>
        </p:spPr>
        <p:txBody>
          <a:bodyPr anchor="ctr"/>
          <a:lstStyle>
            <a:lvl1pPr algn="ctr">
              <a:defRPr sz="13000">
                <a:solidFill>
                  <a:schemeClr val="accent5"/>
                </a:solidFill>
              </a:defRPr>
            </a:lvl1pPr>
          </a:lstStyle>
          <a:p>
            <a:pPr/>
            <a:r>
              <a:t>xx%</a:t>
            </a:r>
          </a:p>
        </p:txBody>
      </p:sp>
      <p:sp>
        <p:nvSpPr>
          <p:cNvPr id="101" name="Body Level One…"/>
          <p:cNvSpPr txBox="1"/>
          <p:nvPr>
            <p:ph type="body" sz="quarter" idx="1"/>
          </p:nvPr>
        </p:nvSpPr>
        <p:spPr>
          <a:xfrm>
            <a:off x="387899" y="2919450"/>
            <a:ext cx="8368202" cy="1071601"/>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6"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1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25" name="Body Level One…"/>
          <p:cNvSpPr txBox="1"/>
          <p:nvPr>
            <p:ph type="body" idx="1"/>
          </p:nvPr>
        </p:nvSpPr>
        <p:spPr>
          <a:xfrm>
            <a:off x="514351" y="1402199"/>
            <a:ext cx="81306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26" name="Google Shape;64;p14"/>
          <p:cNvSpPr/>
          <p:nvPr/>
        </p:nvSpPr>
        <p:spPr>
          <a:xfrm flipV="1">
            <a:off x="50655" y="729050"/>
            <a:ext cx="1" cy="378001"/>
          </a:xfrm>
          <a:prstGeom prst="line">
            <a:avLst/>
          </a:prstGeom>
          <a:ln w="127000" cap="sq">
            <a:solidFill>
              <a:schemeClr val="accent3"/>
            </a:solidFill>
            <a:miter lim="8000"/>
          </a:ln>
        </p:spPr>
        <p:txBody>
          <a:bodyPr lIns="0" tIns="0" rIns="0" bIns="0"/>
          <a:lstStyle/>
          <a:p>
            <a:pPr/>
          </a:p>
        </p:txBody>
      </p:sp>
      <p:sp>
        <p:nvSpPr>
          <p:cNvPr id="12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35" name="Google Shape;67;p15"/>
          <p:cNvSpPr/>
          <p:nvPr/>
        </p:nvSpPr>
        <p:spPr>
          <a:xfrm>
            <a:off x="497517" y="1342669"/>
            <a:ext cx="8147401" cy="3060302"/>
          </a:xfrm>
          <a:prstGeom prst="roundRect">
            <a:avLst>
              <a:gd name="adj" fmla="val 2634"/>
            </a:avLst>
          </a:prstGeom>
          <a:solidFill>
            <a:schemeClr val="accent3">
              <a:alpha val="74900"/>
            </a:schemeClr>
          </a:solidFill>
          <a:ln w="12700">
            <a:miter lim="400000"/>
          </a:ln>
        </p:spPr>
        <p:txBody>
          <a:bodyPr lIns="0" tIns="0" rIns="0" bIns="0" anchor="ctr"/>
          <a:lstStyle/>
          <a:p>
            <a:pPr algn="ctr"/>
          </a:p>
        </p:txBody>
      </p:sp>
      <p:sp>
        <p:nvSpPr>
          <p:cNvPr id="136" name="Body Level One…"/>
          <p:cNvSpPr txBox="1"/>
          <p:nvPr>
            <p:ph type="body" sz="half" idx="1"/>
          </p:nvPr>
        </p:nvSpPr>
        <p:spPr>
          <a:xfrm>
            <a:off x="514351" y="1402199"/>
            <a:ext cx="37800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37" name="Google Shape;69;p15"/>
          <p:cNvSpPr/>
          <p:nvPr/>
        </p:nvSpPr>
        <p:spPr>
          <a:xfrm flipV="1">
            <a:off x="42862" y="747640"/>
            <a:ext cx="2701" cy="368401"/>
          </a:xfrm>
          <a:prstGeom prst="line">
            <a:avLst/>
          </a:prstGeom>
          <a:ln w="127000" cap="sq">
            <a:solidFill>
              <a:schemeClr val="accent3"/>
            </a:solidFill>
            <a:miter lim="8000"/>
          </a:ln>
        </p:spPr>
        <p:txBody>
          <a:bodyPr lIns="0" tIns="0" rIns="0" bIns="0"/>
          <a:lstStyle/>
          <a:p>
            <a:pPr/>
          </a:p>
        </p:txBody>
      </p:sp>
      <p:sp>
        <p:nvSpPr>
          <p:cNvPr id="138"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bum Section">
    <p:spTree>
      <p:nvGrpSpPr>
        <p:cNvPr id="1" name=""/>
        <p:cNvGrpSpPr/>
        <p:nvPr/>
      </p:nvGrpSpPr>
      <p:grpSpPr>
        <a:xfrm>
          <a:off x="0" y="0"/>
          <a:ext cx="0" cy="0"/>
          <a:chOff x="0" y="0"/>
          <a:chExt cx="0" cy="0"/>
        </a:xfrm>
      </p:grpSpPr>
      <p:sp>
        <p:nvSpPr>
          <p:cNvPr id="145" name="Title Text"/>
          <p:cNvSpPr txBox="1"/>
          <p:nvPr>
            <p:ph type="title"/>
          </p:nvPr>
        </p:nvSpPr>
        <p:spPr>
          <a:xfrm>
            <a:off x="752855" y="3431285"/>
            <a:ext cx="7781702" cy="740701"/>
          </a:xfrm>
          <a:prstGeom prst="rect">
            <a:avLst/>
          </a:prstGeom>
        </p:spPr>
        <p:txBody>
          <a:bodyPr lIns="0" tIns="0" rIns="0" bIns="0"/>
          <a:lstStyle/>
          <a:p>
            <a:pPr/>
            <a:r>
              <a:t>Title Text</a:t>
            </a:r>
          </a:p>
        </p:txBody>
      </p:sp>
      <p:sp>
        <p:nvSpPr>
          <p:cNvPr id="146" name="Google Shape;72;p16"/>
          <p:cNvSpPr/>
          <p:nvPr>
            <p:ph type="pic" sz="quarter" idx="21"/>
          </p:nvPr>
        </p:nvSpPr>
        <p:spPr>
          <a:xfrm>
            <a:off x="786338"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7" name="Google Shape;73;p16"/>
          <p:cNvSpPr/>
          <p:nvPr>
            <p:ph type="pic" sz="quarter" idx="22"/>
          </p:nvPr>
        </p:nvSpPr>
        <p:spPr>
          <a:xfrm>
            <a:off x="3474604"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8" name="Google Shape;74;p16"/>
          <p:cNvSpPr/>
          <p:nvPr>
            <p:ph type="pic" sz="quarter" idx="23"/>
          </p:nvPr>
        </p:nvSpPr>
        <p:spPr>
          <a:xfrm>
            <a:off x="6162869"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9" name="Body Level One…"/>
          <p:cNvSpPr txBox="1"/>
          <p:nvPr>
            <p:ph type="body" sz="quarter" idx="1"/>
          </p:nvPr>
        </p:nvSpPr>
        <p:spPr>
          <a:xfrm>
            <a:off x="752669" y="4200525"/>
            <a:ext cx="7772401" cy="628501"/>
          </a:xfrm>
          <a:prstGeom prst="rect">
            <a:avLst/>
          </a:prstGeom>
        </p:spPr>
        <p:txBody>
          <a:bodyPr lIns="0" tIns="0" rIns="0" bIns="0" anchor="ctr">
            <a:normAutofit fontScale="100000" lnSpcReduction="0"/>
          </a:bodyPr>
          <a:lstStyle>
            <a:lvl1pPr marL="228600" indent="0">
              <a:lnSpc>
                <a:spcPct val="100000"/>
              </a:lnSpc>
              <a:buClrTx/>
              <a:buSzTx/>
              <a:buFontTx/>
              <a:buNone/>
              <a:defRPr sz="1400"/>
            </a:lvl1pPr>
            <a:lvl2pPr marL="914400" indent="-317500">
              <a:lnSpc>
                <a:spcPct val="100000"/>
              </a:lnSpc>
              <a:buClrTx/>
              <a:buSzPts val="1400"/>
              <a:buFontTx/>
              <a:buChar char="•"/>
              <a:defRPr sz="1400"/>
            </a:lvl2pPr>
            <a:lvl3pPr marL="1371600" indent="-317500">
              <a:lnSpc>
                <a:spcPct val="100000"/>
              </a:lnSpc>
              <a:buClrTx/>
              <a:buSzPts val="1400"/>
              <a:buFontTx/>
              <a:buChar char="•"/>
              <a:defRPr sz="1400"/>
            </a:lvl3pPr>
            <a:lvl4pPr marL="1828800" indent="-317500">
              <a:lnSpc>
                <a:spcPct val="100000"/>
              </a:lnSpc>
              <a:buClrTx/>
              <a:buSzPts val="1400"/>
              <a:buFontTx/>
              <a:buChar char="•"/>
              <a:defRPr sz="1400"/>
            </a:lvl4pPr>
            <a:lvl5pPr marL="2286000" indent="-317500">
              <a:lnSpc>
                <a:spcPct val="100000"/>
              </a:lnSpc>
              <a:buClrTx/>
              <a:buSzPts val="1400"/>
              <a:buFontTx/>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xfrm>
            <a:off x="8449594" y="4446755"/>
            <a:ext cx="195551" cy="195551"/>
          </a:xfrm>
          <a:prstGeom prst="rect">
            <a:avLst/>
          </a:prstGeom>
        </p:spPr>
        <p:txBody>
          <a:bodyPr lIns="34275" tIns="34275" rIns="34275" bIns="34275"/>
          <a:lstStyle>
            <a:lvl1pPr>
              <a:defRPr sz="900">
                <a:solidFill>
                  <a:srgbClr val="CFD8DC"/>
                </a:solidFill>
                <a:latin typeface="Corbel"/>
                <a:ea typeface="Corbel"/>
                <a:cs typeface="Corbel"/>
                <a:sym typeface="Corbe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3" name="Google Shape;17;p3"/>
          <p:cNvSpPr/>
          <p:nvPr/>
        </p:nvSpPr>
        <p:spPr>
          <a:xfrm>
            <a:off x="4359602" y="2817464"/>
            <a:ext cx="424801" cy="1"/>
          </a:xfrm>
          <a:prstGeom prst="line">
            <a:avLst/>
          </a:prstGeom>
          <a:ln w="38100">
            <a:solidFill>
              <a:schemeClr val="accent4"/>
            </a:solidFill>
          </a:ln>
        </p:spPr>
        <p:txBody>
          <a:bodyPr lIns="0" tIns="0" rIns="0" bIns="0"/>
          <a:lstStyle/>
          <a:p>
            <a:pPr/>
          </a:p>
        </p:txBody>
      </p:sp>
      <p:sp>
        <p:nvSpPr>
          <p:cNvPr id="24" name="Title Text"/>
          <p:cNvSpPr txBox="1"/>
          <p:nvPr>
            <p:ph type="title"/>
          </p:nvPr>
        </p:nvSpPr>
        <p:spPr>
          <a:xfrm>
            <a:off x="480750" y="1764950"/>
            <a:ext cx="8222100" cy="907501"/>
          </a:xfrm>
          <a:prstGeom prst="rect">
            <a:avLst/>
          </a:prstGeom>
        </p:spPr>
        <p:txBody>
          <a:bodyPr/>
          <a:lstStyle>
            <a:lvl1pPr algn="ctr">
              <a:defRPr sz="48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Google Shape;21;p4"/>
          <p:cNvSpPr/>
          <p:nvPr/>
        </p:nvSpPr>
        <p:spPr>
          <a:xfrm>
            <a:off x="492563" y="1260284"/>
            <a:ext cx="424801" cy="1"/>
          </a:xfrm>
          <a:prstGeom prst="line">
            <a:avLst/>
          </a:prstGeom>
          <a:ln w="38100">
            <a:solidFill>
              <a:schemeClr val="accent4"/>
            </a:solidFill>
          </a:ln>
        </p:spPr>
        <p:txBody>
          <a:bodyPr lIns="0" tIns="0" rIns="0" bIns="0"/>
          <a:lstStyle/>
          <a:p>
            <a:pPr/>
          </a:p>
        </p:txBody>
      </p:sp>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xfrm>
            <a:off x="387899" y="1489823"/>
            <a:ext cx="8368202" cy="30789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2" name="Google Shape;26;p5"/>
          <p:cNvSpPr/>
          <p:nvPr/>
        </p:nvSpPr>
        <p:spPr>
          <a:xfrm>
            <a:off x="492563" y="1260284"/>
            <a:ext cx="424801" cy="1"/>
          </a:xfrm>
          <a:prstGeom prst="line">
            <a:avLst/>
          </a:prstGeom>
          <a:ln w="38100">
            <a:solidFill>
              <a:schemeClr val="accent4"/>
            </a:solidFill>
          </a:ln>
        </p:spPr>
        <p:txBody>
          <a:bodyPr lIns="0" tIns="0" rIns="0" bIns="0"/>
          <a:lstStyle/>
          <a:p>
            <a:pPr/>
          </a:p>
        </p:txBody>
      </p:sp>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387899" y="1489824"/>
            <a:ext cx="3999902" cy="3078902"/>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5" name="Google Shape;29;p5"/>
          <p:cNvSpPr txBox="1"/>
          <p:nvPr>
            <p:ph type="body" sz="half" idx="21"/>
          </p:nvPr>
        </p:nvSpPr>
        <p:spPr>
          <a:xfrm>
            <a:off x="4756199" y="1489824"/>
            <a:ext cx="3999902" cy="3078901"/>
          </a:xfrm>
          <a:prstGeom prst="rect">
            <a:avLst/>
          </a:prstGeom>
        </p:spPr>
        <p:txBody>
          <a:bodyPr>
            <a:normAutofit fontScale="100000" lnSpcReduction="0"/>
          </a:bodyPr>
          <a:lstStyle/>
          <a:p>
            <a:pPr indent="-317500">
              <a:buSzPts val="1400"/>
              <a:defRPr sz="14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1" name="Google Shape;35;p7"/>
          <p:cNvSpPr/>
          <p:nvPr/>
        </p:nvSpPr>
        <p:spPr>
          <a:xfrm>
            <a:off x="489218" y="1412276"/>
            <a:ext cx="331501" cy="1"/>
          </a:xfrm>
          <a:prstGeom prst="line">
            <a:avLst/>
          </a:prstGeom>
          <a:ln w="38100">
            <a:solidFill>
              <a:schemeClr val="accent4"/>
            </a:solidFill>
          </a:ln>
        </p:spPr>
        <p:txBody>
          <a:bodyPr lIns="0" tIns="0" rIns="0" bIns="0"/>
          <a:lstStyle/>
          <a:p>
            <a:pPr/>
          </a:p>
        </p:txBody>
      </p:sp>
      <p:sp>
        <p:nvSpPr>
          <p:cNvPr id="62" name="Title Text"/>
          <p:cNvSpPr txBox="1"/>
          <p:nvPr>
            <p:ph type="title"/>
          </p:nvPr>
        </p:nvSpPr>
        <p:spPr>
          <a:xfrm>
            <a:off x="387899" y="555600"/>
            <a:ext cx="2808001" cy="755700"/>
          </a:xfrm>
          <a:prstGeom prst="rect">
            <a:avLst/>
          </a:prstGeom>
        </p:spPr>
        <p:txBody>
          <a:bodyPr/>
          <a:lstStyle>
            <a:lvl1pPr>
              <a:defRPr sz="2400"/>
            </a:lvl1pPr>
          </a:lstStyle>
          <a:p>
            <a:pPr/>
            <a:r>
              <a:t>Title Text</a:t>
            </a:r>
          </a:p>
        </p:txBody>
      </p:sp>
      <p:sp>
        <p:nvSpPr>
          <p:cNvPr id="63" name="Body Level One…"/>
          <p:cNvSpPr txBox="1"/>
          <p:nvPr>
            <p:ph type="body" sz="quarter" idx="1"/>
          </p:nvPr>
        </p:nvSpPr>
        <p:spPr>
          <a:xfrm>
            <a:off x="387899" y="1594024"/>
            <a:ext cx="2808001" cy="2681101"/>
          </a:xfrm>
          <a:prstGeom prst="rect">
            <a:avLst/>
          </a:prstGeom>
        </p:spPr>
        <p:txBody>
          <a:bodyPr>
            <a:normAutofit fontScale="100000" lnSpcReduction="0"/>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1" name="Title Text"/>
          <p:cNvSpPr txBox="1"/>
          <p:nvPr>
            <p:ph type="title"/>
          </p:nvPr>
        </p:nvSpPr>
        <p:spPr>
          <a:xfrm>
            <a:off x="490250" y="526349"/>
            <a:ext cx="5618701" cy="4090801"/>
          </a:xfrm>
          <a:prstGeom prst="rect">
            <a:avLst/>
          </a:prstGeom>
        </p:spPr>
        <p:txBody>
          <a:bodyPr anchor="ctr"/>
          <a:lstStyle>
            <a:lvl1pPr>
              <a:defRPr sz="4800"/>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9" name="Google Shape;43;p9"/>
          <p:cNvSpPr/>
          <p:nvPr/>
        </p:nvSpPr>
        <p:spPr>
          <a:xfrm>
            <a:off x="4572000" y="-75"/>
            <a:ext cx="4572000" cy="5143501"/>
          </a:xfrm>
          <a:prstGeom prst="rect">
            <a:avLst/>
          </a:prstGeom>
          <a:solidFill>
            <a:srgbClr val="004065"/>
          </a:solidFill>
          <a:ln w="12700">
            <a:miter lim="400000"/>
          </a:ln>
        </p:spPr>
        <p:txBody>
          <a:bodyPr lIns="0" tIns="0" rIns="0" bIns="0" anchor="ctr"/>
          <a:lstStyle/>
          <a:p>
            <a:pPr>
              <a:defRPr>
                <a:solidFill>
                  <a:srgbClr val="000000"/>
                </a:solidFill>
              </a:defRPr>
            </a:pPr>
          </a:p>
        </p:txBody>
      </p:sp>
      <p:sp>
        <p:nvSpPr>
          <p:cNvPr id="80" name="Google Shape;44;p9"/>
          <p:cNvSpPr/>
          <p:nvPr/>
        </p:nvSpPr>
        <p:spPr>
          <a:xfrm>
            <a:off x="5029675" y="4495503"/>
            <a:ext cx="540901" cy="1"/>
          </a:xfrm>
          <a:prstGeom prst="line">
            <a:avLst/>
          </a:prstGeom>
          <a:ln w="38100">
            <a:solidFill>
              <a:schemeClr val="accent5"/>
            </a:solidFill>
          </a:ln>
        </p:spPr>
        <p:txBody>
          <a:bodyPr lIns="0" tIns="0" rIns="0" bIns="0"/>
          <a:lstStyle/>
          <a:p>
            <a:pPr/>
          </a:p>
        </p:txBody>
      </p:sp>
      <p:sp>
        <p:nvSpPr>
          <p:cNvPr id="81" name="Title Text"/>
          <p:cNvSpPr txBox="1"/>
          <p:nvPr>
            <p:ph type="title"/>
          </p:nvPr>
        </p:nvSpPr>
        <p:spPr>
          <a:xfrm>
            <a:off x="265500" y="1209075"/>
            <a:ext cx="4045200" cy="1506301"/>
          </a:xfrm>
          <a:prstGeom prst="rect">
            <a:avLst/>
          </a:prstGeom>
        </p:spPr>
        <p:txBody>
          <a:bodyPr/>
          <a:lstStyle>
            <a:lvl1pPr algn="ctr">
              <a:defRPr sz="3800"/>
            </a:lvl1pPr>
          </a:lstStyle>
          <a:p>
            <a:pPr/>
            <a:r>
              <a:t>Title Text</a:t>
            </a:r>
          </a:p>
        </p:txBody>
      </p:sp>
      <p:sp>
        <p:nvSpPr>
          <p:cNvPr id="82" name="Body Level One…"/>
          <p:cNvSpPr txBox="1"/>
          <p:nvPr>
            <p:ph type="body" sz="quarter" idx="1"/>
          </p:nvPr>
        </p:nvSpPr>
        <p:spPr>
          <a:xfrm>
            <a:off x="265500" y="2769000"/>
            <a:ext cx="4045200" cy="1345501"/>
          </a:xfrm>
          <a:prstGeom prst="rect">
            <a:avLst/>
          </a:prstGeom>
        </p:spPr>
        <p:txBody>
          <a:bodyPr>
            <a:normAutofit fontScale="100000" lnSpcReduction="0"/>
          </a:bodyPr>
          <a:lstStyle>
            <a:lvl1pPr marL="342900" indent="-228600" algn="ctr">
              <a:lnSpc>
                <a:spcPct val="100000"/>
              </a:lnSpc>
              <a:buClrTx/>
              <a:buSzTx/>
              <a:buFontTx/>
              <a:buNone/>
              <a:defRPr sz="2100">
                <a:solidFill>
                  <a:schemeClr val="accent5"/>
                </a:solidFill>
              </a:defRPr>
            </a:lvl1pPr>
            <a:lvl2pPr marL="342900" indent="254000" algn="ctr">
              <a:lnSpc>
                <a:spcPct val="100000"/>
              </a:lnSpc>
              <a:buClrTx/>
              <a:buSzTx/>
              <a:buFontTx/>
              <a:buNone/>
              <a:defRPr sz="2100">
                <a:solidFill>
                  <a:schemeClr val="accent5"/>
                </a:solidFill>
              </a:defRPr>
            </a:lvl2pPr>
            <a:lvl3pPr marL="342900" indent="711200" algn="ctr">
              <a:lnSpc>
                <a:spcPct val="100000"/>
              </a:lnSpc>
              <a:buClrTx/>
              <a:buSzTx/>
              <a:buFontTx/>
              <a:buNone/>
              <a:defRPr sz="2100">
                <a:solidFill>
                  <a:schemeClr val="accent5"/>
                </a:solidFill>
              </a:defRPr>
            </a:lvl3pPr>
            <a:lvl4pPr marL="342900" indent="1168400" algn="ctr">
              <a:lnSpc>
                <a:spcPct val="100000"/>
              </a:lnSpc>
              <a:buClrTx/>
              <a:buSzTx/>
              <a:buFontTx/>
              <a:buNone/>
              <a:defRPr sz="2100">
                <a:solidFill>
                  <a:schemeClr val="accent5"/>
                </a:solidFill>
              </a:defRPr>
            </a:lvl4pPr>
            <a:lvl5pPr marL="342900" indent="1625600" algn="ctr">
              <a:lnSpc>
                <a:spcPct val="100000"/>
              </a:lnSpc>
              <a:buClrTx/>
              <a:buSzTx/>
              <a:buFontTx/>
              <a:buNone/>
              <a:defRPr sz="21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7;p9"/>
          <p:cNvSpPr txBox="1"/>
          <p:nvPr>
            <p:ph type="body" sz="half" idx="21"/>
          </p:nvPr>
        </p:nvSpPr>
        <p:spPr>
          <a:xfrm>
            <a:off x="4939500" y="724199"/>
            <a:ext cx="3837000" cy="3695101"/>
          </a:xfrm>
          <a:prstGeom prst="rect">
            <a:avLst/>
          </a:prstGeom>
        </p:spPr>
        <p:txBody>
          <a:bodyPr anchor="ctr">
            <a:normAutofit fontScale="100000" lnSpcReduction="0"/>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1" name="Body Level One…"/>
          <p:cNvSpPr txBox="1"/>
          <p:nvPr>
            <p:ph type="body" sz="quarter" idx="1"/>
          </p:nvPr>
        </p:nvSpPr>
        <p:spPr>
          <a:xfrm>
            <a:off x="319499" y="4233724"/>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Roboto Slab"/>
                <a:ea typeface="Roboto Slab"/>
                <a:cs typeface="Roboto Slab"/>
                <a:sym typeface="Roboto Slab"/>
              </a:defRPr>
            </a:lvl1pPr>
            <a:lvl2pPr>
              <a:lnSpc>
                <a:spcPct val="100000"/>
              </a:lnSpc>
              <a:buClrTx/>
              <a:buFontTx/>
              <a:defRPr>
                <a:latin typeface="Roboto Slab"/>
                <a:ea typeface="Roboto Slab"/>
                <a:cs typeface="Roboto Slab"/>
                <a:sym typeface="Roboto Slab"/>
              </a:defRPr>
            </a:lvl2pPr>
            <a:lvl3pPr>
              <a:lnSpc>
                <a:spcPct val="100000"/>
              </a:lnSpc>
              <a:buClrTx/>
              <a:buFontTx/>
              <a:defRPr>
                <a:latin typeface="Roboto Slab"/>
                <a:ea typeface="Roboto Slab"/>
                <a:cs typeface="Roboto Slab"/>
                <a:sym typeface="Roboto Slab"/>
              </a:defRPr>
            </a:lvl3pPr>
            <a:lvl4pPr>
              <a:lnSpc>
                <a:spcPct val="100000"/>
              </a:lnSpc>
              <a:buClrTx/>
              <a:buFontTx/>
              <a:defRPr>
                <a:latin typeface="Roboto Slab"/>
                <a:ea typeface="Roboto Slab"/>
                <a:cs typeface="Roboto Slab"/>
                <a:sym typeface="Roboto Slab"/>
              </a:defRPr>
            </a:lvl4pPr>
            <a:lvl5pPr>
              <a:lnSpc>
                <a:spcPct val="100000"/>
              </a:lnSpc>
              <a:buClrTx/>
              <a:buFontTx/>
              <a:defRPr>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517C"/>
        </a:solidFill>
      </p:bgPr>
    </p:bg>
    <p:spTree>
      <p:nvGrpSpPr>
        <p:cNvPr id="1" name=""/>
        <p:cNvGrpSpPr/>
        <p:nvPr/>
      </p:nvGrpSpPr>
      <p:grpSpPr>
        <a:xfrm>
          <a:off x="0" y="0"/>
          <a:ext cx="0" cy="0"/>
          <a:chOff x="0" y="0"/>
          <a:chExt cx="0" cy="0"/>
        </a:xfrm>
      </p:grpSpPr>
      <p:sp>
        <p:nvSpPr>
          <p:cNvPr id="2" name="Title Text"/>
          <p:cNvSpPr txBox="1"/>
          <p:nvPr>
            <p:ph type="title"/>
          </p:nvPr>
        </p:nvSpPr>
        <p:spPr>
          <a:xfrm>
            <a:off x="387899" y="458024"/>
            <a:ext cx="8368202" cy="68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9pPr>
    </p:titleStyle>
    <p:bodyStyle>
      <a:lvl1pPr marL="457200" marR="0" indent="-342900"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github.com/cogsec-collaborative/amitt_framework"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secondaryinfektion.org/report/the-techniques/"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83;p17"/>
          <p:cNvSpPr txBox="1"/>
          <p:nvPr>
            <p:ph type="ctrTitle"/>
          </p:nvPr>
        </p:nvSpPr>
        <p:spPr>
          <a:xfrm>
            <a:off x="1680302" y="1188925"/>
            <a:ext cx="5783401" cy="1457401"/>
          </a:xfrm>
          <a:prstGeom prst="rect">
            <a:avLst/>
          </a:prstGeom>
        </p:spPr>
        <p:txBody>
          <a:bodyPr/>
          <a:lstStyle/>
          <a:p>
            <a:pPr/>
            <a:r>
              <a:t>CTI League</a:t>
            </a:r>
          </a:p>
          <a:p>
            <a:pPr/>
            <a:r>
              <a:t>Disinformation</a:t>
            </a:r>
          </a:p>
        </p:txBody>
      </p:sp>
      <p:sp>
        <p:nvSpPr>
          <p:cNvPr id="160" name="Google Shape;84;p17"/>
          <p:cNvSpPr txBox="1"/>
          <p:nvPr>
            <p:ph type="subTitle" sz="quarter" idx="1"/>
          </p:nvPr>
        </p:nvSpPr>
        <p:spPr>
          <a:xfrm>
            <a:off x="1680299" y="3049449"/>
            <a:ext cx="5783401" cy="1279501"/>
          </a:xfrm>
          <a:prstGeom prst="rect">
            <a:avLst/>
          </a:prstGeom>
        </p:spPr>
        <p:txBody>
          <a:bodyPr/>
          <a:lstStyle/>
          <a:p>
            <a:pPr marL="0" indent="0" defTabSz="905255">
              <a:defRPr sz="2376"/>
            </a:pPr>
            <a:r>
              <a:t>2020-06-27</a:t>
            </a:r>
          </a:p>
          <a:p>
            <a:pPr marL="0" indent="0" defTabSz="905255">
              <a:defRPr sz="2376"/>
            </a:pPr>
            <a:r>
              <a:t>Threat Hunting with</a:t>
            </a:r>
          </a:p>
          <a:p>
            <a:pPr marL="0" indent="0" defTabSz="905255">
              <a:defRPr sz="2376"/>
            </a:pPr>
            <a:r>
              <a:t>AMITT Framework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89;p18"/>
          <p:cNvSpPr txBox="1"/>
          <p:nvPr/>
        </p:nvSpPr>
        <p:spPr>
          <a:xfrm>
            <a:off x="506701" y="414400"/>
            <a:ext cx="8130600" cy="525751"/>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3000">
                <a:latin typeface="Roboto Slab"/>
                <a:ea typeface="Roboto Slab"/>
                <a:cs typeface="Roboto Slab"/>
                <a:sym typeface="Roboto Slab"/>
              </a:defRPr>
            </a:lvl1pPr>
          </a:lstStyle>
          <a:p>
            <a:pPr/>
            <a:r>
              <a:t>AMITT PHASES AND TACTIC STAGES</a:t>
            </a:r>
          </a:p>
        </p:txBody>
      </p:sp>
      <p:graphicFrame>
        <p:nvGraphicFramePr>
          <p:cNvPr id="165" name="Google Shape;90;p18"/>
          <p:cNvGraphicFramePr/>
          <p:nvPr/>
        </p:nvGraphicFramePr>
        <p:xfrm>
          <a:off x="514350" y="1293890"/>
          <a:ext cx="4167700" cy="2835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8450"/>
                <a:gridCol w="2779250"/>
              </a:tblGrid>
              <a:tr h="400325">
                <a:tc rowSpan="2">
                  <a:txBody>
                    <a:bodyPr/>
                    <a:lstStyle/>
                    <a:p>
                      <a:pPr algn="l">
                        <a:lnSpc>
                          <a:spcPct val="115000"/>
                        </a:lnSpc>
                        <a:defRPr sz="1800"/>
                      </a:pPr>
                      <a:r>
                        <a:rPr>
                          <a:solidFill>
                            <a:srgbClr val="FFFFFF"/>
                          </a:solidFill>
                          <a:latin typeface="Helvetica Neue"/>
                          <a:ea typeface="Helvetica Neue"/>
                          <a:cs typeface="Helvetica Neue"/>
                          <a:sym typeface="Helvetica Neue"/>
                        </a:rPr>
                        <a:t>Planning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c>
                  <a:txBody>
                    <a:bodyPr/>
                    <a:lstStyle/>
                    <a:p>
                      <a:pPr algn="l">
                        <a:lnSpc>
                          <a:spcPct val="115000"/>
                        </a:lnSpc>
                        <a:defRPr sz="1800"/>
                      </a:pPr>
                      <a:r>
                        <a:rPr>
                          <a:solidFill>
                            <a:srgbClr val="FFFFFF"/>
                          </a:solidFill>
                          <a:latin typeface="Helvetica Neue"/>
                          <a:ea typeface="Helvetica Neue"/>
                          <a:cs typeface="Helvetica Neue"/>
                          <a:sym typeface="Helvetica Neue"/>
                        </a:rPr>
                        <a:t>Strategic Planning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Objective Planning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33749">
                <a:tc rowSpan="5">
                  <a:txBody>
                    <a:bodyPr/>
                    <a:lstStyle/>
                    <a:p>
                      <a:pPr algn="l">
                        <a:lnSpc>
                          <a:spcPct val="115000"/>
                        </a:lnSpc>
                        <a:defRPr sz="1800"/>
                      </a:pPr>
                      <a:r>
                        <a:rPr>
                          <a:solidFill>
                            <a:srgbClr val="FFFFFF"/>
                          </a:solidFill>
                          <a:latin typeface="Helvetica Neue"/>
                          <a:ea typeface="Helvetica Neue"/>
                          <a:cs typeface="Helvetica Neue"/>
                          <a:sym typeface="Helvetica Neue"/>
                        </a:rPr>
                        <a:t>Preparation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c>
                  <a:txBody>
                    <a:bodyPr/>
                    <a:lstStyle/>
                    <a:p>
                      <a:pPr algn="l">
                        <a:lnSpc>
                          <a:spcPct val="115000"/>
                        </a:lnSpc>
                        <a:defRPr sz="1800"/>
                      </a:pPr>
                      <a:r>
                        <a:rPr>
                          <a:solidFill>
                            <a:srgbClr val="FFFFFF"/>
                          </a:solidFill>
                          <a:latin typeface="Helvetica Neue"/>
                          <a:ea typeface="Helvetica Neue"/>
                          <a:cs typeface="Helvetica Neue"/>
                          <a:sym typeface="Helvetica Neue"/>
                        </a:rPr>
                        <a:t>Develop People</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Develop Networks</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Microtargeting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Develop Content</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Channel Selection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bl>
          </a:graphicData>
        </a:graphic>
      </p:graphicFrame>
      <p:sp>
        <p:nvSpPr>
          <p:cNvPr id="166" name="Google Shape;91;p18"/>
          <p:cNvSpPr txBox="1"/>
          <p:nvPr/>
        </p:nvSpPr>
        <p:spPr>
          <a:xfrm>
            <a:off x="2070899" y="4485949"/>
            <a:ext cx="5002201"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u="sng">
                <a:solidFill>
                  <a:schemeClr val="accent5"/>
                </a:solidFill>
                <a:uFill>
                  <a:solidFill>
                    <a:schemeClr val="accent5"/>
                  </a:solidFill>
                </a:uFill>
                <a:hlinkClick r:id="rId3" invalidUrl="" action="" tgtFrame="" tooltip="" history="1" highlightClick="0" endSnd="0"/>
              </a:defRPr>
            </a:lvl1pPr>
          </a:lstStyle>
          <a:p>
            <a:pPr>
              <a:defRPr>
                <a:uFillTx/>
              </a:defRPr>
            </a:pPr>
            <a:r>
              <a:rPr>
                <a:uFill>
                  <a:solidFill>
                    <a:schemeClr val="accent5"/>
                  </a:solidFill>
                </a:uFill>
                <a:hlinkClick r:id="rId3" invalidUrl="" action="" tgtFrame="" tooltip="" history="1" highlightClick="0" endSnd="0"/>
              </a:rPr>
              <a:t>https://github.com/cogsec-collaborative/amitt_framework</a:t>
            </a:r>
          </a:p>
        </p:txBody>
      </p:sp>
      <p:graphicFrame>
        <p:nvGraphicFramePr>
          <p:cNvPr id="167" name="Google Shape;92;p18"/>
          <p:cNvGraphicFramePr/>
          <p:nvPr/>
        </p:nvGraphicFramePr>
        <p:xfrm>
          <a:off x="5109450" y="1293890"/>
          <a:ext cx="3614676" cy="23612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11050"/>
                <a:gridCol w="2303625"/>
              </a:tblGrid>
              <a:tr h="411474">
                <a:tc rowSpan="4">
                  <a:txBody>
                    <a:bodyPr/>
                    <a:lstStyle/>
                    <a:p>
                      <a:pPr algn="l">
                        <a:lnSpc>
                          <a:spcPct val="115000"/>
                        </a:lnSpc>
                        <a:defRPr sz="1800"/>
                      </a:pPr>
                      <a:r>
                        <a:rPr>
                          <a:solidFill>
                            <a:srgbClr val="FFFFFF"/>
                          </a:solidFill>
                          <a:latin typeface="Helvetica Neue"/>
                          <a:ea typeface="Helvetica Neue"/>
                          <a:cs typeface="Helvetica Neue"/>
                          <a:sym typeface="Helvetica Neue"/>
                        </a:rPr>
                        <a:t>Execution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c>
                  <a:txBody>
                    <a:bodyPr/>
                    <a:lstStyle/>
                    <a:p>
                      <a:pPr algn="l">
                        <a:lnSpc>
                          <a:spcPct val="115000"/>
                        </a:lnSpc>
                        <a:defRPr sz="1800"/>
                      </a:pPr>
                      <a:r>
                        <a:rPr>
                          <a:solidFill>
                            <a:srgbClr val="FFFFFF"/>
                          </a:solidFill>
                          <a:latin typeface="Helvetica Neue"/>
                          <a:ea typeface="Helvetica Neue"/>
                          <a:cs typeface="Helvetica Neue"/>
                          <a:sym typeface="Helvetica Neue"/>
                        </a:rPr>
                        <a:t>Pump Priming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11474">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Exposure</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11474">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Go Physical</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11474">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Persistence</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715350">
                <a:tc>
                  <a:txBody>
                    <a:bodyPr/>
                    <a:lstStyle/>
                    <a:p>
                      <a:pPr algn="l">
                        <a:lnSpc>
                          <a:spcPct val="115000"/>
                        </a:lnSpc>
                        <a:defRPr sz="1800"/>
                      </a:pPr>
                      <a:r>
                        <a:rPr>
                          <a:solidFill>
                            <a:srgbClr val="FFFFFF"/>
                          </a:solidFill>
                          <a:latin typeface="Helvetica Neue"/>
                          <a:ea typeface="Helvetica Neue"/>
                          <a:cs typeface="Helvetica Neue"/>
                          <a:sym typeface="Helvetica Neue"/>
                        </a:rPr>
                        <a:t>Evaluation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c>
                  <a:txBody>
                    <a:bodyPr/>
                    <a:lstStyle/>
                    <a:p>
                      <a:pPr algn="l">
                        <a:lnSpc>
                          <a:spcPct val="115000"/>
                        </a:lnSpc>
                        <a:defRPr sz="1800"/>
                      </a:pPr>
                      <a:r>
                        <a:rPr>
                          <a:solidFill>
                            <a:srgbClr val="FFFFFF"/>
                          </a:solidFill>
                          <a:latin typeface="Helvetica Neue"/>
                          <a:ea typeface="Helvetica Neue"/>
                          <a:cs typeface="Helvetica Neue"/>
                          <a:sym typeface="Helvetica Neue"/>
                        </a:rPr>
                        <a:t>Measure Effectiveness</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97;p19"/>
          <p:cNvSpPr txBox="1"/>
          <p:nvPr/>
        </p:nvSpPr>
        <p:spPr>
          <a:xfrm>
            <a:off x="387899" y="196825"/>
            <a:ext cx="8368202"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sz="3000">
                <a:latin typeface="Roboto Slab"/>
                <a:ea typeface="Roboto Slab"/>
                <a:cs typeface="Roboto Slab"/>
                <a:sym typeface="Roboto Slab"/>
              </a:defRPr>
            </a:lvl1pPr>
          </a:lstStyle>
          <a:p>
            <a:pPr/>
            <a:r>
              <a:t>Techniques: AM!TT Navigator</a:t>
            </a:r>
          </a:p>
        </p:txBody>
      </p:sp>
      <p:sp>
        <p:nvSpPr>
          <p:cNvPr id="172" name="Google Shape;98;p19"/>
          <p:cNvSpPr txBox="1"/>
          <p:nvPr/>
        </p:nvSpPr>
        <p:spPr>
          <a:xfrm>
            <a:off x="387899" y="4550123"/>
            <a:ext cx="8368202"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1600"/>
              </a:spcBef>
              <a:defRPr sz="1800">
                <a:latin typeface="Roboto"/>
                <a:ea typeface="Roboto"/>
                <a:cs typeface="Roboto"/>
                <a:sym typeface="Roboto"/>
              </a:defRPr>
            </a:lvl1pPr>
          </a:lstStyle>
          <a:p>
            <a:pPr/>
            <a:r>
              <a:t>https://cogsec-collab.org/project/amitt_navigator/</a:t>
            </a:r>
          </a:p>
        </p:txBody>
      </p:sp>
      <p:pic>
        <p:nvPicPr>
          <p:cNvPr id="173" name="Google Shape;99;p19" descr="Google Shape;99;p19"/>
          <p:cNvPicPr>
            <a:picLocks noChangeAspect="1"/>
          </p:cNvPicPr>
          <p:nvPr/>
        </p:nvPicPr>
        <p:blipFill>
          <a:blip r:embed="rId3">
            <a:extLst/>
          </a:blip>
          <a:stretch>
            <a:fillRect/>
          </a:stretch>
        </p:blipFill>
        <p:spPr>
          <a:xfrm>
            <a:off x="1955737" y="989274"/>
            <a:ext cx="5232520" cy="340845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04;p20"/>
          <p:cNvSpPr txBox="1"/>
          <p:nvPr/>
        </p:nvSpPr>
        <p:spPr>
          <a:xfrm>
            <a:off x="387899" y="196825"/>
            <a:ext cx="8368202"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sz="3000">
                <a:latin typeface="Roboto Slab"/>
                <a:ea typeface="Roboto Slab"/>
                <a:cs typeface="Roboto Slab"/>
                <a:sym typeface="Roboto Slab"/>
              </a:defRPr>
            </a:lvl1pPr>
          </a:lstStyle>
          <a:p>
            <a:pPr/>
            <a:r>
              <a:t>Develop People</a:t>
            </a:r>
          </a:p>
        </p:txBody>
      </p:sp>
      <p:sp>
        <p:nvSpPr>
          <p:cNvPr id="178" name="Google Shape;105;p20"/>
          <p:cNvSpPr txBox="1"/>
          <p:nvPr/>
        </p:nvSpPr>
        <p:spPr>
          <a:xfrm>
            <a:off x="514349" y="1041024"/>
            <a:ext cx="8072402" cy="3980151"/>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p>
            <a:pPr marL="215900" indent="-215900">
              <a:buClr>
                <a:srgbClr val="FFFFFF"/>
              </a:buClr>
              <a:buSzPts val="1800"/>
              <a:buFont typeface="Helvetica"/>
              <a:buChar char="•"/>
              <a:defRPr sz="1800">
                <a:latin typeface="Roboto"/>
                <a:ea typeface="Roboto"/>
                <a:cs typeface="Roboto"/>
                <a:sym typeface="Roboto"/>
              </a:defRPr>
            </a:pPr>
            <a:r>
              <a:t>Create, Buy or Steal</a:t>
            </a:r>
          </a:p>
          <a:p>
            <a:pPr lvl="1" marL="685800" indent="-279400">
              <a:buClr>
                <a:srgbClr val="FFFFFF"/>
              </a:buClr>
              <a:buSzPts val="1800"/>
              <a:buFont typeface="Helvetica"/>
              <a:buChar char="•"/>
              <a:defRPr sz="1800">
                <a:latin typeface="Roboto"/>
                <a:ea typeface="Roboto"/>
                <a:cs typeface="Roboto"/>
                <a:sym typeface="Roboto"/>
              </a:defRPr>
            </a:pPr>
            <a:r>
              <a:t>How old is the account?</a:t>
            </a:r>
          </a:p>
          <a:p>
            <a:pPr lvl="1" marL="685800" indent="-279400">
              <a:buClr>
                <a:srgbClr val="FFFFFF"/>
              </a:buClr>
              <a:buSzPts val="1800"/>
              <a:buFont typeface="Helvetica"/>
              <a:buChar char="•"/>
              <a:defRPr sz="1800">
                <a:latin typeface="Roboto"/>
                <a:ea typeface="Roboto"/>
                <a:cs typeface="Roboto"/>
                <a:sym typeface="Roboto"/>
              </a:defRPr>
            </a:pPr>
            <a:r>
              <a:t>When was the first post? First relevant post?</a:t>
            </a:r>
          </a:p>
          <a:p>
            <a:pPr lvl="1" marL="685800" indent="-279400">
              <a:buClr>
                <a:srgbClr val="FFFFFF"/>
              </a:buClr>
              <a:buSzPts val="1800"/>
              <a:buFont typeface="Helvetica"/>
              <a:buChar char="•"/>
              <a:defRPr sz="1800">
                <a:latin typeface="Roboto"/>
                <a:ea typeface="Roboto"/>
                <a:cs typeface="Roboto"/>
                <a:sym typeface="Roboto"/>
              </a:defRPr>
            </a:pPr>
            <a:r>
              <a:t>What platforms are they registered on?</a:t>
            </a:r>
          </a:p>
          <a:p>
            <a:pPr lvl="1" marL="685800" indent="-279400">
              <a:buClr>
                <a:srgbClr val="FFFFFF"/>
              </a:buClr>
              <a:buSzPts val="1800"/>
              <a:buFont typeface="Helvetica"/>
              <a:buChar char="•"/>
              <a:defRPr sz="1800">
                <a:latin typeface="Roboto"/>
                <a:ea typeface="Roboto"/>
                <a:cs typeface="Roboto"/>
                <a:sym typeface="Roboto"/>
              </a:defRPr>
            </a:pPr>
            <a:r>
              <a:t>How active is the account? Any major gaps?</a:t>
            </a:r>
          </a:p>
          <a:p>
            <a:pPr lvl="1" marL="685800" indent="-279400">
              <a:buClr>
                <a:srgbClr val="FFFFFF"/>
              </a:buClr>
              <a:buSzPts val="1800"/>
              <a:buFont typeface="Helvetica"/>
              <a:buChar char="•"/>
              <a:defRPr sz="1800">
                <a:latin typeface="Roboto"/>
                <a:ea typeface="Roboto"/>
                <a:cs typeface="Roboto"/>
                <a:sym typeface="Roboto"/>
              </a:defRPr>
            </a:pPr>
            <a:r>
              <a:t>Languages?</a:t>
            </a:r>
          </a:p>
          <a:p>
            <a:pPr lvl="1" marL="685800" indent="-279400">
              <a:buClr>
                <a:srgbClr val="FFFFFF"/>
              </a:buClr>
              <a:buSzPts val="1800"/>
              <a:buFont typeface="Helvetica"/>
              <a:buChar char="•"/>
              <a:defRPr sz="1800">
                <a:latin typeface="Roboto"/>
                <a:ea typeface="Roboto"/>
                <a:cs typeface="Roboto"/>
                <a:sym typeface="Roboto"/>
              </a:defRPr>
            </a:pPr>
            <a:r>
              <a:t>Email in HIBP?</a:t>
            </a:r>
          </a:p>
          <a:p>
            <a:pPr marL="215900" indent="-215900">
              <a:buClr>
                <a:srgbClr val="FFFFFF"/>
              </a:buClr>
              <a:buSzPts val="1800"/>
              <a:buFont typeface="Helvetica"/>
              <a:buChar char="•"/>
              <a:defRPr sz="1800">
                <a:latin typeface="Roboto"/>
                <a:ea typeface="Roboto"/>
                <a:cs typeface="Roboto"/>
                <a:sym typeface="Roboto"/>
              </a:defRPr>
            </a:pPr>
            <a:r>
              <a:t>User Behaviour</a:t>
            </a:r>
          </a:p>
          <a:p>
            <a:pPr lvl="1" marL="685800" indent="-279400">
              <a:buClr>
                <a:srgbClr val="FFFFFF"/>
              </a:buClr>
              <a:buSzPts val="1800"/>
              <a:buFont typeface="Helvetica"/>
              <a:buChar char="•"/>
              <a:defRPr sz="1800">
                <a:latin typeface="Roboto"/>
                <a:ea typeface="Roboto"/>
                <a:cs typeface="Roboto"/>
                <a:sym typeface="Roboto"/>
              </a:defRPr>
            </a:pPr>
            <a:r>
              <a:t>Bots!</a:t>
            </a:r>
          </a:p>
          <a:p>
            <a:pPr lvl="1" marL="685800" indent="-279400">
              <a:buClr>
                <a:srgbClr val="FFFFFF"/>
              </a:buClr>
              <a:buSzPts val="1800"/>
              <a:buFont typeface="Helvetica"/>
              <a:buChar char="•"/>
              <a:defRPr sz="1800">
                <a:latin typeface="Roboto"/>
                <a:ea typeface="Roboto"/>
                <a:cs typeface="Roboto"/>
                <a:sym typeface="Roboto"/>
              </a:defRPr>
            </a:pPr>
            <a:r>
              <a:t>Trolls, Parody, Spoof, etc</a:t>
            </a:r>
          </a:p>
          <a:p>
            <a:pPr lvl="1" marL="685800" indent="-279400">
              <a:buClr>
                <a:srgbClr val="FFFFFF"/>
              </a:buClr>
              <a:buSzPts val="1800"/>
              <a:buFont typeface="Helvetica"/>
              <a:buChar char="•"/>
              <a:defRPr sz="1800">
                <a:latin typeface="Roboto"/>
                <a:ea typeface="Roboto"/>
                <a:cs typeface="Roboto"/>
                <a:sym typeface="Roboto"/>
              </a:defRPr>
            </a:pPr>
            <a:r>
              <a:t>Real user vs deep cover</a:t>
            </a:r>
          </a:p>
          <a:p>
            <a:pPr lvl="2" marL="1028700" indent="-279400">
              <a:buClr>
                <a:srgbClr val="FFFFFF"/>
              </a:buClr>
              <a:buSzPts val="1800"/>
              <a:buFont typeface="Helvetica"/>
              <a:buChar char="•"/>
              <a:defRPr sz="1800">
                <a:latin typeface="Roboto"/>
                <a:ea typeface="Roboto"/>
                <a:cs typeface="Roboto"/>
                <a:sym typeface="Roboto"/>
              </a:defRPr>
            </a:pPr>
            <a:r>
              <a:t>Backstopping is time consuming and expensive</a:t>
            </a:r>
          </a:p>
          <a:p>
            <a:pPr marL="342900" indent="-279400">
              <a:buClr>
                <a:srgbClr val="FFFFFF"/>
              </a:buClr>
              <a:buSzPts val="1800"/>
              <a:buFont typeface="Helvetica"/>
              <a:buChar char="•"/>
              <a:defRPr sz="1800">
                <a:latin typeface="Roboto"/>
                <a:ea typeface="Roboto"/>
                <a:cs typeface="Roboto"/>
                <a:sym typeface="Roboto"/>
              </a:defRPr>
            </a:pPr>
            <a:r>
              <a:t>Experts and appeal to authority</a:t>
            </a:r>
          </a:p>
          <a:p>
            <a:pPr lvl="1" marL="685800" indent="-279400">
              <a:buClr>
                <a:srgbClr val="FFFFFF"/>
              </a:buClr>
              <a:buSzPts val="1800"/>
              <a:buFont typeface="Helvetica"/>
              <a:buChar char="•"/>
              <a:defRPr sz="1800">
                <a:latin typeface="Roboto"/>
                <a:ea typeface="Roboto"/>
                <a:cs typeface="Roboto"/>
                <a:sym typeface="Roboto"/>
              </a:defRPr>
            </a:pPr>
            <a:r>
              <a:t>Google dorks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10;p21"/>
          <p:cNvSpPr txBox="1"/>
          <p:nvPr/>
        </p:nvSpPr>
        <p:spPr>
          <a:xfrm>
            <a:off x="387899" y="196825"/>
            <a:ext cx="8368202"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sz="3000">
                <a:latin typeface="Roboto Slab"/>
                <a:ea typeface="Roboto Slab"/>
                <a:cs typeface="Roboto Slab"/>
                <a:sym typeface="Roboto Slab"/>
              </a:defRPr>
            </a:lvl1pPr>
          </a:lstStyle>
          <a:p>
            <a:pPr/>
            <a:r>
              <a:t>Develop Network</a:t>
            </a:r>
          </a:p>
        </p:txBody>
      </p:sp>
      <p:sp>
        <p:nvSpPr>
          <p:cNvPr id="183" name="Google Shape;111;p21"/>
          <p:cNvSpPr txBox="1"/>
          <p:nvPr/>
        </p:nvSpPr>
        <p:spPr>
          <a:xfrm>
            <a:off x="514349" y="1041025"/>
            <a:ext cx="8241902" cy="307097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p>
            <a:pPr marL="215900" indent="-215900">
              <a:buClr>
                <a:srgbClr val="FFFFFF"/>
              </a:buClr>
              <a:buSzPts val="1800"/>
              <a:buFont typeface="Helvetica"/>
              <a:buChar char="•"/>
              <a:defRPr sz="1800">
                <a:latin typeface="Roboto"/>
                <a:ea typeface="Roboto"/>
                <a:cs typeface="Roboto"/>
                <a:sym typeface="Roboto"/>
              </a:defRPr>
            </a:pPr>
            <a:r>
              <a:t>Hashtags build cross-platform networks</a:t>
            </a:r>
          </a:p>
          <a:p>
            <a:pPr marL="215900" indent="-215900">
              <a:buClr>
                <a:srgbClr val="FFFFFF"/>
              </a:buClr>
              <a:buSzPts val="1800"/>
              <a:buFont typeface="Helvetica"/>
              <a:buChar char="•"/>
              <a:defRPr sz="1800">
                <a:latin typeface="Roboto"/>
                <a:ea typeface="Roboto"/>
                <a:cs typeface="Roboto"/>
                <a:sym typeface="Roboto"/>
              </a:defRPr>
            </a:pPr>
            <a:r>
              <a:t>Audience building is a social activity</a:t>
            </a:r>
          </a:p>
          <a:p>
            <a:pPr lvl="1" marL="685800" indent="-279400">
              <a:buClr>
                <a:srgbClr val="FFFFFF"/>
              </a:buClr>
              <a:buSzPts val="1800"/>
              <a:buFont typeface="Helvetica"/>
              <a:buChar char="•"/>
              <a:defRPr sz="1800">
                <a:latin typeface="Roboto"/>
                <a:ea typeface="Roboto"/>
                <a:cs typeface="Roboto"/>
                <a:sym typeface="Roboto"/>
              </a:defRPr>
            </a:pPr>
            <a:r>
              <a:t>Engage users, follow-back, re-post popular content</a:t>
            </a:r>
          </a:p>
          <a:p>
            <a:pPr lvl="1" marL="685800" indent="-279400">
              <a:buClr>
                <a:srgbClr val="FFFFFF"/>
              </a:buClr>
              <a:buSzPts val="1800"/>
              <a:buFont typeface="Helvetica"/>
              <a:buChar char="•"/>
              <a:defRPr sz="1800">
                <a:latin typeface="Roboto"/>
                <a:ea typeface="Roboto"/>
                <a:cs typeface="Roboto"/>
                <a:sym typeface="Roboto"/>
              </a:defRPr>
            </a:pPr>
            <a:r>
              <a:t>Who is the disinformant’s target audience?</a:t>
            </a:r>
          </a:p>
          <a:p>
            <a:pPr lvl="1" marL="685800" indent="-279400">
              <a:buClr>
                <a:srgbClr val="FFFFFF"/>
              </a:buClr>
              <a:buSzPts val="1800"/>
              <a:buFont typeface="Helvetica"/>
              <a:buChar char="•"/>
              <a:defRPr sz="1800">
                <a:latin typeface="Roboto"/>
                <a:ea typeface="Roboto"/>
                <a:cs typeface="Roboto"/>
                <a:sym typeface="Roboto"/>
              </a:defRPr>
            </a:pPr>
            <a:r>
              <a:t>Who engages with the disinformant?</a:t>
            </a:r>
          </a:p>
          <a:p>
            <a:pPr marL="342900" indent="-279400">
              <a:buClr>
                <a:srgbClr val="FFFFFF"/>
              </a:buClr>
              <a:buSzPts val="1800"/>
              <a:buFont typeface="Helvetica"/>
              <a:buChar char="•"/>
              <a:defRPr sz="1800">
                <a:latin typeface="Roboto"/>
                <a:ea typeface="Roboto"/>
                <a:cs typeface="Roboto"/>
                <a:sym typeface="Roboto"/>
              </a:defRPr>
            </a:pPr>
            <a:r>
              <a:t>Social media groups are technical instantiations of social groups</a:t>
            </a:r>
          </a:p>
          <a:p>
            <a:pPr lvl="1" marL="685800" indent="-279400">
              <a:buClr>
                <a:srgbClr val="FFFFFF"/>
              </a:buClr>
              <a:buSzPts val="1800"/>
              <a:buFont typeface="Helvetica"/>
              <a:buChar char="•"/>
              <a:defRPr sz="1800"/>
            </a:pPr>
            <a:r>
              <a:t>Twitter Boogs ≈ Reddit Boogs</a:t>
            </a:r>
          </a:p>
          <a:p>
            <a:pPr marL="342900" indent="-279400">
              <a:buClr>
                <a:srgbClr val="FFFFFF"/>
              </a:buClr>
              <a:buSzPts val="1800"/>
              <a:buFont typeface="Helvetica"/>
              <a:buChar char="•"/>
              <a:defRPr sz="1800"/>
            </a:pPr>
            <a:r>
              <a:t>Websites, funding campaigns</a:t>
            </a:r>
          </a:p>
          <a:p>
            <a:pPr lvl="1" marL="685800" indent="-279400">
              <a:buClr>
                <a:srgbClr val="FFFFFF"/>
              </a:buClr>
              <a:buSzPts val="1800"/>
              <a:buFont typeface="Helvetica"/>
              <a:buChar char="•"/>
              <a:defRPr sz="1800"/>
            </a:pPr>
            <a:r>
              <a:t>When was it created?</a:t>
            </a:r>
          </a:p>
          <a:p>
            <a:pPr lvl="1" marL="685800" indent="-279400">
              <a:buClr>
                <a:srgbClr val="FFFFFF"/>
              </a:buClr>
              <a:buSzPts val="1800"/>
              <a:buFont typeface="Helvetica"/>
              <a:buChar char="•"/>
              <a:defRPr sz="1800"/>
            </a:pPr>
            <a:r>
              <a:t>Who is it affiliated with? Influencers?</a:t>
            </a:r>
          </a:p>
          <a:p>
            <a:pPr lvl="1" marL="685800" indent="-279400">
              <a:buClr>
                <a:srgbClr val="FFFFFF"/>
              </a:buClr>
              <a:buSzPts val="1800"/>
              <a:buFont typeface="Helvetica"/>
              <a:buChar char="•"/>
              <a:defRPr sz="1800"/>
            </a:pPr>
            <a:r>
              <a:t>Mainstream content happens in the clearnet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Google Shape;116;p22" descr="Google Shape;116;p22"/>
          <p:cNvPicPr>
            <a:picLocks noChangeAspect="1"/>
          </p:cNvPicPr>
          <p:nvPr/>
        </p:nvPicPr>
        <p:blipFill>
          <a:blip r:embed="rId3">
            <a:extLst/>
          </a:blip>
          <a:stretch>
            <a:fillRect/>
          </a:stretch>
        </p:blipFill>
        <p:spPr>
          <a:xfrm>
            <a:off x="4162474" y="151000"/>
            <a:ext cx="4344303" cy="4561324"/>
          </a:xfrm>
          <a:prstGeom prst="rect">
            <a:avLst/>
          </a:prstGeom>
          <a:ln w="12700">
            <a:miter lim="400000"/>
          </a:ln>
        </p:spPr>
      </p:pic>
      <p:sp>
        <p:nvSpPr>
          <p:cNvPr id="188" name="Google Shape;117;p22"/>
          <p:cNvSpPr txBox="1"/>
          <p:nvPr/>
        </p:nvSpPr>
        <p:spPr>
          <a:xfrm>
            <a:off x="3833524" y="4712325"/>
            <a:ext cx="5002201" cy="33068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1100" u="sng">
                <a:solidFill>
                  <a:schemeClr val="accent5"/>
                </a:solidFill>
                <a:uFill>
                  <a:solidFill>
                    <a:schemeClr val="accent5"/>
                  </a:solidFill>
                </a:uFill>
                <a:hlinkClick r:id="rId4" invalidUrl="" action="" tgtFrame="" tooltip="" history="1" highlightClick="0" endSnd="0"/>
              </a:defRPr>
            </a:lvl1pPr>
          </a:lstStyle>
          <a:p>
            <a:pPr>
              <a:defRPr>
                <a:uFillTx/>
              </a:defRPr>
            </a:pPr>
            <a:r>
              <a:rPr>
                <a:uFill>
                  <a:solidFill>
                    <a:schemeClr val="accent5"/>
                  </a:solidFill>
                </a:uFill>
                <a:hlinkClick r:id="rId4" invalidUrl="" action="" tgtFrame="" tooltip="" history="1" highlightClick="0" endSnd="0"/>
              </a:rPr>
              <a:t>https://secondaryinfektion.org/report/the-techniques/</a:t>
            </a:r>
          </a:p>
        </p:txBody>
      </p:sp>
      <p:sp>
        <p:nvSpPr>
          <p:cNvPr id="189" name="Google Shape;118;p22"/>
          <p:cNvSpPr txBox="1"/>
          <p:nvPr/>
        </p:nvSpPr>
        <p:spPr>
          <a:xfrm>
            <a:off x="387899" y="196825"/>
            <a:ext cx="8368202"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sz="3000">
                <a:latin typeface="Roboto Slab"/>
                <a:ea typeface="Roboto Slab"/>
                <a:cs typeface="Roboto Slab"/>
                <a:sym typeface="Roboto Slab"/>
              </a:defRPr>
            </a:lvl1pPr>
          </a:lstStyle>
          <a:p>
            <a:pPr/>
            <a:r>
              <a:t>Channel Selection</a:t>
            </a:r>
          </a:p>
        </p:txBody>
      </p:sp>
      <p:sp>
        <p:nvSpPr>
          <p:cNvPr id="190" name="Google Shape;119;p22"/>
          <p:cNvSpPr txBox="1"/>
          <p:nvPr/>
        </p:nvSpPr>
        <p:spPr>
          <a:xfrm>
            <a:off x="514350" y="1041025"/>
            <a:ext cx="3588000" cy="3078451"/>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p>
            <a:pPr marL="215900" indent="-215900">
              <a:buClr>
                <a:srgbClr val="FFFFFF"/>
              </a:buClr>
              <a:buSzPts val="1800"/>
              <a:buFont typeface="Helvetica"/>
              <a:buChar char="•"/>
              <a:defRPr sz="1800"/>
            </a:pPr>
            <a:r>
              <a:t>Social Media as Log Sources</a:t>
            </a:r>
            <a:endParaRPr>
              <a:latin typeface="Roboto"/>
              <a:ea typeface="Roboto"/>
              <a:cs typeface="Roboto"/>
              <a:sym typeface="Roboto"/>
            </a:endParaRPr>
          </a:p>
          <a:p>
            <a:pPr lvl="1" marL="558800" indent="-241300">
              <a:spcBef>
                <a:spcPts val="800"/>
              </a:spcBef>
              <a:buClr>
                <a:srgbClr val="FFFFFF"/>
              </a:buClr>
              <a:buSzPts val="1800"/>
              <a:buFont typeface="Helvetica"/>
              <a:buChar char="•"/>
              <a:defRPr sz="1800">
                <a:latin typeface="Roboto"/>
                <a:ea typeface="Roboto"/>
                <a:cs typeface="Roboto"/>
                <a:sym typeface="Roboto"/>
              </a:defRPr>
            </a:pPr>
            <a:r>
              <a:t>Facebook, Twitter, IG…</a:t>
            </a:r>
          </a:p>
          <a:p>
            <a:pPr lvl="1" marL="558800" indent="-241300">
              <a:spcBef>
                <a:spcPts val="800"/>
              </a:spcBef>
              <a:buClr>
                <a:srgbClr val="FFFFFF"/>
              </a:buClr>
              <a:buSzPts val="1800"/>
              <a:buFont typeface="Helvetica"/>
              <a:buChar char="•"/>
              <a:defRPr sz="1800">
                <a:latin typeface="Roboto"/>
                <a:ea typeface="Roboto"/>
                <a:cs typeface="Roboto"/>
                <a:sym typeface="Roboto"/>
              </a:defRPr>
            </a:pPr>
            <a:r>
              <a:t>Methodical, structured examination of data sources</a:t>
            </a:r>
          </a:p>
          <a:p>
            <a:pPr marL="342900" indent="-279400">
              <a:spcBef>
                <a:spcPts val="800"/>
              </a:spcBef>
              <a:buClr>
                <a:srgbClr val="FFFFFF"/>
              </a:buClr>
              <a:buSzPts val="1800"/>
              <a:buFont typeface="Helvetica"/>
              <a:buChar char="•"/>
              <a:defRPr sz="1800">
                <a:latin typeface="Roboto"/>
                <a:ea typeface="Roboto"/>
                <a:cs typeface="Roboto"/>
                <a:sym typeface="Roboto"/>
              </a:defRPr>
            </a:pPr>
            <a:r>
              <a:t>Communication as Events</a:t>
            </a:r>
          </a:p>
          <a:p>
            <a:pPr lvl="1" marL="685800" indent="-279400">
              <a:spcBef>
                <a:spcPts val="800"/>
              </a:spcBef>
              <a:buClr>
                <a:srgbClr val="FFFFFF"/>
              </a:buClr>
              <a:buSzPts val="1800"/>
              <a:buFont typeface="Helvetica"/>
              <a:buChar char="•"/>
              <a:defRPr sz="1800">
                <a:latin typeface="Roboto"/>
                <a:ea typeface="Roboto"/>
                <a:cs typeface="Roboto"/>
                <a:sym typeface="Roboto"/>
              </a:defRPr>
            </a:pPr>
            <a:r>
              <a:t>The medium changes</a:t>
            </a:r>
          </a:p>
          <a:p>
            <a:pPr lvl="1" marL="685800" indent="-279400">
              <a:spcBef>
                <a:spcPts val="800"/>
              </a:spcBef>
              <a:buClr>
                <a:srgbClr val="FFFFFF"/>
              </a:buClr>
              <a:buSzPts val="1800"/>
              <a:buFont typeface="Helvetica"/>
              <a:buChar char="•"/>
              <a:defRPr sz="1800">
                <a:latin typeface="Roboto"/>
                <a:ea typeface="Roboto"/>
                <a:cs typeface="Roboto"/>
                <a:sym typeface="Roboto"/>
              </a:defRPr>
            </a:pPr>
            <a:r>
              <a:t>The messages must not change else cross-platform community breaks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24;p23"/>
          <p:cNvSpPr txBox="1"/>
          <p:nvPr/>
        </p:nvSpPr>
        <p:spPr>
          <a:xfrm>
            <a:off x="387899" y="196825"/>
            <a:ext cx="8368202"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sz="3000">
                <a:latin typeface="Roboto Slab"/>
                <a:ea typeface="Roboto Slab"/>
                <a:cs typeface="Roboto Slab"/>
                <a:sym typeface="Roboto Slab"/>
              </a:defRPr>
            </a:lvl1pPr>
          </a:lstStyle>
          <a:p>
            <a:pPr/>
            <a:r>
              <a:t>Disinformant Hunting</a:t>
            </a:r>
          </a:p>
        </p:txBody>
      </p:sp>
      <p:sp>
        <p:nvSpPr>
          <p:cNvPr id="195" name="Google Shape;125;p23"/>
          <p:cNvSpPr txBox="1"/>
          <p:nvPr/>
        </p:nvSpPr>
        <p:spPr>
          <a:xfrm>
            <a:off x="387899" y="1041025"/>
            <a:ext cx="8580902" cy="326147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p>
            <a:pPr marL="215900" indent="-215900">
              <a:buClr>
                <a:srgbClr val="FFFFFF"/>
              </a:buClr>
              <a:buSzPts val="1800"/>
              <a:buFont typeface="Helvetica"/>
              <a:buChar char="•"/>
              <a:defRPr sz="1800"/>
            </a:pPr>
            <a:r>
              <a:t>People Assumptions</a:t>
            </a:r>
          </a:p>
          <a:p>
            <a:pPr lvl="1" marL="685800" indent="-279400">
              <a:buClr>
                <a:srgbClr val="FFFFFF"/>
              </a:buClr>
              <a:buSzPts val="1800"/>
              <a:buFont typeface="Helvetica"/>
              <a:buChar char="•"/>
              <a:defRPr sz="1800"/>
            </a:pPr>
            <a:r>
              <a:t>Bots are predictable. Humans are less predictable.</a:t>
            </a:r>
          </a:p>
          <a:p>
            <a:pPr lvl="2" marL="1028700" indent="-279400">
              <a:buClr>
                <a:srgbClr val="FFFFFF"/>
              </a:buClr>
              <a:buSzPts val="1800"/>
              <a:buFont typeface="Helvetica"/>
              <a:buChar char="•"/>
              <a:defRPr sz="1800"/>
            </a:pPr>
            <a:r>
              <a:t>If we see accounts on Twitter acting in particular way there might also be account on Reddit acting that way.</a:t>
            </a:r>
          </a:p>
          <a:p>
            <a:pPr lvl="1" marL="685800" indent="-279400">
              <a:buClr>
                <a:srgbClr val="FFFFFF"/>
              </a:buClr>
              <a:buSzPts val="1800"/>
              <a:buFont typeface="Helvetica"/>
              <a:buChar char="•"/>
              <a:defRPr sz="1800"/>
            </a:pPr>
            <a:r>
              <a:t>There’s a timeline we can try to reconstruct.</a:t>
            </a:r>
          </a:p>
          <a:p>
            <a:pPr marL="215900" indent="-215900">
              <a:buClr>
                <a:srgbClr val="FFFFFF"/>
              </a:buClr>
              <a:buSzPts val="1800"/>
              <a:buFont typeface="Helvetica"/>
              <a:buChar char="•"/>
              <a:defRPr sz="1800"/>
            </a:pPr>
            <a:r>
              <a:t>Network Assumptions</a:t>
            </a:r>
          </a:p>
          <a:p>
            <a:pPr lvl="1" marL="685800" indent="-279400">
              <a:buClr>
                <a:srgbClr val="FFFFFF"/>
              </a:buClr>
              <a:buSzPts val="1800"/>
              <a:buFont typeface="Helvetica"/>
              <a:buChar char="•"/>
              <a:defRPr sz="1800"/>
            </a:pPr>
            <a:r>
              <a:t>Disinformants have a target audience. We can identify who they try and interact with and examine those groups across different platforms.</a:t>
            </a:r>
          </a:p>
          <a:p>
            <a:pPr marL="215900" indent="-215900">
              <a:buClr>
                <a:srgbClr val="FFFFFF"/>
              </a:buClr>
              <a:buSzPts val="1800"/>
              <a:buFont typeface="Helvetica"/>
              <a:buChar char="•"/>
              <a:defRPr sz="1800"/>
            </a:pPr>
            <a:r>
              <a:t>Channel Assumptions</a:t>
            </a:r>
          </a:p>
          <a:p>
            <a:pPr lvl="1" marL="685800" indent="-279400">
              <a:buClr>
                <a:srgbClr val="FFFFFF"/>
              </a:buClr>
              <a:buSzPts val="1800"/>
              <a:buFont typeface="Helvetica"/>
              <a:buChar char="•"/>
              <a:defRPr sz="1800"/>
            </a:pPr>
            <a:r>
              <a:t>Disinformation campaigns necessarily use similar language, content, personas across platforms so that individuals can identify each other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130;p24"/>
          <p:cNvSpPr txBox="1"/>
          <p:nvPr/>
        </p:nvSpPr>
        <p:spPr>
          <a:xfrm>
            <a:off x="387899" y="196825"/>
            <a:ext cx="8368202"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spAutoFit/>
          </a:bodyPr>
          <a:lstStyle>
            <a:lvl1pPr>
              <a:defRPr sz="3000">
                <a:latin typeface="Roboto Slab"/>
                <a:ea typeface="Roboto Slab"/>
                <a:cs typeface="Roboto Slab"/>
                <a:sym typeface="Roboto Slab"/>
              </a:defRPr>
            </a:lvl1pPr>
          </a:lstStyle>
          <a:p>
            <a:pPr/>
            <a:r>
              <a:t>Tools &amp; Next Steps</a:t>
            </a:r>
          </a:p>
        </p:txBody>
      </p:sp>
      <p:sp>
        <p:nvSpPr>
          <p:cNvPr id="200" name="Google Shape;131;p24"/>
          <p:cNvSpPr txBox="1"/>
          <p:nvPr/>
        </p:nvSpPr>
        <p:spPr>
          <a:xfrm>
            <a:off x="387899" y="1041025"/>
            <a:ext cx="8580902" cy="352817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p>
            <a:pPr marL="457200" indent="-342900">
              <a:buClr>
                <a:srgbClr val="FFFFFF"/>
              </a:buClr>
              <a:buSzPts val="1800"/>
              <a:buFont typeface="Arial"/>
              <a:buChar char="●"/>
              <a:defRPr sz="1800"/>
            </a:pPr>
            <a:r>
              <a:t>Scrapers</a:t>
            </a:r>
          </a:p>
          <a:p>
            <a:pPr marL="457200" indent="-342900">
              <a:buClr>
                <a:srgbClr val="FFFFFF"/>
              </a:buClr>
              <a:buSzPts val="1800"/>
              <a:buFont typeface="Arial"/>
              <a:buChar char="●"/>
              <a:defRPr sz="1800"/>
            </a:pPr>
            <a:r>
              <a:t>Prioritize platforms</a:t>
            </a:r>
          </a:p>
          <a:p>
            <a:pPr lvl="1" marL="914400" indent="-342900">
              <a:buClr>
                <a:srgbClr val="FFFFFF"/>
              </a:buClr>
              <a:buSzPts val="1800"/>
              <a:buFont typeface="Arial"/>
              <a:buChar char="○"/>
              <a:defRPr sz="1800"/>
            </a:pPr>
            <a:r>
              <a:t>Number of user</a:t>
            </a:r>
          </a:p>
          <a:p>
            <a:pPr lvl="1" marL="914400" indent="-342900">
              <a:buClr>
                <a:srgbClr val="FFFFFF"/>
              </a:buClr>
              <a:buSzPts val="1800"/>
              <a:buFont typeface="Arial"/>
              <a:buChar char="○"/>
              <a:defRPr sz="1800"/>
            </a:pPr>
            <a:r>
              <a:t>Types of communities</a:t>
            </a:r>
          </a:p>
          <a:p>
            <a:pPr marL="457200" indent="-342900">
              <a:buClr>
                <a:srgbClr val="FFFFFF"/>
              </a:buClr>
              <a:buSzPts val="1800"/>
              <a:buFont typeface="Arial"/>
              <a:buChar char="●"/>
              <a:defRPr sz="1800"/>
            </a:pPr>
            <a:r>
              <a:t>Tactic/techniques based playbooks</a:t>
            </a:r>
          </a:p>
          <a:p>
            <a:pPr marL="457200" indent="-342900">
              <a:buClr>
                <a:srgbClr val="FFFFFF"/>
              </a:buClr>
              <a:buSzPts val="1800"/>
              <a:buFont typeface="Arial"/>
              <a:buChar char="●"/>
              <a:defRPr sz="1800"/>
            </a:pPr>
            <a:r>
              <a:t>Work with CVE to build actor profiles</a:t>
            </a:r>
          </a:p>
          <a:p>
            <a:pPr marL="457200" indent="-342900">
              <a:buClr>
                <a:srgbClr val="FFFFFF"/>
              </a:buClr>
              <a:buSzPts val="1800"/>
              <a:buFont typeface="Arial"/>
              <a:buChar char="●"/>
              <a:defRPr sz="1800"/>
            </a:pPr>
            <a:r>
              <a:t>Upcoming Trainings</a:t>
            </a:r>
          </a:p>
          <a:p>
            <a:pPr lvl="1" marL="914400" indent="-342900">
              <a:buClr>
                <a:srgbClr val="FFFFFF"/>
              </a:buClr>
              <a:buSzPts val="1800"/>
              <a:buFont typeface="Arial"/>
              <a:buChar char="○"/>
              <a:defRPr sz="1800"/>
            </a:pPr>
            <a:r>
              <a:t>Intro the Hive: Disinfo Incident Management with [Name Redacted] </a:t>
            </a:r>
          </a:p>
          <a:p>
            <a:pPr lvl="1" marL="914400" indent="-342900">
              <a:buClr>
                <a:srgbClr val="FFFFFF"/>
              </a:buClr>
              <a:buSzPts val="1800"/>
              <a:buFont typeface="Arial"/>
              <a:buChar char="○"/>
              <a:defRPr sz="1800"/>
            </a:pPr>
            <a:r>
              <a:t>Disinfo Data Science with [Name Redacted] </a:t>
            </a:r>
          </a:p>
          <a:p>
            <a:pPr lvl="1" marL="914400" indent="-342900">
              <a:buClr>
                <a:srgbClr val="FFFFFF"/>
              </a:buClr>
              <a:buSzPts val="1400"/>
              <a:buFont typeface="Arial"/>
              <a:buChar char="○"/>
              <a:defRPr>
                <a:solidFill>
                  <a:srgbClr val="000000"/>
                </a:solidFill>
              </a:defRPr>
            </a:pPr>
            <a:endParaRPr sz="1800"/>
          </a:p>
          <a:p>
            <a:pPr>
              <a:defRPr>
                <a:solidFill>
                  <a:srgbClr val="000000"/>
                </a:solidFill>
              </a:defRPr>
            </a:pPr>
            <a:endParaRPr sz="1800"/>
          </a:p>
          <a:p>
            <a:pPr>
              <a:defRPr>
                <a:solidFill>
                  <a:srgbClr val="000000"/>
                </a:solidFill>
              </a:defRPr>
            </a:pPr>
            <a:endParaRPr sz="1800"/>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rina">
  <a:themeElements>
    <a:clrScheme name="Marina">
      <a:dk1>
        <a:srgbClr val="00517C"/>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Helvetica"/>
        <a:ea typeface="Helvetica"/>
        <a:cs typeface="Helvetica"/>
      </a:majorFont>
      <a:minorFont>
        <a:latin typeface="Arial"/>
        <a:ea typeface="Arial"/>
        <a:cs typeface="Arial"/>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rina">
  <a:themeElements>
    <a:clrScheme name="Marina">
      <a:dk1>
        <a:srgbClr val="000000"/>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Helvetica"/>
        <a:ea typeface="Helvetica"/>
        <a:cs typeface="Helvetica"/>
      </a:majorFont>
      <a:minorFont>
        <a:latin typeface="Arial"/>
        <a:ea typeface="Arial"/>
        <a:cs typeface="Arial"/>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