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5E7"/>
          </a:solidFill>
        </a:fill>
      </a:tcStyle>
    </a:wholeTbl>
    <a:band2H>
      <a:tcTxStyle b="def" i="def"/>
      <a:tcStyle>
        <a:tcBdr/>
        <a:fill>
          <a:solidFill>
            <a:srgbClr val="E6EBF4"/>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1"/>
          </a:solidFill>
        </a:fill>
      </a:tcStyle>
    </a:firstRow>
  </a:tblStyle>
  <a:tblStyle styleId="{EEE7283C-3CF3-47DC-8721-378D4A62B228}"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CADCD9"/>
          </a:solidFill>
        </a:fill>
      </a:tcStyle>
    </a:wholeTbl>
    <a:band2H>
      <a:tcTxStyle b="def" i="def"/>
      <a:tcStyle>
        <a:tcBdr/>
        <a:fill>
          <a:solidFill>
            <a:srgbClr val="E6EEED"/>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3"/>
          </a:solidFill>
        </a:fill>
      </a:tcStyle>
    </a:firstRow>
  </a:tblStyle>
  <a:tblStyle styleId="{CF821DB8-F4EB-4A41-A1BA-3FCAFE7338EE}"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7CC"/>
          </a:solidFill>
        </a:fill>
      </a:tcStyle>
    </a:wholeTbl>
    <a:band2H>
      <a:tcTxStyle b="def" i="def"/>
      <a:tcStyle>
        <a:tcBdr/>
        <a:fill>
          <a:solidFill>
            <a:srgbClr val="FFFBE7"/>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chemeClr val="accent6"/>
          </a:solidFill>
        </a:fill>
      </a:tcStyle>
    </a:firstRow>
  </a:tblStyle>
  <a:tblStyle styleId="{33BA23B1-9221-436E-865A-0063620EA4FD}" styleName="">
    <a:tblBg/>
    <a:wholeTbl>
      <a:tcTxStyle b="off"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00517C"/>
          </a:solidFill>
        </a:fill>
      </a:tcStyle>
    </a:band2H>
    <a:firstCol>
      <a:tcTxStyle b="on" i="off">
        <a:fontRef idx="major">
          <a:srgbClr val="00517C"/>
        </a:fontRef>
        <a:srgbClr val="00517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FFFFF"/>
        </a:fontRef>
        <a:srgbClr val="FFFFFF"/>
      </a:tcTxStyle>
      <a:tcStyle>
        <a:tcBdr>
          <a:left>
            <a:ln w="12700" cap="flat">
              <a:noFill/>
              <a:miter lim="400000"/>
            </a:ln>
          </a:left>
          <a:right>
            <a:ln w="12700" cap="flat">
              <a:noFill/>
              <a:miter lim="400000"/>
            </a:ln>
          </a:right>
          <a:top>
            <a:ln w="508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rgbClr val="00517C"/>
          </a:solidFill>
        </a:fill>
      </a:tcStyle>
    </a:lastRow>
    <a:firstRow>
      <a:tcTxStyle b="on" i="off">
        <a:fontRef idx="major">
          <a:srgbClr val="00517C"/>
        </a:fontRef>
        <a:srgbClr val="00517C"/>
      </a:tcTxStyle>
      <a:tcStyle>
        <a:tcBdr>
          <a:left>
            <a:ln w="12700" cap="flat">
              <a:noFill/>
              <a:miter lim="400000"/>
            </a:ln>
          </a:left>
          <a:right>
            <a:ln w="12700" cap="flat">
              <a:noFill/>
              <a:miter lim="400000"/>
            </a:ln>
          </a:right>
          <a:top>
            <a:ln w="25400" cap="flat">
              <a:solidFill>
                <a:srgbClr val="FFFFFF"/>
              </a:solidFill>
              <a:prstDash val="solid"/>
              <a:round/>
            </a:ln>
          </a:top>
          <a:bottom>
            <a:ln w="25400" cap="flat">
              <a:solidFill>
                <a:srgbClr val="FFFFF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FFFFFF"/>
        </a:fontRef>
        <a:srgbClr val="FFFFFF"/>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wholeTbl>
    <a:band2H>
      <a:tcTxStyle b="def" i="def"/>
      <a:tcStyle>
        <a:tcBdr/>
        <a:fill>
          <a:solidFill>
            <a:srgbClr val="FFFFFF"/>
          </a:solidFill>
        </a:fill>
      </a:tcStyle>
    </a:band2H>
    <a:firstCol>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Col>
    <a:la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38100" cap="flat">
              <a:solidFill>
                <a:srgbClr val="00517C"/>
              </a:solidFill>
              <a:prstDash val="solid"/>
              <a:round/>
            </a:ln>
          </a:top>
          <a:bottom>
            <a:ln w="127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lastRow>
    <a:firstRow>
      <a:tcTxStyle b="on" i="off">
        <a:fontRef idx="major">
          <a:srgbClr val="00517C"/>
        </a:fontRef>
        <a:srgbClr val="00517C"/>
      </a:tcTxStyle>
      <a:tcStyle>
        <a:tcBdr>
          <a:left>
            <a:ln w="12700" cap="flat">
              <a:solidFill>
                <a:srgbClr val="00517C"/>
              </a:solidFill>
              <a:prstDash val="solid"/>
              <a:round/>
            </a:ln>
          </a:left>
          <a:right>
            <a:ln w="12700" cap="flat">
              <a:solidFill>
                <a:srgbClr val="00517C"/>
              </a:solidFill>
              <a:prstDash val="solid"/>
              <a:round/>
            </a:ln>
          </a:right>
          <a:top>
            <a:ln w="12700" cap="flat">
              <a:solidFill>
                <a:srgbClr val="00517C"/>
              </a:solidFill>
              <a:prstDash val="solid"/>
              <a:round/>
            </a:ln>
          </a:top>
          <a:bottom>
            <a:ln w="38100" cap="flat">
              <a:solidFill>
                <a:srgbClr val="00517C"/>
              </a:solidFill>
              <a:prstDash val="solid"/>
              <a:round/>
            </a:ln>
          </a:bottom>
          <a:insideH>
            <a:ln w="12700" cap="flat">
              <a:solidFill>
                <a:srgbClr val="00517C"/>
              </a:solidFill>
              <a:prstDash val="solid"/>
              <a:round/>
            </a:ln>
          </a:insideH>
          <a:insideV>
            <a:ln w="12700" cap="flat">
              <a:solidFill>
                <a:srgbClr val="00517C"/>
              </a:solidFill>
              <a:prstDash val="solid"/>
              <a:round/>
            </a:ln>
          </a:insideV>
        </a:tcBdr>
        <a:fill>
          <a:solidFill>
            <a:srgbClr val="FFFFF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 Id="rId3" Type="http://schemas.openxmlformats.org/officeDocument/2006/relationships/hyperlink" Target="https://docs.google.com/spreadsheets/d/1yoiHNNSkNq5HoNEFiSrYTAE3nuFnp9wMBMcsh-TRx_w/edit#gid=398450894"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defRPr sz="1100"/>
            </a:pPr>
          </a:p>
          <a:p>
            <a:pPr>
              <a:defRPr sz="1100"/>
            </a:pPr>
            <a:r>
              <a:t>We’re looking for, and trying to reduce, harms.  In this deployment, we’re specifically looking for medical harms.  This is important because this year, social media companies, politicans etc shifted their definition of ‘bad’ from immediate calls for violence to the idea of digital harms where the effects might be delayed.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defRPr sz="1100"/>
            </a:pPr>
            <a:r>
              <a:t>It’s false. It’s intentional.  It’s at scale. And the falsehood might not be in the content - the content, or the original poster’s intentions, might be clean, but the reuse, or amplification etc might be designed to create harm.  Alway look for the harms, and the motivations for those harms. </a:t>
            </a:r>
          </a:p>
          <a:p>
            <a:pPr>
              <a:defRPr sz="1100"/>
            </a:pPr>
          </a:p>
          <a:p>
            <a:pPr>
              <a:defRPr sz="1100"/>
            </a:pPr>
            <a:r>
              <a:t>Quote is misinfosec; </a:t>
            </a:r>
            <a:r>
              <a:rPr sz="1200">
                <a:latin typeface="Roboto"/>
                <a:ea typeface="Roboto"/>
                <a:cs typeface="Roboto"/>
                <a:sym typeface="Roboto"/>
              </a:rPr>
              <a:t>Image is from First Draft’s work on Information Disorder (Clare Wardle, 2017)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lvl1pPr>
              <a:defRPr sz="1100"/>
            </a:lvl1pPr>
          </a:lstStyle>
          <a:p>
            <a:pPr/>
            <a:r>
              <a:t>Satire and conspiracies - sometimes used as a gateway drug into more worrying groups.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lvl1pPr>
              <a:lnSpc>
                <a:spcPct val="115000"/>
              </a:lnSpc>
              <a:defRPr sz="1200">
                <a:latin typeface="Roboto"/>
                <a:ea typeface="Roboto"/>
                <a:cs typeface="Roboto"/>
                <a:sym typeface="Roboto"/>
              </a:defRPr>
            </a:lvl1pPr>
          </a:lstStyle>
          <a:p>
            <a:pPr/>
            <a:r>
              <a:t>“How to best determine between Fact (or fake fact) and opinion (which may be protected speech)”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lnSpc>
                <a:spcPct val="115000"/>
              </a:lnSpc>
              <a:defRPr sz="1300">
                <a:solidFill>
                  <a:srgbClr val="FFFFFF"/>
                </a:solidFill>
              </a:defRPr>
            </a:pPr>
            <a:r>
              <a:t>Democracy</a:t>
            </a:r>
          </a:p>
          <a:p>
            <a:pPr marL="457200" indent="-314325">
              <a:lnSpc>
                <a:spcPct val="115000"/>
              </a:lnSpc>
              <a:spcBef>
                <a:spcPts val="1200"/>
              </a:spcBef>
              <a:buClr>
                <a:srgbClr val="FFFFFF"/>
              </a:buClr>
              <a:buSzPts val="1300"/>
              <a:buFont typeface="Arial"/>
              <a:buChar char="●"/>
              <a:defRPr sz="1300">
                <a:solidFill>
                  <a:srgbClr val="FFFFFF"/>
                </a:solidFill>
              </a:defRPr>
            </a:pPr>
            <a:r>
              <a:t>Require common political knowledge</a:t>
            </a:r>
          </a:p>
          <a:p>
            <a:pPr lvl="1" marL="914400" indent="-304800">
              <a:lnSpc>
                <a:spcPct val="115000"/>
              </a:lnSpc>
              <a:buClr>
                <a:srgbClr val="FFFFFF"/>
              </a:buClr>
              <a:buSzPts val="1200"/>
              <a:buFont typeface="Arial"/>
              <a:buChar char="●"/>
              <a:defRPr sz="1200">
                <a:solidFill>
                  <a:srgbClr val="FFFFFF"/>
                </a:solidFill>
              </a:defRPr>
            </a:pPr>
            <a:r>
              <a:t>Who the rulers are</a:t>
            </a:r>
          </a:p>
          <a:p>
            <a:pPr lvl="1" marL="914400" indent="-304800">
              <a:lnSpc>
                <a:spcPct val="115000"/>
              </a:lnSpc>
              <a:buClr>
                <a:srgbClr val="FFFFFF"/>
              </a:buClr>
              <a:buSzPts val="1200"/>
              <a:buFont typeface="Arial"/>
              <a:buChar char="●"/>
              <a:defRPr sz="1200">
                <a:solidFill>
                  <a:srgbClr val="FFFFFF"/>
                </a:solidFill>
              </a:defRPr>
            </a:pPr>
            <a:r>
              <a:t>Legitimacy of the rulers</a:t>
            </a:r>
          </a:p>
          <a:p>
            <a:pPr lvl="1" marL="914400" indent="-304800">
              <a:lnSpc>
                <a:spcPct val="115000"/>
              </a:lnSpc>
              <a:buClr>
                <a:srgbClr val="FFFFFF"/>
              </a:buClr>
              <a:buSzPts val="1200"/>
              <a:buFont typeface="Arial"/>
              <a:buChar char="●"/>
              <a:defRPr sz="1200">
                <a:solidFill>
                  <a:srgbClr val="FFFFFF"/>
                </a:solidFill>
              </a:defRPr>
            </a:pPr>
            <a:r>
              <a:t>How government works</a:t>
            </a:r>
          </a:p>
          <a:p>
            <a:pPr marL="457200" indent="-314325">
              <a:lnSpc>
                <a:spcPct val="115000"/>
              </a:lnSpc>
              <a:buClr>
                <a:srgbClr val="FFFFFF"/>
              </a:buClr>
              <a:buSzPts val="1300"/>
              <a:buFont typeface="Arial"/>
              <a:buChar char="●"/>
              <a:defRPr sz="1300">
                <a:solidFill>
                  <a:srgbClr val="FFFFFF"/>
                </a:solidFill>
              </a:defRPr>
            </a:pPr>
            <a:r>
              <a:t>Draw on contested political knowledge to solve problems</a:t>
            </a:r>
          </a:p>
          <a:p>
            <a:pPr marL="457200" indent="-314325">
              <a:lnSpc>
                <a:spcPct val="115000"/>
              </a:lnSpc>
              <a:buClr>
                <a:srgbClr val="FFFFFF"/>
              </a:buClr>
              <a:buSzPts val="1300"/>
              <a:buFont typeface="Arial"/>
              <a:buChar char="●"/>
              <a:defRPr sz="1300">
                <a:solidFill>
                  <a:srgbClr val="FFFFFF"/>
                </a:solidFill>
              </a:defRPr>
            </a:pPr>
            <a:r>
              <a:t>Vulnerable to attacks on common political knowledge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defRPr sz="1100"/>
            </a:pPr>
            <a:r>
              <a:t>Master narratives list:</a:t>
            </a:r>
            <a:r>
              <a:rPr u="sng">
                <a:solidFill>
                  <a:schemeClr val="accent5"/>
                </a:solidFill>
                <a:uFill>
                  <a:solidFill>
                    <a:schemeClr val="accent5"/>
                  </a:solidFill>
                </a:uFill>
                <a:hlinkClick r:id="rId3" invalidUrl="" action="" tgtFrame="" tooltip="" history="1" highlightClick="0" endSnd="0"/>
              </a:rPr>
              <a:t>https://docs.google.com/spreadsheets/d/1yoiHNNSkNq5HoNEFiSrYTAE3nuFnp9wMBMcsh-TRx_w/edit#gid=398450894</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lvl1pPr>
              <a:defRPr sz="1100"/>
            </a:lvl1pPr>
          </a:lstStyle>
          <a:p>
            <a:pPr/>
            <a:r>
              <a:t>This is why we have objects and TTPs.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Google Shape;10;p2"/>
          <p:cNvSpPr/>
          <p:nvPr/>
        </p:nvSpPr>
        <p:spPr>
          <a:xfrm>
            <a:off x="1524800" y="67260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2" name="Google Shape;11;p2"/>
          <p:cNvSpPr/>
          <p:nvPr/>
        </p:nvSpPr>
        <p:spPr>
          <a:xfrm rot="10800000">
            <a:off x="6537562" y="3342925"/>
            <a:ext cx="1081626" cy="1124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ln w="28575">
            <a:solidFill>
              <a:schemeClr val="accent5"/>
            </a:solidFill>
            <a:miter lim="8000"/>
          </a:ln>
        </p:spPr>
        <p:txBody>
          <a:bodyPr lIns="0" tIns="0" rIns="0" bIns="0"/>
          <a:lstStyle/>
          <a:p>
            <a:pPr>
              <a:defRPr>
                <a:solidFill>
                  <a:srgbClr val="000000"/>
                </a:solidFill>
              </a:defRPr>
            </a:pPr>
          </a:p>
        </p:txBody>
      </p:sp>
      <p:sp>
        <p:nvSpPr>
          <p:cNvPr id="13" name="Google Shape;12;p2"/>
          <p:cNvSpPr/>
          <p:nvPr/>
        </p:nvSpPr>
        <p:spPr>
          <a:xfrm>
            <a:off x="4359602" y="2817464"/>
            <a:ext cx="424801" cy="1"/>
          </a:xfrm>
          <a:prstGeom prst="line">
            <a:avLst/>
          </a:prstGeom>
          <a:ln w="38100">
            <a:solidFill>
              <a:schemeClr val="accent4"/>
            </a:solidFill>
          </a:ln>
        </p:spPr>
        <p:txBody>
          <a:bodyPr lIns="0" tIns="0" rIns="0" bIns="0"/>
          <a:lstStyle/>
          <a:p>
            <a:pPr/>
          </a:p>
        </p:txBody>
      </p:sp>
      <p:sp>
        <p:nvSpPr>
          <p:cNvPr id="14" name="Title Text"/>
          <p:cNvSpPr txBox="1"/>
          <p:nvPr>
            <p:ph type="title"/>
          </p:nvPr>
        </p:nvSpPr>
        <p:spPr>
          <a:xfrm>
            <a:off x="1680302" y="1188925"/>
            <a:ext cx="5783401" cy="1457401"/>
          </a:xfrm>
          <a:prstGeom prst="rect">
            <a:avLst/>
          </a:prstGeom>
        </p:spPr>
        <p:txBody>
          <a:bodyPr/>
          <a:lstStyle>
            <a:lvl1pPr algn="ctr">
              <a:defRPr sz="4000"/>
            </a:lvl1pPr>
          </a:lstStyle>
          <a:p>
            <a:pPr/>
            <a:r>
              <a:t>Title Text</a:t>
            </a:r>
          </a:p>
        </p:txBody>
      </p:sp>
      <p:sp>
        <p:nvSpPr>
          <p:cNvPr id="15" name="Body Level One…"/>
          <p:cNvSpPr txBox="1"/>
          <p:nvPr>
            <p:ph type="body" sz="quarter" idx="1"/>
          </p:nvPr>
        </p:nvSpPr>
        <p:spPr>
          <a:xfrm>
            <a:off x="1680302" y="3049449"/>
            <a:ext cx="5783401" cy="909001"/>
          </a:xfrm>
          <a:prstGeom prst="rect">
            <a:avLst/>
          </a:prstGeom>
        </p:spPr>
        <p:txBody>
          <a:bodyPr>
            <a:normAutofit fontScale="100000" lnSpcReduction="0"/>
          </a:bodyPr>
          <a:lstStyle>
            <a:lvl1pPr marL="342900" indent="-228600" algn="ctr">
              <a:lnSpc>
                <a:spcPct val="100000"/>
              </a:lnSpc>
              <a:buClrTx/>
              <a:buSzTx/>
              <a:buFontTx/>
              <a:buNone/>
              <a:defRPr sz="2400">
                <a:solidFill>
                  <a:schemeClr val="accent5"/>
                </a:solidFill>
                <a:latin typeface="Roboto Slab"/>
                <a:ea typeface="Roboto Slab"/>
                <a:cs typeface="Roboto Slab"/>
                <a:sym typeface="Roboto Slab"/>
              </a:defRPr>
            </a:lvl1pPr>
            <a:lvl2pPr marL="342900" indent="254000" algn="ctr">
              <a:lnSpc>
                <a:spcPct val="100000"/>
              </a:lnSpc>
              <a:buClrTx/>
              <a:buSzTx/>
              <a:buFontTx/>
              <a:buNone/>
              <a:defRPr sz="2400">
                <a:solidFill>
                  <a:schemeClr val="accent5"/>
                </a:solidFill>
                <a:latin typeface="Roboto Slab"/>
                <a:ea typeface="Roboto Slab"/>
                <a:cs typeface="Roboto Slab"/>
                <a:sym typeface="Roboto Slab"/>
              </a:defRPr>
            </a:lvl2pPr>
            <a:lvl3pPr marL="342900" indent="711200" algn="ctr">
              <a:lnSpc>
                <a:spcPct val="100000"/>
              </a:lnSpc>
              <a:buClrTx/>
              <a:buSzTx/>
              <a:buFontTx/>
              <a:buNone/>
              <a:defRPr sz="2400">
                <a:solidFill>
                  <a:schemeClr val="accent5"/>
                </a:solidFill>
                <a:latin typeface="Roboto Slab"/>
                <a:ea typeface="Roboto Slab"/>
                <a:cs typeface="Roboto Slab"/>
                <a:sym typeface="Roboto Slab"/>
              </a:defRPr>
            </a:lvl3pPr>
            <a:lvl4pPr marL="342900" indent="1168400" algn="ctr">
              <a:lnSpc>
                <a:spcPct val="100000"/>
              </a:lnSpc>
              <a:buClrTx/>
              <a:buSzTx/>
              <a:buFontTx/>
              <a:buNone/>
              <a:defRPr sz="2400">
                <a:solidFill>
                  <a:schemeClr val="accent5"/>
                </a:solidFill>
                <a:latin typeface="Roboto Slab"/>
                <a:ea typeface="Roboto Slab"/>
                <a:cs typeface="Roboto Slab"/>
                <a:sym typeface="Roboto Slab"/>
              </a:defRPr>
            </a:lvl4pPr>
            <a:lvl5pPr marL="342900" indent="1625600" algn="ctr">
              <a:lnSpc>
                <a:spcPct val="100000"/>
              </a:lnSpc>
              <a:buClrTx/>
              <a:buSzTx/>
              <a:buFontTx/>
              <a:buNone/>
              <a:defRPr sz="2400">
                <a:solidFill>
                  <a:schemeClr val="accent5"/>
                </a:solidFill>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9" name="Google Shape;53;p11"/>
          <p:cNvSpPr/>
          <p:nvPr/>
        </p:nvSpPr>
        <p:spPr>
          <a:xfrm>
            <a:off x="149" y="5076825"/>
            <a:ext cx="9143702" cy="66600"/>
          </a:xfrm>
          <a:prstGeom prst="rect">
            <a:avLst/>
          </a:prstGeom>
          <a:solidFill>
            <a:schemeClr val="accent4"/>
          </a:solidFill>
          <a:ln w="12700">
            <a:miter lim="400000"/>
          </a:ln>
        </p:spPr>
        <p:txBody>
          <a:bodyPr lIns="0" tIns="0" rIns="0" bIns="0" anchor="ctr"/>
          <a:lstStyle/>
          <a:p>
            <a:pPr>
              <a:defRPr>
                <a:solidFill>
                  <a:srgbClr val="000000"/>
                </a:solidFill>
              </a:defRPr>
            </a:pPr>
          </a:p>
        </p:txBody>
      </p:sp>
      <p:sp>
        <p:nvSpPr>
          <p:cNvPr id="100" name="xx%"/>
          <p:cNvSpPr txBox="1"/>
          <p:nvPr>
            <p:ph type="title" hasCustomPrompt="1"/>
          </p:nvPr>
        </p:nvSpPr>
        <p:spPr>
          <a:xfrm>
            <a:off x="387899" y="1152450"/>
            <a:ext cx="8368202" cy="1538400"/>
          </a:xfrm>
          <a:prstGeom prst="rect">
            <a:avLst/>
          </a:prstGeom>
        </p:spPr>
        <p:txBody>
          <a:bodyPr anchor="ctr"/>
          <a:lstStyle>
            <a:lvl1pPr algn="ctr">
              <a:defRPr sz="13000">
                <a:solidFill>
                  <a:schemeClr val="accent5"/>
                </a:solidFill>
              </a:defRPr>
            </a:lvl1pPr>
          </a:lstStyle>
          <a:p>
            <a:pPr/>
            <a:r>
              <a:t>xx%</a:t>
            </a:r>
          </a:p>
        </p:txBody>
      </p:sp>
      <p:sp>
        <p:nvSpPr>
          <p:cNvPr id="101" name="Body Level One…"/>
          <p:cNvSpPr txBox="1"/>
          <p:nvPr>
            <p:ph type="body" sz="quarter" idx="1"/>
          </p:nvPr>
        </p:nvSpPr>
        <p:spPr>
          <a:xfrm>
            <a:off x="387899" y="2919450"/>
            <a:ext cx="8368202" cy="1071601"/>
          </a:xfrm>
          <a:prstGeom prst="rect">
            <a:avLst/>
          </a:prstGeom>
        </p:spPr>
        <p:txBody>
          <a:bodyPr>
            <a:normAutofit fontScale="100000" lnSpcReduction="0"/>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3" name="Google Shape;17;p3"/>
          <p:cNvSpPr/>
          <p:nvPr/>
        </p:nvSpPr>
        <p:spPr>
          <a:xfrm>
            <a:off x="4359602" y="2817464"/>
            <a:ext cx="424801" cy="1"/>
          </a:xfrm>
          <a:prstGeom prst="line">
            <a:avLst/>
          </a:prstGeom>
          <a:ln w="38100">
            <a:solidFill>
              <a:schemeClr val="accent4"/>
            </a:solidFill>
          </a:ln>
        </p:spPr>
        <p:txBody>
          <a:bodyPr lIns="0" tIns="0" rIns="0" bIns="0"/>
          <a:lstStyle/>
          <a:p>
            <a:pPr/>
          </a:p>
        </p:txBody>
      </p:sp>
      <p:sp>
        <p:nvSpPr>
          <p:cNvPr id="24" name="Title Text"/>
          <p:cNvSpPr txBox="1"/>
          <p:nvPr>
            <p:ph type="title"/>
          </p:nvPr>
        </p:nvSpPr>
        <p:spPr>
          <a:xfrm>
            <a:off x="480750" y="1764950"/>
            <a:ext cx="8222100" cy="907501"/>
          </a:xfrm>
          <a:prstGeom prst="rect">
            <a:avLst/>
          </a:prstGeom>
        </p:spPr>
        <p:txBody>
          <a:bodyPr/>
          <a:lstStyle>
            <a:lvl1pPr algn="ctr">
              <a:defRPr sz="4800"/>
            </a:lvl1pPr>
          </a:lstStyle>
          <a:p>
            <a:pPr/>
            <a:r>
              <a:t>Title Text</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32" name="Google Shape;21;p4"/>
          <p:cNvSpPr/>
          <p:nvPr/>
        </p:nvSpPr>
        <p:spPr>
          <a:xfrm>
            <a:off x="492563" y="1260284"/>
            <a:ext cx="424801" cy="1"/>
          </a:xfrm>
          <a:prstGeom prst="line">
            <a:avLst/>
          </a:prstGeom>
          <a:ln w="38100">
            <a:solidFill>
              <a:schemeClr val="accent4"/>
            </a:solidFill>
          </a:ln>
        </p:spPr>
        <p:txBody>
          <a:bodyPr lIns="0" tIns="0" rIns="0" bIns="0"/>
          <a:lstStyle/>
          <a:p>
            <a:pPr/>
          </a:p>
        </p:txBody>
      </p:sp>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xfrm>
            <a:off x="387899" y="1489823"/>
            <a:ext cx="8368202" cy="307890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42" name="Google Shape;26;p5"/>
          <p:cNvSpPr/>
          <p:nvPr/>
        </p:nvSpPr>
        <p:spPr>
          <a:xfrm>
            <a:off x="492563" y="1260284"/>
            <a:ext cx="424801" cy="1"/>
          </a:xfrm>
          <a:prstGeom prst="line">
            <a:avLst/>
          </a:prstGeom>
          <a:ln w="38100">
            <a:solidFill>
              <a:schemeClr val="accent4"/>
            </a:solidFill>
          </a:ln>
        </p:spPr>
        <p:txBody>
          <a:bodyPr lIns="0" tIns="0" rIns="0" bIns="0"/>
          <a:lstStyle/>
          <a:p>
            <a:pPr/>
          </a:p>
        </p:txBody>
      </p:sp>
      <p:sp>
        <p:nvSpPr>
          <p:cNvPr id="43" name="Title Text"/>
          <p:cNvSpPr txBox="1"/>
          <p:nvPr>
            <p:ph type="title"/>
          </p:nvPr>
        </p:nvSpPr>
        <p:spPr>
          <a:prstGeom prst="rect">
            <a:avLst/>
          </a:prstGeom>
        </p:spPr>
        <p:txBody>
          <a:bodyPr/>
          <a:lstStyle/>
          <a:p>
            <a:pPr/>
            <a:r>
              <a:t>Title Text</a:t>
            </a:r>
          </a:p>
        </p:txBody>
      </p:sp>
      <p:sp>
        <p:nvSpPr>
          <p:cNvPr id="44" name="Body Level One…"/>
          <p:cNvSpPr txBox="1"/>
          <p:nvPr>
            <p:ph type="body" sz="half" idx="1"/>
          </p:nvPr>
        </p:nvSpPr>
        <p:spPr>
          <a:xfrm>
            <a:off x="387899" y="1489824"/>
            <a:ext cx="3999902" cy="3078902"/>
          </a:xfrm>
          <a:prstGeom prst="rect">
            <a:avLst/>
          </a:prstGeom>
        </p:spPr>
        <p:txBody>
          <a:bodyPr>
            <a:normAutofit fontScale="100000" lnSpcReduction="0"/>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45" name="Google Shape;29;p5"/>
          <p:cNvSpPr txBox="1"/>
          <p:nvPr>
            <p:ph type="body" sz="half" idx="21"/>
          </p:nvPr>
        </p:nvSpPr>
        <p:spPr>
          <a:xfrm>
            <a:off x="4756199" y="1489824"/>
            <a:ext cx="3999902" cy="3078901"/>
          </a:xfrm>
          <a:prstGeom prst="rect">
            <a:avLst/>
          </a:prstGeom>
        </p:spPr>
        <p:txBody>
          <a:bodyPr>
            <a:normAutofit fontScale="100000" lnSpcReduction="0"/>
          </a:bodyPr>
          <a:lstStyle/>
          <a:p>
            <a:pPr indent="-317500">
              <a:buSzPts val="1400"/>
              <a:defRPr sz="1400"/>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61" name="Google Shape;35;p7"/>
          <p:cNvSpPr/>
          <p:nvPr/>
        </p:nvSpPr>
        <p:spPr>
          <a:xfrm>
            <a:off x="489218" y="1412276"/>
            <a:ext cx="331501" cy="1"/>
          </a:xfrm>
          <a:prstGeom prst="line">
            <a:avLst/>
          </a:prstGeom>
          <a:ln w="38100">
            <a:solidFill>
              <a:schemeClr val="accent4"/>
            </a:solidFill>
          </a:ln>
        </p:spPr>
        <p:txBody>
          <a:bodyPr lIns="0" tIns="0" rIns="0" bIns="0"/>
          <a:lstStyle/>
          <a:p>
            <a:pPr/>
          </a:p>
        </p:txBody>
      </p:sp>
      <p:sp>
        <p:nvSpPr>
          <p:cNvPr id="62" name="Title Text"/>
          <p:cNvSpPr txBox="1"/>
          <p:nvPr>
            <p:ph type="title"/>
          </p:nvPr>
        </p:nvSpPr>
        <p:spPr>
          <a:xfrm>
            <a:off x="387899" y="555600"/>
            <a:ext cx="2808001" cy="755700"/>
          </a:xfrm>
          <a:prstGeom prst="rect">
            <a:avLst/>
          </a:prstGeom>
        </p:spPr>
        <p:txBody>
          <a:bodyPr/>
          <a:lstStyle>
            <a:lvl1pPr>
              <a:defRPr sz="2400"/>
            </a:lvl1pPr>
          </a:lstStyle>
          <a:p>
            <a:pPr/>
            <a:r>
              <a:t>Title Text</a:t>
            </a:r>
          </a:p>
        </p:txBody>
      </p:sp>
      <p:sp>
        <p:nvSpPr>
          <p:cNvPr id="63" name="Body Level One…"/>
          <p:cNvSpPr txBox="1"/>
          <p:nvPr>
            <p:ph type="body" sz="quarter" idx="1"/>
          </p:nvPr>
        </p:nvSpPr>
        <p:spPr>
          <a:xfrm>
            <a:off x="387899" y="1594024"/>
            <a:ext cx="2808001" cy="2681101"/>
          </a:xfrm>
          <a:prstGeom prst="rect">
            <a:avLst/>
          </a:prstGeom>
        </p:spPr>
        <p:txBody>
          <a:bodyPr>
            <a:normAutofit fontScale="100000" lnSpcReduction="0"/>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71" name="Title Text"/>
          <p:cNvSpPr txBox="1"/>
          <p:nvPr>
            <p:ph type="title"/>
          </p:nvPr>
        </p:nvSpPr>
        <p:spPr>
          <a:xfrm>
            <a:off x="490250" y="526349"/>
            <a:ext cx="5618701" cy="4090801"/>
          </a:xfrm>
          <a:prstGeom prst="rect">
            <a:avLst/>
          </a:prstGeom>
        </p:spPr>
        <p:txBody>
          <a:bodyPr anchor="ctr"/>
          <a:lstStyle>
            <a:lvl1pPr>
              <a:defRPr sz="4800"/>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9" name="Google Shape;43;p9"/>
          <p:cNvSpPr/>
          <p:nvPr/>
        </p:nvSpPr>
        <p:spPr>
          <a:xfrm>
            <a:off x="4572000" y="-75"/>
            <a:ext cx="4572000" cy="5143501"/>
          </a:xfrm>
          <a:prstGeom prst="rect">
            <a:avLst/>
          </a:prstGeom>
          <a:solidFill>
            <a:srgbClr val="004065"/>
          </a:solidFill>
          <a:ln w="12700">
            <a:miter lim="400000"/>
          </a:ln>
        </p:spPr>
        <p:txBody>
          <a:bodyPr lIns="0" tIns="0" rIns="0" bIns="0" anchor="ctr"/>
          <a:lstStyle/>
          <a:p>
            <a:pPr>
              <a:defRPr>
                <a:solidFill>
                  <a:srgbClr val="000000"/>
                </a:solidFill>
              </a:defRPr>
            </a:pPr>
          </a:p>
        </p:txBody>
      </p:sp>
      <p:sp>
        <p:nvSpPr>
          <p:cNvPr id="80" name="Google Shape;44;p9"/>
          <p:cNvSpPr/>
          <p:nvPr/>
        </p:nvSpPr>
        <p:spPr>
          <a:xfrm>
            <a:off x="5029675" y="4495503"/>
            <a:ext cx="540901" cy="1"/>
          </a:xfrm>
          <a:prstGeom prst="line">
            <a:avLst/>
          </a:prstGeom>
          <a:ln w="38100">
            <a:solidFill>
              <a:schemeClr val="accent5"/>
            </a:solidFill>
          </a:ln>
        </p:spPr>
        <p:txBody>
          <a:bodyPr lIns="0" tIns="0" rIns="0" bIns="0"/>
          <a:lstStyle/>
          <a:p>
            <a:pPr/>
          </a:p>
        </p:txBody>
      </p:sp>
      <p:sp>
        <p:nvSpPr>
          <p:cNvPr id="81" name="Title Text"/>
          <p:cNvSpPr txBox="1"/>
          <p:nvPr>
            <p:ph type="title"/>
          </p:nvPr>
        </p:nvSpPr>
        <p:spPr>
          <a:xfrm>
            <a:off x="265500" y="1209075"/>
            <a:ext cx="4045200" cy="1506301"/>
          </a:xfrm>
          <a:prstGeom prst="rect">
            <a:avLst/>
          </a:prstGeom>
        </p:spPr>
        <p:txBody>
          <a:bodyPr/>
          <a:lstStyle>
            <a:lvl1pPr algn="ctr">
              <a:defRPr sz="3800"/>
            </a:lvl1pPr>
          </a:lstStyle>
          <a:p>
            <a:pPr/>
            <a:r>
              <a:t>Title Text</a:t>
            </a:r>
          </a:p>
        </p:txBody>
      </p:sp>
      <p:sp>
        <p:nvSpPr>
          <p:cNvPr id="82" name="Body Level One…"/>
          <p:cNvSpPr txBox="1"/>
          <p:nvPr>
            <p:ph type="body" sz="quarter" idx="1"/>
          </p:nvPr>
        </p:nvSpPr>
        <p:spPr>
          <a:xfrm>
            <a:off x="265500" y="2769000"/>
            <a:ext cx="4045200" cy="1345501"/>
          </a:xfrm>
          <a:prstGeom prst="rect">
            <a:avLst/>
          </a:prstGeom>
        </p:spPr>
        <p:txBody>
          <a:bodyPr>
            <a:normAutofit fontScale="100000" lnSpcReduction="0"/>
          </a:bodyPr>
          <a:lstStyle>
            <a:lvl1pPr marL="342900" indent="-228600" algn="ctr">
              <a:lnSpc>
                <a:spcPct val="100000"/>
              </a:lnSpc>
              <a:buClrTx/>
              <a:buSzTx/>
              <a:buFontTx/>
              <a:buNone/>
              <a:defRPr sz="2100">
                <a:solidFill>
                  <a:schemeClr val="accent5"/>
                </a:solidFill>
              </a:defRPr>
            </a:lvl1pPr>
            <a:lvl2pPr marL="342900" indent="254000" algn="ctr">
              <a:lnSpc>
                <a:spcPct val="100000"/>
              </a:lnSpc>
              <a:buClrTx/>
              <a:buSzTx/>
              <a:buFontTx/>
              <a:buNone/>
              <a:defRPr sz="2100">
                <a:solidFill>
                  <a:schemeClr val="accent5"/>
                </a:solidFill>
              </a:defRPr>
            </a:lvl2pPr>
            <a:lvl3pPr marL="342900" indent="711200" algn="ctr">
              <a:lnSpc>
                <a:spcPct val="100000"/>
              </a:lnSpc>
              <a:buClrTx/>
              <a:buSzTx/>
              <a:buFontTx/>
              <a:buNone/>
              <a:defRPr sz="2100">
                <a:solidFill>
                  <a:schemeClr val="accent5"/>
                </a:solidFill>
              </a:defRPr>
            </a:lvl3pPr>
            <a:lvl4pPr marL="342900" indent="1168400" algn="ctr">
              <a:lnSpc>
                <a:spcPct val="100000"/>
              </a:lnSpc>
              <a:buClrTx/>
              <a:buSzTx/>
              <a:buFontTx/>
              <a:buNone/>
              <a:defRPr sz="2100">
                <a:solidFill>
                  <a:schemeClr val="accent5"/>
                </a:solidFill>
              </a:defRPr>
            </a:lvl4pPr>
            <a:lvl5pPr marL="342900" indent="1625600" algn="ctr">
              <a:lnSpc>
                <a:spcPct val="100000"/>
              </a:lnSpc>
              <a:buClrTx/>
              <a:buSzTx/>
              <a:buFontTx/>
              <a:buNone/>
              <a:defRPr sz="2100">
                <a:solidFill>
                  <a:schemeClr val="accent5"/>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Google Shape;47;p9"/>
          <p:cNvSpPr txBox="1"/>
          <p:nvPr>
            <p:ph type="body" sz="half" idx="21"/>
          </p:nvPr>
        </p:nvSpPr>
        <p:spPr>
          <a:xfrm>
            <a:off x="4939500" y="724199"/>
            <a:ext cx="3837000" cy="3695101"/>
          </a:xfrm>
          <a:prstGeom prst="rect">
            <a:avLst/>
          </a:prstGeom>
        </p:spPr>
        <p:txBody>
          <a:bodyPr anchor="ctr">
            <a:normAutofit fontScale="100000" lnSpcReduction="0"/>
          </a:bodyPr>
          <a:lstStyle/>
          <a:p>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91" name="Body Level One…"/>
          <p:cNvSpPr txBox="1"/>
          <p:nvPr>
            <p:ph type="body" sz="quarter" idx="1"/>
          </p:nvPr>
        </p:nvSpPr>
        <p:spPr>
          <a:xfrm>
            <a:off x="319499" y="4233724"/>
            <a:ext cx="5998802" cy="598801"/>
          </a:xfrm>
          <a:prstGeom prst="rect">
            <a:avLst/>
          </a:prstGeom>
        </p:spPr>
        <p:txBody>
          <a:bodyPr anchor="ctr">
            <a:normAutofit fontScale="100000" lnSpcReduction="0"/>
          </a:bodyPr>
          <a:lstStyle>
            <a:lvl1pPr marL="228600" indent="0">
              <a:lnSpc>
                <a:spcPct val="100000"/>
              </a:lnSpc>
              <a:buClrTx/>
              <a:buSzTx/>
              <a:buFontTx/>
              <a:buNone/>
              <a:defRPr>
                <a:latin typeface="Roboto Slab"/>
                <a:ea typeface="Roboto Slab"/>
                <a:cs typeface="Roboto Slab"/>
                <a:sym typeface="Roboto Slab"/>
              </a:defRPr>
            </a:lvl1pPr>
            <a:lvl2pPr>
              <a:lnSpc>
                <a:spcPct val="100000"/>
              </a:lnSpc>
              <a:buClrTx/>
              <a:buFontTx/>
              <a:defRPr>
                <a:latin typeface="Roboto Slab"/>
                <a:ea typeface="Roboto Slab"/>
                <a:cs typeface="Roboto Slab"/>
                <a:sym typeface="Roboto Slab"/>
              </a:defRPr>
            </a:lvl2pPr>
            <a:lvl3pPr>
              <a:lnSpc>
                <a:spcPct val="100000"/>
              </a:lnSpc>
              <a:buClrTx/>
              <a:buFontTx/>
              <a:defRPr>
                <a:latin typeface="Roboto Slab"/>
                <a:ea typeface="Roboto Slab"/>
                <a:cs typeface="Roboto Slab"/>
                <a:sym typeface="Roboto Slab"/>
              </a:defRPr>
            </a:lvl3pPr>
            <a:lvl4pPr>
              <a:lnSpc>
                <a:spcPct val="100000"/>
              </a:lnSpc>
              <a:buClrTx/>
              <a:buFontTx/>
              <a:defRPr>
                <a:latin typeface="Roboto Slab"/>
                <a:ea typeface="Roboto Slab"/>
                <a:cs typeface="Roboto Slab"/>
                <a:sym typeface="Roboto Slab"/>
              </a:defRPr>
            </a:lvl4pPr>
            <a:lvl5pPr>
              <a:lnSpc>
                <a:spcPct val="100000"/>
              </a:lnSpc>
              <a:buClrTx/>
              <a:buFontTx/>
              <a:defRPr>
                <a:latin typeface="Roboto Slab"/>
                <a:ea typeface="Roboto Slab"/>
                <a:cs typeface="Roboto Slab"/>
                <a:sym typeface="Roboto Slab"/>
              </a:defRPr>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517C"/>
        </a:solidFill>
      </p:bgPr>
    </p:bg>
    <p:spTree>
      <p:nvGrpSpPr>
        <p:cNvPr id="1" name=""/>
        <p:cNvGrpSpPr/>
        <p:nvPr/>
      </p:nvGrpSpPr>
      <p:grpSpPr>
        <a:xfrm>
          <a:off x="0" y="0"/>
          <a:ext cx="0" cy="0"/>
          <a:chOff x="0" y="0"/>
          <a:chExt cx="0" cy="0"/>
        </a:xfrm>
      </p:grpSpPr>
      <p:sp>
        <p:nvSpPr>
          <p:cNvPr id="2" name="Title Text"/>
          <p:cNvSpPr txBox="1"/>
          <p:nvPr>
            <p:ph type="title"/>
          </p:nvPr>
        </p:nvSpPr>
        <p:spPr>
          <a:xfrm>
            <a:off x="387899" y="458024"/>
            <a:ext cx="8368202" cy="6861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692391"/>
            <a:ext cx="336814" cy="335251"/>
          </a:xfrm>
          <a:prstGeom prst="rect">
            <a:avLst/>
          </a:prstGeom>
          <a:ln w="12700">
            <a:miter lim="400000"/>
          </a:ln>
        </p:spPr>
        <p:txBody>
          <a:bodyPr wrap="none" lIns="91424" tIns="91424" rIns="91424" bIns="91424" anchor="ctr">
            <a:spAutoFit/>
          </a:bodyPr>
          <a:lstStyle>
            <a:lvl1pPr algn="r">
              <a:defRPr sz="1000">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solidFill>
            <a:srgbClr val="FFFFFF"/>
          </a:solidFill>
          <a:uFillTx/>
          <a:latin typeface="Roboto Slab"/>
          <a:ea typeface="Roboto Slab"/>
          <a:cs typeface="Roboto Slab"/>
          <a:sym typeface="Roboto Slab"/>
        </a:defRPr>
      </a:lvl9pPr>
    </p:titleStyle>
    <p:bodyStyle>
      <a:lvl1pPr marL="457200" marR="0" indent="-342900"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FFFFFF"/>
        </a:buClr>
        <a:buSzPts val="1800"/>
        <a:buFont typeface="Helvetica"/>
        <a:buChar char="■"/>
        <a:tabLst/>
        <a:defRPr b="0" baseline="0" cap="none" i="0" spc="0" strike="noStrike" sz="1800" u="none">
          <a:solidFill>
            <a:srgbClr val="FFFFFF"/>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Robo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dai-global-digital.com/cyber-harm.html" TargetMode="External"/><Relationship Id="rId4" Type="http://schemas.openxmlformats.org/officeDocument/2006/relationships/hyperlink" Target="https://www.washingtonpost.com/politics/2020/02/21/how-misinformation-whatsapp-led-deathly-mob-lynching-india/" TargetMode="External"/><Relationship Id="rId5" Type="http://schemas.openxmlformats.org/officeDocument/2006/relationships/hyperlink" Target="https://www.theguardian.com/commentisfree/2017/apr/17/brexit-voter-manipulation-eu-referendum-social-media"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63;p13"/>
          <p:cNvSpPr txBox="1"/>
          <p:nvPr>
            <p:ph type="ctrTitle"/>
          </p:nvPr>
        </p:nvSpPr>
        <p:spPr>
          <a:xfrm>
            <a:off x="1680302" y="1188925"/>
            <a:ext cx="5783401" cy="1457401"/>
          </a:xfrm>
          <a:prstGeom prst="rect">
            <a:avLst/>
          </a:prstGeom>
        </p:spPr>
        <p:txBody>
          <a:bodyPr/>
          <a:lstStyle/>
          <a:p>
            <a:pPr/>
            <a:r>
              <a:t>CTI League</a:t>
            </a:r>
          </a:p>
          <a:p>
            <a:pPr/>
            <a:r>
              <a:t>Disinformation</a:t>
            </a:r>
          </a:p>
        </p:txBody>
      </p:sp>
      <p:sp>
        <p:nvSpPr>
          <p:cNvPr id="119" name="Google Shape;64;p13"/>
          <p:cNvSpPr txBox="1"/>
          <p:nvPr>
            <p:ph type="subTitle" sz="quarter" idx="1"/>
          </p:nvPr>
        </p:nvSpPr>
        <p:spPr>
          <a:xfrm>
            <a:off x="1680302" y="3049449"/>
            <a:ext cx="5783401" cy="909001"/>
          </a:xfrm>
          <a:prstGeom prst="rect">
            <a:avLst/>
          </a:prstGeom>
        </p:spPr>
        <p:txBody>
          <a:bodyPr/>
          <a:lstStyle/>
          <a:p>
            <a:pPr marL="0" indent="0" defTabSz="585215">
              <a:defRPr sz="1536"/>
            </a:pPr>
            <a:r>
              <a:t>2020-05-06</a:t>
            </a:r>
          </a:p>
          <a:p>
            <a:pPr marL="0" indent="0" defTabSz="585215">
              <a:defRPr sz="1536"/>
            </a:pPr>
            <a:r>
              <a:t>TRUE? OPINION? INAUTHENTIC? WHAT ARE WE CHASING?</a:t>
            </a:r>
          </a:p>
          <a:p>
            <a:pPr marL="0" indent="0" defTabSz="585215">
              <a:defRPr sz="1536"/>
            </a:pPr>
            <a:r>
              <a:t> Digital Harm Training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26;p22"/>
          <p:cNvSpPr txBox="1"/>
          <p:nvPr>
            <p:ph type="title"/>
          </p:nvPr>
        </p:nvSpPr>
        <p:spPr>
          <a:xfrm>
            <a:off x="387899" y="169874"/>
            <a:ext cx="8368202" cy="686102"/>
          </a:xfrm>
          <a:prstGeom prst="rect">
            <a:avLst/>
          </a:prstGeom>
        </p:spPr>
        <p:txBody>
          <a:bodyPr/>
          <a:lstStyle/>
          <a:p>
            <a:pPr/>
            <a:r>
              <a:t>National instruments of Influence</a:t>
            </a:r>
          </a:p>
        </p:txBody>
      </p:sp>
      <p:pic>
        <p:nvPicPr>
          <p:cNvPr id="165" name="Google Shape;127;p22" descr="Google Shape;127;p22"/>
          <p:cNvPicPr>
            <a:picLocks noChangeAspect="1"/>
          </p:cNvPicPr>
          <p:nvPr/>
        </p:nvPicPr>
        <p:blipFill>
          <a:blip r:embed="rId2">
            <a:extLst/>
          </a:blip>
          <a:stretch>
            <a:fillRect/>
          </a:stretch>
        </p:blipFill>
        <p:spPr>
          <a:xfrm>
            <a:off x="593924" y="1051599"/>
            <a:ext cx="7956152" cy="358765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132;p23"/>
          <p:cNvSpPr txBox="1"/>
          <p:nvPr>
            <p:ph type="title"/>
          </p:nvPr>
        </p:nvSpPr>
        <p:spPr>
          <a:xfrm>
            <a:off x="387899" y="155474"/>
            <a:ext cx="8368202" cy="686102"/>
          </a:xfrm>
          <a:prstGeom prst="rect">
            <a:avLst/>
          </a:prstGeom>
        </p:spPr>
        <p:txBody>
          <a:bodyPr/>
          <a:lstStyle/>
          <a:p>
            <a:pPr/>
            <a:r>
              <a:t>Business instruments of Influence</a:t>
            </a:r>
          </a:p>
        </p:txBody>
      </p:sp>
      <p:pic>
        <p:nvPicPr>
          <p:cNvPr id="168" name="Google Shape;133;p23" descr="Google Shape;133;p23"/>
          <p:cNvPicPr>
            <a:picLocks noChangeAspect="1"/>
          </p:cNvPicPr>
          <p:nvPr/>
        </p:nvPicPr>
        <p:blipFill>
          <a:blip r:embed="rId2">
            <a:extLst/>
          </a:blip>
          <a:stretch>
            <a:fillRect/>
          </a:stretch>
        </p:blipFill>
        <p:spPr>
          <a:xfrm>
            <a:off x="533400" y="1146374"/>
            <a:ext cx="8013527" cy="319862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38;p24"/>
          <p:cNvSpPr txBox="1"/>
          <p:nvPr>
            <p:ph type="title"/>
          </p:nvPr>
        </p:nvSpPr>
        <p:spPr>
          <a:xfrm>
            <a:off x="387899" y="227499"/>
            <a:ext cx="8368202" cy="686102"/>
          </a:xfrm>
          <a:prstGeom prst="rect">
            <a:avLst/>
          </a:prstGeom>
        </p:spPr>
        <p:txBody>
          <a:bodyPr/>
          <a:lstStyle/>
          <a:p>
            <a:pPr/>
            <a:r>
              <a:t>Information threats to Countries</a:t>
            </a:r>
          </a:p>
        </p:txBody>
      </p:sp>
      <p:sp>
        <p:nvSpPr>
          <p:cNvPr id="171" name="Google Shape;139;p24"/>
          <p:cNvSpPr txBox="1"/>
          <p:nvPr/>
        </p:nvSpPr>
        <p:spPr>
          <a:xfrm>
            <a:off x="909924" y="1309175"/>
            <a:ext cx="3662102" cy="27803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pPr>
            <a:r>
              <a:t>Democracy</a:t>
            </a:r>
          </a:p>
          <a:p>
            <a:pPr marL="457200" indent="-317500">
              <a:lnSpc>
                <a:spcPct val="115000"/>
              </a:lnSpc>
              <a:spcBef>
                <a:spcPts val="1200"/>
              </a:spcBef>
              <a:buClr>
                <a:srgbClr val="FFFFFF"/>
              </a:buClr>
              <a:buSzPts val="1400"/>
              <a:buFont typeface="Arial"/>
              <a:buChar char="●"/>
            </a:pPr>
            <a:r>
              <a:t>Require common political knowledge</a:t>
            </a:r>
          </a:p>
          <a:p>
            <a:pPr lvl="1" marL="914400" indent="-317500">
              <a:lnSpc>
                <a:spcPct val="115000"/>
              </a:lnSpc>
              <a:buClr>
                <a:srgbClr val="FFFFFF"/>
              </a:buClr>
              <a:buSzPts val="1400"/>
              <a:buFont typeface="Arial"/>
              <a:buChar char="●"/>
            </a:pPr>
            <a:r>
              <a:t>Who the rulers are</a:t>
            </a:r>
          </a:p>
          <a:p>
            <a:pPr lvl="1" marL="914400" indent="-317500">
              <a:lnSpc>
                <a:spcPct val="115000"/>
              </a:lnSpc>
              <a:buClr>
                <a:srgbClr val="FFFFFF"/>
              </a:buClr>
              <a:buSzPts val="1400"/>
              <a:buFont typeface="Arial"/>
              <a:buChar char="●"/>
            </a:pPr>
            <a:r>
              <a:t>Legitimacy of the rulers</a:t>
            </a:r>
          </a:p>
          <a:p>
            <a:pPr lvl="1" marL="914400" indent="-317500">
              <a:lnSpc>
                <a:spcPct val="115000"/>
              </a:lnSpc>
              <a:buClr>
                <a:srgbClr val="FFFFFF"/>
              </a:buClr>
              <a:buSzPts val="1400"/>
              <a:buFont typeface="Arial"/>
              <a:buChar char="●"/>
            </a:pPr>
            <a:r>
              <a:t>How government works</a:t>
            </a:r>
          </a:p>
          <a:p>
            <a:pPr marL="457200" indent="-317500">
              <a:lnSpc>
                <a:spcPct val="115000"/>
              </a:lnSpc>
              <a:buClr>
                <a:srgbClr val="FFFFFF"/>
              </a:buClr>
              <a:buSzPts val="1400"/>
              <a:buFont typeface="Arial"/>
              <a:buChar char="●"/>
            </a:pPr>
            <a:r>
              <a:t>Draw on contested political knowledge to solve problems</a:t>
            </a:r>
          </a:p>
          <a:p>
            <a:pPr marL="457200" indent="-317500">
              <a:lnSpc>
                <a:spcPct val="115000"/>
              </a:lnSpc>
              <a:buClr>
                <a:srgbClr val="FFFFFF"/>
              </a:buClr>
              <a:buSzPts val="1400"/>
              <a:buFont typeface="Arial"/>
              <a:buChar char="●"/>
            </a:pPr>
            <a:r>
              <a:t>Vulnerable to attacks on common political knowledge</a:t>
            </a:r>
          </a:p>
        </p:txBody>
      </p:sp>
      <p:sp>
        <p:nvSpPr>
          <p:cNvPr id="172" name="Google Shape;140;p24"/>
          <p:cNvSpPr txBox="1"/>
          <p:nvPr/>
        </p:nvSpPr>
        <p:spPr>
          <a:xfrm>
            <a:off x="4944024" y="1309175"/>
            <a:ext cx="3662102" cy="231468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pPr>
            <a:r>
              <a:t>Autocracy</a:t>
            </a:r>
          </a:p>
          <a:p>
            <a:pPr marL="457200" indent="-317500">
              <a:lnSpc>
                <a:spcPct val="115000"/>
              </a:lnSpc>
              <a:spcBef>
                <a:spcPts val="1200"/>
              </a:spcBef>
              <a:buClr>
                <a:srgbClr val="FFFFFF"/>
              </a:buClr>
              <a:buSzPts val="1400"/>
              <a:buFont typeface="Arial"/>
              <a:buChar char="●"/>
            </a:pPr>
            <a:r>
              <a:t>Actively suppress common political knowledge</a:t>
            </a:r>
          </a:p>
          <a:p>
            <a:pPr marL="457200" indent="-317500">
              <a:lnSpc>
                <a:spcPct val="115000"/>
              </a:lnSpc>
              <a:buClr>
                <a:srgbClr val="FFFFFF"/>
              </a:buClr>
              <a:buSzPts val="1400"/>
              <a:buFont typeface="Arial"/>
              <a:buChar char="●"/>
            </a:pPr>
            <a:r>
              <a:t>Benefit from contested political knowledge</a:t>
            </a:r>
          </a:p>
          <a:p>
            <a:pPr marL="457200" indent="-317500">
              <a:lnSpc>
                <a:spcPct val="115000"/>
              </a:lnSpc>
              <a:buClr>
                <a:srgbClr val="FFFFFF"/>
              </a:buClr>
              <a:buSzPts val="1400"/>
              <a:buFont typeface="Arial"/>
              <a:buChar char="●"/>
            </a:pPr>
            <a:r>
              <a:t>Vulnerable to attacks on the monopoly of common political knowledge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45;p25"/>
          <p:cNvSpPr txBox="1"/>
          <p:nvPr>
            <p:ph type="title"/>
          </p:nvPr>
        </p:nvSpPr>
        <p:spPr>
          <a:xfrm>
            <a:off x="387899" y="198674"/>
            <a:ext cx="8368202" cy="686102"/>
          </a:xfrm>
          <a:prstGeom prst="rect">
            <a:avLst/>
          </a:prstGeom>
        </p:spPr>
        <p:txBody>
          <a:bodyPr/>
          <a:lstStyle/>
          <a:p>
            <a:pPr/>
            <a:r>
              <a:t>Covid19 Themes</a:t>
            </a:r>
          </a:p>
        </p:txBody>
      </p:sp>
      <p:sp>
        <p:nvSpPr>
          <p:cNvPr id="177" name="Google Shape;146;p25"/>
          <p:cNvSpPr txBox="1"/>
          <p:nvPr>
            <p:ph type="body" sz="half" idx="1"/>
          </p:nvPr>
        </p:nvSpPr>
        <p:spPr>
          <a:xfrm>
            <a:off x="387900" y="950899"/>
            <a:ext cx="3862200" cy="3617702"/>
          </a:xfrm>
          <a:prstGeom prst="rect">
            <a:avLst/>
          </a:prstGeom>
        </p:spPr>
        <p:txBody>
          <a:bodyPr/>
          <a:lstStyle/>
          <a:p>
            <a:pPr marL="443484" indent="-332613" defTabSz="886968">
              <a:buSzPts val="1700"/>
              <a:defRPr sz="1746"/>
            </a:pPr>
            <a:r>
              <a:t>Covid isn’t serious</a:t>
            </a:r>
          </a:p>
          <a:p>
            <a:pPr lvl="1" marL="886968" indent="-307975" defTabSz="886968">
              <a:buSzPts val="1300"/>
              <a:defRPr sz="1358"/>
            </a:pPr>
            <a:r>
              <a:t>Covid doesn’t exist</a:t>
            </a:r>
          </a:p>
          <a:p>
            <a:pPr lvl="1" marL="886968" indent="-307975" defTabSz="886968">
              <a:buSzPts val="1300"/>
              <a:defRPr sz="1358"/>
            </a:pPr>
            <a:r>
              <a:t>Individual medical targets</a:t>
            </a:r>
          </a:p>
          <a:p>
            <a:pPr marL="443484" indent="-332613" defTabSz="886968">
              <a:buSzPts val="1700"/>
              <a:defRPr sz="1746"/>
            </a:pPr>
            <a:r>
              <a:t>Medical scams</a:t>
            </a:r>
          </a:p>
          <a:p>
            <a:pPr lvl="1" marL="886968" indent="-307975" defTabSz="886968">
              <a:buSzPts val="1300"/>
              <a:defRPr sz="1358"/>
            </a:pPr>
            <a:r>
              <a:t>MMS prevents</a:t>
            </a:r>
          </a:p>
          <a:p>
            <a:pPr lvl="1" marL="886968" indent="-307975" defTabSz="886968">
              <a:buSzPts val="1300"/>
              <a:defRPr sz="1358"/>
            </a:pPr>
            <a:r>
              <a:t>Alcohol prevents</a:t>
            </a:r>
          </a:p>
          <a:p>
            <a:pPr lvl="1" marL="886968" indent="-307975" defTabSz="886968">
              <a:buSzPts val="1300"/>
              <a:defRPr sz="1358"/>
            </a:pPr>
            <a:r>
              <a:t>etc</a:t>
            </a:r>
          </a:p>
          <a:p>
            <a:pPr marL="443484" indent="-332613" defTabSz="886968">
              <a:buSzPts val="1700"/>
              <a:defRPr sz="1746"/>
            </a:pPr>
            <a:r>
              <a:t>Origin myths</a:t>
            </a:r>
          </a:p>
          <a:p>
            <a:pPr lvl="1" marL="886968" indent="-307975" defTabSz="886968">
              <a:buSzPts val="1300"/>
              <a:defRPr sz="1358"/>
            </a:pPr>
            <a:r>
              <a:t>Escaped bioweapon</a:t>
            </a:r>
          </a:p>
          <a:p>
            <a:pPr lvl="1" marL="886968" indent="-307975" defTabSz="886968">
              <a:buSzPts val="1300"/>
              <a:defRPr sz="1358"/>
            </a:pPr>
            <a:r>
              <a:t>Country x created Covid</a:t>
            </a:r>
          </a:p>
          <a:p>
            <a:pPr lvl="1" marL="886968" indent="-307975" defTabSz="886968">
              <a:buSzPts val="1300"/>
              <a:defRPr sz="1358"/>
            </a:pPr>
            <a:r>
              <a:t>US soldiers took Covid to China</a:t>
            </a:r>
          </a:p>
          <a:p>
            <a:pPr marL="443484" indent="-332613" defTabSz="886968">
              <a:buSzPts val="1700"/>
              <a:defRPr sz="1746"/>
            </a:pPr>
            <a:r>
              <a:t>Resolution myths</a:t>
            </a:r>
          </a:p>
          <a:p>
            <a:pPr lvl="1" marL="886968" indent="-307975" defTabSz="886968">
              <a:buSzPts val="1300"/>
              <a:defRPr sz="1358"/>
            </a:pPr>
            <a:r>
              <a:t>Country y has a Covid cure</a:t>
            </a:r>
          </a:p>
        </p:txBody>
      </p:sp>
      <p:sp>
        <p:nvSpPr>
          <p:cNvPr id="178" name="Google Shape;147;p25"/>
          <p:cNvSpPr txBox="1"/>
          <p:nvPr/>
        </p:nvSpPr>
        <p:spPr>
          <a:xfrm>
            <a:off x="4732899" y="950899"/>
            <a:ext cx="3862201" cy="36177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marL="457200" indent="-342900">
              <a:lnSpc>
                <a:spcPct val="115000"/>
              </a:lnSpc>
              <a:buClr>
                <a:srgbClr val="FFFFFF"/>
              </a:buClr>
              <a:buSzPts val="1800"/>
              <a:buFont typeface="Helvetica"/>
              <a:buChar char="●"/>
              <a:defRPr sz="1800">
                <a:latin typeface="Roboto"/>
                <a:ea typeface="Roboto"/>
                <a:cs typeface="Roboto"/>
                <a:sym typeface="Roboto"/>
              </a:defRPr>
            </a:pPr>
            <a:r>
              <a:t>Crossover with conspiracies</a:t>
            </a:r>
          </a:p>
          <a:p>
            <a:pPr lvl="1" marL="914400" indent="-317500">
              <a:lnSpc>
                <a:spcPct val="115000"/>
              </a:lnSpc>
              <a:buClr>
                <a:srgbClr val="FFFFFF"/>
              </a:buClr>
              <a:buSzPts val="1400"/>
              <a:buFont typeface="Helvetica"/>
              <a:buChar char="○"/>
              <a:defRPr>
                <a:latin typeface="Roboto"/>
                <a:ea typeface="Roboto"/>
                <a:cs typeface="Roboto"/>
                <a:sym typeface="Roboto"/>
              </a:defRPr>
            </a:pPr>
            <a:r>
              <a:t>Covid and 5G</a:t>
            </a:r>
          </a:p>
          <a:p>
            <a:pPr lvl="1" marL="914400" indent="-317500">
              <a:lnSpc>
                <a:spcPct val="115000"/>
              </a:lnSpc>
              <a:buClr>
                <a:srgbClr val="FFFFFF"/>
              </a:buClr>
              <a:buSzPts val="1400"/>
              <a:buFont typeface="Helvetica"/>
              <a:buChar char="○"/>
              <a:defRPr>
                <a:latin typeface="Roboto"/>
                <a:ea typeface="Roboto"/>
                <a:cs typeface="Roboto"/>
                <a:sym typeface="Roboto"/>
              </a:defRPr>
            </a:pPr>
            <a:r>
              <a:t>Covid and antivax / anti-Gates</a:t>
            </a:r>
          </a:p>
          <a:p>
            <a:pPr lvl="1" marL="914400" indent="-317500">
              <a:lnSpc>
                <a:spcPct val="115000"/>
              </a:lnSpc>
              <a:buClr>
                <a:srgbClr val="FFFFFF"/>
              </a:buClr>
              <a:buSzPts val="1400"/>
              <a:buFont typeface="Helvetica"/>
              <a:buChar char="○"/>
              <a:defRPr>
                <a:latin typeface="Roboto"/>
                <a:ea typeface="Roboto"/>
                <a:cs typeface="Roboto"/>
                <a:sym typeface="Roboto"/>
              </a:defRPr>
            </a:pPr>
            <a:r>
              <a:t>Helicopters spraying for covid</a:t>
            </a:r>
          </a:p>
          <a:p>
            <a:pPr lvl="1" marL="914400" indent="-317500">
              <a:lnSpc>
                <a:spcPct val="115000"/>
              </a:lnSpc>
              <a:buClr>
                <a:srgbClr val="FFFFFF"/>
              </a:buClr>
              <a:buSzPts val="1400"/>
              <a:buFont typeface="Helvetica"/>
              <a:buChar char="○"/>
              <a:defRPr>
                <a:latin typeface="Roboto"/>
                <a:ea typeface="Roboto"/>
                <a:cs typeface="Roboto"/>
                <a:sym typeface="Roboto"/>
              </a:defRPr>
            </a:pPr>
            <a:r>
              <a:t>Depopulation conspiracy</a:t>
            </a:r>
          </a:p>
          <a:p>
            <a:pPr marL="457200" indent="-342900">
              <a:lnSpc>
                <a:spcPct val="115000"/>
              </a:lnSpc>
              <a:buClr>
                <a:srgbClr val="FFFFFF"/>
              </a:buClr>
              <a:buSzPts val="1800"/>
              <a:buFont typeface="Helvetica"/>
              <a:buChar char="●"/>
              <a:defRPr sz="1800">
                <a:latin typeface="Roboto"/>
                <a:ea typeface="Roboto"/>
                <a:cs typeface="Roboto"/>
                <a:sym typeface="Roboto"/>
              </a:defRPr>
            </a:pPr>
            <a:r>
              <a:t>Crossover with ‘freedom rights’</a:t>
            </a:r>
          </a:p>
          <a:p>
            <a:pPr lvl="1" marL="914400" indent="-317500">
              <a:lnSpc>
                <a:spcPct val="115000"/>
              </a:lnSpc>
              <a:buClr>
                <a:srgbClr val="FFFFFF"/>
              </a:buClr>
              <a:buSzPts val="1400"/>
              <a:buFont typeface="Helvetica"/>
              <a:buChar char="○"/>
              <a:defRPr>
                <a:latin typeface="Roboto"/>
                <a:ea typeface="Roboto"/>
                <a:cs typeface="Roboto"/>
                <a:sym typeface="Roboto"/>
              </a:defRPr>
            </a:pPr>
            <a:r>
              <a:t>Anti- stayathome</a:t>
            </a:r>
          </a:p>
          <a:p>
            <a:pPr lvl="1" marL="914400" indent="-317500">
              <a:lnSpc>
                <a:spcPct val="115000"/>
              </a:lnSpc>
              <a:buClr>
                <a:srgbClr val="FFFFFF"/>
              </a:buClr>
              <a:buSzPts val="1400"/>
              <a:buFont typeface="Helvetica"/>
              <a:buChar char="○"/>
              <a:defRPr>
                <a:latin typeface="Roboto"/>
                <a:ea typeface="Roboto"/>
                <a:cs typeface="Roboto"/>
                <a:sym typeface="Roboto"/>
              </a:defRPr>
            </a:pPr>
            <a:r>
              <a:t>2nd amendment</a:t>
            </a:r>
          </a:p>
          <a:p>
            <a:pPr lvl="1" marL="914400" indent="-317500">
              <a:lnSpc>
                <a:spcPct val="115000"/>
              </a:lnSpc>
              <a:buClr>
                <a:srgbClr val="FFFFFF"/>
              </a:buClr>
              <a:buSzPts val="1400"/>
              <a:buFont typeface="Helvetica"/>
              <a:buChar char="○"/>
              <a:defRPr>
                <a:latin typeface="Roboto"/>
                <a:ea typeface="Roboto"/>
                <a:cs typeface="Roboto"/>
                <a:sym typeface="Roboto"/>
              </a:defRPr>
            </a:pPr>
            <a:r>
              <a:t>anti-immigration</a:t>
            </a:r>
          </a:p>
          <a:p>
            <a:pPr lvl="1" marL="914400" indent="-317500">
              <a:lnSpc>
                <a:spcPct val="115000"/>
              </a:lnSpc>
              <a:buClr>
                <a:srgbClr val="FFFFFF"/>
              </a:buClr>
              <a:buSzPts val="1400"/>
              <a:buFont typeface="Helvetica"/>
              <a:buChar char="○"/>
              <a:defRPr>
                <a:latin typeface="Roboto"/>
                <a:ea typeface="Roboto"/>
                <a:cs typeface="Roboto"/>
                <a:sym typeface="Roboto"/>
              </a:defRPr>
            </a:pPr>
            <a:r>
              <a:t>Usual far-rightwing groups</a:t>
            </a:r>
          </a:p>
          <a:p>
            <a:pPr marL="457200" indent="-342900">
              <a:lnSpc>
                <a:spcPct val="115000"/>
              </a:lnSpc>
              <a:buClr>
                <a:srgbClr val="FFFFFF"/>
              </a:buClr>
              <a:buSzPts val="1800"/>
              <a:buFont typeface="Helvetica"/>
              <a:buChar char="●"/>
              <a:defRPr sz="1800">
                <a:latin typeface="Roboto"/>
                <a:ea typeface="Roboto"/>
                <a:cs typeface="Roboto"/>
                <a:sym typeface="Roboto"/>
              </a:defRPr>
            </a:pPr>
            <a:r>
              <a:t>Geopolitics</a:t>
            </a:r>
          </a:p>
          <a:p>
            <a:pPr lvl="1" marL="914400" indent="-317500">
              <a:lnSpc>
                <a:spcPct val="115000"/>
              </a:lnSpc>
              <a:buClr>
                <a:srgbClr val="FFFFFF"/>
              </a:buClr>
              <a:buSzPts val="1400"/>
              <a:buFont typeface="Helvetica"/>
              <a:buChar char="○"/>
              <a:defRPr>
                <a:latin typeface="Roboto"/>
                <a:ea typeface="Roboto"/>
                <a:cs typeface="Roboto"/>
                <a:sym typeface="Roboto"/>
              </a:defRPr>
            </a:pPr>
            <a:r>
              <a:t>China, Iran: covert + overt</a:t>
            </a:r>
          </a:p>
          <a:p>
            <a:pPr lvl="1" marL="914400" indent="-317500">
              <a:lnSpc>
                <a:spcPct val="115000"/>
              </a:lnSpc>
              <a:buClr>
                <a:srgbClr val="FFFFFF"/>
              </a:buClr>
              <a:buSzPts val="1400"/>
              <a:buFont typeface="Helvetica"/>
              <a:buChar char="○"/>
              <a:defRPr>
                <a:latin typeface="Roboto"/>
                <a:ea typeface="Roboto"/>
                <a:cs typeface="Roboto"/>
                <a:sym typeface="Roboto"/>
              </a:defRPr>
            </a:pPr>
            <a:r>
              <a:t>“Blue check” disinfo</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52;p26"/>
          <p:cNvSpPr txBox="1"/>
          <p:nvPr>
            <p:ph type="title"/>
          </p:nvPr>
        </p:nvSpPr>
        <p:spPr>
          <a:xfrm>
            <a:off x="387899" y="227499"/>
            <a:ext cx="8368202" cy="686102"/>
          </a:xfrm>
          <a:prstGeom prst="rect">
            <a:avLst/>
          </a:prstGeom>
        </p:spPr>
        <p:txBody>
          <a:bodyPr/>
          <a:lstStyle/>
          <a:p>
            <a:pPr/>
            <a:r>
              <a:t>Ethics of: Start, Track, Store, Counter</a:t>
            </a:r>
          </a:p>
        </p:txBody>
      </p:sp>
      <p:sp>
        <p:nvSpPr>
          <p:cNvPr id="183" name="Google Shape;153;p26"/>
          <p:cNvSpPr txBox="1"/>
          <p:nvPr>
            <p:ph type="body" idx="1"/>
          </p:nvPr>
        </p:nvSpPr>
        <p:spPr>
          <a:xfrm>
            <a:off x="387899" y="1100824"/>
            <a:ext cx="8368202" cy="3408601"/>
          </a:xfrm>
          <a:prstGeom prst="rect">
            <a:avLst/>
          </a:prstGeom>
        </p:spPr>
        <p:txBody>
          <a:bodyPr/>
          <a:lstStyle/>
          <a:p>
            <a:pPr marL="0" indent="0">
              <a:buSzTx/>
              <a:buNone/>
            </a:pPr>
            <a:r>
              <a:t>Should you start an incident? - covered above</a:t>
            </a:r>
          </a:p>
          <a:p>
            <a:pPr marL="0" indent="0">
              <a:spcBef>
                <a:spcPts val="1600"/>
              </a:spcBef>
              <a:buSzTx/>
              <a:buNone/>
            </a:pPr>
            <a:r>
              <a:t>What and who are you tracking? - above</a:t>
            </a:r>
          </a:p>
          <a:p>
            <a:pPr marL="0" indent="0">
              <a:spcBef>
                <a:spcPts val="1600"/>
              </a:spcBef>
              <a:buSzTx/>
              <a:buNone/>
            </a:pPr>
            <a:r>
              <a:t>What should you store and where?</a:t>
            </a:r>
          </a:p>
          <a:p>
            <a:pPr>
              <a:spcBef>
                <a:spcPts val="1600"/>
              </a:spcBef>
            </a:pPr>
            <a:r>
              <a:t>No PII in the open</a:t>
            </a:r>
          </a:p>
          <a:p>
            <a:pPr/>
            <a:r>
              <a:t>If it’s people, only store what you need for as long as you need it</a:t>
            </a:r>
          </a:p>
          <a:p>
            <a:pPr marL="0" indent="0">
              <a:spcBef>
                <a:spcPts val="1600"/>
              </a:spcBef>
              <a:buSzTx/>
              <a:buNone/>
            </a:pPr>
            <a:r>
              <a:t>Countering</a:t>
            </a:r>
          </a:p>
          <a:p>
            <a:pPr>
              <a:spcBef>
                <a:spcPts val="1600"/>
              </a:spcBef>
            </a:pPr>
            <a:r>
              <a:t>First, do no harm. Think before acting. Escalate the decision if you’re unsure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158;p27"/>
          <p:cNvSpPr txBox="1"/>
          <p:nvPr>
            <p:ph type="title"/>
          </p:nvPr>
        </p:nvSpPr>
        <p:spPr>
          <a:xfrm>
            <a:off x="315849" y="141049"/>
            <a:ext cx="8368202" cy="686102"/>
          </a:xfrm>
          <a:prstGeom prst="rect">
            <a:avLst/>
          </a:prstGeom>
        </p:spPr>
        <p:txBody>
          <a:bodyPr/>
          <a:lstStyle/>
          <a:p>
            <a:pPr/>
            <a:r>
              <a:t>TRACKING AND COUNTERING: AMITT TTPs</a:t>
            </a:r>
          </a:p>
        </p:txBody>
      </p:sp>
      <p:pic>
        <p:nvPicPr>
          <p:cNvPr id="186" name="Google Shape;159;p27" descr="Google Shape;159;p27"/>
          <p:cNvPicPr>
            <a:picLocks noChangeAspect="1"/>
          </p:cNvPicPr>
          <p:nvPr/>
        </p:nvPicPr>
        <p:blipFill>
          <a:blip r:embed="rId3">
            <a:extLst/>
          </a:blip>
          <a:stretch>
            <a:fillRect/>
          </a:stretch>
        </p:blipFill>
        <p:spPr>
          <a:xfrm>
            <a:off x="1218950" y="827149"/>
            <a:ext cx="6706115" cy="4143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64;p28"/>
          <p:cNvSpPr txBox="1"/>
          <p:nvPr>
            <p:ph type="title"/>
          </p:nvPr>
        </p:nvSpPr>
        <p:spPr>
          <a:xfrm>
            <a:off x="387899" y="458024"/>
            <a:ext cx="8368202" cy="686102"/>
          </a:xfrm>
          <a:prstGeom prst="rect">
            <a:avLst/>
          </a:prstGeom>
        </p:spPr>
        <p:txBody>
          <a:bodyPr/>
          <a:lstStyle/>
          <a:p>
            <a:pPr/>
            <a:r>
              <a:t>“What are we chasing” wishlist</a:t>
            </a:r>
          </a:p>
        </p:txBody>
      </p:sp>
      <p:sp>
        <p:nvSpPr>
          <p:cNvPr id="191" name="Google Shape;165;p28"/>
          <p:cNvSpPr txBox="1"/>
          <p:nvPr>
            <p:ph type="body" idx="1"/>
          </p:nvPr>
        </p:nvSpPr>
        <p:spPr>
          <a:xfrm>
            <a:off x="387899" y="1489823"/>
            <a:ext cx="8368202" cy="3078902"/>
          </a:xfrm>
          <a:prstGeom prst="rect">
            <a:avLst/>
          </a:prstGeom>
        </p:spPr>
        <p:txBody>
          <a:bodyPr/>
          <a:lstStyle/>
          <a:p>
            <a:pPr>
              <a:spcBef>
                <a:spcPts val="1200"/>
              </a:spcBef>
            </a:pPr>
            <a:r>
              <a:t>Cleaned-up master narratives list</a:t>
            </a:r>
          </a:p>
          <a:p>
            <a:pPr/>
            <a:r>
              <a:t>Datastore entries for repeat offender groups, pages, URLs, hashtags etc</a:t>
            </a:r>
          </a:p>
          <a:p>
            <a:pPr/>
            <a:r>
              <a:t>Counters list trimmed-down and easy-to-use for this deployment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69;p14"/>
          <p:cNvSpPr txBox="1"/>
          <p:nvPr>
            <p:ph type="title"/>
          </p:nvPr>
        </p:nvSpPr>
        <p:spPr>
          <a:xfrm>
            <a:off x="387899" y="126524"/>
            <a:ext cx="8368202" cy="686102"/>
          </a:xfrm>
          <a:prstGeom prst="rect">
            <a:avLst/>
          </a:prstGeom>
        </p:spPr>
        <p:txBody>
          <a:bodyPr/>
          <a:lstStyle/>
          <a:p>
            <a:pPr/>
            <a:r>
              <a:t>DIGITAL HARMS</a:t>
            </a:r>
          </a:p>
        </p:txBody>
      </p:sp>
      <p:sp>
        <p:nvSpPr>
          <p:cNvPr id="122" name="Google Shape;70;p14"/>
          <p:cNvSpPr txBox="1"/>
          <p:nvPr>
            <p:ph type="body" sz="quarter" idx="1"/>
          </p:nvPr>
        </p:nvSpPr>
        <p:spPr>
          <a:xfrm>
            <a:off x="222149" y="4334874"/>
            <a:ext cx="8368202" cy="616201"/>
          </a:xfrm>
          <a:prstGeom prst="rect">
            <a:avLst/>
          </a:prstGeom>
        </p:spPr>
        <p:txBody>
          <a:bodyPr/>
          <a:lstStyle/>
          <a:p>
            <a:pPr marL="0" indent="0">
              <a:spcBef>
                <a:spcPts val="1200"/>
              </a:spcBef>
              <a:buSzTx/>
              <a:buNone/>
              <a:defRPr sz="1400">
                <a:latin typeface="+mj-lt"/>
                <a:ea typeface="+mj-ea"/>
                <a:cs typeface="+mj-cs"/>
                <a:sym typeface="Arial"/>
              </a:defRPr>
            </a:pPr>
            <a:r>
              <a:t>(</a:t>
            </a:r>
            <a:r>
              <a:rPr sz="1100"/>
              <a:t>List from </a:t>
            </a:r>
            <a:r>
              <a:rPr sz="1100" u="sng">
                <a:solidFill>
                  <a:schemeClr val="accent5"/>
                </a:solidFill>
                <a:uFill>
                  <a:solidFill>
                    <a:schemeClr val="accent5"/>
                  </a:solidFill>
                </a:uFill>
                <a:hlinkClick r:id="rId3" invalidUrl="" action="" tgtFrame="" tooltip="" history="1" highlightClick="0" endSnd="0"/>
              </a:rPr>
              <a:t>https://dai-global-digital.com/cyber-harm.html</a:t>
            </a:r>
            <a:r>
              <a:t>)</a:t>
            </a:r>
          </a:p>
        </p:txBody>
      </p:sp>
      <p:graphicFrame>
        <p:nvGraphicFramePr>
          <p:cNvPr id="123" name="Google Shape;71;p14"/>
          <p:cNvGraphicFramePr/>
          <p:nvPr/>
        </p:nvGraphicFramePr>
        <p:xfrm>
          <a:off x="496687" y="1115174"/>
          <a:ext cx="8150626" cy="25409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65900"/>
                <a:gridCol w="5884725"/>
              </a:tblGrid>
              <a:tr h="380900">
                <a:tc>
                  <a:txBody>
                    <a:bodyPr/>
                    <a:lstStyle/>
                    <a:p>
                      <a:pPr algn="l">
                        <a:defRPr b="1" sz="1600">
                          <a:solidFill>
                            <a:srgbClr val="FFFFFF"/>
                          </a:solidFill>
                          <a:sym typeface="Arial"/>
                        </a:defRPr>
                      </a:pPr>
                      <a:r>
                        <a:t>Physical harm</a:t>
                      </a:r>
                      <a:r>
                        <a:rPr b="0"/>
                        <a:t> </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c>
                  <a:txBody>
                    <a:bodyPr/>
                    <a:lstStyle/>
                    <a:p>
                      <a:pPr algn="l">
                        <a:defRPr sz="1800"/>
                      </a:pPr>
                      <a:r>
                        <a:rPr sz="1600">
                          <a:solidFill>
                            <a:srgbClr val="FFFFFF"/>
                          </a:solidFill>
                          <a:sym typeface="Arial"/>
                        </a:rPr>
                        <a:t>e.g. bodily injury, damage to physical assets (hardware, infrastructure, etc).</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r>
              <a:tr h="370975">
                <a:tc>
                  <a:txBody>
                    <a:bodyPr/>
                    <a:lstStyle/>
                    <a:p>
                      <a:pPr algn="l">
                        <a:defRPr b="1" sz="1600">
                          <a:solidFill>
                            <a:srgbClr val="FFFFFF"/>
                          </a:solidFill>
                          <a:sym typeface="Arial"/>
                        </a:defRPr>
                      </a:pPr>
                      <a:r>
                        <a:t>Psychological harm</a:t>
                      </a:r>
                      <a:r>
                        <a:rPr b="0"/>
                        <a:t> </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c>
                  <a:txBody>
                    <a:bodyPr/>
                    <a:lstStyle/>
                    <a:p>
                      <a:pPr algn="l">
                        <a:defRPr sz="1800"/>
                      </a:pPr>
                      <a:r>
                        <a:rPr sz="1600">
                          <a:solidFill>
                            <a:srgbClr val="FFFFFF"/>
                          </a:solidFill>
                          <a:sym typeface="Arial"/>
                        </a:rPr>
                        <a:t>e.g. depression, anxiety from cyber bullying, cyber stalking etc</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r>
              <a:tr h="353300">
                <a:tc>
                  <a:txBody>
                    <a:bodyPr/>
                    <a:lstStyle/>
                    <a:p>
                      <a:pPr algn="l">
                        <a:defRPr b="1" sz="1600">
                          <a:solidFill>
                            <a:srgbClr val="FFFFFF"/>
                          </a:solidFill>
                          <a:sym typeface="Arial"/>
                        </a:defRPr>
                      </a:pPr>
                      <a:r>
                        <a:t>Economic harm</a:t>
                      </a:r>
                      <a:r>
                        <a:rPr b="0"/>
                        <a:t> </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c>
                  <a:txBody>
                    <a:bodyPr/>
                    <a:lstStyle/>
                    <a:p>
                      <a:pPr algn="l">
                        <a:defRPr sz="1800"/>
                      </a:pPr>
                      <a:r>
                        <a:rPr sz="1600">
                          <a:solidFill>
                            <a:srgbClr val="FFFFFF"/>
                          </a:solidFill>
                          <a:sym typeface="Arial"/>
                        </a:rPr>
                        <a:t>financial loss, e.g. from data breach, cybercrime etc</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r>
              <a:tr h="546650">
                <a:tc>
                  <a:txBody>
                    <a:bodyPr/>
                    <a:lstStyle/>
                    <a:p>
                      <a:pPr algn="l">
                        <a:defRPr sz="1800"/>
                      </a:pPr>
                      <a:r>
                        <a:rPr b="1" sz="1600">
                          <a:solidFill>
                            <a:srgbClr val="FFFFFF"/>
                          </a:solidFill>
                          <a:sym typeface="Arial"/>
                        </a:rPr>
                        <a:t>Reputational harm</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c>
                  <a:txBody>
                    <a:bodyPr/>
                    <a:lstStyle/>
                    <a:p>
                      <a:pPr algn="l">
                        <a:defRPr sz="1800"/>
                      </a:pPr>
                      <a:r>
                        <a:rPr sz="1600">
                          <a:solidFill>
                            <a:srgbClr val="FFFFFF"/>
                          </a:solidFill>
                          <a:sym typeface="Arial"/>
                        </a:rPr>
                        <a:t>e.g. Organization: loss of consumers; Individual: disruption of personal life; Country: damaged trade negotiations.</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r>
              <a:tr h="508125">
                <a:tc>
                  <a:txBody>
                    <a:bodyPr/>
                    <a:lstStyle/>
                    <a:p>
                      <a:pPr algn="l">
                        <a:defRPr sz="1800"/>
                      </a:pPr>
                      <a:r>
                        <a:rPr b="1" sz="1600">
                          <a:solidFill>
                            <a:srgbClr val="FFFFFF"/>
                          </a:solidFill>
                          <a:sym typeface="Arial"/>
                        </a:rPr>
                        <a:t>Cultural harm</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c>
                  <a:txBody>
                    <a:bodyPr/>
                    <a:lstStyle/>
                    <a:p>
                      <a:pPr algn="l">
                        <a:defRPr sz="1600">
                          <a:solidFill>
                            <a:srgbClr val="FFFFFF"/>
                          </a:solidFill>
                          <a:sym typeface="Arial"/>
                        </a:defRPr>
                      </a:pPr>
                      <a:r>
                        <a:t>increase in social disruption, e.g. </a:t>
                      </a:r>
                      <a:r>
                        <a:rPr u="sng">
                          <a:solidFill>
                            <a:schemeClr val="accent5"/>
                          </a:solidFill>
                          <a:uFill>
                            <a:solidFill>
                              <a:schemeClr val="accent5"/>
                            </a:solidFill>
                          </a:uFill>
                          <a:hlinkClick r:id="rId4" invalidUrl="" action="" tgtFrame="" tooltip="" history="1" highlightClick="0" endSnd="0"/>
                        </a:rPr>
                        <a:t>misinformation </a:t>
                      </a:r>
                      <a:r>
                        <a:t>creating real-world violence.</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r>
              <a:tr h="381000">
                <a:tc>
                  <a:txBody>
                    <a:bodyPr/>
                    <a:lstStyle/>
                    <a:p>
                      <a:pPr algn="l">
                        <a:defRPr b="1" sz="1600">
                          <a:solidFill>
                            <a:srgbClr val="FFFFFF"/>
                          </a:solidFill>
                          <a:sym typeface="Arial"/>
                        </a:defRPr>
                      </a:pPr>
                      <a:r>
                        <a:t>Political harm</a:t>
                      </a:r>
                      <a:r>
                        <a:rPr b="0"/>
                        <a:t> </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c>
                  <a:txBody>
                    <a:bodyPr/>
                    <a:lstStyle/>
                    <a:p>
                      <a:pPr algn="l">
                        <a:defRPr sz="1600">
                          <a:solidFill>
                            <a:srgbClr val="FFFFFF"/>
                          </a:solidFill>
                          <a:sym typeface="Arial"/>
                        </a:defRPr>
                      </a:pPr>
                      <a:r>
                        <a:t>e.g. disruption in political process, government services from e.g. internet shutdown, </a:t>
                      </a:r>
                      <a:r>
                        <a:rPr u="sng">
                          <a:solidFill>
                            <a:schemeClr val="accent5"/>
                          </a:solidFill>
                          <a:uFill>
                            <a:solidFill>
                              <a:schemeClr val="accent5"/>
                            </a:solidFill>
                          </a:uFill>
                          <a:hlinkClick r:id="rId5" invalidUrl="" action="" tgtFrame="" tooltip="" history="1" highlightClick="0" endSnd="0"/>
                        </a:rPr>
                        <a:t>botnets</a:t>
                      </a:r>
                      <a:r>
                        <a:t> influencing votes</a:t>
                      </a:r>
                    </a:p>
                  </a:txBody>
                  <a:tcPr marL="0" marR="0" marT="0" marB="0" anchor="t" anchorCtr="0" horzOverflow="overflow">
                    <a:lnL w="28575">
                      <a:solidFill>
                        <a:srgbClr val="9E9E9E"/>
                      </a:solidFill>
                    </a:lnL>
                    <a:lnR w="28575">
                      <a:solidFill>
                        <a:srgbClr val="9E9E9E"/>
                      </a:solidFill>
                    </a:lnR>
                    <a:lnT w="28575">
                      <a:solidFill>
                        <a:srgbClr val="9E9E9E"/>
                      </a:solidFill>
                    </a:lnT>
                    <a:lnB w="28575">
                      <a:solidFill>
                        <a:srgbClr val="9E9E9E"/>
                      </a:solidFill>
                    </a:lnB>
                  </a:tcPr>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Google Shape;76;p15"/>
          <p:cNvSpPr txBox="1"/>
          <p:nvPr>
            <p:ph type="title"/>
          </p:nvPr>
        </p:nvSpPr>
        <p:spPr>
          <a:xfrm>
            <a:off x="387899" y="112249"/>
            <a:ext cx="8368202" cy="686102"/>
          </a:xfrm>
          <a:prstGeom prst="rect">
            <a:avLst/>
          </a:prstGeom>
        </p:spPr>
        <p:txBody>
          <a:bodyPr/>
          <a:lstStyle/>
          <a:p>
            <a:pPr/>
            <a:r>
              <a:t>Disinformation - a working definition</a:t>
            </a:r>
          </a:p>
        </p:txBody>
      </p:sp>
      <p:sp>
        <p:nvSpPr>
          <p:cNvPr id="128" name="Google Shape;77;p15"/>
          <p:cNvSpPr txBox="1"/>
          <p:nvPr>
            <p:ph type="body" sz="half" idx="1"/>
          </p:nvPr>
        </p:nvSpPr>
        <p:spPr>
          <a:xfrm>
            <a:off x="235499" y="1092499"/>
            <a:ext cx="4726802" cy="3509702"/>
          </a:xfrm>
          <a:prstGeom prst="rect">
            <a:avLst/>
          </a:prstGeom>
        </p:spPr>
        <p:txBody>
          <a:bodyPr/>
          <a:lstStyle/>
          <a:p>
            <a:pPr marL="0" indent="0" algn="ctr">
              <a:buSzTx/>
              <a:buNone/>
              <a:defRPr sz="2000">
                <a:latin typeface="+mj-lt"/>
                <a:ea typeface="+mj-ea"/>
                <a:cs typeface="+mj-cs"/>
                <a:sym typeface="Arial"/>
              </a:defRPr>
            </a:pPr>
            <a:r>
              <a:t>“deliberate promotion… of false, misleading or mis-attributed information</a:t>
            </a:r>
          </a:p>
          <a:p>
            <a:pPr marL="0" indent="0" algn="ctr">
              <a:buSzTx/>
              <a:buNone/>
            </a:pPr>
            <a:endParaRPr sz="2000">
              <a:latin typeface="+mj-lt"/>
              <a:ea typeface="+mj-ea"/>
              <a:cs typeface="+mj-cs"/>
              <a:sym typeface="Arial"/>
            </a:endParaRPr>
          </a:p>
          <a:p>
            <a:pPr marL="0" indent="0" algn="ctr">
              <a:buSzTx/>
              <a:buNone/>
              <a:defRPr sz="2000">
                <a:latin typeface="+mj-lt"/>
                <a:ea typeface="+mj-ea"/>
                <a:cs typeface="+mj-cs"/>
                <a:sym typeface="Arial"/>
              </a:defRPr>
            </a:pPr>
            <a:r>
              <a:t>focus on creation, propagation, consumption of disinformation online</a:t>
            </a:r>
          </a:p>
          <a:p>
            <a:pPr marL="0" indent="0" algn="ctr">
              <a:buSzTx/>
              <a:buNone/>
            </a:pPr>
            <a:endParaRPr sz="2000">
              <a:latin typeface="+mj-lt"/>
              <a:ea typeface="+mj-ea"/>
              <a:cs typeface="+mj-cs"/>
              <a:sym typeface="Arial"/>
            </a:endParaRPr>
          </a:p>
          <a:p>
            <a:pPr marL="0" indent="0" algn="ctr">
              <a:buSzTx/>
              <a:buNone/>
              <a:defRPr sz="2000">
                <a:latin typeface="+mj-lt"/>
                <a:ea typeface="+mj-ea"/>
                <a:cs typeface="+mj-cs"/>
                <a:sym typeface="Arial"/>
              </a:defRPr>
            </a:pPr>
            <a:r>
              <a:t>We are especially interested in disinformation designed to change beliefs in a large number of people”</a:t>
            </a:r>
          </a:p>
        </p:txBody>
      </p:sp>
      <p:pic>
        <p:nvPicPr>
          <p:cNvPr id="129" name="Google Shape;78;p15" descr="Google Shape;78;p15"/>
          <p:cNvPicPr>
            <a:picLocks noChangeAspect="1"/>
          </p:cNvPicPr>
          <p:nvPr/>
        </p:nvPicPr>
        <p:blipFill>
          <a:blip r:embed="rId3">
            <a:extLst/>
          </a:blip>
          <a:stretch>
            <a:fillRect/>
          </a:stretch>
        </p:blipFill>
        <p:spPr>
          <a:xfrm>
            <a:off x="5228623" y="1144125"/>
            <a:ext cx="3856176" cy="332727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Google Shape;83;p16"/>
          <p:cNvSpPr txBox="1"/>
          <p:nvPr>
            <p:ph type="title"/>
          </p:nvPr>
        </p:nvSpPr>
        <p:spPr>
          <a:xfrm>
            <a:off x="213600" y="46300"/>
            <a:ext cx="8716800" cy="848399"/>
          </a:xfrm>
          <a:prstGeom prst="rect">
            <a:avLst/>
          </a:prstGeom>
        </p:spPr>
        <p:txBody>
          <a:bodyPr/>
          <a:lstStyle/>
          <a:p>
            <a:pPr/>
            <a:r>
              <a:t>Practical: deciding whether to start an incident</a:t>
            </a:r>
          </a:p>
        </p:txBody>
      </p:sp>
      <p:sp>
        <p:nvSpPr>
          <p:cNvPr id="134" name="Google Shape;84;p16"/>
          <p:cNvSpPr txBox="1"/>
          <p:nvPr>
            <p:ph type="body" idx="1"/>
          </p:nvPr>
        </p:nvSpPr>
        <p:spPr>
          <a:xfrm>
            <a:off x="387899" y="956099"/>
            <a:ext cx="8368202" cy="3895201"/>
          </a:xfrm>
          <a:prstGeom prst="rect">
            <a:avLst/>
          </a:prstGeom>
        </p:spPr>
        <p:txBody>
          <a:bodyPr/>
          <a:lstStyle/>
          <a:p>
            <a:pPr marL="443484" indent="-332613" defTabSz="886968">
              <a:lnSpc>
                <a:spcPct val="150000"/>
              </a:lnSpc>
              <a:buSzPts val="1700"/>
              <a:defRPr sz="1746"/>
            </a:pPr>
            <a:r>
              <a:t>Is this potentially doing harm?</a:t>
            </a:r>
          </a:p>
          <a:p>
            <a:pPr lvl="1" marL="886968" indent="-307975" defTabSz="886968">
              <a:lnSpc>
                <a:spcPct val="150000"/>
              </a:lnSpc>
              <a:buSzPts val="1300"/>
              <a:defRPr sz="1358"/>
            </a:pPr>
            <a:r>
              <a:t>Is that intentional? (changes how you respond)</a:t>
            </a:r>
          </a:p>
          <a:p>
            <a:pPr lvl="1" marL="886968" indent="-307975" defTabSz="886968">
              <a:lnSpc>
                <a:spcPct val="150000"/>
              </a:lnSpc>
              <a:buSzPts val="1300"/>
              <a:defRPr sz="1358"/>
            </a:pPr>
            <a:r>
              <a:t>Are demographics etc being targeted? </a:t>
            </a:r>
          </a:p>
          <a:p>
            <a:pPr lvl="1" marL="886968" indent="-307975" defTabSz="886968">
              <a:lnSpc>
                <a:spcPct val="150000"/>
              </a:lnSpc>
              <a:buSzPts val="1300"/>
              <a:defRPr sz="1358"/>
            </a:pPr>
            <a:r>
              <a:t>Is this medically-related?</a:t>
            </a:r>
          </a:p>
          <a:p>
            <a:pPr lvl="1" marL="886968" indent="-307975" defTabSz="886968">
              <a:lnSpc>
                <a:spcPct val="150000"/>
              </a:lnSpc>
              <a:buSzPts val="1300"/>
              <a:defRPr sz="1358"/>
            </a:pPr>
            <a:r>
              <a:t>Is this part of something we’ve seen already (e.g. known medical scam types)</a:t>
            </a:r>
          </a:p>
          <a:p>
            <a:pPr marL="443484" indent="-332613" defTabSz="886968">
              <a:lnSpc>
                <a:spcPct val="150000"/>
              </a:lnSpc>
              <a:buSzPts val="1700"/>
              <a:defRPr sz="1746"/>
            </a:pPr>
            <a:r>
              <a:t>Is the content false, or is the falsehood elsewhere? </a:t>
            </a:r>
          </a:p>
          <a:p>
            <a:pPr lvl="1" marL="886968" indent="-307975" defTabSz="886968">
              <a:lnSpc>
                <a:spcPct val="150000"/>
              </a:lnSpc>
              <a:buSzPts val="1300"/>
              <a:defRPr sz="1358"/>
            </a:pPr>
            <a:r>
              <a:t>Fake groups, fake profiles, fake amplification etc</a:t>
            </a:r>
          </a:p>
          <a:p>
            <a:pPr marL="443484" indent="-332613" defTabSz="886968">
              <a:lnSpc>
                <a:spcPct val="150000"/>
              </a:lnSpc>
              <a:buSzPts val="1700"/>
              <a:defRPr sz="1746"/>
            </a:pPr>
            <a:r>
              <a:t>Is our team the best one to respond to this?</a:t>
            </a:r>
          </a:p>
          <a:p>
            <a:pPr lvl="1" marL="886968" indent="-307975" defTabSz="886968">
              <a:lnSpc>
                <a:spcPct val="150000"/>
              </a:lnSpc>
              <a:buSzPts val="1300"/>
              <a:defRPr sz="1358"/>
            </a:pPr>
            <a:r>
              <a:t>Is someone else already tracking and responding to this?</a:t>
            </a:r>
          </a:p>
          <a:p>
            <a:pPr lvl="1" marL="886968" indent="-307975" defTabSz="886968">
              <a:lnSpc>
                <a:spcPct val="150000"/>
              </a:lnSpc>
              <a:buSzPts val="1300"/>
              <a:defRPr sz="1358"/>
            </a:pPr>
            <a:r>
              <a:t>Is it e.g. phishing rather than disinformation?</a:t>
            </a:r>
          </a:p>
          <a:p>
            <a:pPr lvl="1" marL="886968" indent="-307975" defTabSz="886968">
              <a:lnSpc>
                <a:spcPct val="150000"/>
              </a:lnSpc>
              <a:buSzPts val="1300"/>
              <a:defRPr sz="1358"/>
            </a:pPr>
            <a:r>
              <a:t>Do we have the resources to respond?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89;p17"/>
          <p:cNvSpPr txBox="1"/>
          <p:nvPr>
            <p:ph type="title"/>
          </p:nvPr>
        </p:nvSpPr>
        <p:spPr>
          <a:xfrm>
            <a:off x="387899" y="98874"/>
            <a:ext cx="8368202" cy="686102"/>
          </a:xfrm>
          <a:prstGeom prst="rect">
            <a:avLst/>
          </a:prstGeom>
        </p:spPr>
        <p:txBody>
          <a:bodyPr/>
          <a:lstStyle/>
          <a:p>
            <a:pPr/>
            <a:r>
              <a:t>Where is this coming from?</a:t>
            </a:r>
          </a:p>
        </p:txBody>
      </p:sp>
      <p:sp>
        <p:nvSpPr>
          <p:cNvPr id="139" name="Google Shape;90;p17"/>
          <p:cNvSpPr txBox="1"/>
          <p:nvPr>
            <p:ph type="body" sz="half" idx="1"/>
          </p:nvPr>
        </p:nvSpPr>
        <p:spPr>
          <a:xfrm>
            <a:off x="387900" y="784974"/>
            <a:ext cx="3659100" cy="3408302"/>
          </a:xfrm>
          <a:prstGeom prst="rect">
            <a:avLst/>
          </a:prstGeom>
        </p:spPr>
        <p:txBody>
          <a:bodyPr/>
          <a:lstStyle/>
          <a:p>
            <a:pPr marL="402336" indent="-301752" defTabSz="804672">
              <a:buSzPts val="1500"/>
              <a:defRPr sz="1584"/>
            </a:pPr>
            <a:r>
              <a:t>Online discussion: </a:t>
            </a:r>
          </a:p>
          <a:p>
            <a:pPr lvl="1" marL="804672" indent="-279400" defTabSz="804672">
              <a:buSzPts val="1200"/>
              <a:defRPr sz="1232"/>
            </a:pPr>
            <a:r>
              <a:t>opinion</a:t>
            </a:r>
          </a:p>
          <a:p>
            <a:pPr lvl="1" marL="804672" indent="-279400" defTabSz="804672">
              <a:buSzPts val="1200"/>
              <a:defRPr sz="1232"/>
            </a:pPr>
            <a:r>
              <a:t>conspiracies</a:t>
            </a:r>
          </a:p>
          <a:p>
            <a:pPr lvl="1" marL="804672" indent="-279400" defTabSz="804672">
              <a:buSzPts val="1200"/>
              <a:defRPr sz="1232"/>
            </a:pPr>
            <a:r>
              <a:t>protest</a:t>
            </a:r>
          </a:p>
          <a:p>
            <a:pPr lvl="1" marL="804672" indent="-279400" defTabSz="804672">
              <a:buSzPts val="1200"/>
              <a:defRPr sz="1232"/>
            </a:pPr>
            <a:r>
              <a:t>nazis</a:t>
            </a:r>
          </a:p>
          <a:p>
            <a:pPr lvl="1" marL="804672" indent="-279400" defTabSz="804672">
              <a:buSzPts val="1200"/>
              <a:defRPr sz="1232"/>
            </a:pPr>
            <a:r>
              <a:t>all the above</a:t>
            </a:r>
          </a:p>
          <a:p>
            <a:pPr marL="402336" indent="-301752" defTabSz="804672">
              <a:buSzPts val="1500"/>
              <a:defRPr sz="1584"/>
            </a:pPr>
            <a:r>
              <a:t>Attention gain</a:t>
            </a:r>
          </a:p>
          <a:p>
            <a:pPr lvl="1" marL="804672" indent="-279400" defTabSz="804672">
              <a:buSzPts val="1200"/>
              <a:defRPr sz="1232"/>
            </a:pPr>
            <a:r>
              <a:t>Sharks, satire and other LOLs</a:t>
            </a:r>
          </a:p>
          <a:p>
            <a:pPr marL="402336" indent="-301752" defTabSz="804672">
              <a:buSzPts val="1500"/>
              <a:defRPr sz="1584"/>
            </a:pPr>
            <a:r>
              <a:t>Financial gain</a:t>
            </a:r>
          </a:p>
          <a:p>
            <a:pPr lvl="1" marL="804672" indent="-279400" defTabSz="804672">
              <a:buSzPts val="1200"/>
              <a:defRPr sz="1232"/>
            </a:pPr>
            <a:r>
              <a:t>Follow the money</a:t>
            </a:r>
          </a:p>
          <a:p>
            <a:pPr marL="402336" indent="-301752" defTabSz="804672">
              <a:buSzPts val="1500"/>
              <a:defRPr sz="1584"/>
            </a:pPr>
            <a:r>
              <a:t>Power gain</a:t>
            </a:r>
          </a:p>
          <a:p>
            <a:pPr lvl="1" marL="804672" indent="-279400" defTabSz="804672">
              <a:buSzPts val="1200"/>
              <a:defRPr sz="1232"/>
            </a:pPr>
            <a:r>
              <a:t>Follow the divisions</a:t>
            </a:r>
          </a:p>
          <a:p>
            <a:pPr marL="402336" indent="-301752" defTabSz="804672">
              <a:buSzPts val="1500"/>
              <a:defRPr sz="1584"/>
            </a:pPr>
            <a:r>
              <a:t>Geopolitical gain</a:t>
            </a:r>
          </a:p>
          <a:p>
            <a:pPr lvl="1" marL="804672" indent="-279400" defTabSz="804672">
              <a:buSzPts val="1200"/>
              <a:defRPr sz="1232"/>
            </a:pPr>
            <a:r>
              <a:t>countries</a:t>
            </a:r>
          </a:p>
        </p:txBody>
      </p:sp>
      <p:pic>
        <p:nvPicPr>
          <p:cNvPr id="140" name="Google Shape;91;p17" descr="Google Shape;91;p17"/>
          <p:cNvPicPr>
            <a:picLocks noChangeAspect="1"/>
          </p:cNvPicPr>
          <p:nvPr/>
        </p:nvPicPr>
        <p:blipFill>
          <a:blip r:embed="rId3">
            <a:extLst/>
          </a:blip>
          <a:stretch>
            <a:fillRect/>
          </a:stretch>
        </p:blipFill>
        <p:spPr>
          <a:xfrm>
            <a:off x="4394299" y="2204699"/>
            <a:ext cx="4488102" cy="2543776"/>
          </a:xfrm>
          <a:prstGeom prst="rect">
            <a:avLst/>
          </a:prstGeom>
          <a:ln w="12700">
            <a:miter lim="400000"/>
          </a:ln>
        </p:spPr>
      </p:pic>
      <p:grpSp>
        <p:nvGrpSpPr>
          <p:cNvPr id="143" name="Google Shape;92;p17"/>
          <p:cNvGrpSpPr/>
          <p:nvPr/>
        </p:nvGrpSpPr>
        <p:grpSpPr>
          <a:xfrm>
            <a:off x="6512224" y="561900"/>
            <a:ext cx="1757702" cy="922201"/>
            <a:chOff x="0" y="0"/>
            <a:chExt cx="1757700" cy="922200"/>
          </a:xfrm>
        </p:grpSpPr>
        <p:sp>
          <p:nvSpPr>
            <p:cNvPr id="141" name="Quote Bubble"/>
            <p:cNvSpPr/>
            <p:nvPr/>
          </p:nvSpPr>
          <p:spPr>
            <a:xfrm>
              <a:off x="0" y="0"/>
              <a:ext cx="1757701" cy="922201"/>
            </a:xfrm>
            <a:prstGeom prst="wedgeEllipseCallout">
              <a:avLst>
                <a:gd name="adj1" fmla="val -20833"/>
                <a:gd name="adj2" fmla="val 62500"/>
              </a:avLst>
            </a:prstGeom>
            <a:solidFill>
              <a:srgbClr val="CFD8DC"/>
            </a:solidFill>
            <a:ln w="9525" cap="flat">
              <a:solidFill>
                <a:srgbClr val="004065"/>
              </a:solidFill>
              <a:prstDash val="solid"/>
              <a:round/>
            </a:ln>
            <a:effectLst/>
          </p:spPr>
          <p:txBody>
            <a:bodyPr wrap="square" lIns="0" tIns="0" rIns="0" bIns="0" numCol="1" anchor="ctr">
              <a:noAutofit/>
            </a:bodyPr>
            <a:lstStyle/>
            <a:p>
              <a:pPr>
                <a:defRPr>
                  <a:solidFill>
                    <a:srgbClr val="000000"/>
                  </a:solidFill>
                </a:defRPr>
              </a:pPr>
            </a:p>
          </p:txBody>
        </p:sp>
        <p:sp>
          <p:nvSpPr>
            <p:cNvPr id="142" name="Blahblahblahblah"/>
            <p:cNvSpPr txBox="1"/>
            <p:nvPr/>
          </p:nvSpPr>
          <p:spPr>
            <a:xfrm>
              <a:off x="262171" y="169383"/>
              <a:ext cx="1233358" cy="5834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ctr">
              <a:spAutoFit/>
            </a:bodyPr>
            <a:lstStyle>
              <a:lvl1pPr>
                <a:defRPr>
                  <a:solidFill>
                    <a:srgbClr val="000000"/>
                  </a:solidFill>
                </a:defRPr>
              </a:lvl1pPr>
            </a:lstStyle>
            <a:p>
              <a:pPr/>
              <a:r>
                <a:t>Blahblahblahblah</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gle Shape;97;p18"/>
          <p:cNvSpPr txBox="1"/>
          <p:nvPr>
            <p:ph type="title"/>
          </p:nvPr>
        </p:nvSpPr>
        <p:spPr>
          <a:xfrm>
            <a:off x="387899" y="184299"/>
            <a:ext cx="8368202" cy="686102"/>
          </a:xfrm>
          <a:prstGeom prst="rect">
            <a:avLst/>
          </a:prstGeom>
        </p:spPr>
        <p:txBody>
          <a:bodyPr/>
          <a:lstStyle/>
          <a:p>
            <a:pPr/>
            <a:r>
              <a:t>Doing it for the LOLs</a:t>
            </a:r>
          </a:p>
        </p:txBody>
      </p:sp>
      <p:sp>
        <p:nvSpPr>
          <p:cNvPr id="148" name="Google Shape;98;p18"/>
          <p:cNvSpPr txBox="1"/>
          <p:nvPr>
            <p:ph type="body" sz="half" idx="1"/>
          </p:nvPr>
        </p:nvSpPr>
        <p:spPr>
          <a:xfrm>
            <a:off x="387899" y="1253450"/>
            <a:ext cx="3790202" cy="3443400"/>
          </a:xfrm>
          <a:prstGeom prst="rect">
            <a:avLst/>
          </a:prstGeom>
        </p:spPr>
        <p:txBody>
          <a:bodyPr/>
          <a:lstStyle>
            <a:lvl1pPr marL="0" indent="0">
              <a:spcBef>
                <a:spcPts val="1600"/>
              </a:spcBef>
              <a:buSzTx/>
              <a:buNone/>
            </a:lvl1pPr>
          </a:lstStyle>
          <a:p>
            <a:pPr/>
            <a:r>
              <a:t>Ignore, unless it’s DDOSing something we care about</a:t>
            </a:r>
          </a:p>
        </p:txBody>
      </p:sp>
      <p:pic>
        <p:nvPicPr>
          <p:cNvPr id="149" name="Google Shape;99;p18" descr="Google Shape;99;p18"/>
          <p:cNvPicPr>
            <a:picLocks noChangeAspect="1"/>
          </p:cNvPicPr>
          <p:nvPr/>
        </p:nvPicPr>
        <p:blipFill>
          <a:blip r:embed="rId2">
            <a:extLst/>
          </a:blip>
          <a:stretch>
            <a:fillRect/>
          </a:stretch>
        </p:blipFill>
        <p:spPr>
          <a:xfrm>
            <a:off x="3868025" y="833100"/>
            <a:ext cx="3048001" cy="3248026"/>
          </a:xfrm>
          <a:prstGeom prst="rect">
            <a:avLst/>
          </a:prstGeom>
          <a:ln w="12700">
            <a:miter lim="400000"/>
          </a:ln>
        </p:spPr>
      </p:pic>
      <p:pic>
        <p:nvPicPr>
          <p:cNvPr id="150" name="Google Shape;100;p18" descr="Google Shape;100;p18"/>
          <p:cNvPicPr>
            <a:picLocks noChangeAspect="1"/>
          </p:cNvPicPr>
          <p:nvPr/>
        </p:nvPicPr>
        <p:blipFill>
          <a:blip r:embed="rId3">
            <a:extLst/>
          </a:blip>
          <a:stretch>
            <a:fillRect/>
          </a:stretch>
        </p:blipFill>
        <p:spPr>
          <a:xfrm>
            <a:off x="5829687" y="2030399"/>
            <a:ext cx="3228976" cy="291465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05;p19"/>
          <p:cNvSpPr txBox="1"/>
          <p:nvPr>
            <p:ph type="title"/>
          </p:nvPr>
        </p:nvSpPr>
        <p:spPr>
          <a:xfrm>
            <a:off x="387899" y="169874"/>
            <a:ext cx="8368202" cy="686102"/>
          </a:xfrm>
          <a:prstGeom prst="rect">
            <a:avLst/>
          </a:prstGeom>
        </p:spPr>
        <p:txBody>
          <a:bodyPr/>
          <a:lstStyle/>
          <a:p>
            <a:pPr/>
            <a:r>
              <a:t>Doing it for Money</a:t>
            </a:r>
          </a:p>
        </p:txBody>
      </p:sp>
      <p:sp>
        <p:nvSpPr>
          <p:cNvPr id="153" name="Google Shape;106;p19"/>
          <p:cNvSpPr txBox="1"/>
          <p:nvPr>
            <p:ph type="body" sz="half" idx="1"/>
          </p:nvPr>
        </p:nvSpPr>
        <p:spPr>
          <a:xfrm>
            <a:off x="387899" y="855974"/>
            <a:ext cx="3891302" cy="3869701"/>
          </a:xfrm>
          <a:prstGeom prst="rect">
            <a:avLst/>
          </a:prstGeom>
        </p:spPr>
        <p:txBody>
          <a:bodyPr/>
          <a:lstStyle/>
          <a:p>
            <a:pPr marL="0" indent="0">
              <a:buSzTx/>
              <a:buNone/>
            </a:pPr>
            <a:r>
              <a:t>Covid19 huckers are selling:</a:t>
            </a:r>
          </a:p>
          <a:p>
            <a:pPr>
              <a:spcBef>
                <a:spcPts val="1600"/>
              </a:spcBef>
            </a:pPr>
            <a:r>
              <a:t>T-shirts</a:t>
            </a:r>
          </a:p>
          <a:p>
            <a:pPr/>
            <a:r>
              <a:t>“Cures”</a:t>
            </a:r>
          </a:p>
          <a:p>
            <a:pPr/>
            <a:r>
              <a:t>Blood</a:t>
            </a:r>
          </a:p>
          <a:p>
            <a:pPr/>
            <a:r>
              <a:t>Views and clicks</a:t>
            </a:r>
          </a:p>
          <a:p>
            <a:pPr/>
            <a:r>
              <a:t>And a bunch of other stuff</a:t>
            </a:r>
          </a:p>
          <a:p>
            <a:pPr marL="0" indent="0">
              <a:spcBef>
                <a:spcPts val="1600"/>
              </a:spcBef>
              <a:buSzTx/>
              <a:buNone/>
            </a:pPr>
            <a:r>
              <a:t>Follow the money...</a:t>
            </a:r>
          </a:p>
        </p:txBody>
      </p:sp>
      <p:pic>
        <p:nvPicPr>
          <p:cNvPr id="154" name="Google Shape;107;p19" descr="Google Shape;107;p19"/>
          <p:cNvPicPr>
            <a:picLocks noChangeAspect="1"/>
          </p:cNvPicPr>
          <p:nvPr/>
        </p:nvPicPr>
        <p:blipFill>
          <a:blip r:embed="rId2">
            <a:extLst/>
          </a:blip>
          <a:stretch>
            <a:fillRect/>
          </a:stretch>
        </p:blipFill>
        <p:spPr>
          <a:xfrm>
            <a:off x="4571998" y="1058949"/>
            <a:ext cx="4397677" cy="366672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112;p20"/>
          <p:cNvSpPr txBox="1"/>
          <p:nvPr>
            <p:ph type="title"/>
          </p:nvPr>
        </p:nvSpPr>
        <p:spPr>
          <a:xfrm>
            <a:off x="387899" y="134800"/>
            <a:ext cx="8368202" cy="1054800"/>
          </a:xfrm>
          <a:prstGeom prst="rect">
            <a:avLst/>
          </a:prstGeom>
        </p:spPr>
        <p:txBody>
          <a:bodyPr/>
          <a:lstStyle>
            <a:lvl1pPr defTabSz="859536">
              <a:defRPr sz="2820"/>
            </a:lvl1pPr>
          </a:lstStyle>
          <a:p>
            <a:pPr/>
            <a:r>
              <a:t>Power-motivated: Targetting, or not targetting? Harms or not Harms?</a:t>
            </a:r>
          </a:p>
        </p:txBody>
      </p:sp>
      <p:pic>
        <p:nvPicPr>
          <p:cNvPr id="157" name="Google Shape;113;p20" descr="Google Shape;113;p20"/>
          <p:cNvPicPr>
            <a:picLocks noChangeAspect="1"/>
          </p:cNvPicPr>
          <p:nvPr/>
        </p:nvPicPr>
        <p:blipFill>
          <a:blip r:embed="rId2">
            <a:extLst/>
          </a:blip>
          <a:stretch>
            <a:fillRect/>
          </a:stretch>
        </p:blipFill>
        <p:spPr>
          <a:xfrm>
            <a:off x="4489100" y="1189599"/>
            <a:ext cx="6977472" cy="3953902"/>
          </a:xfrm>
          <a:prstGeom prst="rect">
            <a:avLst/>
          </a:prstGeom>
          <a:ln w="12700">
            <a:miter lim="400000"/>
          </a:ln>
        </p:spPr>
      </p:pic>
      <p:pic>
        <p:nvPicPr>
          <p:cNvPr id="158" name="Google Shape;114;p20" descr="Google Shape;114;p20"/>
          <p:cNvPicPr>
            <a:picLocks noChangeAspect="1"/>
          </p:cNvPicPr>
          <p:nvPr/>
        </p:nvPicPr>
        <p:blipFill>
          <a:blip r:embed="rId3">
            <a:extLst/>
          </a:blip>
          <a:stretch>
            <a:fillRect/>
          </a:stretch>
        </p:blipFill>
        <p:spPr>
          <a:xfrm>
            <a:off x="99749" y="1522899"/>
            <a:ext cx="4633726" cy="289607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19;p21"/>
          <p:cNvSpPr txBox="1"/>
          <p:nvPr>
            <p:ph type="title"/>
          </p:nvPr>
        </p:nvSpPr>
        <p:spPr>
          <a:xfrm>
            <a:off x="387899" y="198675"/>
            <a:ext cx="8368202" cy="1010100"/>
          </a:xfrm>
          <a:prstGeom prst="rect">
            <a:avLst/>
          </a:prstGeom>
        </p:spPr>
        <p:txBody>
          <a:bodyPr/>
          <a:lstStyle/>
          <a:p>
            <a:pPr defTabSz="850391">
              <a:defRPr sz="2790"/>
            </a:pPr>
            <a:r>
              <a:t>Geopolitically-motivated: </a:t>
            </a:r>
          </a:p>
          <a:p>
            <a:pPr defTabSz="850391">
              <a:defRPr sz="2790"/>
            </a:pPr>
            <a:r>
              <a:t>Westphalian Sovereignty</a:t>
            </a:r>
          </a:p>
        </p:txBody>
      </p:sp>
      <p:sp>
        <p:nvSpPr>
          <p:cNvPr id="161" name="Google Shape;120;p21"/>
          <p:cNvSpPr txBox="1"/>
          <p:nvPr>
            <p:ph type="body" sz="half" idx="1"/>
          </p:nvPr>
        </p:nvSpPr>
        <p:spPr>
          <a:xfrm>
            <a:off x="493500" y="1344949"/>
            <a:ext cx="4078500" cy="3581701"/>
          </a:xfrm>
          <a:prstGeom prst="rect">
            <a:avLst/>
          </a:prstGeom>
        </p:spPr>
        <p:txBody>
          <a:bodyPr/>
          <a:lstStyle/>
          <a:p>
            <a:pPr marL="0" indent="0">
              <a:buSzTx/>
              <a:buNone/>
              <a:defRPr>
                <a:latin typeface="+mj-lt"/>
                <a:ea typeface="+mj-ea"/>
                <a:cs typeface="+mj-cs"/>
                <a:sym typeface="Arial"/>
              </a:defRPr>
            </a:pPr>
            <a:r>
              <a:t>Each nation has sovereignty over its own territory and domestic affairs</a:t>
            </a:r>
          </a:p>
          <a:p>
            <a:pPr marL="0" indent="0">
              <a:spcBef>
                <a:spcPts val="1000"/>
              </a:spcBef>
              <a:buSzTx/>
              <a:buNone/>
            </a:pPr>
            <a:endParaRPr>
              <a:latin typeface="+mj-lt"/>
              <a:ea typeface="+mj-ea"/>
              <a:cs typeface="+mj-cs"/>
              <a:sym typeface="Arial"/>
            </a:endParaRPr>
          </a:p>
          <a:p>
            <a:pPr marL="0" indent="0">
              <a:spcBef>
                <a:spcPts val="1000"/>
              </a:spcBef>
              <a:buSzTx/>
              <a:buNone/>
              <a:defRPr>
                <a:latin typeface="+mj-lt"/>
                <a:ea typeface="+mj-ea"/>
                <a:cs typeface="+mj-cs"/>
                <a:sym typeface="Arial"/>
              </a:defRPr>
            </a:pPr>
            <a:r>
              <a:t>Principal of non-interference in another country’s domestic affairs</a:t>
            </a:r>
          </a:p>
          <a:p>
            <a:pPr marL="0" indent="0">
              <a:spcBef>
                <a:spcPts val="1000"/>
              </a:spcBef>
              <a:buSzTx/>
              <a:buNone/>
            </a:pPr>
            <a:endParaRPr>
              <a:latin typeface="+mj-lt"/>
              <a:ea typeface="+mj-ea"/>
              <a:cs typeface="+mj-cs"/>
              <a:sym typeface="Arial"/>
            </a:endParaRPr>
          </a:p>
          <a:p>
            <a:pPr marL="0" indent="0">
              <a:spcBef>
                <a:spcPts val="1000"/>
              </a:spcBef>
              <a:buSzTx/>
              <a:buNone/>
              <a:defRPr>
                <a:latin typeface="+mj-lt"/>
                <a:ea typeface="+mj-ea"/>
                <a:cs typeface="+mj-cs"/>
                <a:sym typeface="Arial"/>
              </a:defRPr>
            </a:pPr>
            <a:r>
              <a:t>Each state is equal under international law</a:t>
            </a:r>
          </a:p>
        </p:txBody>
      </p:sp>
      <p:pic>
        <p:nvPicPr>
          <p:cNvPr id="162" name="Google Shape;121;p21" descr="Google Shape;121;p21"/>
          <p:cNvPicPr>
            <a:picLocks noChangeAspect="1"/>
          </p:cNvPicPr>
          <p:nvPr/>
        </p:nvPicPr>
        <p:blipFill>
          <a:blip r:embed="rId2">
            <a:extLst/>
          </a:blip>
          <a:stretch>
            <a:fillRect/>
          </a:stretch>
        </p:blipFill>
        <p:spPr>
          <a:xfrm>
            <a:off x="5400399" y="1022749"/>
            <a:ext cx="3355696" cy="395392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arina">
  <a:themeElements>
    <a:clrScheme name="Marina">
      <a:dk1>
        <a:srgbClr val="00517C"/>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Arial"/>
        <a:ea typeface="Arial"/>
        <a:cs typeface="Arial"/>
      </a:majorFont>
      <a:minorFont>
        <a:latin typeface="Helvetica"/>
        <a:ea typeface="Helvetica"/>
        <a:cs typeface="Helvetica"/>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arina">
  <a:themeElements>
    <a:clrScheme name="Marina">
      <a:dk1>
        <a:srgbClr val="000000"/>
      </a:dk1>
      <a:lt1>
        <a:srgbClr val="FFFFFF"/>
      </a:lt1>
      <a:dk2>
        <a:srgbClr val="A7A7A7"/>
      </a:dk2>
      <a:lt2>
        <a:srgbClr val="535353"/>
      </a:lt2>
      <a:accent1>
        <a:srgbClr val="0277BD"/>
      </a:accent1>
      <a:accent2>
        <a:srgbClr val="558B2F"/>
      </a:accent2>
      <a:accent3>
        <a:srgbClr val="009688"/>
      </a:accent3>
      <a:accent4>
        <a:srgbClr val="039BE5"/>
      </a:accent4>
      <a:accent5>
        <a:srgbClr val="8BC34A"/>
      </a:accent5>
      <a:accent6>
        <a:srgbClr val="FFEB38"/>
      </a:accent6>
      <a:hlink>
        <a:srgbClr val="0000FF"/>
      </a:hlink>
      <a:folHlink>
        <a:srgbClr val="FF00FF"/>
      </a:folHlink>
    </a:clrScheme>
    <a:fontScheme name="Marina">
      <a:majorFont>
        <a:latin typeface="Arial"/>
        <a:ea typeface="Arial"/>
        <a:cs typeface="Arial"/>
      </a:majorFont>
      <a:minorFont>
        <a:latin typeface="Helvetica"/>
        <a:ea typeface="Helvetica"/>
        <a:cs typeface="Helvetica"/>
      </a:minorFont>
    </a:fontScheme>
    <a:fmtScheme name="Mar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7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FFFFF"/>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