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CAD5E7"/>
          </a:solidFill>
        </a:fill>
      </a:tcStyle>
    </a:wholeTbl>
    <a:band2H>
      <a:tcTxStyle b="def" i="def"/>
      <a:tcStyle>
        <a:tcBdr/>
        <a:fill>
          <a:solidFill>
            <a:srgbClr val="E6EBF4"/>
          </a:solidFill>
        </a:fill>
      </a:tcStyle>
    </a:band2H>
    <a:firstCol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381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381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CADCD9"/>
          </a:solidFill>
        </a:fill>
      </a:tcStyle>
    </a:wholeTbl>
    <a:band2H>
      <a:tcTxStyle b="def" i="def"/>
      <a:tcStyle>
        <a:tcBdr/>
        <a:fill>
          <a:solidFill>
            <a:srgbClr val="E6EEED"/>
          </a:solidFill>
        </a:fill>
      </a:tcStyle>
    </a:band2H>
    <a:firstCol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381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381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FFF7CC"/>
          </a:solidFill>
        </a:fill>
      </a:tcStyle>
    </a:wholeTbl>
    <a:band2H>
      <a:tcTxStyle b="def" i="def"/>
      <a:tcStyle>
        <a:tcBdr/>
        <a:fill>
          <a:solidFill>
            <a:srgbClr val="FFFBE7"/>
          </a:solidFill>
        </a:fill>
      </a:tcStyle>
    </a:band2H>
    <a:firstCol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381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381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00517C"/>
          </a:solidFill>
        </a:fill>
      </a:tcStyle>
    </a:band2H>
    <a:firstCol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517C"/>
          </a:solidFill>
        </a:fill>
      </a:tcStyle>
    </a:lastRow>
    <a:firstRow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381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381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docs.google.com/spreadsheets/d/1yoiHNNSkNq5HoNEFiSrYTAE3nuFnp9wMBMcsh-TRx_w/edit#gid=398450894" TargetMode="External"/><Relationship Id="rId4" Type="http://schemas.openxmlformats.org/officeDocument/2006/relationships/hyperlink" Target="https://data.cogsec-collab.org/dataset/covid19-cases/resource/9a423ab1-7600-4545-ada3-5c849e1a5dee#{}" TargetMode="Externa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hoaxy.iuni.iu.edu/#query=vaccination&amp;sort=mixed&amp;type=Twitter&amp;lang=" TargetMode="Externa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wearesocial.com/global-digital-report-2019" TargetMode="Externa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Shape 1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Read the blogpost btw - it’s a lovely description of what happens in data science.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 u="sng">
                <a:solidFill>
                  <a:srgbClr val="2200CC"/>
                </a:solidFill>
              </a:defRPr>
            </a:pPr>
            <a:r>
              <a:rPr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https://docs.google.com/spreadsheets/d/1yoiHNNSkNq5HoNEFiSrYTAE3nuFnp9wMBMcsh-TRx_w/edit#gid=398450894</a:t>
            </a:r>
            <a:r>
              <a:rPr u="none">
                <a:solidFill>
                  <a:srgbClr val="000000"/>
                </a:solidFill>
              </a:rPr>
              <a:t> and </a:t>
            </a:r>
            <a:r>
              <a:rPr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4" invalidUrl="" action="" tgtFrame="" tooltip="" history="1" highlightClick="0" endSnd="0"/>
              </a:rPr>
              <a:t>https://data.cogsec-collab.org/dataset/covid19-cases/resource/9a423ab1-7600-4545-ada3-5c849e1a5dee#{}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Shape 1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 u="sng">
                <a:solidFill>
                  <a:srgbClr val="2200CC"/>
                </a:solidFill>
              </a:defRPr>
            </a:pPr>
            <a:r>
              <a:rPr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https://hoaxy.iuni.iu.edu/#query=vaccination&amp;sort=mixed&amp;type=Twitter&amp;lang=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Hoaxy uses Gephi - we have instructions for how to run twitter through that in the BigBook too.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List from Chris Burgess post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See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Global digital report 2019</a:t>
            </a:r>
            <a:r>
              <a:t>, We Are Social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2" name="Shape 2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Read the blogpost btw - it’s a lovely description of what happens in data science.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0;p2"/>
          <p:cNvSpPr/>
          <p:nvPr/>
        </p:nvSpPr>
        <p:spPr>
          <a:xfrm>
            <a:off x="1524800" y="672605"/>
            <a:ext cx="1081626" cy="1124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chemeClr val="accent5"/>
            </a:solidFill>
            <a:miter lim="8000"/>
          </a:ln>
        </p:spPr>
        <p:txBody>
          <a:bodyPr lIns="0" tIns="0" rIns="0" bIns="0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" name="Google Shape;11;p2"/>
          <p:cNvSpPr/>
          <p:nvPr/>
        </p:nvSpPr>
        <p:spPr>
          <a:xfrm rot="10800000">
            <a:off x="6537562" y="3342925"/>
            <a:ext cx="1081626" cy="1124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chemeClr val="accent5"/>
            </a:solidFill>
            <a:miter lim="8000"/>
          </a:ln>
        </p:spPr>
        <p:txBody>
          <a:bodyPr lIns="0" tIns="0" rIns="0" bIns="0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3" name="Google Shape;12;p2"/>
          <p:cNvSpPr/>
          <p:nvPr/>
        </p:nvSpPr>
        <p:spPr>
          <a:xfrm>
            <a:off x="4359602" y="2817464"/>
            <a:ext cx="424801" cy="1"/>
          </a:xfrm>
          <a:prstGeom prst="line">
            <a:avLst/>
          </a:prstGeom>
          <a:ln w="38100">
            <a:solidFill>
              <a:schemeClr val="accent4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1680302" y="1188925"/>
            <a:ext cx="5783401" cy="1457401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1680302" y="3049449"/>
            <a:ext cx="5783401" cy="909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53;p11"/>
          <p:cNvSpPr/>
          <p:nvPr/>
        </p:nvSpPr>
        <p:spPr>
          <a:xfrm>
            <a:off x="149" y="5076825"/>
            <a:ext cx="9143702" cy="666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0" name="xx%"/>
          <p:cNvSpPr txBox="1"/>
          <p:nvPr>
            <p:ph type="title" hasCustomPrompt="1"/>
          </p:nvPr>
        </p:nvSpPr>
        <p:spPr>
          <a:xfrm>
            <a:off x="387899" y="1152450"/>
            <a:ext cx="8368202" cy="1538400"/>
          </a:xfrm>
          <a:prstGeom prst="rect">
            <a:avLst/>
          </a:prstGeom>
        </p:spPr>
        <p:txBody>
          <a:bodyPr anchor="ctr"/>
          <a:lstStyle>
            <a:lvl1pPr algn="ctr">
              <a:defRPr sz="13000">
                <a:solidFill>
                  <a:schemeClr val="accent5"/>
                </a:solidFill>
              </a:defRPr>
            </a:lvl1pPr>
          </a:lstStyle>
          <a:p>
            <a:pPr/>
            <a:r>
              <a:t>xx%</a:t>
            </a:r>
          </a:p>
        </p:txBody>
      </p:sp>
      <p:sp>
        <p:nvSpPr>
          <p:cNvPr id="101" name="Body Level One…"/>
          <p:cNvSpPr txBox="1"/>
          <p:nvPr>
            <p:ph type="body" sz="quarter" idx="1"/>
          </p:nvPr>
        </p:nvSpPr>
        <p:spPr>
          <a:xfrm>
            <a:off x="387899" y="2919450"/>
            <a:ext cx="8368202" cy="1071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Text"/>
          <p:cNvSpPr txBox="1"/>
          <p:nvPr>
            <p:ph type="title"/>
          </p:nvPr>
        </p:nvSpPr>
        <p:spPr>
          <a:xfrm>
            <a:off x="514351" y="457200"/>
            <a:ext cx="8130600" cy="945000"/>
          </a:xfrm>
          <a:prstGeom prst="rect">
            <a:avLst/>
          </a:prstGeom>
        </p:spPr>
        <p:txBody>
          <a:bodyPr lIns="34275" tIns="34275" rIns="34275" bIns="34275" anchor="ctr"/>
          <a:lstStyle/>
          <a:p>
            <a:pPr/>
            <a:r>
              <a:t>Title Text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4419600" y="4599637"/>
            <a:ext cx="2133600" cy="3352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Text"/>
          <p:cNvSpPr txBox="1"/>
          <p:nvPr>
            <p:ph type="title"/>
          </p:nvPr>
        </p:nvSpPr>
        <p:spPr>
          <a:xfrm>
            <a:off x="514351" y="457200"/>
            <a:ext cx="8130600" cy="945000"/>
          </a:xfrm>
          <a:prstGeom prst="rect">
            <a:avLst/>
          </a:prstGeom>
        </p:spPr>
        <p:txBody>
          <a:bodyPr lIns="34275" tIns="34275" rIns="34275" bIns="34275" anchor="ctr"/>
          <a:lstStyle/>
          <a:p>
            <a:pPr/>
            <a:r>
              <a:t>Title Text</a:t>
            </a:r>
          </a:p>
        </p:txBody>
      </p:sp>
      <p:sp>
        <p:nvSpPr>
          <p:cNvPr id="125" name="Body Level One…"/>
          <p:cNvSpPr txBox="1"/>
          <p:nvPr>
            <p:ph type="body" idx="1"/>
          </p:nvPr>
        </p:nvSpPr>
        <p:spPr>
          <a:xfrm>
            <a:off x="514351" y="1402199"/>
            <a:ext cx="8130600" cy="2941201"/>
          </a:xfrm>
          <a:prstGeom prst="rect">
            <a:avLst/>
          </a:prstGeom>
        </p:spPr>
        <p:txBody>
          <a:bodyPr lIns="34275" tIns="34275" rIns="34275" bIns="34275">
            <a:normAutofit fontScale="100000" lnSpcReduction="0"/>
          </a:bodyPr>
          <a:lstStyle>
            <a:lvl1pPr indent="-317500">
              <a:lnSpc>
                <a:spcPct val="100000"/>
              </a:lnSpc>
              <a:spcBef>
                <a:spcPts val="800"/>
              </a:spcBef>
              <a:buChar char="•"/>
            </a:lvl1pPr>
            <a:lvl2pPr>
              <a:lnSpc>
                <a:spcPct val="100000"/>
              </a:lnSpc>
              <a:spcBef>
                <a:spcPts val="800"/>
              </a:spcBef>
              <a:buChar char="•"/>
            </a:lvl2pPr>
            <a:lvl3pPr>
              <a:lnSpc>
                <a:spcPct val="100000"/>
              </a:lnSpc>
              <a:spcBef>
                <a:spcPts val="800"/>
              </a:spcBef>
              <a:buChar char="•"/>
            </a:lvl3pPr>
            <a:lvl4pPr>
              <a:lnSpc>
                <a:spcPct val="100000"/>
              </a:lnSpc>
              <a:spcBef>
                <a:spcPts val="800"/>
              </a:spcBef>
              <a:buChar char="•"/>
            </a:lvl4pPr>
            <a:lvl5pPr>
              <a:lnSpc>
                <a:spcPct val="100000"/>
              </a:lnSpc>
              <a:spcBef>
                <a:spcPts val="800"/>
              </a:spcBef>
              <a:buChar char="•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Google Shape;64;p14"/>
          <p:cNvSpPr/>
          <p:nvPr/>
        </p:nvSpPr>
        <p:spPr>
          <a:xfrm flipV="1">
            <a:off x="50655" y="729050"/>
            <a:ext cx="1" cy="378001"/>
          </a:xfrm>
          <a:prstGeom prst="line">
            <a:avLst/>
          </a:prstGeom>
          <a:ln w="127000" cap="sq">
            <a:solidFill>
              <a:schemeClr val="accent3"/>
            </a:solidFill>
            <a:miter lim="8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4419600" y="4599637"/>
            <a:ext cx="2133600" cy="3352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Text"/>
          <p:cNvSpPr txBox="1"/>
          <p:nvPr>
            <p:ph type="title"/>
          </p:nvPr>
        </p:nvSpPr>
        <p:spPr>
          <a:xfrm>
            <a:off x="514351" y="457200"/>
            <a:ext cx="8130600" cy="945000"/>
          </a:xfrm>
          <a:prstGeom prst="rect">
            <a:avLst/>
          </a:prstGeom>
        </p:spPr>
        <p:txBody>
          <a:bodyPr lIns="34275" tIns="34275" rIns="34275" bIns="34275" anchor="ctr"/>
          <a:lstStyle/>
          <a:p>
            <a:pPr/>
            <a:r>
              <a:t>Title Text</a:t>
            </a:r>
          </a:p>
        </p:txBody>
      </p:sp>
      <p:sp>
        <p:nvSpPr>
          <p:cNvPr id="135" name="Google Shape;67;p15"/>
          <p:cNvSpPr/>
          <p:nvPr/>
        </p:nvSpPr>
        <p:spPr>
          <a:xfrm>
            <a:off x="497517" y="1342669"/>
            <a:ext cx="8147401" cy="3060302"/>
          </a:xfrm>
          <a:prstGeom prst="roundRect">
            <a:avLst>
              <a:gd name="adj" fmla="val 2634"/>
            </a:avLst>
          </a:prstGeom>
          <a:solidFill>
            <a:schemeClr val="accent3">
              <a:alpha val="749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136" name="Body Level One…"/>
          <p:cNvSpPr txBox="1"/>
          <p:nvPr>
            <p:ph type="body" sz="half" idx="1"/>
          </p:nvPr>
        </p:nvSpPr>
        <p:spPr>
          <a:xfrm>
            <a:off x="514351" y="1402199"/>
            <a:ext cx="3780000" cy="2941201"/>
          </a:xfrm>
          <a:prstGeom prst="rect">
            <a:avLst/>
          </a:prstGeom>
        </p:spPr>
        <p:txBody>
          <a:bodyPr lIns="34275" tIns="34275" rIns="34275" bIns="34275">
            <a:normAutofit fontScale="100000" lnSpcReduction="0"/>
          </a:bodyPr>
          <a:lstStyle>
            <a:lvl1pPr indent="-317500">
              <a:lnSpc>
                <a:spcPct val="100000"/>
              </a:lnSpc>
              <a:spcBef>
                <a:spcPts val="800"/>
              </a:spcBef>
              <a:buChar char="•"/>
            </a:lvl1pPr>
            <a:lvl2pPr>
              <a:lnSpc>
                <a:spcPct val="100000"/>
              </a:lnSpc>
              <a:spcBef>
                <a:spcPts val="800"/>
              </a:spcBef>
              <a:buChar char="•"/>
            </a:lvl2pPr>
            <a:lvl3pPr>
              <a:lnSpc>
                <a:spcPct val="100000"/>
              </a:lnSpc>
              <a:spcBef>
                <a:spcPts val="800"/>
              </a:spcBef>
              <a:buChar char="•"/>
            </a:lvl3pPr>
            <a:lvl4pPr>
              <a:lnSpc>
                <a:spcPct val="100000"/>
              </a:lnSpc>
              <a:spcBef>
                <a:spcPts val="800"/>
              </a:spcBef>
              <a:buChar char="•"/>
            </a:lvl4pPr>
            <a:lvl5pPr>
              <a:lnSpc>
                <a:spcPct val="100000"/>
              </a:lnSpc>
              <a:spcBef>
                <a:spcPts val="800"/>
              </a:spcBef>
              <a:buChar char="•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Google Shape;69;p15"/>
          <p:cNvSpPr/>
          <p:nvPr/>
        </p:nvSpPr>
        <p:spPr>
          <a:xfrm flipV="1">
            <a:off x="42862" y="747640"/>
            <a:ext cx="2701" cy="368401"/>
          </a:xfrm>
          <a:prstGeom prst="line">
            <a:avLst/>
          </a:prstGeom>
          <a:ln w="127000" cap="sq">
            <a:solidFill>
              <a:schemeClr val="accent3"/>
            </a:solidFill>
            <a:miter lim="8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xfrm>
            <a:off x="4419600" y="4599637"/>
            <a:ext cx="2133600" cy="3352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Text"/>
          <p:cNvSpPr txBox="1"/>
          <p:nvPr>
            <p:ph type="title"/>
          </p:nvPr>
        </p:nvSpPr>
        <p:spPr>
          <a:xfrm>
            <a:off x="752855" y="3431285"/>
            <a:ext cx="7781702" cy="740701"/>
          </a:xfrm>
          <a:prstGeom prst="rect">
            <a:avLst/>
          </a:prstGeom>
        </p:spPr>
        <p:txBody>
          <a:bodyPr lIns="0" tIns="0" rIns="0" bIns="0"/>
          <a:lstStyle/>
          <a:p>
            <a:pPr/>
            <a:r>
              <a:t>Title Text</a:t>
            </a:r>
          </a:p>
        </p:txBody>
      </p:sp>
      <p:sp>
        <p:nvSpPr>
          <p:cNvPr id="146" name="Google Shape;72;p16"/>
          <p:cNvSpPr/>
          <p:nvPr>
            <p:ph type="pic" sz="quarter" idx="21"/>
          </p:nvPr>
        </p:nvSpPr>
        <p:spPr>
          <a:xfrm>
            <a:off x="786338" y="1605520"/>
            <a:ext cx="2286001" cy="1714501"/>
          </a:xfrm>
          <a:prstGeom prst="rect">
            <a:avLst/>
          </a:prstGeom>
          <a:ln w="38100" cap="sq">
            <a:solidFill>
              <a:srgbClr val="00517C"/>
            </a:solidFill>
            <a:miter lim="800000"/>
          </a:ln>
          <a:effectLst>
            <a:outerShdw sx="100000" sy="100000" kx="0" ky="0" algn="b" rotWithShape="0" blurRad="50800" dist="50800" dir="2700000">
              <a:srgbClr val="000000">
                <a:alpha val="49410"/>
              </a:srgbClr>
            </a:outerShdw>
          </a:effectLst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7" name="Google Shape;73;p16"/>
          <p:cNvSpPr/>
          <p:nvPr>
            <p:ph type="pic" sz="quarter" idx="22"/>
          </p:nvPr>
        </p:nvSpPr>
        <p:spPr>
          <a:xfrm>
            <a:off x="3474604" y="1605520"/>
            <a:ext cx="2286001" cy="1714501"/>
          </a:xfrm>
          <a:prstGeom prst="rect">
            <a:avLst/>
          </a:prstGeom>
          <a:ln w="38100" cap="sq">
            <a:solidFill>
              <a:srgbClr val="00517C"/>
            </a:solidFill>
            <a:miter lim="800000"/>
          </a:ln>
          <a:effectLst>
            <a:outerShdw sx="100000" sy="100000" kx="0" ky="0" algn="b" rotWithShape="0" blurRad="50800" dist="50800" dir="2700000">
              <a:srgbClr val="000000">
                <a:alpha val="49410"/>
              </a:srgbClr>
            </a:outerShdw>
          </a:effectLst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8" name="Google Shape;74;p16"/>
          <p:cNvSpPr/>
          <p:nvPr>
            <p:ph type="pic" sz="quarter" idx="23"/>
          </p:nvPr>
        </p:nvSpPr>
        <p:spPr>
          <a:xfrm>
            <a:off x="6162869" y="1605520"/>
            <a:ext cx="2286001" cy="1714501"/>
          </a:xfrm>
          <a:prstGeom prst="rect">
            <a:avLst/>
          </a:prstGeom>
          <a:ln w="38100" cap="sq">
            <a:solidFill>
              <a:srgbClr val="00517C"/>
            </a:solidFill>
            <a:miter lim="800000"/>
          </a:ln>
          <a:effectLst>
            <a:outerShdw sx="100000" sy="100000" kx="0" ky="0" algn="b" rotWithShape="0" blurRad="50800" dist="50800" dir="2700000">
              <a:srgbClr val="000000">
                <a:alpha val="49410"/>
              </a:srgbClr>
            </a:outerShdw>
          </a:effectLst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9" name="Body Level One…"/>
          <p:cNvSpPr txBox="1"/>
          <p:nvPr>
            <p:ph type="body" sz="quarter" idx="1"/>
          </p:nvPr>
        </p:nvSpPr>
        <p:spPr>
          <a:xfrm>
            <a:off x="752669" y="4200525"/>
            <a:ext cx="7772401" cy="62850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1400"/>
            </a:lvl1pPr>
            <a:lvl2pPr marL="914400" indent="-317500">
              <a:lnSpc>
                <a:spcPct val="100000"/>
              </a:lnSpc>
              <a:buClrTx/>
              <a:buSzPts val="1400"/>
              <a:buFontTx/>
              <a:buChar char="•"/>
              <a:defRPr sz="1400"/>
            </a:lvl2pPr>
            <a:lvl3pPr marL="1371600" indent="-317500">
              <a:lnSpc>
                <a:spcPct val="100000"/>
              </a:lnSpc>
              <a:buClrTx/>
              <a:buSzPts val="1400"/>
              <a:buFontTx/>
              <a:buChar char="•"/>
              <a:defRPr sz="1400"/>
            </a:lvl3pPr>
            <a:lvl4pPr marL="1828800" indent="-317500">
              <a:lnSpc>
                <a:spcPct val="100000"/>
              </a:lnSpc>
              <a:buClrTx/>
              <a:buSzPts val="1400"/>
              <a:buFontTx/>
              <a:buChar char="•"/>
              <a:defRPr sz="1400"/>
            </a:lvl4pPr>
            <a:lvl5pPr marL="2286000" indent="-317500">
              <a:lnSpc>
                <a:spcPct val="100000"/>
              </a:lnSpc>
              <a:buClrTx/>
              <a:buSzPts val="1400"/>
              <a:buFontTx/>
              <a:buChar char="•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xfrm>
            <a:off x="8449594" y="4446755"/>
            <a:ext cx="195551" cy="195551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900">
                <a:solidFill>
                  <a:srgbClr val="CFD8DC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7;p3"/>
          <p:cNvSpPr/>
          <p:nvPr/>
        </p:nvSpPr>
        <p:spPr>
          <a:xfrm>
            <a:off x="4359602" y="2817464"/>
            <a:ext cx="424801" cy="1"/>
          </a:xfrm>
          <a:prstGeom prst="line">
            <a:avLst/>
          </a:prstGeom>
          <a:ln w="38100">
            <a:solidFill>
              <a:schemeClr val="accent4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80750" y="1764950"/>
            <a:ext cx="8222100" cy="907501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21;p4"/>
          <p:cNvSpPr/>
          <p:nvPr/>
        </p:nvSpPr>
        <p:spPr>
          <a:xfrm>
            <a:off x="492563" y="1260284"/>
            <a:ext cx="424801" cy="1"/>
          </a:xfrm>
          <a:prstGeom prst="line">
            <a:avLst/>
          </a:prstGeom>
          <a:ln w="38100">
            <a:solidFill>
              <a:schemeClr val="accent4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idx="1"/>
          </p:nvPr>
        </p:nvSpPr>
        <p:spPr>
          <a:xfrm>
            <a:off x="387899" y="1489823"/>
            <a:ext cx="8368202" cy="30789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26;p5"/>
          <p:cNvSpPr/>
          <p:nvPr/>
        </p:nvSpPr>
        <p:spPr>
          <a:xfrm>
            <a:off x="492563" y="1260284"/>
            <a:ext cx="424801" cy="1"/>
          </a:xfrm>
          <a:prstGeom prst="line">
            <a:avLst/>
          </a:prstGeom>
          <a:ln w="38100">
            <a:solidFill>
              <a:schemeClr val="accent4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half" idx="1"/>
          </p:nvPr>
        </p:nvSpPr>
        <p:spPr>
          <a:xfrm>
            <a:off x="387899" y="1489824"/>
            <a:ext cx="3999902" cy="30789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29;p5"/>
          <p:cNvSpPr txBox="1"/>
          <p:nvPr>
            <p:ph type="body" sz="half" idx="21"/>
          </p:nvPr>
        </p:nvSpPr>
        <p:spPr>
          <a:xfrm>
            <a:off x="4756199" y="1489824"/>
            <a:ext cx="3999902" cy="30789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35;p7"/>
          <p:cNvSpPr/>
          <p:nvPr/>
        </p:nvSpPr>
        <p:spPr>
          <a:xfrm>
            <a:off x="489218" y="1412276"/>
            <a:ext cx="331501" cy="1"/>
          </a:xfrm>
          <a:prstGeom prst="line">
            <a:avLst/>
          </a:prstGeom>
          <a:ln w="38100">
            <a:solidFill>
              <a:schemeClr val="accent4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xfrm>
            <a:off x="387899" y="555600"/>
            <a:ext cx="2808001" cy="755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quarter" idx="1"/>
          </p:nvPr>
        </p:nvSpPr>
        <p:spPr>
          <a:xfrm>
            <a:off x="387899" y="1594024"/>
            <a:ext cx="2808001" cy="26811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xfrm>
            <a:off x="490250" y="526349"/>
            <a:ext cx="56187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43;p9"/>
          <p:cNvSpPr/>
          <p:nvPr/>
        </p:nvSpPr>
        <p:spPr>
          <a:xfrm>
            <a:off x="4572000" y="-75"/>
            <a:ext cx="4572000" cy="5143501"/>
          </a:xfrm>
          <a:prstGeom prst="rect">
            <a:avLst/>
          </a:prstGeom>
          <a:solidFill>
            <a:srgbClr val="00406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0" name="Google Shape;44;p9"/>
          <p:cNvSpPr/>
          <p:nvPr/>
        </p:nvSpPr>
        <p:spPr>
          <a:xfrm>
            <a:off x="5029675" y="4495503"/>
            <a:ext cx="540901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1" name="Title Text"/>
          <p:cNvSpPr txBox="1"/>
          <p:nvPr>
            <p:ph type="title"/>
          </p:nvPr>
        </p:nvSpPr>
        <p:spPr>
          <a:xfrm>
            <a:off x="265500" y="1209075"/>
            <a:ext cx="4045200" cy="1506301"/>
          </a:xfrm>
          <a:prstGeom prst="rect">
            <a:avLst/>
          </a:prstGeom>
        </p:spPr>
        <p:txBody>
          <a:bodyPr/>
          <a:lstStyle>
            <a:lvl1pPr algn="ctr">
              <a:defRPr sz="3800"/>
            </a:lvl1pPr>
          </a:lstStyle>
          <a:p>
            <a:pPr/>
            <a:r>
              <a:t>Title Text</a:t>
            </a:r>
          </a:p>
        </p:txBody>
      </p:sp>
      <p:sp>
        <p:nvSpPr>
          <p:cNvPr id="82" name="Body Level One…"/>
          <p:cNvSpPr txBox="1"/>
          <p:nvPr>
            <p:ph type="body" sz="quarter" idx="1"/>
          </p:nvPr>
        </p:nvSpPr>
        <p:spPr>
          <a:xfrm>
            <a:off x="265500" y="2769000"/>
            <a:ext cx="4045200" cy="13455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chemeClr val="accent5"/>
                </a:solidFill>
              </a:defRPr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chemeClr val="accent5"/>
                </a:solidFill>
              </a:defRPr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chemeClr val="accent5"/>
                </a:solidFill>
              </a:defRPr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chemeClr val="accent5"/>
                </a:solidFill>
              </a:defRPr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chemeClr val="accent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Google Shape;47;p9"/>
          <p:cNvSpPr txBox="1"/>
          <p:nvPr>
            <p:ph type="body" sz="half" idx="21"/>
          </p:nvPr>
        </p:nvSpPr>
        <p:spPr>
          <a:xfrm>
            <a:off x="4939500" y="724199"/>
            <a:ext cx="3837000" cy="3695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/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Body Level One…"/>
          <p:cNvSpPr txBox="1"/>
          <p:nvPr>
            <p:ph type="body" sz="quarter" idx="1"/>
          </p:nvPr>
        </p:nvSpPr>
        <p:spPr>
          <a:xfrm>
            <a:off x="319499" y="4233724"/>
            <a:ext cx="5998802" cy="5988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  <a:lvl2pPr>
              <a:lnSpc>
                <a:spcPct val="100000"/>
              </a:lnSpc>
              <a:buClrTx/>
              <a:buFontTx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lnSpc>
                <a:spcPct val="100000"/>
              </a:lnSpc>
              <a:buClrTx/>
              <a:buFontTx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lnSpc>
                <a:spcPct val="100000"/>
              </a:lnSpc>
              <a:buClrTx/>
              <a:buFontTx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lnSpc>
                <a:spcPct val="100000"/>
              </a:lnSpc>
              <a:buClrTx/>
              <a:buFontTx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87899" y="458024"/>
            <a:ext cx="8368202" cy="68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hyperlink" Target="https://docs.google.com/spreadsheets/d/1yoiHNNSkNq5HoNEFiSrYTAE3nuFnp9wMBMcsh-TRx_w/edit#gid=398450894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medium.com/the-mission/deconstructing-data-science-breaking-the-complex-craft-into-its-simplest-parts-15b15420df21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medium.com/the-mission/deconstructing-data-science-breaking-the-complex-craft-into-its-simplest-parts-15b15420df21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botsentinel.com/" TargetMode="External"/><Relationship Id="rId3" Type="http://schemas.openxmlformats.org/officeDocument/2006/relationships/hyperlink" Target="https://securingdemocracy.gmfus.org/hamilton-dashboard/" TargetMode="External"/><Relationship Id="rId4" Type="http://schemas.openxmlformats.org/officeDocument/2006/relationships/hyperlink" Target="https://covid19misinfo.org/" TargetMode="External"/><Relationship Id="rId5" Type="http://schemas.openxmlformats.org/officeDocument/2006/relationships/hyperlink" Target="https://covid19misinfo.org/botswatch/" TargetMode="External"/><Relationship Id="rId6" Type="http://schemas.openxmlformats.org/officeDocument/2006/relationships/hyperlink" Target="https://osome.iuni.iu.edu/tools/" TargetMode="External"/><Relationship Id="rId7" Type="http://schemas.openxmlformats.org/officeDocument/2006/relationships/hyperlink" Target="https://blog.twitter.com/developer/en_us/topics/tools/2020/covid19_public_conversation_data.html" TargetMode="External"/><Relationship Id="rId8" Type="http://schemas.openxmlformats.org/officeDocument/2006/relationships/hyperlink" Target="http://cosmos.ualr.edu/misinformation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en.wikipedia.org/wiki/Misinformation_related_to_the_2019%E2%80%9320_coronavirus_pandemic" TargetMode="External"/><Relationship Id="rId3" Type="http://schemas.openxmlformats.org/officeDocument/2006/relationships/hyperlink" Target="https://www.who.int/emergencies/diseases/novel-coronavirus-2019/advice-for-public/myth-busters" TargetMode="External"/><Relationship Id="rId4" Type="http://schemas.openxmlformats.org/officeDocument/2006/relationships/hyperlink" Target="https://euvsdisinfo.eu/disinformation-cases/" TargetMode="External"/><Relationship Id="rId5" Type="http://schemas.openxmlformats.org/officeDocument/2006/relationships/hyperlink" Target="https://datastudio.google.com/u/0/reporting/1Pkf0o_bwqARkNsMInOQXZyT7SCjYefEB/page/fdhOB" TargetMode="External"/><Relationship Id="rId6" Type="http://schemas.openxmlformats.org/officeDocument/2006/relationships/hyperlink" Target="https://www.cmu.edu/ideas-social-cybersecurity/research/coronavirus.html" TargetMode="External"/><Relationship Id="rId7" Type="http://schemas.openxmlformats.org/officeDocument/2006/relationships/hyperlink" Target="https://hoaxy.iuni.iu.edu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83;p17"/>
          <p:cNvSpPr txBox="1"/>
          <p:nvPr>
            <p:ph type="ctrTitle"/>
          </p:nvPr>
        </p:nvSpPr>
        <p:spPr>
          <a:xfrm>
            <a:off x="1680302" y="1188925"/>
            <a:ext cx="5783401" cy="1457401"/>
          </a:xfrm>
          <a:prstGeom prst="rect">
            <a:avLst/>
          </a:prstGeom>
        </p:spPr>
        <p:txBody>
          <a:bodyPr/>
          <a:lstStyle/>
          <a:p>
            <a:pPr/>
            <a:r>
              <a:t>CTI League</a:t>
            </a:r>
          </a:p>
          <a:p>
            <a:pPr/>
            <a:r>
              <a:t>Disinformation</a:t>
            </a:r>
          </a:p>
        </p:txBody>
      </p:sp>
      <p:sp>
        <p:nvSpPr>
          <p:cNvPr id="160" name="Google Shape;84;p17"/>
          <p:cNvSpPr txBox="1"/>
          <p:nvPr>
            <p:ph type="subTitle" sz="quarter" idx="1"/>
          </p:nvPr>
        </p:nvSpPr>
        <p:spPr>
          <a:xfrm>
            <a:off x="1680302" y="3049449"/>
            <a:ext cx="5783401" cy="909001"/>
          </a:xfrm>
          <a:prstGeom prst="rect">
            <a:avLst/>
          </a:prstGeom>
        </p:spPr>
        <p:txBody>
          <a:bodyPr/>
          <a:lstStyle/>
          <a:p>
            <a:pPr marL="0" indent="0" defTabSz="905255">
              <a:defRPr sz="2376"/>
            </a:pPr>
            <a:r>
              <a:t>2020-05-23</a:t>
            </a:r>
          </a:p>
          <a:p>
            <a:pPr marL="0" indent="0" defTabSz="905255">
              <a:defRPr sz="2376"/>
            </a:pPr>
            <a:r>
              <a:t>Discussion: Data Sources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38;p26"/>
          <p:cNvSpPr txBox="1"/>
          <p:nvPr>
            <p:ph type="title"/>
          </p:nvPr>
        </p:nvSpPr>
        <p:spPr>
          <a:xfrm>
            <a:off x="387899" y="1730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Dataset: Narratives master list</a:t>
            </a:r>
          </a:p>
        </p:txBody>
      </p:sp>
      <p:pic>
        <p:nvPicPr>
          <p:cNvPr id="190" name="Google Shape;139;p26" descr="Google Shape;139;p2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275" y="957851"/>
            <a:ext cx="3712551" cy="35015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Google Shape;140;p26" descr="Google Shape;140;p2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50924" y="916524"/>
            <a:ext cx="4988202" cy="3584226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Google Shape;141;p26"/>
          <p:cNvSpPr txBox="1"/>
          <p:nvPr/>
        </p:nvSpPr>
        <p:spPr>
          <a:xfrm>
            <a:off x="387899" y="4710550"/>
            <a:ext cx="8267102" cy="330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100"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5" invalidUrl="" action="" tgtFrame="" tooltip="" history="1" highlightClick="0" endSnd="0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chemeClr val="accent5"/>
                  </a:solidFill>
                </a:uFill>
                <a:hlinkClick r:id="rId5" invalidUrl="" action="" tgtFrame="" tooltip="" history="1" highlightClick="0" endSnd="0"/>
              </a:rPr>
              <a:t>https://docs.google.com/spreadsheets/d/1yoiHNNSkNq5HoNEFiSrYTAE3nuFnp9wMBMcsh-TRx_w/edit#gid=398450894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46;p27"/>
          <p:cNvSpPr txBox="1"/>
          <p:nvPr>
            <p:ph type="title"/>
          </p:nvPr>
        </p:nvSpPr>
        <p:spPr>
          <a:xfrm>
            <a:off x="387899" y="-1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Online data tools</a:t>
            </a:r>
          </a:p>
        </p:txBody>
      </p:sp>
      <p:pic>
        <p:nvPicPr>
          <p:cNvPr id="197" name="Google Shape;147;p27" descr="Google Shape;147;p2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37487" y="607750"/>
            <a:ext cx="5669015" cy="43576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152;p28"/>
          <p:cNvSpPr txBox="1"/>
          <p:nvPr>
            <p:ph type="title"/>
          </p:nvPr>
        </p:nvSpPr>
        <p:spPr>
          <a:xfrm>
            <a:off x="387899" y="1532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Local data tools</a:t>
            </a:r>
          </a:p>
        </p:txBody>
      </p:sp>
      <p:pic>
        <p:nvPicPr>
          <p:cNvPr id="202" name="Google Shape;153;p28" descr="Google Shape;153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97600" y="839325"/>
            <a:ext cx="5158501" cy="4036877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Google Shape;154;p28"/>
          <p:cNvSpPr txBox="1"/>
          <p:nvPr/>
        </p:nvSpPr>
        <p:spPr>
          <a:xfrm>
            <a:off x="308750" y="961899"/>
            <a:ext cx="2968800" cy="213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800">
                <a:latin typeface="Roboto"/>
                <a:ea typeface="Roboto"/>
                <a:cs typeface="Roboto"/>
                <a:sym typeface="Roboto"/>
              </a:defRPr>
            </a:pPr>
            <a:r>
              <a:t>Search:</a:t>
            </a:r>
          </a:p>
          <a:p>
            <a:pPr marL="457200" indent="-342900">
              <a:buClr>
                <a:srgbClr val="FFFFFF"/>
              </a:buClr>
              <a:buSzPts val="1800"/>
              <a:buFont typeface="Helvetica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pPr>
            <a:r>
              <a:t>Google</a:t>
            </a:r>
          </a:p>
          <a:p>
            <a:pPr marL="457200" indent="-342900">
              <a:buClr>
                <a:srgbClr val="FFFFFF"/>
              </a:buClr>
              <a:buSzPts val="1800"/>
              <a:buFont typeface="Helvetica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pPr>
            <a:r>
              <a:t>Twitter</a:t>
            </a:r>
          </a:p>
          <a:p>
            <a:pPr marL="457200" indent="-342900">
              <a:buClr>
                <a:srgbClr val="FFFFFF"/>
              </a:buClr>
              <a:buSzPts val="1800"/>
              <a:buFont typeface="Helvetica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pPr>
            <a:r>
              <a:t>URLs</a:t>
            </a:r>
          </a:p>
          <a:p>
            <a:pPr marL="457200" indent="-342900">
              <a:buClr>
                <a:srgbClr val="FFFFFF"/>
              </a:buClr>
              <a:buSzPts val="1800"/>
              <a:buFont typeface="Helvetica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pPr>
            <a:r>
              <a:t>Ad tags</a:t>
            </a:r>
          </a:p>
          <a:p>
            <a:pPr marL="457200" indent="-342900">
              <a:buClr>
                <a:srgbClr val="FFFFFF"/>
              </a:buClr>
              <a:buSzPts val="1800"/>
              <a:buFont typeface="Helvetica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pPr>
            <a:r>
              <a:t>(Facebook)</a:t>
            </a:r>
          </a:p>
          <a:p>
            <a:pPr marL="457200" indent="-342900">
              <a:buClr>
                <a:srgbClr val="FFFFFF"/>
              </a:buClr>
              <a:buSzPts val="1800"/>
              <a:buFont typeface="Helvetica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pPr>
            <a:r>
              <a:t>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159;p29"/>
          <p:cNvSpPr txBox="1"/>
          <p:nvPr>
            <p:ph type="title"/>
          </p:nvPr>
        </p:nvSpPr>
        <p:spPr>
          <a:xfrm>
            <a:off x="387899" y="2294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Yeah… we’ve got all this lot to think about...</a:t>
            </a:r>
          </a:p>
        </p:txBody>
      </p:sp>
      <p:pic>
        <p:nvPicPr>
          <p:cNvPr id="206" name="Google Shape;160;p29" descr="Google Shape;160;p2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4387" y="1300162"/>
            <a:ext cx="7515226" cy="25431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165;p30"/>
          <p:cNvSpPr txBox="1"/>
          <p:nvPr>
            <p:ph type="title"/>
          </p:nvPr>
        </p:nvSpPr>
        <p:spPr>
          <a:xfrm>
            <a:off x="94999" y="101774"/>
            <a:ext cx="8859002" cy="583202"/>
          </a:xfrm>
          <a:prstGeom prst="rect">
            <a:avLst/>
          </a:prstGeom>
        </p:spPr>
        <p:txBody>
          <a:bodyPr/>
          <a:lstStyle>
            <a:lvl1pPr defTabSz="804672">
              <a:defRPr sz="2640"/>
            </a:lvl1pPr>
          </a:lstStyle>
          <a:p>
            <a:pPr/>
            <a:r>
              <a:t>Later: the three ‘V’s, automation/ augmentation</a:t>
            </a:r>
          </a:p>
        </p:txBody>
      </p:sp>
      <p:pic>
        <p:nvPicPr>
          <p:cNvPr id="211" name="Google Shape;166;p30" descr="Google Shape;166;p3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66149" y="684901"/>
            <a:ext cx="3683327" cy="42672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171;p31"/>
          <p:cNvSpPr txBox="1"/>
          <p:nvPr>
            <p:ph type="title"/>
          </p:nvPr>
        </p:nvSpPr>
        <p:spPr>
          <a:xfrm>
            <a:off x="387899" y="4580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Getting it into the system</a:t>
            </a:r>
          </a:p>
        </p:txBody>
      </p:sp>
      <p:sp>
        <p:nvSpPr>
          <p:cNvPr id="216" name="Google Shape;172;p31"/>
          <p:cNvSpPr txBox="1"/>
          <p:nvPr>
            <p:ph type="body" idx="1"/>
          </p:nvPr>
        </p:nvSpPr>
        <p:spPr>
          <a:xfrm>
            <a:off x="387899" y="1489823"/>
            <a:ext cx="8368202" cy="30789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HIVE observables / MISP bots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DKAN folders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Googledrive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177;p32"/>
          <p:cNvSpPr txBox="1"/>
          <p:nvPr>
            <p:ph type="title"/>
          </p:nvPr>
        </p:nvSpPr>
        <p:spPr>
          <a:xfrm>
            <a:off x="387899" y="6117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Back to the Data Science</a:t>
            </a:r>
          </a:p>
        </p:txBody>
      </p:sp>
      <p:pic>
        <p:nvPicPr>
          <p:cNvPr id="219" name="Google Shape;178;p32" descr="Google Shape;178;p3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2500" y="764098"/>
            <a:ext cx="7435851" cy="3807502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Google Shape;179;p32"/>
          <p:cNvSpPr txBox="1"/>
          <p:nvPr/>
        </p:nvSpPr>
        <p:spPr>
          <a:xfrm>
            <a:off x="387899" y="4662049"/>
            <a:ext cx="8368202" cy="33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1100"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4" invalidUrl="" action="" tgtFrame="" tooltip="" history="1" highlightClick="0" endSnd="0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chemeClr val="accent5"/>
                  </a:solidFill>
                </a:uFill>
                <a:hlinkClick r:id="rId4" invalidUrl="" action="" tgtFrame="" tooltip="" history="1" highlightClick="0" endSnd="0"/>
              </a:rPr>
              <a:t>https://medium.com/the-mission/deconstructing-data-science-breaking-the-complex-craft-into-its-simplest-parts-15b15420df21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184;p33"/>
          <p:cNvSpPr txBox="1"/>
          <p:nvPr>
            <p:ph type="title"/>
          </p:nvPr>
        </p:nvSpPr>
        <p:spPr>
          <a:xfrm>
            <a:off x="387899" y="4580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Over to you…  </a:t>
            </a:r>
          </a:p>
        </p:txBody>
      </p:sp>
      <p:sp>
        <p:nvSpPr>
          <p:cNvPr id="225" name="Google Shape;185;p33"/>
          <p:cNvSpPr txBox="1"/>
          <p:nvPr>
            <p:ph type="body" idx="1"/>
          </p:nvPr>
        </p:nvSpPr>
        <p:spPr>
          <a:xfrm>
            <a:off x="387899" y="1489823"/>
            <a:ext cx="8368202" cy="307890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pPr/>
            <a:r>
              <a:t>… or we go to the BigBook...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89;p18"/>
          <p:cNvSpPr txBox="1"/>
          <p:nvPr>
            <p:ph type="title"/>
          </p:nvPr>
        </p:nvSpPr>
        <p:spPr>
          <a:xfrm>
            <a:off x="387899" y="6117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Data Science</a:t>
            </a:r>
          </a:p>
        </p:txBody>
      </p:sp>
      <p:pic>
        <p:nvPicPr>
          <p:cNvPr id="163" name="Google Shape;90;p18" descr="Google Shape;90;p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2500" y="764098"/>
            <a:ext cx="7435851" cy="3807502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Google Shape;91;p18"/>
          <p:cNvSpPr txBox="1"/>
          <p:nvPr/>
        </p:nvSpPr>
        <p:spPr>
          <a:xfrm>
            <a:off x="387899" y="4662049"/>
            <a:ext cx="8368202" cy="33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1100"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4" invalidUrl="" action="" tgtFrame="" tooltip="" history="1" highlightClick="0" endSnd="0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chemeClr val="accent5"/>
                  </a:solidFill>
                </a:uFill>
                <a:hlinkClick r:id="rId4" invalidUrl="" action="" tgtFrame="" tooltip="" history="1" highlightClick="0" endSnd="0"/>
              </a:rPr>
              <a:t>https://medium.com/the-mission/deconstructing-data-science-breaking-the-complex-craft-into-its-simplest-parts-15b15420df21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96;p19"/>
          <p:cNvSpPr txBox="1"/>
          <p:nvPr>
            <p:ph type="title"/>
          </p:nvPr>
        </p:nvSpPr>
        <p:spPr>
          <a:xfrm>
            <a:off x="387899" y="196749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“Frame The Problem”</a:t>
            </a:r>
          </a:p>
        </p:txBody>
      </p:sp>
      <p:sp>
        <p:nvSpPr>
          <p:cNvPr id="169" name="Google Shape;97;p19"/>
          <p:cNvSpPr txBox="1"/>
          <p:nvPr>
            <p:ph type="body" idx="1"/>
          </p:nvPr>
        </p:nvSpPr>
        <p:spPr>
          <a:xfrm>
            <a:off x="387899" y="882849"/>
            <a:ext cx="8368202" cy="3685801"/>
          </a:xfrm>
          <a:prstGeom prst="rect">
            <a:avLst/>
          </a:prstGeom>
        </p:spPr>
        <p:txBody>
          <a:bodyPr/>
          <a:lstStyle/>
          <a:p>
            <a:pPr/>
            <a:r>
              <a:t>What are we starting with? </a:t>
            </a:r>
          </a:p>
          <a:p>
            <a:pPr lvl="1" marL="914400" indent="-330200">
              <a:buSzPts val="1600"/>
              <a:defRPr sz="1600"/>
            </a:pPr>
            <a:r>
              <a:t>Initial artifact, theme, narrative, lead</a:t>
            </a:r>
          </a:p>
          <a:p>
            <a:pPr/>
            <a:r>
              <a:t>What’s our “research question”?</a:t>
            </a:r>
          </a:p>
          <a:p>
            <a:pPr lvl="1" marL="914400" indent="-317500">
              <a:buSzPts val="1400"/>
              <a:defRPr sz="1400"/>
            </a:pPr>
            <a:r>
              <a:t>What do and don’t we care about here?</a:t>
            </a:r>
          </a:p>
          <a:p>
            <a:pPr lvl="1" marL="914400" indent="-317500">
              <a:buSzPts val="1400"/>
              <a:defRPr sz="1400"/>
            </a:pPr>
            <a:r>
              <a:t>What’s more and less important to us (if we have limited resources)?</a:t>
            </a:r>
          </a:p>
          <a:p>
            <a:pPr/>
            <a:r>
              <a:t>What are we trying to produce and for whom? </a:t>
            </a:r>
          </a:p>
          <a:p>
            <a:pPr lvl="1" marL="914400" indent="-330200">
              <a:buSzPts val="1600"/>
              <a:defRPr sz="1600"/>
            </a:pPr>
            <a:r>
              <a:t>Enough evidence that we can identify who to pass it to, and give them enough to either act or start their own investigation</a:t>
            </a:r>
          </a:p>
          <a:p>
            <a:pPr lvl="1" marL="914400" indent="-330200">
              <a:buSzPts val="1600"/>
              <a:defRPr sz="1600"/>
            </a:pPr>
            <a:r>
              <a:t>Enough evidence and information to take action ourselves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02;p20"/>
          <p:cNvSpPr txBox="1"/>
          <p:nvPr>
            <p:ph type="title"/>
          </p:nvPr>
        </p:nvSpPr>
        <p:spPr>
          <a:xfrm>
            <a:off x="387899" y="172999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“Collect Raw Data”</a:t>
            </a:r>
          </a:p>
        </p:txBody>
      </p:sp>
      <p:sp>
        <p:nvSpPr>
          <p:cNvPr id="172" name="Google Shape;103;p20"/>
          <p:cNvSpPr txBox="1"/>
          <p:nvPr>
            <p:ph type="body" idx="1"/>
          </p:nvPr>
        </p:nvSpPr>
        <p:spPr>
          <a:xfrm>
            <a:off x="387899" y="859100"/>
            <a:ext cx="8368202" cy="37095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Identify all available datasets</a:t>
            </a:r>
          </a:p>
          <a:p>
            <a:pPr>
              <a:spcBef>
                <a:spcPts val="1600"/>
              </a:spcBef>
            </a:pPr>
            <a:r>
              <a:t>Existing collections: check the list in the BigBook</a:t>
            </a:r>
          </a:p>
          <a:p>
            <a:pPr/>
            <a:r>
              <a:t>NB their collection isn’t your collection: be aware of biases, data gaps etc</a:t>
            </a:r>
          </a:p>
          <a:p>
            <a:pPr/>
            <a:r>
              <a:t>Social media feeds: searches, APIs, and spreadsheets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Extract data into usable format</a:t>
            </a:r>
          </a:p>
          <a:p>
            <a:pPr>
              <a:spcBef>
                <a:spcPts val="1600"/>
              </a:spcBef>
            </a:pPr>
            <a:r>
              <a:t>A spreadsheet entry isn’t a MISP object…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08;p21"/>
          <p:cNvSpPr txBox="1"/>
          <p:nvPr>
            <p:ph type="title"/>
          </p:nvPr>
        </p:nvSpPr>
        <p:spPr>
          <a:xfrm>
            <a:off x="387899" y="2086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Input data: alerts and canaries</a:t>
            </a:r>
          </a:p>
        </p:txBody>
      </p:sp>
      <p:sp>
        <p:nvSpPr>
          <p:cNvPr id="175" name="Google Shape;109;p21"/>
          <p:cNvSpPr txBox="1"/>
          <p:nvPr/>
        </p:nvSpPr>
        <p:spPr>
          <a:xfrm>
            <a:off x="510649" y="894724"/>
            <a:ext cx="7861501" cy="3173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</a:pPr>
            <a:r>
              <a:t>Typical alerts: </a:t>
            </a:r>
          </a:p>
          <a:p>
            <a:pPr marL="457200" indent="-317500">
              <a:lnSpc>
                <a:spcPct val="115000"/>
              </a:lnSpc>
              <a:buClr>
                <a:srgbClr val="FFFFFF"/>
              </a:buClr>
              <a:buSzPts val="1400"/>
              <a:buFont typeface="Arial"/>
              <a:buChar char="●"/>
            </a:pPr>
            <a:r>
              <a:t>New narrative</a:t>
            </a:r>
          </a:p>
          <a:p>
            <a:pPr marL="457200" indent="-317500">
              <a:lnSpc>
                <a:spcPct val="115000"/>
              </a:lnSpc>
              <a:buClr>
                <a:srgbClr val="FFFFFF"/>
              </a:buClr>
              <a:buSzPts val="1400"/>
              <a:buFont typeface="Arial"/>
              <a:buChar char="●"/>
            </a:pPr>
            <a:r>
              <a:t>local or world event</a:t>
            </a:r>
          </a:p>
          <a:p>
            <a:pPr marL="457200" indent="-317500">
              <a:lnSpc>
                <a:spcPct val="115000"/>
              </a:lnSpc>
              <a:buClr>
                <a:srgbClr val="FFFFFF"/>
              </a:buClr>
              <a:buSzPts val="1400"/>
              <a:buFont typeface="Arial"/>
              <a:buChar char="●"/>
            </a:pPr>
            <a:r>
              <a:t>Anomalous or significant-sized online activity</a:t>
            </a:r>
          </a:p>
          <a:p>
            <a:pPr marL="457200" indent="-317500">
              <a:lnSpc>
                <a:spcPct val="115000"/>
              </a:lnSpc>
              <a:buClr>
                <a:srgbClr val="FFFFFF"/>
              </a:buClr>
              <a:buSzPts val="1400"/>
              <a:buFont typeface="Arial"/>
              <a:buChar char="●"/>
            </a:pPr>
            <a:r>
              <a:t>Command signals from known disinformation groups (e.g. qanon)</a:t>
            </a:r>
          </a:p>
          <a:p>
            <a:pPr>
              <a:lnSpc>
                <a:spcPct val="115000"/>
              </a:lnSpc>
              <a:defRPr>
                <a:solidFill>
                  <a:srgbClr val="000000"/>
                </a:solidFill>
              </a:defRPr>
            </a:pPr>
          </a:p>
          <a:p>
            <a:pPr>
              <a:lnSpc>
                <a:spcPct val="115000"/>
              </a:lnSpc>
            </a:pPr>
            <a:r>
              <a:t>Typical starting artefacts: </a:t>
            </a:r>
          </a:p>
          <a:p>
            <a:pPr marL="457200" indent="-317500">
              <a:lnSpc>
                <a:spcPct val="115000"/>
              </a:lnSpc>
              <a:buClr>
                <a:srgbClr val="FFFFFF"/>
              </a:buClr>
              <a:buSzPts val="1400"/>
              <a:buFont typeface="Arial"/>
              <a:buChar char="●"/>
            </a:pPr>
            <a:r>
              <a:t>Image</a:t>
            </a:r>
          </a:p>
          <a:p>
            <a:pPr marL="457200" indent="-317500">
              <a:lnSpc>
                <a:spcPct val="115000"/>
              </a:lnSpc>
              <a:buClr>
                <a:srgbClr val="FFFFFF"/>
              </a:buClr>
              <a:buSzPts val="1400"/>
              <a:buFont typeface="Arial"/>
              <a:buChar char="●"/>
            </a:pPr>
            <a:r>
              <a:t>Message, e.g. tweet, facebook post, SMS</a:t>
            </a:r>
          </a:p>
          <a:p>
            <a:pPr marL="457200" indent="-317500">
              <a:lnSpc>
                <a:spcPct val="115000"/>
              </a:lnSpc>
              <a:buClr>
                <a:srgbClr val="FFFFFF"/>
              </a:buClr>
              <a:buSzPts val="1400"/>
              <a:buFont typeface="Arial"/>
              <a:buChar char="●"/>
            </a:pPr>
            <a:r>
              <a:t>URL</a:t>
            </a:r>
          </a:p>
          <a:p>
            <a:pPr>
              <a:lnSpc>
                <a:spcPct val="115000"/>
              </a:lnSpc>
              <a:defRPr>
                <a:solidFill>
                  <a:srgbClr val="000000"/>
                </a:solidFill>
              </a:defRPr>
            </a:pPr>
          </a:p>
          <a:p>
            <a:pPr>
              <a:lnSpc>
                <a:spcPct val="115000"/>
              </a:lnSpc>
            </a:pPr>
            <a:r>
              <a:t>“Canaries” = known producers or early adopters of many disinformation campaigns. </a:t>
            </a:r>
          </a:p>
          <a:p>
            <a:pPr marL="457200" indent="-317500">
              <a:lnSpc>
                <a:spcPct val="115000"/>
              </a:lnSpc>
              <a:buClr>
                <a:srgbClr val="FFFFFF"/>
              </a:buClr>
              <a:buSzPts val="1400"/>
              <a:buFont typeface="Arial"/>
              <a:buChar char="●"/>
            </a:pPr>
            <a:r>
              <a:t>E.g. known conspiracy / extremist / target etc groups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14;p22"/>
          <p:cNvSpPr txBox="1"/>
          <p:nvPr>
            <p:ph type="title"/>
          </p:nvPr>
        </p:nvSpPr>
        <p:spPr>
          <a:xfrm>
            <a:off x="387899" y="12552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Dataset: Curated Canaries</a:t>
            </a:r>
          </a:p>
        </p:txBody>
      </p:sp>
      <p:pic>
        <p:nvPicPr>
          <p:cNvPr id="178" name="Google Shape;115;p22" descr="Google Shape;115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2625" y="811625"/>
            <a:ext cx="7858746" cy="4027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20;p23"/>
          <p:cNvSpPr txBox="1"/>
          <p:nvPr>
            <p:ph type="title"/>
          </p:nvPr>
        </p:nvSpPr>
        <p:spPr>
          <a:xfrm>
            <a:off x="387899" y="14927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Disinformation Data Streams</a:t>
            </a:r>
          </a:p>
        </p:txBody>
      </p:sp>
      <p:sp>
        <p:nvSpPr>
          <p:cNvPr id="181" name="Google Shape;121;p23"/>
          <p:cNvSpPr txBox="1"/>
          <p:nvPr/>
        </p:nvSpPr>
        <p:spPr>
          <a:xfrm>
            <a:off x="273124" y="835374"/>
            <a:ext cx="7695302" cy="25811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42900">
              <a:lnSpc>
                <a:spcPct val="115000"/>
              </a:lnSpc>
              <a:buClr>
                <a:srgbClr val="FFFFFF"/>
              </a:buClr>
              <a:buSzPts val="1800"/>
              <a:buFont typeface="Arial"/>
              <a:buChar char="●"/>
              <a:defRPr sz="1800" u="sng">
                <a:solidFill>
                  <a:schemeClr val="accent5"/>
                </a:solidFill>
              </a:defRPr>
            </a:pPr>
            <a:r>
              <a:rPr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Botsentinel</a:t>
            </a:r>
            <a:r>
              <a:rPr u="none">
                <a:solidFill>
                  <a:srgbClr val="FFFFFF"/>
                </a:solidFill>
              </a:rPr>
              <a:t>: themes “trollbots” are promoting </a:t>
            </a:r>
          </a:p>
          <a:p>
            <a:pPr marL="457200" indent="-342900">
              <a:lnSpc>
                <a:spcPct val="115000"/>
              </a:lnSpc>
              <a:buClr>
                <a:srgbClr val="FFFFFF"/>
              </a:buClr>
              <a:buSzPts val="1800"/>
              <a:buFont typeface="Arial"/>
              <a:buChar char="●"/>
              <a:defRPr sz="1800" u="sng">
                <a:solidFill>
                  <a:schemeClr val="accent5"/>
                </a:solidFill>
              </a:defRPr>
            </a:pPr>
            <a:r>
              <a:rPr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Hamilton68</a:t>
            </a:r>
            <a:r>
              <a:rPr u="none">
                <a:solidFill>
                  <a:srgbClr val="FFFFFF"/>
                </a:solidFill>
              </a:rPr>
              <a:t> - public version is feeds from official Russian sites (embassies, RT etc), not trolls.</a:t>
            </a:r>
          </a:p>
          <a:p>
            <a:pPr marL="457200" indent="-342900">
              <a:lnSpc>
                <a:spcPct val="115000"/>
              </a:lnSpc>
              <a:buClr>
                <a:srgbClr val="FFFFFF"/>
              </a:buClr>
              <a:buSzPts val="1800"/>
              <a:buFont typeface="Arial"/>
              <a:buChar char="●"/>
              <a:defRPr sz="1800" u="sng">
                <a:solidFill>
                  <a:schemeClr val="accent5"/>
                </a:solidFill>
              </a:defRPr>
            </a:pPr>
            <a:r>
              <a:rPr>
                <a:uFill>
                  <a:solidFill>
                    <a:schemeClr val="accent5"/>
                  </a:solidFill>
                </a:uFill>
                <a:hlinkClick r:id="rId4" invalidUrl="" action="" tgtFrame="" tooltip="" history="1" highlightClick="0" endSnd="0"/>
              </a:rPr>
              <a:t>Ryerson University covid19 misinformation portal</a:t>
            </a:r>
          </a:p>
          <a:p>
            <a:pPr lvl="1" marL="914400" indent="-342900">
              <a:lnSpc>
                <a:spcPct val="115000"/>
              </a:lnSpc>
              <a:buClr>
                <a:srgbClr val="FFFFFF"/>
              </a:buClr>
              <a:buSzPts val="1800"/>
              <a:buFont typeface="Arial"/>
              <a:buChar char="○"/>
              <a:defRPr sz="1800"/>
            </a:pPr>
            <a:r>
              <a:t>Botswatch dashboard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5" invalidUrl="" action="" tgtFrame="" tooltip="" history="1" highlightClick="0" endSnd="0"/>
              </a:rPr>
              <a:t>Botswatch dashboard</a:t>
            </a:r>
          </a:p>
          <a:p>
            <a:pPr marL="457200" indent="-342900">
              <a:lnSpc>
                <a:spcPct val="115000"/>
              </a:lnSpc>
              <a:buClr>
                <a:srgbClr val="FFFFFF"/>
              </a:buClr>
              <a:buSzPts val="1800"/>
              <a:buFont typeface="Arial"/>
              <a:buChar char="●"/>
              <a:defRPr sz="1800" u="sng"/>
            </a:pPr>
            <a:r>
              <a:rPr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6" invalidUrl="" action="" tgtFrame="" tooltip="" history="1" highlightClick="0" endSnd="0"/>
              </a:rPr>
              <a:t>Indiana University OSOME Decahose</a:t>
            </a:r>
          </a:p>
          <a:p>
            <a:pPr marL="457200" indent="-342900">
              <a:lnSpc>
                <a:spcPct val="115000"/>
              </a:lnSpc>
              <a:buClr>
                <a:srgbClr val="FFFFFF"/>
              </a:buClr>
              <a:buSzPts val="1800"/>
              <a:buFont typeface="Arial"/>
              <a:buChar char="●"/>
              <a:defRPr sz="1800" u="sng"/>
            </a:pPr>
            <a:r>
              <a:rPr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7" invalidUrl="" action="" tgtFrame="" tooltip="" history="1" highlightClick="0" endSnd="0"/>
              </a:rPr>
              <a:t>Facebook Datafeed</a:t>
            </a:r>
          </a:p>
          <a:p>
            <a:pPr marL="457200" indent="-342900">
              <a:lnSpc>
                <a:spcPct val="115000"/>
              </a:lnSpc>
              <a:buClr>
                <a:srgbClr val="FFFFFF"/>
              </a:buClr>
              <a:buSzPts val="1800"/>
              <a:buFont typeface="Arial"/>
              <a:buChar char="●"/>
              <a:defRPr sz="1800" u="sng">
                <a:solidFill>
                  <a:schemeClr val="accent5"/>
                </a:solidFill>
              </a:defRPr>
            </a:pPr>
            <a:r>
              <a:rPr>
                <a:uFill>
                  <a:solidFill>
                    <a:schemeClr val="accent5"/>
                  </a:solidFill>
                </a:uFill>
                <a:hlinkClick r:id="rId8" invalidUrl="" action="" tgtFrame="" tooltip="" history="1" highlightClick="0" endSnd="0"/>
              </a:rPr>
              <a:t>Uni Arkansas COSMOS Covid19 list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26;p24"/>
          <p:cNvSpPr txBox="1"/>
          <p:nvPr>
            <p:ph type="title"/>
          </p:nvPr>
        </p:nvSpPr>
        <p:spPr>
          <a:xfrm>
            <a:off x="387899" y="19677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Data Stream: Botsentinel</a:t>
            </a:r>
          </a:p>
        </p:txBody>
      </p:sp>
      <p:pic>
        <p:nvPicPr>
          <p:cNvPr id="184" name="Google Shape;127;p24" descr="Google Shape;127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0025" y="882874"/>
            <a:ext cx="6411586" cy="39558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32;p25"/>
          <p:cNvSpPr txBox="1"/>
          <p:nvPr>
            <p:ph type="title"/>
          </p:nvPr>
        </p:nvSpPr>
        <p:spPr>
          <a:xfrm>
            <a:off x="387899" y="149274"/>
            <a:ext cx="8368202" cy="686102"/>
          </a:xfrm>
          <a:prstGeom prst="rect">
            <a:avLst/>
          </a:prstGeom>
        </p:spPr>
        <p:txBody>
          <a:bodyPr/>
          <a:lstStyle/>
          <a:p>
            <a:pPr/>
            <a:r>
              <a:t>Disinformation Narratives</a:t>
            </a:r>
          </a:p>
        </p:txBody>
      </p:sp>
      <p:sp>
        <p:nvSpPr>
          <p:cNvPr id="187" name="Google Shape;133;p25"/>
          <p:cNvSpPr txBox="1"/>
          <p:nvPr/>
        </p:nvSpPr>
        <p:spPr>
          <a:xfrm>
            <a:off x="231649" y="1063975"/>
            <a:ext cx="7819802" cy="1969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42900">
              <a:lnSpc>
                <a:spcPct val="115000"/>
              </a:lnSpc>
              <a:buClr>
                <a:srgbClr val="FFFFFF"/>
              </a:buClr>
              <a:buSzPts val="1800"/>
              <a:buFont typeface="Arial"/>
              <a:buChar char="●"/>
              <a:defRPr sz="1800" u="sng"/>
            </a:pPr>
            <a:r>
              <a:rPr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Wikipedia list of Covid19 rumours</a:t>
            </a:r>
          </a:p>
          <a:p>
            <a:pPr marL="457200" indent="-342900">
              <a:lnSpc>
                <a:spcPct val="115000"/>
              </a:lnSpc>
              <a:buClr>
                <a:srgbClr val="FFFFFF"/>
              </a:buClr>
              <a:buSzPts val="1800"/>
              <a:buFont typeface="Arial"/>
              <a:buChar char="●"/>
              <a:defRPr sz="1800" u="sng"/>
            </a:pPr>
            <a:r>
              <a:rPr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WHO Covid19 myths list</a:t>
            </a:r>
            <a:r>
              <a:rPr u="none"/>
              <a:t> - narratives</a:t>
            </a:r>
          </a:p>
          <a:p>
            <a:pPr marL="457200" indent="-342900">
              <a:lnSpc>
                <a:spcPct val="115000"/>
              </a:lnSpc>
              <a:buClr>
                <a:srgbClr val="FFFFFF"/>
              </a:buClr>
              <a:buSzPts val="1800"/>
              <a:buFont typeface="Arial"/>
              <a:buChar char="●"/>
              <a:defRPr sz="1800"/>
            </a:pPr>
            <a:r>
              <a:t>EuVsDisinfo database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4" invalidUrl="" action="" tgtFrame="" tooltip="" history="1" highlightClick="0" endSnd="0"/>
              </a:rPr>
              <a:t>https://euvsdisinfo.eu/disinformation-cases/</a:t>
            </a:r>
          </a:p>
          <a:p>
            <a:pPr marL="457200" indent="-342900">
              <a:lnSpc>
                <a:spcPct val="115000"/>
              </a:lnSpc>
              <a:buClr>
                <a:srgbClr val="FFFFFF"/>
              </a:buClr>
              <a:buSzPts val="1800"/>
              <a:buFont typeface="Arial"/>
              <a:buChar char="●"/>
              <a:defRPr sz="1800" u="sng"/>
            </a:pPr>
            <a:r>
              <a:rPr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5" invalidUrl="" action="" tgtFrame="" tooltip="" history="1" highlightClick="0" endSnd="0"/>
              </a:rPr>
              <a:t>Ryerson Claimwatch dashboard</a:t>
            </a:r>
            <a:r>
              <a:rPr u="none"/>
              <a:t> </a:t>
            </a:r>
          </a:p>
          <a:p>
            <a:pPr marL="457200" indent="-342900">
              <a:lnSpc>
                <a:spcPct val="115000"/>
              </a:lnSpc>
              <a:buClr>
                <a:srgbClr val="FFFFFF"/>
              </a:buClr>
              <a:buSzPts val="1800"/>
              <a:buFont typeface="Arial"/>
              <a:buChar char="●"/>
              <a:defRPr sz="1800"/>
            </a:pPr>
            <a:r>
              <a:t>CMU IDEAS Center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6" invalidUrl="" action="" tgtFrame="" tooltip="" history="1" highlightClick="0" endSnd="0"/>
              </a:rPr>
              <a:t>list of Covid19 disinformation narratives</a:t>
            </a:r>
            <a:r>
              <a:t> </a:t>
            </a:r>
          </a:p>
          <a:p>
            <a:pPr marL="457200" indent="-342900">
              <a:lnSpc>
                <a:spcPct val="115000"/>
              </a:lnSpc>
              <a:buClr>
                <a:srgbClr val="FFFFFF"/>
              </a:buClr>
              <a:buSzPts val="1800"/>
              <a:buFont typeface="Arial"/>
              <a:buChar char="●"/>
              <a:defRPr sz="1800" u="sng"/>
            </a:pPr>
            <a:r>
              <a:rPr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7" invalidUrl="" action="" tgtFrame="" tooltip="" history="1" highlightClick="0" endSnd="0"/>
              </a:rPr>
              <a:t>Indiana Hoaxy</a:t>
            </a:r>
            <a:r>
              <a:rPr u="none"/>
              <a:t> (twitter, articles)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00517C"/>
      </a:dk1>
      <a:lt1>
        <a:srgbClr val="FFFFFF"/>
      </a:lt1>
      <a:dk2>
        <a:srgbClr val="A7A7A7"/>
      </a:dk2>
      <a:lt2>
        <a:srgbClr val="535353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0000FF"/>
      </a:hlink>
      <a:folHlink>
        <a:srgbClr val="FF00FF"/>
      </a:folHlink>
    </a:clrScheme>
    <a:fontScheme name="Marina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Mar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17C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0000FF"/>
      </a:hlink>
      <a:folHlink>
        <a:srgbClr val="FF00FF"/>
      </a:folHlink>
    </a:clrScheme>
    <a:fontScheme name="Marina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Mar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17C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