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s/comment1.xml" ContentType="application/vnd.openxmlformats-officedocument.presentationml.comments+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s/comment2.xml" ContentType="application/vnd.openxmlformats-officedocument.presentationml.comments+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4"/>
    <p:sldId id="262" r:id="rId15"/>
    <p:sldId id="263" r:id="rId16"/>
    <p:sldId id="264" r:id="rId17"/>
    <p:sldId id="265" r:id="rId18"/>
    <p:sldId id="266" r:id="rId19"/>
    <p:sldId id="267" r:id="rId20"/>
    <p:sldId id="268" r:id="rId21"/>
    <p:sldId id="269" r:id="rId23"/>
    <p:sldId id="270" r:id="rId24"/>
    <p:sldId id="271" r:id="rId25"/>
    <p:sldId id="272" r:id="rId26"/>
    <p:sldId id="273" r:id="rId27"/>
    <p:sldId id="274" r:id="rId28"/>
    <p:sldId id="275" r:id="rId29"/>
    <p:sldId id="276" r:id="rId30"/>
    <p:sldId id="277" r:id="rId31"/>
    <p:sldId id="278" r:id="rId32"/>
    <p:sldId id="279" r:id="rId33"/>
    <p:sldId id="280" r:id="rId3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Justin Frap" initials="JF" lastIdx="3"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5E7"/>
          </a:solidFill>
        </a:fill>
      </a:tcStyle>
    </a:wholeTbl>
    <a:band2H>
      <a:tcTxStyle b="def" i="def"/>
      <a:tcStyle>
        <a:tcBdr/>
        <a:fill>
          <a:solidFill>
            <a:srgbClr val="E6EBF4"/>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CD9"/>
          </a:solidFill>
        </a:fill>
      </a:tcStyle>
    </a:wholeTbl>
    <a:band2H>
      <a:tcTxStyle b="def" i="def"/>
      <a:tcStyle>
        <a:tcBdr/>
        <a:fill>
          <a:solidFill>
            <a:srgbClr val="E6EEED"/>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7CC"/>
          </a:solidFill>
        </a:fill>
      </a:tcStyle>
    </a:wholeTbl>
    <a:band2H>
      <a:tcTxStyle b="def" i="def"/>
      <a:tcStyle>
        <a:tcBdr/>
        <a:fill>
          <a:solidFill>
            <a:srgbClr val="FFFBE7"/>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00517C"/>
          </a:solidFill>
        </a:fill>
      </a:tcStyle>
    </a:band2H>
    <a:firstCol>
      <a:tcTxStyle b="on" i="off">
        <a:fontRef idx="minor">
          <a:srgbClr val="00517C"/>
        </a:fontRef>
        <a:srgbClr val="00517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00517C"/>
          </a:solidFill>
        </a:fill>
      </a:tcStyle>
    </a:lastRow>
    <a:firstRow>
      <a:tcTxStyle b="on" i="off">
        <a:fontRef idx="minor">
          <a:srgbClr val="00517C"/>
        </a:fontRef>
        <a:srgbClr val="00517C"/>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comments" Target="comments/comment1.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comments" Target="comments/comment2.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0-07-04T23:22:01.165" idx="1">
    <p:pos x="6000" y="0"/>
    <p:text>Bonus Question TL;DR
Is this Timely, Relevant, and Actionable?</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0-07-04T23:37:14.416" idx="2">
    <p:pos x="6000" y="0"/>
    <p:text>Activity Analysis 
- Temporal Analysis</p:text>
    <p:extLst>
      <p:ext uri="{C676402C-5697-4E1C-873F-D02D1690AC5C}">
        <p15:threadingInfo xmlns:p15="http://schemas.microsoft.com/office/powerpoint/2012/main" timeZoneBias="0"/>
      </p:ext>
    </p:extLst>
  </p:cm>
  <p:cm authorId="0" dt="2020-07-04T23:37:14.416" idx="3">
    <p:pos x="6000" y="0"/>
    <p:text>Social Network Analysis + Dynamic Network Analysis = Pattern of Life Analysis</p:text>
    <p:extLst>
      <p:ext uri="{C676402C-5697-4E1C-873F-D02D1690AC5C}">
        <p15:threadingInfo xmlns:p15="http://schemas.microsoft.com/office/powerpoint/2012/main" timeZoneBias="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6" name="Shape 156"/>
          <p:cNvSpPr/>
          <p:nvPr>
            <p:ph type="sldImg"/>
          </p:nvPr>
        </p:nvSpPr>
        <p:spPr>
          <a:xfrm>
            <a:off x="1143000" y="685800"/>
            <a:ext cx="4572000" cy="3429000"/>
          </a:xfrm>
          <a:prstGeom prst="rect">
            <a:avLst/>
          </a:prstGeom>
        </p:spPr>
        <p:txBody>
          <a:bodyPr/>
          <a:lstStyle/>
          <a:p>
            <a:pPr/>
          </a:p>
        </p:txBody>
      </p:sp>
      <p:sp>
        <p:nvSpPr>
          <p:cNvPr id="157" name="Shape 15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 Id="rId3" Type="http://schemas.openxmlformats.org/officeDocument/2006/relationships/hyperlink" Target="" TargetMode="Externa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 Id="rId3" Type="http://schemas.openxmlformats.org/officeDocument/2006/relationships/hyperlink" Target="https://www.kaggle.com/arthurtok/spooky-nlp-and-topic-modelling-tutorial" TargetMode="External"/></Relationships>

</file>

<file path=ppt/notesSlides/_rels/notesSlide12.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 Id="rId3" Type="http://schemas.openxmlformats.org/officeDocument/2006/relationships/hyperlink" Target="https://www.kdnuggets.com/2017/10/guide-fake-news-detection-social-media.html" TargetMode="External"/></Relationships>

</file>

<file path=ppt/notesSlides/_rels/notesSlide13.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 Id="rId3" Type="http://schemas.openxmlformats.org/officeDocument/2006/relationships/hyperlink" Target="https://hoaxy.iuni.iu.edu/#query=vaccination&amp;sort=mixed&amp;type=Twitter&amp;lang=" TargetMode="External"/></Relationships>

</file>

<file path=ppt/notesSlides/_rels/notesSlide14.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 Id="rId3" Type="http://schemas.openxmlformats.org/officeDocument/2006/relationships/hyperlink" Target="https://firstmonday.org/ojs/index.php/fm/article/view/10633/9548" TargetMode="External"/></Relationships>

</file>

<file path=ppt/notesSlides/_rels/notesSlide15.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 Id="rId3" Type="http://schemas.openxmlformats.org/officeDocument/2006/relationships/hyperlink" Target="https://www.fireeye.com/blog/threat-research/2019/11/combatting-social-media-information-operations-neural-language-models.html" TargetMode="Externa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www.forcepoint.com/cyber-edu/threat-intelligence" TargetMode="External"/><Relationship Id="rId4" Type="http://schemas.openxmlformats.org/officeDocument/2006/relationships/hyperlink" Target="https://www.recordedfuture.com/definition-of-intelligence-analysis/" TargetMode="External"/><Relationship Id="rId5" Type="http://schemas.openxmlformats.org/officeDocument/2006/relationships/hyperlink" Target="https://www.rand.org/content/dam/rand/pubs/research_reports/RR1900/RR1964/RAND_RR1964.pdf"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towardsdatascience.com/a-new-definition-of-data-science-in-academic-programs-2d48ad6db8b7" TargetMode="External"/><Relationship Id="rId4" Type="http://schemas.openxmlformats.org/officeDocument/2006/relationships/hyperlink" Target="https://www.altexsoft.com/blog/datascience/how-to-structure-data-science-team-key-models-and-roles/"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defRPr sz="1100"/>
            </a:pPr>
            <a:r>
              <a:t>Welcome. This training is loosely based around the post </a:t>
            </a:r>
            <a:r>
              <a:rPr u="sng">
                <a:solidFill>
                  <a:schemeClr val="accent5"/>
                </a:solidFill>
                <a:uFill>
                  <a:solidFill>
                    <a:schemeClr val="accent5"/>
                  </a:solidFill>
                </a:uFill>
                <a:hlinkClick r:id="rId3" invalidUrl="" action="" tgtFrame="" tooltip="" history="1" highlightClick="0" endSnd="0"/>
              </a:rPr>
              <a:t>https://docs.google.com/document/d/1PZnfbZXBxor3rdg_Rik9yC5QbP-JoAjx1IfVyue676g/edit#</a:t>
            </a:r>
            <a:r>
              <a:t> and is designed to frame a training route for people wanting to do tactical disinformation data science.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lvl1pPr>
              <a:defRPr sz="1100"/>
            </a:lvl1pPr>
          </a:lstStyle>
          <a:p>
            <a:pPr/>
            <a:r>
              <a:t>… and countering, and measuring…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defRPr sz="1100"/>
            </a:pPr>
            <a:r>
              <a:t>A lot of the work out there gets tested on one of these three datasets.  There are *lots* of student projects on the Kaggle dataset, because it’s a classic text-based classification problem… </a:t>
            </a:r>
          </a:p>
          <a:p>
            <a:pPr>
              <a:defRPr sz="1100"/>
            </a:pPr>
          </a:p>
          <a:p>
            <a:pPr>
              <a:defRPr sz="1100"/>
            </a:pPr>
            <a:r>
              <a:t>NB 538 dataset created with Salesforce’s Social Studio ($1000/month) </a:t>
            </a:r>
          </a:p>
          <a:p>
            <a:pPr>
              <a:defRPr sz="1100"/>
            </a:pPr>
          </a:p>
          <a:p>
            <a:pPr>
              <a:defRPr sz="1100"/>
            </a:pPr>
            <a:r>
              <a:t>If you really want to get into topic modelling: </a:t>
            </a:r>
            <a:r>
              <a:rPr u="sng">
                <a:solidFill>
                  <a:schemeClr val="accent5"/>
                </a:solidFill>
                <a:uFill>
                  <a:solidFill>
                    <a:schemeClr val="accent5"/>
                  </a:solidFill>
                </a:uFill>
                <a:hlinkClick r:id="rId3" invalidUrl="" action="" tgtFrame="" tooltip="" history="1" highlightClick="0" endSnd="0"/>
              </a:rPr>
              <a:t>https://www.kaggle.com/arthurtok/spooky-nlp-and-topic-modelling-tutorial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lvl1pPr>
              <a:defRPr sz="1100" u="sng">
                <a:solidFill>
                  <a:schemeClr val="accent5"/>
                </a:solidFill>
                <a:uFill>
                  <a:solidFill>
                    <a:schemeClr val="accent5"/>
                  </a:solidFill>
                </a:uFill>
                <a:hlinkClick r:id="rId3" invalidUrl="" action="" tgtFrame="" tooltip="" history="1" highlightClick="0" endSnd="0"/>
              </a:defRPr>
            </a:lvl1pPr>
          </a:lstStyle>
          <a:p>
            <a:pPr>
              <a:defRPr>
                <a:solidFill>
                  <a:srgbClr val="2200CC"/>
                </a:solidFill>
                <a:uFillTx/>
              </a:defRPr>
            </a:pPr>
            <a:r>
              <a:rPr>
                <a:solidFill>
                  <a:schemeClr val="accent5"/>
                </a:solidFill>
                <a:uFill>
                  <a:solidFill>
                    <a:schemeClr val="accent5"/>
                  </a:solidFill>
                </a:uFill>
                <a:hlinkClick r:id="rId3" invalidUrl="" action="" tgtFrame="" tooltip="" history="1" highlightClick="0" endSnd="0"/>
              </a:rPr>
              <a:t>https://www.kdnuggets.com/2017/10/guide-fake-news-detection-social-media.html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defRPr sz="1100" u="sng">
                <a:solidFill>
                  <a:srgbClr val="2200CC"/>
                </a:solidFill>
              </a:defRPr>
            </a:pPr>
            <a:r>
              <a:rPr>
                <a:solidFill>
                  <a:schemeClr val="accent5"/>
                </a:solidFill>
                <a:uFill>
                  <a:solidFill>
                    <a:schemeClr val="accent5"/>
                  </a:solidFill>
                </a:uFill>
                <a:hlinkClick r:id="rId3" invalidUrl="" action="" tgtFrame="" tooltip="" history="1" highlightClick="0" endSnd="0"/>
              </a:rPr>
              <a:t>https://hoaxy.iuni.iu.edu/#query=vaccination&amp;sort=mixed&amp;type=Twitter&amp;lang=</a:t>
            </a:r>
          </a:p>
          <a:p>
            <a:pPr>
              <a:defRPr sz="1100"/>
            </a:pPr>
          </a:p>
          <a:p>
            <a:pPr>
              <a:defRPr sz="1100"/>
            </a:pPr>
            <a:r>
              <a:t>Hoaxy uses Gephi - we have instructions for how to run twitter through that in the BigBook too.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lvl1pPr>
              <a:defRPr sz="1100" u="sng">
                <a:solidFill>
                  <a:schemeClr val="accent5"/>
                </a:solidFill>
                <a:uFill>
                  <a:solidFill>
                    <a:schemeClr val="accent5"/>
                  </a:solidFill>
                </a:uFill>
                <a:hlinkClick r:id="rId3" invalidUrl="" action="" tgtFrame="" tooltip="" history="1" highlightClick="0" endSnd="0"/>
              </a:defRPr>
            </a:lvl1pPr>
          </a:lstStyle>
          <a:p>
            <a:pPr>
              <a:defRPr>
                <a:solidFill>
                  <a:srgbClr val="2200CC"/>
                </a:solidFill>
                <a:uFillTx/>
              </a:defRPr>
            </a:pPr>
            <a:r>
              <a:rPr>
                <a:solidFill>
                  <a:schemeClr val="accent5"/>
                </a:solidFill>
                <a:uFill>
                  <a:solidFill>
                    <a:schemeClr val="accent5"/>
                  </a:solidFill>
                </a:uFill>
                <a:hlinkClick r:id="rId3" invalidUrl="" action="" tgtFrame="" tooltip="" history="1" highlightClick="0" endSnd="0"/>
              </a:rPr>
              <a:t>https://firstmonday.org/ojs/index.php/fm/article/view/10633/9548</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defRPr sz="1100"/>
            </a:pPr>
            <a:r>
              <a:t>[Name Redacted], [Name Redacted], [Name Redacted] </a:t>
            </a:r>
          </a:p>
          <a:p>
            <a:pPr>
              <a:defRPr sz="1100"/>
            </a:pPr>
          </a:p>
          <a:p>
            <a:pPr>
              <a:defRPr sz="1100" u="sng">
                <a:solidFill>
                  <a:srgbClr val="2200CC"/>
                </a:solidFill>
              </a:defRPr>
            </a:pPr>
            <a:r>
              <a:rPr>
                <a:solidFill>
                  <a:schemeClr val="accent5"/>
                </a:solidFill>
                <a:uFill>
                  <a:solidFill>
                    <a:schemeClr val="accent5"/>
                  </a:solidFill>
                </a:uFill>
                <a:hlinkClick r:id="rId3" invalidUrl="" action="" tgtFrame="" tooltip="" history="1" highlightClick="0" endSnd="0"/>
              </a:rPr>
              <a:t>https://www.fireeye.com/blog/threat-research/2019/11/combatting-social-media-information-operations-neural-language-models.html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lvl1pPr>
              <a:defRPr sz="1100"/>
            </a:lvl1pPr>
          </a:lstStyle>
          <a:p>
            <a:pPr/>
            <a:r>
              <a:t>AKA DS4DR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defRPr sz="1100"/>
            </a:pPr>
            <a:r>
              <a:t>TI definition: </a:t>
            </a:r>
            <a:r>
              <a:rPr u="sng">
                <a:solidFill>
                  <a:schemeClr val="accent5"/>
                </a:solidFill>
                <a:uFill>
                  <a:solidFill>
                    <a:schemeClr val="accent5"/>
                  </a:solidFill>
                </a:uFill>
                <a:hlinkClick r:id="rId3" invalidUrl="" action="" tgtFrame="" tooltip="" history="1" highlightClick="0" endSnd="0"/>
              </a:rPr>
              <a:t>https://www.forcepoint.com/cyber-edu/threat-intelligence</a:t>
            </a:r>
          </a:p>
          <a:p>
            <a:pPr>
              <a:defRPr sz="1100"/>
            </a:pPr>
            <a:r>
              <a:t>IA definition: </a:t>
            </a:r>
            <a:r>
              <a:rPr u="sng">
                <a:solidFill>
                  <a:schemeClr val="accent5"/>
                </a:solidFill>
                <a:uFill>
                  <a:solidFill>
                    <a:schemeClr val="accent5"/>
                  </a:solidFill>
                </a:uFill>
                <a:hlinkClick r:id="rId4" invalidUrl="" action="" tgtFrame="" tooltip="" history="1" highlightClick="0" endSnd="0"/>
              </a:rPr>
              <a:t>https://www.recordedfuture.com/definition-of-intelligence-analysis/</a:t>
            </a:r>
            <a:r>
              <a:t> - cool cool, looks like situation awareness definitions of old. E.g WTF is going on, what’s targetting us, what can we do about it?</a:t>
            </a:r>
          </a:p>
          <a:p>
            <a:pPr>
              <a:defRPr sz="1100"/>
            </a:pPr>
            <a:r>
              <a:t>OSINT definition: </a:t>
            </a:r>
            <a:r>
              <a:rPr u="sng">
                <a:solidFill>
                  <a:schemeClr val="accent5"/>
                </a:solidFill>
                <a:uFill>
                  <a:solidFill>
                    <a:schemeClr val="accent5"/>
                  </a:solidFill>
                </a:uFill>
                <a:hlinkClick r:id="rId5" invalidUrl="" action="" tgtFrame="" tooltip="" history="1" highlightClick="0" endSnd="0"/>
              </a:rPr>
              <a:t>https://www.rand.org/content/dam/rand/pubs/research_reports/RR1900/RR1964/RAND_RR1964.pdf</a:t>
            </a:r>
            <a:r>
              <a:t> (which talks about how OSINT processing used to be simple: translation, then all-source analysis)</a:t>
            </a:r>
          </a:p>
          <a:p>
            <a:pPr>
              <a:defRPr sz="1100"/>
            </a:pPr>
            <a:r>
              <a:t>Data science is still debated, e.g. wikipedia says “</a:t>
            </a:r>
            <a:r>
              <a:rPr b="1" sz="1000">
                <a:solidFill>
                  <a:srgbClr val="5F6368"/>
                </a:solidFill>
                <a:latin typeface="Roboto"/>
                <a:ea typeface="Roboto"/>
                <a:cs typeface="Roboto"/>
                <a:sym typeface="Roboto"/>
              </a:rPr>
              <a:t>Data science</a:t>
            </a:r>
            <a:r>
              <a:rPr sz="1000">
                <a:solidFill>
                  <a:srgbClr val="4D5156"/>
                </a:solidFill>
                <a:latin typeface="Roboto"/>
                <a:ea typeface="Roboto"/>
                <a:cs typeface="Roboto"/>
                <a:sym typeface="Roboto"/>
              </a:rPr>
              <a:t> is an inter-disciplinary field that uses scientific methods, processes, algorithms ... in managing a digital data collection. There is still no consensus on the </a:t>
            </a:r>
            <a:r>
              <a:rPr b="1" sz="1000">
                <a:solidFill>
                  <a:srgbClr val="5F6368"/>
                </a:solidFill>
                <a:latin typeface="Roboto"/>
                <a:ea typeface="Roboto"/>
                <a:cs typeface="Roboto"/>
                <a:sym typeface="Roboto"/>
              </a:rPr>
              <a:t>definition</a:t>
            </a:r>
            <a:r>
              <a:rPr sz="1000">
                <a:solidFill>
                  <a:srgbClr val="4D5156"/>
                </a:solidFill>
                <a:latin typeface="Roboto"/>
                <a:ea typeface="Roboto"/>
                <a:cs typeface="Roboto"/>
                <a:sym typeface="Roboto"/>
              </a:rPr>
              <a:t> of </a:t>
            </a:r>
            <a:r>
              <a:rPr b="1" sz="1000">
                <a:solidFill>
                  <a:srgbClr val="5F6368"/>
                </a:solidFill>
                <a:latin typeface="Roboto"/>
                <a:ea typeface="Roboto"/>
                <a:cs typeface="Roboto"/>
                <a:sym typeface="Roboto"/>
              </a:rPr>
              <a:t>data science</a:t>
            </a:r>
            <a:r>
              <a:rPr sz="1000">
                <a:solidFill>
                  <a:srgbClr val="4D5156"/>
                </a:solidFill>
                <a:latin typeface="Roboto"/>
                <a:ea typeface="Roboto"/>
                <a:cs typeface="Roboto"/>
                <a:sym typeface="Roboto"/>
              </a:rPr>
              <a:t> and it is considered by some to be a buzzword.”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lvl1pPr>
              <a:defRPr sz="1100"/>
            </a:lvl1pPr>
          </a:lstStyle>
          <a:p>
            <a:pPr/>
            <a:r>
              <a:t>It’s all detective work really.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lvl1pPr>
              <a:defRPr sz="1100"/>
            </a:lvl1pPr>
          </a:lstStyle>
          <a:p>
            <a:pPr/>
            <a:r>
              <a:t>Read the blogpost btw - it’s a lovely description of what happens in data science.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defRPr sz="1100" u="sng">
                <a:solidFill>
                  <a:srgbClr val="2200CC"/>
                </a:solidFill>
              </a:defRPr>
            </a:pPr>
            <a:r>
              <a:rPr>
                <a:solidFill>
                  <a:schemeClr val="accent5"/>
                </a:solidFill>
                <a:uFill>
                  <a:solidFill>
                    <a:schemeClr val="accent5"/>
                  </a:solidFill>
                </a:uFill>
                <a:hlinkClick r:id="rId3" invalidUrl="" action="" tgtFrame="" tooltip="" history="1" highlightClick="0" endSnd="0"/>
              </a:rPr>
              <a:t>https://towardsdatascience.com/a-new-definition-of-data-science-in-academic-programs-2d48ad6db8b7</a:t>
            </a:r>
          </a:p>
          <a:p>
            <a:pPr>
              <a:defRPr sz="1100" u="sng">
                <a:solidFill>
                  <a:srgbClr val="2200CC"/>
                </a:solidFill>
              </a:defRPr>
            </a:pPr>
            <a:r>
              <a:rPr>
                <a:solidFill>
                  <a:schemeClr val="accent5"/>
                </a:solidFill>
                <a:uFill>
                  <a:solidFill>
                    <a:schemeClr val="accent5"/>
                  </a:solidFill>
                </a:uFill>
                <a:hlinkClick r:id="rId4" invalidUrl="" action="" tgtFrame="" tooltip="" history="1" highlightClick="0" endSnd="0"/>
              </a:rPr>
              <a:t>https://www.altexsoft.com/blog/datascience/how-to-structure-data-science-team-key-models-and-roles/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lvl1pPr>
              <a:defRPr sz="1100"/>
            </a:lvl1pPr>
          </a:lstStyle>
          <a:p>
            <a:pPr/>
            <a:r>
              <a:t>Canaries = know producers, early adopters or amplifiers of signals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lnSpc>
                <a:spcPct val="115000"/>
              </a:lnSpc>
              <a:defRPr sz="1100"/>
            </a:pPr>
            <a:r>
              <a:t>We could also divide disinformation data scientists by the things that they care about:</a:t>
            </a:r>
          </a:p>
          <a:p>
            <a:pPr marL="457200" indent="-298450">
              <a:lnSpc>
                <a:spcPct val="115000"/>
              </a:lnSpc>
              <a:buClr>
                <a:srgbClr val="000000"/>
              </a:buClr>
              <a:buSzPts val="1100"/>
              <a:buFont typeface="Arial"/>
              <a:buChar char="●"/>
              <a:defRPr sz="1100"/>
            </a:pPr>
            <a:r>
              <a:t>Academics - long deadlines, care about papers and reputation</a:t>
            </a:r>
          </a:p>
          <a:p>
            <a:pPr marL="457200" indent="-298450">
              <a:lnSpc>
                <a:spcPct val="115000"/>
              </a:lnSpc>
              <a:buClr>
                <a:srgbClr val="000000"/>
              </a:buClr>
              <a:buSzPts val="1100"/>
              <a:buFont typeface="Arial"/>
              <a:buChar char="●"/>
              <a:defRPr sz="1100"/>
            </a:pPr>
            <a:r>
              <a:t>Academics working on techniques - UIndiana</a:t>
            </a:r>
          </a:p>
          <a:p>
            <a:pPr marL="457200" indent="-298450">
              <a:lnSpc>
                <a:spcPct val="115000"/>
              </a:lnSpc>
              <a:buClr>
                <a:srgbClr val="000000"/>
              </a:buClr>
              <a:buSzPts val="1100"/>
              <a:buFont typeface="Arial"/>
              <a:buChar char="●"/>
              <a:defRPr sz="1100"/>
            </a:pPr>
            <a:r>
              <a:t>Academics analysing actors and issues - DFRlab, strategic</a:t>
            </a:r>
          </a:p>
          <a:p>
            <a:pPr marL="457200" indent="-298450">
              <a:lnSpc>
                <a:spcPct val="115000"/>
              </a:lnSpc>
              <a:buClr>
                <a:srgbClr val="000000"/>
              </a:buClr>
              <a:buSzPts val="1100"/>
              <a:buFont typeface="Arial"/>
              <a:buChar char="●"/>
              <a:defRPr sz="1100"/>
            </a:pPr>
            <a:r>
              <a:t>Government agencies / military - strategic</a:t>
            </a:r>
          </a:p>
          <a:p>
            <a:pPr marL="457200" indent="-298450">
              <a:lnSpc>
                <a:spcPct val="115000"/>
              </a:lnSpc>
              <a:buClr>
                <a:srgbClr val="000000"/>
              </a:buClr>
              <a:buSzPts val="1100"/>
              <a:buFont typeface="Arial"/>
              <a:buChar char="●"/>
              <a:defRPr sz="1100"/>
            </a:pPr>
            <a:r>
              <a:t>Commercial interests -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defRPr sz="1100"/>
            </a:pPr>
            <a:r>
              <a:t>Fact-checking is hard, and usually needs a team of fact-checkers, up-to-date knowledge etc. </a:t>
            </a:r>
          </a:p>
          <a:p>
            <a:pPr>
              <a:defRPr sz="1100"/>
            </a:pPr>
            <a:r>
              <a:t>Source-checking: This is why we label and track URLs.  Several groups already publish labelled lists of domains. </a:t>
            </a:r>
          </a:p>
          <a:p>
            <a:pPr>
              <a:defRPr sz="1100"/>
            </a:pPr>
            <a:r>
              <a:t>Source networks: Some work on “pink slime” exists.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a:off x="1524800" y="67260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2" name="Google Shape;11;p2"/>
          <p:cNvSpPr/>
          <p:nvPr/>
        </p:nvSpPr>
        <p:spPr>
          <a:xfrm rot="10800000">
            <a:off x="6537562" y="334292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3" name="Google Shape;12;p2"/>
          <p:cNvSpPr/>
          <p:nvPr/>
        </p:nvSpPr>
        <p:spPr>
          <a:xfrm>
            <a:off x="4359602" y="2817464"/>
            <a:ext cx="424801" cy="1"/>
          </a:xfrm>
          <a:prstGeom prst="line">
            <a:avLst/>
          </a:prstGeom>
          <a:ln w="38100">
            <a:solidFill>
              <a:schemeClr val="accent4"/>
            </a:solidFill>
          </a:ln>
        </p:spPr>
        <p:txBody>
          <a:bodyPr lIns="0" tIns="0" rIns="0" bIns="0"/>
          <a:lstStyle/>
          <a:p>
            <a:pPr/>
          </a:p>
        </p:txBody>
      </p:sp>
      <p:sp>
        <p:nvSpPr>
          <p:cNvPr id="14" name="Title Text"/>
          <p:cNvSpPr txBox="1"/>
          <p:nvPr>
            <p:ph type="title"/>
          </p:nvPr>
        </p:nvSpPr>
        <p:spPr>
          <a:xfrm>
            <a:off x="1680302" y="1188925"/>
            <a:ext cx="5783401" cy="1457401"/>
          </a:xfrm>
          <a:prstGeom prst="rect">
            <a:avLst/>
          </a:prstGeom>
        </p:spPr>
        <p:txBody>
          <a:bodyPr/>
          <a:lstStyle>
            <a:lvl1pPr algn="ctr">
              <a:defRPr sz="4000"/>
            </a:lvl1pPr>
          </a:lstStyle>
          <a:p>
            <a:pPr/>
            <a:r>
              <a:t>Title Text</a:t>
            </a:r>
          </a:p>
        </p:txBody>
      </p:sp>
      <p:sp>
        <p:nvSpPr>
          <p:cNvPr id="15" name="Body Level One…"/>
          <p:cNvSpPr txBox="1"/>
          <p:nvPr>
            <p:ph type="body" sz="quarter" idx="1"/>
          </p:nvPr>
        </p:nvSpPr>
        <p:spPr>
          <a:xfrm>
            <a:off x="1680302" y="3049449"/>
            <a:ext cx="5783401" cy="909001"/>
          </a:xfrm>
          <a:prstGeom prst="rect">
            <a:avLst/>
          </a:prstGeom>
        </p:spPr>
        <p:txBody>
          <a:bodyPr>
            <a:normAutofit fontScale="100000" lnSpcReduction="0"/>
          </a:bodyPr>
          <a:lstStyle>
            <a:lvl1pPr marL="342900" indent="-228600" algn="ctr">
              <a:lnSpc>
                <a:spcPct val="100000"/>
              </a:lnSpc>
              <a:buClrTx/>
              <a:buSzTx/>
              <a:buFontTx/>
              <a:buNone/>
              <a:defRPr sz="2400">
                <a:solidFill>
                  <a:schemeClr val="accent5"/>
                </a:solidFill>
                <a:latin typeface="Roboto Slab"/>
                <a:ea typeface="Roboto Slab"/>
                <a:cs typeface="Roboto Slab"/>
                <a:sym typeface="Roboto Slab"/>
              </a:defRPr>
            </a:lvl1pPr>
            <a:lvl2pPr marL="342900" indent="254000" algn="ctr">
              <a:lnSpc>
                <a:spcPct val="100000"/>
              </a:lnSpc>
              <a:buClrTx/>
              <a:buSzTx/>
              <a:buFontTx/>
              <a:buNone/>
              <a:defRPr sz="2400">
                <a:solidFill>
                  <a:schemeClr val="accent5"/>
                </a:solidFill>
                <a:latin typeface="Roboto Slab"/>
                <a:ea typeface="Roboto Slab"/>
                <a:cs typeface="Roboto Slab"/>
                <a:sym typeface="Roboto Slab"/>
              </a:defRPr>
            </a:lvl2pPr>
            <a:lvl3pPr marL="342900" indent="711200" algn="ctr">
              <a:lnSpc>
                <a:spcPct val="100000"/>
              </a:lnSpc>
              <a:buClrTx/>
              <a:buSzTx/>
              <a:buFontTx/>
              <a:buNone/>
              <a:defRPr sz="2400">
                <a:solidFill>
                  <a:schemeClr val="accent5"/>
                </a:solidFill>
                <a:latin typeface="Roboto Slab"/>
                <a:ea typeface="Roboto Slab"/>
                <a:cs typeface="Roboto Slab"/>
                <a:sym typeface="Roboto Slab"/>
              </a:defRPr>
            </a:lvl3pPr>
            <a:lvl4pPr marL="342900" indent="1168400" algn="ctr">
              <a:lnSpc>
                <a:spcPct val="100000"/>
              </a:lnSpc>
              <a:buClrTx/>
              <a:buSzTx/>
              <a:buFontTx/>
              <a:buNone/>
              <a:defRPr sz="2400">
                <a:solidFill>
                  <a:schemeClr val="accent5"/>
                </a:solidFill>
                <a:latin typeface="Roboto Slab"/>
                <a:ea typeface="Roboto Slab"/>
                <a:cs typeface="Roboto Slab"/>
                <a:sym typeface="Roboto Slab"/>
              </a:defRPr>
            </a:lvl4pPr>
            <a:lvl5pPr marL="342900" indent="1625600" algn="ctr">
              <a:lnSpc>
                <a:spcPct val="100000"/>
              </a:lnSpc>
              <a:buClrTx/>
              <a:buSzTx/>
              <a:buFontTx/>
              <a:buNone/>
              <a:defRPr sz="2400">
                <a:solidFill>
                  <a:schemeClr val="accent5"/>
                </a:solidFill>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9" name="Google Shape;53;p11"/>
          <p:cNvSpPr/>
          <p:nvPr/>
        </p:nvSpPr>
        <p:spPr>
          <a:xfrm>
            <a:off x="149" y="5076825"/>
            <a:ext cx="9143702" cy="666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00" name="xx%"/>
          <p:cNvSpPr txBox="1"/>
          <p:nvPr>
            <p:ph type="title" hasCustomPrompt="1"/>
          </p:nvPr>
        </p:nvSpPr>
        <p:spPr>
          <a:xfrm>
            <a:off x="387899" y="1152450"/>
            <a:ext cx="8368202" cy="1538400"/>
          </a:xfrm>
          <a:prstGeom prst="rect">
            <a:avLst/>
          </a:prstGeom>
        </p:spPr>
        <p:txBody>
          <a:bodyPr anchor="ctr"/>
          <a:lstStyle>
            <a:lvl1pPr algn="ctr">
              <a:defRPr sz="13000">
                <a:solidFill>
                  <a:schemeClr val="accent5"/>
                </a:solidFill>
              </a:defRPr>
            </a:lvl1pPr>
          </a:lstStyle>
          <a:p>
            <a:pPr/>
            <a:r>
              <a:t>xx%</a:t>
            </a:r>
          </a:p>
        </p:txBody>
      </p:sp>
      <p:sp>
        <p:nvSpPr>
          <p:cNvPr id="101" name="Body Level One…"/>
          <p:cNvSpPr txBox="1"/>
          <p:nvPr>
            <p:ph type="body" sz="quarter" idx="1"/>
          </p:nvPr>
        </p:nvSpPr>
        <p:spPr>
          <a:xfrm>
            <a:off x="387899" y="2919450"/>
            <a:ext cx="8368202" cy="1071601"/>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6"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17"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4"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25" name="Body Level One…"/>
          <p:cNvSpPr txBox="1"/>
          <p:nvPr>
            <p:ph type="body" idx="1"/>
          </p:nvPr>
        </p:nvSpPr>
        <p:spPr>
          <a:xfrm>
            <a:off x="514351" y="1402199"/>
            <a:ext cx="8130600" cy="2941201"/>
          </a:xfrm>
          <a:prstGeom prst="rect">
            <a:avLst/>
          </a:prstGeom>
        </p:spPr>
        <p:txBody>
          <a:bodyPr lIns="34275" tIns="34275" rIns="34275" bIns="34275">
            <a:normAutofit fontScale="100000" lnSpcReduction="0"/>
          </a:bodyPr>
          <a:lstStyle>
            <a:lvl1pPr indent="-317500">
              <a:lnSpc>
                <a:spcPct val="100000"/>
              </a:lnSpc>
              <a:spcBef>
                <a:spcPts val="800"/>
              </a:spcBef>
              <a:buChar char="•"/>
            </a:lvl1pPr>
            <a:lvl2pPr>
              <a:lnSpc>
                <a:spcPct val="100000"/>
              </a:lnSpc>
              <a:spcBef>
                <a:spcPts val="800"/>
              </a:spcBef>
              <a:buChar char="•"/>
            </a:lvl2pPr>
            <a:lvl3pPr>
              <a:lnSpc>
                <a:spcPct val="100000"/>
              </a:lnSpc>
              <a:spcBef>
                <a:spcPts val="800"/>
              </a:spcBef>
              <a:buChar char="•"/>
            </a:lvl3pPr>
            <a:lvl4pPr>
              <a:lnSpc>
                <a:spcPct val="100000"/>
              </a:lnSpc>
              <a:spcBef>
                <a:spcPts val="800"/>
              </a:spcBef>
              <a:buChar char="•"/>
            </a:lvl4pPr>
            <a:lvl5pPr>
              <a:lnSpc>
                <a:spcPct val="100000"/>
              </a:lnSpc>
              <a:spcBef>
                <a:spcPts val="8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26" name="Google Shape;64;p14"/>
          <p:cNvSpPr/>
          <p:nvPr/>
        </p:nvSpPr>
        <p:spPr>
          <a:xfrm flipV="1">
            <a:off x="50655" y="729050"/>
            <a:ext cx="1" cy="378001"/>
          </a:xfrm>
          <a:prstGeom prst="line">
            <a:avLst/>
          </a:prstGeom>
          <a:ln w="127000" cap="sq">
            <a:solidFill>
              <a:schemeClr val="accent3"/>
            </a:solidFill>
            <a:miter lim="8000"/>
          </a:ln>
        </p:spPr>
        <p:txBody>
          <a:bodyPr lIns="0" tIns="0" rIns="0" bIns="0"/>
          <a:lstStyle/>
          <a:p>
            <a:pPr/>
          </a:p>
        </p:txBody>
      </p:sp>
      <p:sp>
        <p:nvSpPr>
          <p:cNvPr id="127"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4"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35" name="Google Shape;67;p15"/>
          <p:cNvSpPr/>
          <p:nvPr/>
        </p:nvSpPr>
        <p:spPr>
          <a:xfrm>
            <a:off x="497517" y="1342669"/>
            <a:ext cx="8147401" cy="3060302"/>
          </a:xfrm>
          <a:prstGeom prst="roundRect">
            <a:avLst>
              <a:gd name="adj" fmla="val 2634"/>
            </a:avLst>
          </a:prstGeom>
          <a:solidFill>
            <a:schemeClr val="accent3">
              <a:alpha val="74900"/>
            </a:schemeClr>
          </a:solidFill>
          <a:ln w="12700">
            <a:miter lim="400000"/>
          </a:ln>
        </p:spPr>
        <p:txBody>
          <a:bodyPr lIns="0" tIns="0" rIns="0" bIns="0" anchor="ctr"/>
          <a:lstStyle/>
          <a:p>
            <a:pPr algn="ctr"/>
          </a:p>
        </p:txBody>
      </p:sp>
      <p:sp>
        <p:nvSpPr>
          <p:cNvPr id="136" name="Body Level One…"/>
          <p:cNvSpPr txBox="1"/>
          <p:nvPr>
            <p:ph type="body" sz="half" idx="1"/>
          </p:nvPr>
        </p:nvSpPr>
        <p:spPr>
          <a:xfrm>
            <a:off x="514351" y="1402199"/>
            <a:ext cx="3780000" cy="2941201"/>
          </a:xfrm>
          <a:prstGeom prst="rect">
            <a:avLst/>
          </a:prstGeom>
        </p:spPr>
        <p:txBody>
          <a:bodyPr lIns="34275" tIns="34275" rIns="34275" bIns="34275">
            <a:normAutofit fontScale="100000" lnSpcReduction="0"/>
          </a:bodyPr>
          <a:lstStyle>
            <a:lvl1pPr indent="-317500">
              <a:lnSpc>
                <a:spcPct val="100000"/>
              </a:lnSpc>
              <a:spcBef>
                <a:spcPts val="800"/>
              </a:spcBef>
              <a:buChar char="•"/>
            </a:lvl1pPr>
            <a:lvl2pPr>
              <a:lnSpc>
                <a:spcPct val="100000"/>
              </a:lnSpc>
              <a:spcBef>
                <a:spcPts val="800"/>
              </a:spcBef>
              <a:buChar char="•"/>
            </a:lvl2pPr>
            <a:lvl3pPr>
              <a:lnSpc>
                <a:spcPct val="100000"/>
              </a:lnSpc>
              <a:spcBef>
                <a:spcPts val="800"/>
              </a:spcBef>
              <a:buChar char="•"/>
            </a:lvl3pPr>
            <a:lvl4pPr>
              <a:lnSpc>
                <a:spcPct val="100000"/>
              </a:lnSpc>
              <a:spcBef>
                <a:spcPts val="800"/>
              </a:spcBef>
              <a:buChar char="•"/>
            </a:lvl4pPr>
            <a:lvl5pPr>
              <a:lnSpc>
                <a:spcPct val="100000"/>
              </a:lnSpc>
              <a:spcBef>
                <a:spcPts val="8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37" name="Google Shape;69;p15"/>
          <p:cNvSpPr/>
          <p:nvPr/>
        </p:nvSpPr>
        <p:spPr>
          <a:xfrm flipV="1">
            <a:off x="42862" y="747640"/>
            <a:ext cx="2701" cy="368401"/>
          </a:xfrm>
          <a:prstGeom prst="line">
            <a:avLst/>
          </a:prstGeom>
          <a:ln w="127000" cap="sq">
            <a:solidFill>
              <a:schemeClr val="accent3"/>
            </a:solidFill>
            <a:miter lim="8000"/>
          </a:ln>
        </p:spPr>
        <p:txBody>
          <a:bodyPr lIns="0" tIns="0" rIns="0" bIns="0"/>
          <a:lstStyle/>
          <a:p>
            <a:pPr/>
          </a:p>
        </p:txBody>
      </p:sp>
      <p:sp>
        <p:nvSpPr>
          <p:cNvPr id="138"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bum Section">
    <p:spTree>
      <p:nvGrpSpPr>
        <p:cNvPr id="1" name=""/>
        <p:cNvGrpSpPr/>
        <p:nvPr/>
      </p:nvGrpSpPr>
      <p:grpSpPr>
        <a:xfrm>
          <a:off x="0" y="0"/>
          <a:ext cx="0" cy="0"/>
          <a:chOff x="0" y="0"/>
          <a:chExt cx="0" cy="0"/>
        </a:xfrm>
      </p:grpSpPr>
      <p:sp>
        <p:nvSpPr>
          <p:cNvPr id="145" name="Title Text"/>
          <p:cNvSpPr txBox="1"/>
          <p:nvPr>
            <p:ph type="title"/>
          </p:nvPr>
        </p:nvSpPr>
        <p:spPr>
          <a:xfrm>
            <a:off x="752855" y="3431285"/>
            <a:ext cx="7781702" cy="740701"/>
          </a:xfrm>
          <a:prstGeom prst="rect">
            <a:avLst/>
          </a:prstGeom>
        </p:spPr>
        <p:txBody>
          <a:bodyPr lIns="0" tIns="0" rIns="0" bIns="0"/>
          <a:lstStyle/>
          <a:p>
            <a:pPr/>
            <a:r>
              <a:t>Title Text</a:t>
            </a:r>
          </a:p>
        </p:txBody>
      </p:sp>
      <p:sp>
        <p:nvSpPr>
          <p:cNvPr id="146" name="Google Shape;72;p16"/>
          <p:cNvSpPr/>
          <p:nvPr>
            <p:ph type="pic" sz="quarter" idx="21"/>
          </p:nvPr>
        </p:nvSpPr>
        <p:spPr>
          <a:xfrm>
            <a:off x="786338"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7" name="Google Shape;73;p16"/>
          <p:cNvSpPr/>
          <p:nvPr>
            <p:ph type="pic" sz="quarter" idx="22"/>
          </p:nvPr>
        </p:nvSpPr>
        <p:spPr>
          <a:xfrm>
            <a:off x="3474604"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8" name="Google Shape;74;p16"/>
          <p:cNvSpPr/>
          <p:nvPr>
            <p:ph type="pic" sz="quarter" idx="23"/>
          </p:nvPr>
        </p:nvSpPr>
        <p:spPr>
          <a:xfrm>
            <a:off x="6162869"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9" name="Body Level One…"/>
          <p:cNvSpPr txBox="1"/>
          <p:nvPr>
            <p:ph type="body" sz="quarter" idx="1"/>
          </p:nvPr>
        </p:nvSpPr>
        <p:spPr>
          <a:xfrm>
            <a:off x="752669" y="4200525"/>
            <a:ext cx="7772401" cy="628501"/>
          </a:xfrm>
          <a:prstGeom prst="rect">
            <a:avLst/>
          </a:prstGeom>
        </p:spPr>
        <p:txBody>
          <a:bodyPr lIns="0" tIns="0" rIns="0" bIns="0" anchor="ctr">
            <a:normAutofit fontScale="100000" lnSpcReduction="0"/>
          </a:bodyPr>
          <a:lstStyle>
            <a:lvl1pPr marL="228600" indent="0">
              <a:lnSpc>
                <a:spcPct val="100000"/>
              </a:lnSpc>
              <a:buClrTx/>
              <a:buSzTx/>
              <a:buFontTx/>
              <a:buNone/>
              <a:defRPr sz="1400"/>
            </a:lvl1pPr>
            <a:lvl2pPr marL="914400" indent="-317500">
              <a:lnSpc>
                <a:spcPct val="100000"/>
              </a:lnSpc>
              <a:buClrTx/>
              <a:buSzPts val="1400"/>
              <a:buFontTx/>
              <a:buChar char="•"/>
              <a:defRPr sz="1400"/>
            </a:lvl2pPr>
            <a:lvl3pPr marL="1371600" indent="-317500">
              <a:lnSpc>
                <a:spcPct val="100000"/>
              </a:lnSpc>
              <a:buClrTx/>
              <a:buSzPts val="1400"/>
              <a:buFontTx/>
              <a:buChar char="•"/>
              <a:defRPr sz="1400"/>
            </a:lvl3pPr>
            <a:lvl4pPr marL="1828800" indent="-317500">
              <a:lnSpc>
                <a:spcPct val="100000"/>
              </a:lnSpc>
              <a:buClrTx/>
              <a:buSzPts val="1400"/>
              <a:buFontTx/>
              <a:buChar char="•"/>
              <a:defRPr sz="1400"/>
            </a:lvl4pPr>
            <a:lvl5pPr marL="2286000" indent="-317500">
              <a:lnSpc>
                <a:spcPct val="100000"/>
              </a:lnSpc>
              <a:buClrTx/>
              <a:buSzPts val="1400"/>
              <a:buFontTx/>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150" name="Slide Number"/>
          <p:cNvSpPr txBox="1"/>
          <p:nvPr>
            <p:ph type="sldNum" sz="quarter" idx="2"/>
          </p:nvPr>
        </p:nvSpPr>
        <p:spPr>
          <a:xfrm>
            <a:off x="8449594" y="4446755"/>
            <a:ext cx="195551" cy="195551"/>
          </a:xfrm>
          <a:prstGeom prst="rect">
            <a:avLst/>
          </a:prstGeom>
        </p:spPr>
        <p:txBody>
          <a:bodyPr lIns="34275" tIns="34275" rIns="34275" bIns="34275"/>
          <a:lstStyle>
            <a:lvl1pPr>
              <a:defRPr sz="900">
                <a:solidFill>
                  <a:srgbClr val="CFD8DC"/>
                </a:solidFill>
                <a:latin typeface="Corbel"/>
                <a:ea typeface="Corbel"/>
                <a:cs typeface="Corbel"/>
                <a:sym typeface="Corbe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3" name="Google Shape;17;p3"/>
          <p:cNvSpPr/>
          <p:nvPr/>
        </p:nvSpPr>
        <p:spPr>
          <a:xfrm>
            <a:off x="4359602" y="2817464"/>
            <a:ext cx="424801" cy="1"/>
          </a:xfrm>
          <a:prstGeom prst="line">
            <a:avLst/>
          </a:prstGeom>
          <a:ln w="38100">
            <a:solidFill>
              <a:schemeClr val="accent4"/>
            </a:solidFill>
          </a:ln>
        </p:spPr>
        <p:txBody>
          <a:bodyPr lIns="0" tIns="0" rIns="0" bIns="0"/>
          <a:lstStyle/>
          <a:p>
            <a:pPr/>
          </a:p>
        </p:txBody>
      </p:sp>
      <p:sp>
        <p:nvSpPr>
          <p:cNvPr id="24" name="Title Text"/>
          <p:cNvSpPr txBox="1"/>
          <p:nvPr>
            <p:ph type="title"/>
          </p:nvPr>
        </p:nvSpPr>
        <p:spPr>
          <a:xfrm>
            <a:off x="480750" y="1764950"/>
            <a:ext cx="8222100" cy="907501"/>
          </a:xfrm>
          <a:prstGeom prst="rect">
            <a:avLst/>
          </a:prstGeom>
        </p:spPr>
        <p:txBody>
          <a:bodyPr/>
          <a:lstStyle>
            <a:lvl1pPr algn="ctr">
              <a:defRPr sz="4800"/>
            </a:lvl1pPr>
          </a:lstStyle>
          <a:p>
            <a:pPr/>
            <a:r>
              <a:t>Title Text</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2" name="Google Shape;21;p4"/>
          <p:cNvSpPr/>
          <p:nvPr/>
        </p:nvSpPr>
        <p:spPr>
          <a:xfrm>
            <a:off x="492563" y="1260284"/>
            <a:ext cx="424801" cy="1"/>
          </a:xfrm>
          <a:prstGeom prst="line">
            <a:avLst/>
          </a:prstGeom>
          <a:ln w="38100">
            <a:solidFill>
              <a:schemeClr val="accent4"/>
            </a:solidFill>
          </a:ln>
        </p:spPr>
        <p:txBody>
          <a:bodyPr lIns="0" tIns="0" rIns="0" bIns="0"/>
          <a:lstStyle/>
          <a:p>
            <a:pPr/>
          </a:p>
        </p:txBody>
      </p:sp>
      <p:sp>
        <p:nvSpPr>
          <p:cNvPr id="33" name="Title Text"/>
          <p:cNvSpPr txBox="1"/>
          <p:nvPr>
            <p:ph type="title"/>
          </p:nvPr>
        </p:nvSpPr>
        <p:spPr>
          <a:prstGeom prst="rect">
            <a:avLst/>
          </a:prstGeom>
        </p:spPr>
        <p:txBody>
          <a:bodyPr/>
          <a:lstStyle/>
          <a:p>
            <a:pPr/>
            <a:r>
              <a:t>Title Text</a:t>
            </a:r>
          </a:p>
        </p:txBody>
      </p:sp>
      <p:sp>
        <p:nvSpPr>
          <p:cNvPr id="34" name="Body Level One…"/>
          <p:cNvSpPr txBox="1"/>
          <p:nvPr>
            <p:ph type="body" idx="1"/>
          </p:nvPr>
        </p:nvSpPr>
        <p:spPr>
          <a:xfrm>
            <a:off x="387899" y="1489823"/>
            <a:ext cx="8368202" cy="307890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2" name="Google Shape;26;p5"/>
          <p:cNvSpPr/>
          <p:nvPr/>
        </p:nvSpPr>
        <p:spPr>
          <a:xfrm>
            <a:off x="492563" y="1260284"/>
            <a:ext cx="424801" cy="1"/>
          </a:xfrm>
          <a:prstGeom prst="line">
            <a:avLst/>
          </a:prstGeom>
          <a:ln w="38100">
            <a:solidFill>
              <a:schemeClr val="accent4"/>
            </a:solidFill>
          </a:ln>
        </p:spPr>
        <p:txBody>
          <a:bodyPr lIns="0" tIns="0" rIns="0" bIns="0"/>
          <a:lstStyle/>
          <a:p>
            <a:pPr/>
          </a:p>
        </p:txBody>
      </p:sp>
      <p:sp>
        <p:nvSpPr>
          <p:cNvPr id="43" name="Title Text"/>
          <p:cNvSpPr txBox="1"/>
          <p:nvPr>
            <p:ph type="title"/>
          </p:nvPr>
        </p:nvSpPr>
        <p:spPr>
          <a:prstGeom prst="rect">
            <a:avLst/>
          </a:prstGeom>
        </p:spPr>
        <p:txBody>
          <a:bodyPr/>
          <a:lstStyle/>
          <a:p>
            <a:pPr/>
            <a:r>
              <a:t>Title Text</a:t>
            </a:r>
          </a:p>
        </p:txBody>
      </p:sp>
      <p:sp>
        <p:nvSpPr>
          <p:cNvPr id="44" name="Body Level One…"/>
          <p:cNvSpPr txBox="1"/>
          <p:nvPr>
            <p:ph type="body" sz="half" idx="1"/>
          </p:nvPr>
        </p:nvSpPr>
        <p:spPr>
          <a:xfrm>
            <a:off x="387899" y="1489824"/>
            <a:ext cx="3999902" cy="3078902"/>
          </a:xfrm>
          <a:prstGeom prst="rect">
            <a:avLst/>
          </a:prstGeom>
        </p:spPr>
        <p:txBody>
          <a:bodyPr>
            <a:normAutofit fontScale="100000" lnSpcReduction="0"/>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5" name="Google Shape;29;p5"/>
          <p:cNvSpPr txBox="1"/>
          <p:nvPr>
            <p:ph type="body" sz="half" idx="21"/>
          </p:nvPr>
        </p:nvSpPr>
        <p:spPr>
          <a:xfrm>
            <a:off x="4756199" y="1489824"/>
            <a:ext cx="3999902" cy="3078901"/>
          </a:xfrm>
          <a:prstGeom prst="rect">
            <a:avLst/>
          </a:prstGeom>
        </p:spPr>
        <p:txBody>
          <a:bodyPr>
            <a:normAutofit fontScale="100000" lnSpcReduction="0"/>
          </a:bodyPr>
          <a:lstStyle/>
          <a:p>
            <a:pPr indent="-317500">
              <a:buSzPts val="1400"/>
              <a:defRPr sz="1400"/>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61" name="Google Shape;35;p7"/>
          <p:cNvSpPr/>
          <p:nvPr/>
        </p:nvSpPr>
        <p:spPr>
          <a:xfrm>
            <a:off x="489218" y="1412276"/>
            <a:ext cx="331501" cy="1"/>
          </a:xfrm>
          <a:prstGeom prst="line">
            <a:avLst/>
          </a:prstGeom>
          <a:ln w="38100">
            <a:solidFill>
              <a:schemeClr val="accent4"/>
            </a:solidFill>
          </a:ln>
        </p:spPr>
        <p:txBody>
          <a:bodyPr lIns="0" tIns="0" rIns="0" bIns="0"/>
          <a:lstStyle/>
          <a:p>
            <a:pPr/>
          </a:p>
        </p:txBody>
      </p:sp>
      <p:sp>
        <p:nvSpPr>
          <p:cNvPr id="62" name="Title Text"/>
          <p:cNvSpPr txBox="1"/>
          <p:nvPr>
            <p:ph type="title"/>
          </p:nvPr>
        </p:nvSpPr>
        <p:spPr>
          <a:xfrm>
            <a:off x="387899" y="555600"/>
            <a:ext cx="2808001" cy="755700"/>
          </a:xfrm>
          <a:prstGeom prst="rect">
            <a:avLst/>
          </a:prstGeom>
        </p:spPr>
        <p:txBody>
          <a:bodyPr/>
          <a:lstStyle>
            <a:lvl1pPr>
              <a:defRPr sz="2400"/>
            </a:lvl1pPr>
          </a:lstStyle>
          <a:p>
            <a:pPr/>
            <a:r>
              <a:t>Title Text</a:t>
            </a:r>
          </a:p>
        </p:txBody>
      </p:sp>
      <p:sp>
        <p:nvSpPr>
          <p:cNvPr id="63" name="Body Level One…"/>
          <p:cNvSpPr txBox="1"/>
          <p:nvPr>
            <p:ph type="body" sz="quarter" idx="1"/>
          </p:nvPr>
        </p:nvSpPr>
        <p:spPr>
          <a:xfrm>
            <a:off x="387899" y="1594024"/>
            <a:ext cx="2808001" cy="2681101"/>
          </a:xfrm>
          <a:prstGeom prst="rect">
            <a:avLst/>
          </a:prstGeom>
        </p:spPr>
        <p:txBody>
          <a:bodyPr>
            <a:normAutofit fontScale="100000" lnSpcReduction="0"/>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71" name="Title Text"/>
          <p:cNvSpPr txBox="1"/>
          <p:nvPr>
            <p:ph type="title"/>
          </p:nvPr>
        </p:nvSpPr>
        <p:spPr>
          <a:xfrm>
            <a:off x="490250" y="526349"/>
            <a:ext cx="5618701" cy="4090801"/>
          </a:xfrm>
          <a:prstGeom prst="rect">
            <a:avLst/>
          </a:prstGeom>
        </p:spPr>
        <p:txBody>
          <a:bodyPr anchor="ctr"/>
          <a:lstStyle>
            <a:lvl1pPr>
              <a:defRPr sz="4800"/>
            </a:lvl1p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9" name="Google Shape;43;p9"/>
          <p:cNvSpPr/>
          <p:nvPr/>
        </p:nvSpPr>
        <p:spPr>
          <a:xfrm>
            <a:off x="4572000" y="-75"/>
            <a:ext cx="4572000" cy="5143501"/>
          </a:xfrm>
          <a:prstGeom prst="rect">
            <a:avLst/>
          </a:prstGeom>
          <a:solidFill>
            <a:srgbClr val="004065"/>
          </a:solidFill>
          <a:ln w="12700">
            <a:miter lim="400000"/>
          </a:ln>
        </p:spPr>
        <p:txBody>
          <a:bodyPr lIns="0" tIns="0" rIns="0" bIns="0" anchor="ctr"/>
          <a:lstStyle/>
          <a:p>
            <a:pPr>
              <a:defRPr>
                <a:solidFill>
                  <a:srgbClr val="000000"/>
                </a:solidFill>
              </a:defRPr>
            </a:pPr>
          </a:p>
        </p:txBody>
      </p:sp>
      <p:sp>
        <p:nvSpPr>
          <p:cNvPr id="80" name="Google Shape;44;p9"/>
          <p:cNvSpPr/>
          <p:nvPr/>
        </p:nvSpPr>
        <p:spPr>
          <a:xfrm>
            <a:off x="5029675" y="4495503"/>
            <a:ext cx="540901" cy="1"/>
          </a:xfrm>
          <a:prstGeom prst="line">
            <a:avLst/>
          </a:prstGeom>
          <a:ln w="38100">
            <a:solidFill>
              <a:schemeClr val="accent5"/>
            </a:solidFill>
          </a:ln>
        </p:spPr>
        <p:txBody>
          <a:bodyPr lIns="0" tIns="0" rIns="0" bIns="0"/>
          <a:lstStyle/>
          <a:p>
            <a:pPr/>
          </a:p>
        </p:txBody>
      </p:sp>
      <p:sp>
        <p:nvSpPr>
          <p:cNvPr id="81" name="Title Text"/>
          <p:cNvSpPr txBox="1"/>
          <p:nvPr>
            <p:ph type="title"/>
          </p:nvPr>
        </p:nvSpPr>
        <p:spPr>
          <a:xfrm>
            <a:off x="265500" y="1209075"/>
            <a:ext cx="4045200" cy="1506301"/>
          </a:xfrm>
          <a:prstGeom prst="rect">
            <a:avLst/>
          </a:prstGeom>
        </p:spPr>
        <p:txBody>
          <a:bodyPr/>
          <a:lstStyle>
            <a:lvl1pPr algn="ctr">
              <a:defRPr sz="3800"/>
            </a:lvl1pPr>
          </a:lstStyle>
          <a:p>
            <a:pPr/>
            <a:r>
              <a:t>Title Text</a:t>
            </a:r>
          </a:p>
        </p:txBody>
      </p:sp>
      <p:sp>
        <p:nvSpPr>
          <p:cNvPr id="82" name="Body Level One…"/>
          <p:cNvSpPr txBox="1"/>
          <p:nvPr>
            <p:ph type="body" sz="quarter" idx="1"/>
          </p:nvPr>
        </p:nvSpPr>
        <p:spPr>
          <a:xfrm>
            <a:off x="265500" y="2769000"/>
            <a:ext cx="4045200" cy="1345501"/>
          </a:xfrm>
          <a:prstGeom prst="rect">
            <a:avLst/>
          </a:prstGeom>
        </p:spPr>
        <p:txBody>
          <a:bodyPr>
            <a:normAutofit fontScale="100000" lnSpcReduction="0"/>
          </a:bodyPr>
          <a:lstStyle>
            <a:lvl1pPr marL="342900" indent="-228600" algn="ctr">
              <a:lnSpc>
                <a:spcPct val="100000"/>
              </a:lnSpc>
              <a:buClrTx/>
              <a:buSzTx/>
              <a:buFontTx/>
              <a:buNone/>
              <a:defRPr sz="2100">
                <a:solidFill>
                  <a:schemeClr val="accent5"/>
                </a:solidFill>
              </a:defRPr>
            </a:lvl1pPr>
            <a:lvl2pPr marL="342900" indent="254000" algn="ctr">
              <a:lnSpc>
                <a:spcPct val="100000"/>
              </a:lnSpc>
              <a:buClrTx/>
              <a:buSzTx/>
              <a:buFontTx/>
              <a:buNone/>
              <a:defRPr sz="2100">
                <a:solidFill>
                  <a:schemeClr val="accent5"/>
                </a:solidFill>
              </a:defRPr>
            </a:lvl2pPr>
            <a:lvl3pPr marL="342900" indent="711200" algn="ctr">
              <a:lnSpc>
                <a:spcPct val="100000"/>
              </a:lnSpc>
              <a:buClrTx/>
              <a:buSzTx/>
              <a:buFontTx/>
              <a:buNone/>
              <a:defRPr sz="2100">
                <a:solidFill>
                  <a:schemeClr val="accent5"/>
                </a:solidFill>
              </a:defRPr>
            </a:lvl3pPr>
            <a:lvl4pPr marL="342900" indent="1168400" algn="ctr">
              <a:lnSpc>
                <a:spcPct val="100000"/>
              </a:lnSpc>
              <a:buClrTx/>
              <a:buSzTx/>
              <a:buFontTx/>
              <a:buNone/>
              <a:defRPr sz="2100">
                <a:solidFill>
                  <a:schemeClr val="accent5"/>
                </a:solidFill>
              </a:defRPr>
            </a:lvl4pPr>
            <a:lvl5pPr marL="342900" indent="1625600" algn="ctr">
              <a:lnSpc>
                <a:spcPct val="100000"/>
              </a:lnSpc>
              <a:buClrTx/>
              <a:buSzTx/>
              <a:buFontTx/>
              <a:buNone/>
              <a:defRPr sz="2100">
                <a:solidFill>
                  <a:schemeClr val="accent5"/>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Google Shape;47;p9"/>
          <p:cNvSpPr txBox="1"/>
          <p:nvPr>
            <p:ph type="body" sz="half" idx="21"/>
          </p:nvPr>
        </p:nvSpPr>
        <p:spPr>
          <a:xfrm>
            <a:off x="4939500" y="724199"/>
            <a:ext cx="3837000" cy="3695101"/>
          </a:xfrm>
          <a:prstGeom prst="rect">
            <a:avLst/>
          </a:prstGeom>
        </p:spPr>
        <p:txBody>
          <a:bodyPr anchor="ctr">
            <a:normAutofit fontScale="100000" lnSpcReduction="0"/>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91" name="Body Level One…"/>
          <p:cNvSpPr txBox="1"/>
          <p:nvPr>
            <p:ph type="body" sz="quarter" idx="1"/>
          </p:nvPr>
        </p:nvSpPr>
        <p:spPr>
          <a:xfrm>
            <a:off x="319499" y="4233724"/>
            <a:ext cx="5998802" cy="598801"/>
          </a:xfrm>
          <a:prstGeom prst="rect">
            <a:avLst/>
          </a:prstGeom>
        </p:spPr>
        <p:txBody>
          <a:bodyPr anchor="ctr">
            <a:normAutofit fontScale="100000" lnSpcReduction="0"/>
          </a:bodyPr>
          <a:lstStyle>
            <a:lvl1pPr marL="228600" indent="0">
              <a:lnSpc>
                <a:spcPct val="100000"/>
              </a:lnSpc>
              <a:buClrTx/>
              <a:buSzTx/>
              <a:buFontTx/>
              <a:buNone/>
              <a:defRPr>
                <a:latin typeface="Roboto Slab"/>
                <a:ea typeface="Roboto Slab"/>
                <a:cs typeface="Roboto Slab"/>
                <a:sym typeface="Roboto Slab"/>
              </a:defRPr>
            </a:lvl1pPr>
            <a:lvl2pPr>
              <a:lnSpc>
                <a:spcPct val="100000"/>
              </a:lnSpc>
              <a:buClrTx/>
              <a:buFontTx/>
              <a:defRPr>
                <a:latin typeface="Roboto Slab"/>
                <a:ea typeface="Roboto Slab"/>
                <a:cs typeface="Roboto Slab"/>
                <a:sym typeface="Roboto Slab"/>
              </a:defRPr>
            </a:lvl2pPr>
            <a:lvl3pPr>
              <a:lnSpc>
                <a:spcPct val="100000"/>
              </a:lnSpc>
              <a:buClrTx/>
              <a:buFontTx/>
              <a:defRPr>
                <a:latin typeface="Roboto Slab"/>
                <a:ea typeface="Roboto Slab"/>
                <a:cs typeface="Roboto Slab"/>
                <a:sym typeface="Roboto Slab"/>
              </a:defRPr>
            </a:lvl3pPr>
            <a:lvl4pPr>
              <a:lnSpc>
                <a:spcPct val="100000"/>
              </a:lnSpc>
              <a:buClrTx/>
              <a:buFontTx/>
              <a:defRPr>
                <a:latin typeface="Roboto Slab"/>
                <a:ea typeface="Roboto Slab"/>
                <a:cs typeface="Roboto Slab"/>
                <a:sym typeface="Roboto Slab"/>
              </a:defRPr>
            </a:lvl4pPr>
            <a:lvl5pPr>
              <a:lnSpc>
                <a:spcPct val="100000"/>
              </a:lnSpc>
              <a:buClrTx/>
              <a:buFontTx/>
              <a:defRPr>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517C"/>
        </a:solidFill>
      </p:bgPr>
    </p:bg>
    <p:spTree>
      <p:nvGrpSpPr>
        <p:cNvPr id="1" name=""/>
        <p:cNvGrpSpPr/>
        <p:nvPr/>
      </p:nvGrpSpPr>
      <p:grpSpPr>
        <a:xfrm>
          <a:off x="0" y="0"/>
          <a:ext cx="0" cy="0"/>
          <a:chOff x="0" y="0"/>
          <a:chExt cx="0" cy="0"/>
        </a:xfrm>
      </p:grpSpPr>
      <p:sp>
        <p:nvSpPr>
          <p:cNvPr id="2" name="Title Text"/>
          <p:cNvSpPr txBox="1"/>
          <p:nvPr>
            <p:ph type="title"/>
          </p:nvPr>
        </p:nvSpPr>
        <p:spPr>
          <a:xfrm>
            <a:off x="387899" y="458024"/>
            <a:ext cx="8368202" cy="686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692391"/>
            <a:ext cx="336814" cy="335251"/>
          </a:xfrm>
          <a:prstGeom prst="rect">
            <a:avLst/>
          </a:prstGeom>
          <a:ln w="12700">
            <a:miter lim="400000"/>
          </a:ln>
        </p:spPr>
        <p:txBody>
          <a:bodyPr wrap="none" lIns="91424" tIns="91424" rIns="91424" bIns="91424" anchor="ctr">
            <a:spAutoFit/>
          </a:bodyPr>
          <a:lstStyle>
            <a:lvl1pPr algn="r">
              <a:defRPr sz="1000">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9pPr>
    </p:titleStyle>
    <p:bodyStyle>
      <a:lvl1pPr marL="457200" marR="0" indent="-342900"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1pPr>
      <a:lvl2pPr marL="1005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6pPr>
      <a:lvl7pPr marL="3291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7pPr>
      <a:lvl8pPr marL="3748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8pPr>
      <a:lvl9pPr marL="4205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fireeye.com/blog/threat-research/2019/05/social-media-network-impersonates-us-political-candidates-supports-iranian-interests.html" TargetMode="External"/><Relationship Id="rId3" Type="http://schemas.openxmlformats.org/officeDocument/2006/relationships/hyperlink" Target="https://graphika.com/reports/from-russia-with-blogs/" TargetMode="External"/><Relationship Id="rId4" Type="http://schemas.openxmlformats.org/officeDocument/2006/relationships/hyperlink" Target="https://medium.com/dfrlab/facebook-shut-down-commercial-disinformation-network-based-in-myanmar-and-vietnam-d8c07c518c04" TargetMode="External"/><Relationship Id="rId5" Type="http://schemas.openxmlformats.org/officeDocument/2006/relationships/hyperlink" Target="https://www.vice.com/en_in/article/jgedjb/the-first-use-of-deepfakes-in-indian-election-by-bjp"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aggle.com/mrisdal/fake-news" TargetMode="External"/><Relationship Id="rId4" Type="http://schemas.openxmlformats.org/officeDocument/2006/relationships/hyperlink" Target="https://www.nbcnews.com/tech/social-media/now-available-more-200-000-deleted-russian-troll-tweets-n844731" TargetMode="External"/><Relationship Id="rId5" Type="http://schemas.openxmlformats.org/officeDocument/2006/relationships/hyperlink" Target="https://github.com/fivethirtyeight/russian-troll-tweets/" TargetMode="External"/><Relationship Id="rId6" Type="http://schemas.openxmlformats.org/officeDocument/2006/relationships/image" Target="../media/image4.png"/><Relationship Id="rId7" Type="http://schemas.openxmlformats.org/officeDocument/2006/relationships/hyperlink" Target="https://www.kaggle.com/mrisdal/fake-news/discussion/116839"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medium.com/the-mission/deconstructing-data-science-breaking-the-complex-craft-into-its-simplest-parts-15b15420df21"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83;p17"/>
          <p:cNvSpPr txBox="1"/>
          <p:nvPr>
            <p:ph type="ctrTitle"/>
          </p:nvPr>
        </p:nvSpPr>
        <p:spPr>
          <a:xfrm>
            <a:off x="1680302" y="1188925"/>
            <a:ext cx="5783401" cy="1457401"/>
          </a:xfrm>
          <a:prstGeom prst="rect">
            <a:avLst/>
          </a:prstGeom>
        </p:spPr>
        <p:txBody>
          <a:bodyPr/>
          <a:lstStyle/>
          <a:p>
            <a:pPr/>
            <a:r>
              <a:t>CTI League</a:t>
            </a:r>
          </a:p>
          <a:p>
            <a:pPr/>
            <a:r>
              <a:t>Disinformation</a:t>
            </a:r>
          </a:p>
        </p:txBody>
      </p:sp>
      <p:sp>
        <p:nvSpPr>
          <p:cNvPr id="160" name="Google Shape;84;p17"/>
          <p:cNvSpPr txBox="1"/>
          <p:nvPr>
            <p:ph type="subTitle" sz="quarter" idx="1"/>
          </p:nvPr>
        </p:nvSpPr>
        <p:spPr>
          <a:xfrm>
            <a:off x="1680302" y="3049449"/>
            <a:ext cx="5783401" cy="909001"/>
          </a:xfrm>
          <a:prstGeom prst="rect">
            <a:avLst/>
          </a:prstGeom>
        </p:spPr>
        <p:txBody>
          <a:bodyPr/>
          <a:lstStyle/>
          <a:p>
            <a:pPr marL="0" indent="0" defTabSz="886968">
              <a:defRPr sz="2328"/>
            </a:pPr>
            <a:r>
              <a:t>2020-07-04</a:t>
            </a:r>
          </a:p>
          <a:p>
            <a:pPr marL="0" indent="0" defTabSz="886968">
              <a:defRPr sz="2328"/>
            </a:pPr>
            <a:r>
              <a:t>Data Science for Disinformation Response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139;p26"/>
          <p:cNvSpPr txBox="1"/>
          <p:nvPr>
            <p:ph type="title"/>
          </p:nvPr>
        </p:nvSpPr>
        <p:spPr>
          <a:xfrm>
            <a:off x="387899" y="169124"/>
            <a:ext cx="8368202" cy="686102"/>
          </a:xfrm>
          <a:prstGeom prst="rect">
            <a:avLst/>
          </a:prstGeom>
        </p:spPr>
        <p:txBody>
          <a:bodyPr/>
          <a:lstStyle/>
          <a:p>
            <a:pPr/>
            <a:r>
              <a:t>Recap: Get the data</a:t>
            </a:r>
          </a:p>
        </p:txBody>
      </p:sp>
      <p:sp>
        <p:nvSpPr>
          <p:cNvPr id="201" name="Google Shape;140;p26"/>
          <p:cNvSpPr txBox="1"/>
          <p:nvPr>
            <p:ph type="body" idx="1"/>
          </p:nvPr>
        </p:nvSpPr>
        <p:spPr>
          <a:xfrm>
            <a:off x="387899" y="931425"/>
            <a:ext cx="8368202" cy="3600001"/>
          </a:xfrm>
          <a:prstGeom prst="rect">
            <a:avLst/>
          </a:prstGeom>
        </p:spPr>
        <p:txBody>
          <a:bodyPr/>
          <a:lstStyle/>
          <a:p>
            <a:pPr/>
            <a:r>
              <a:t>Process</a:t>
            </a:r>
          </a:p>
          <a:p>
            <a:pPr lvl="1" marL="914400" indent="-317500">
              <a:buSzPts val="1400"/>
              <a:defRPr sz="1400"/>
            </a:pPr>
            <a:r>
              <a:t>Identify available relevant datasets (or proxies)</a:t>
            </a:r>
          </a:p>
          <a:p>
            <a:pPr lvl="1" marL="914400" indent="-317500">
              <a:buSzPts val="1400"/>
              <a:defRPr sz="1400"/>
            </a:pPr>
            <a:r>
              <a:t>Identify biases, gaps etc</a:t>
            </a:r>
          </a:p>
          <a:p>
            <a:pPr lvl="1" marL="914400" indent="-317500">
              <a:buSzPts val="1400"/>
              <a:defRPr sz="1400"/>
            </a:pPr>
            <a:r>
              <a:t>Spider out and collect more (on so many sites…)</a:t>
            </a:r>
          </a:p>
          <a:p>
            <a:pPr lvl="1" marL="914400" indent="-317500">
              <a:buSzPts val="1400"/>
              <a:defRPr sz="1400"/>
            </a:pPr>
            <a:r>
              <a:t>Extract data into usable format (CSV, json, MISP etc)</a:t>
            </a:r>
          </a:p>
          <a:p>
            <a:pPr/>
            <a:r>
              <a:t>Sources</a:t>
            </a:r>
          </a:p>
          <a:p>
            <a:pPr lvl="1" marL="914400" indent="-317500">
              <a:buSzPts val="1400"/>
              <a:defRPr sz="1400"/>
            </a:pPr>
            <a:r>
              <a:t>Input data: alerts and canaries (we get in vs we watch)</a:t>
            </a:r>
          </a:p>
          <a:p>
            <a:pPr lvl="1" marL="914400" indent="-317500">
              <a:buSzPts val="1400"/>
              <a:defRPr sz="1400"/>
            </a:pPr>
            <a:r>
              <a:t>Disinformation data streams (Hamilton68, Botsentinal etc)</a:t>
            </a:r>
          </a:p>
          <a:p>
            <a:pPr lvl="1" marL="914400" indent="-317500">
              <a:buSzPts val="1400"/>
              <a:defRPr sz="1400"/>
            </a:pPr>
            <a:r>
              <a:t>Disinformation narratives lists (EuVsDisinfo, WHO Int etc)</a:t>
            </a:r>
          </a:p>
          <a:p>
            <a:pPr lvl="1" marL="914400" indent="-317500">
              <a:buSzPts val="1400"/>
              <a:defRPr sz="1400"/>
            </a:pPr>
            <a:r>
              <a:t>Search (Online data tools, online search, APIs, OSINT)</a:t>
            </a:r>
          </a:p>
          <a:p>
            <a:pPr/>
            <a:r>
              <a:t>Stores</a:t>
            </a:r>
          </a:p>
          <a:p>
            <a:pPr lvl="1" marL="914400" indent="-317500">
              <a:buSzPts val="1400"/>
              <a:defRPr sz="1400"/>
            </a:pPr>
            <a:r>
              <a:t>Hive, Misp, Dkan, Googledrive, Github,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145;p27"/>
          <p:cNvSpPr txBox="1"/>
          <p:nvPr>
            <p:ph type="title"/>
          </p:nvPr>
        </p:nvSpPr>
        <p:spPr>
          <a:xfrm>
            <a:off x="480750" y="1608000"/>
            <a:ext cx="8222099" cy="2070600"/>
          </a:xfrm>
          <a:prstGeom prst="rect">
            <a:avLst/>
          </a:prstGeom>
        </p:spPr>
        <p:txBody>
          <a:bodyPr/>
          <a:lstStyle/>
          <a:p>
            <a:pPr/>
            <a:r>
              <a:t>DS4DR: Tactical Disinformation Data Science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150;p28"/>
          <p:cNvSpPr txBox="1"/>
          <p:nvPr>
            <p:ph type="title"/>
          </p:nvPr>
        </p:nvSpPr>
        <p:spPr>
          <a:xfrm>
            <a:off x="387899" y="159849"/>
            <a:ext cx="8368202" cy="686102"/>
          </a:xfrm>
          <a:prstGeom prst="rect">
            <a:avLst/>
          </a:prstGeom>
        </p:spPr>
        <p:txBody>
          <a:bodyPr/>
          <a:lstStyle/>
          <a:p>
            <a:pPr/>
            <a:r>
              <a:t>Tactical Data Science? It’s about deadlines </a:t>
            </a:r>
          </a:p>
        </p:txBody>
      </p:sp>
      <p:sp>
        <p:nvSpPr>
          <p:cNvPr id="208" name="Google Shape;151;p28"/>
          <p:cNvSpPr txBox="1"/>
          <p:nvPr>
            <p:ph type="body" idx="1"/>
          </p:nvPr>
        </p:nvSpPr>
        <p:spPr>
          <a:xfrm>
            <a:off x="387899" y="995025"/>
            <a:ext cx="8368202" cy="3722700"/>
          </a:xfrm>
          <a:prstGeom prst="rect">
            <a:avLst/>
          </a:prstGeom>
        </p:spPr>
        <p:txBody>
          <a:bodyPr/>
          <a:lstStyle/>
          <a:p>
            <a:pPr>
              <a:defRPr b="1"/>
            </a:pPr>
            <a:r>
              <a:t>Strategic</a:t>
            </a:r>
            <a:r>
              <a:rPr b="0"/>
              <a:t> - weeks/months/years. </a:t>
            </a:r>
            <a:endParaRPr b="0"/>
          </a:p>
          <a:p>
            <a:pPr lvl="1" marL="914400" indent="-317500">
              <a:buSzPts val="1400"/>
              <a:defRPr sz="1400"/>
            </a:pPr>
            <a:r>
              <a:t>Issue focussed. e.g. long-form journalism, SJ’s work on agriculture supply chains and covid.  [Stanford Internet Observatory, UWashington, Shorenstein Center, Bellingcat, DFRlab, Grafika]. </a:t>
            </a:r>
          </a:p>
          <a:p>
            <a:pPr>
              <a:defRPr b="1"/>
            </a:pPr>
            <a:r>
              <a:t>Operational</a:t>
            </a:r>
            <a:r>
              <a:rPr b="0"/>
              <a:t> - days/weeks. </a:t>
            </a:r>
            <a:endParaRPr b="0"/>
          </a:p>
          <a:p>
            <a:pPr lvl="1" marL="914400" indent="-317500">
              <a:buSzPts val="1400"/>
              <a:defRPr sz="1400"/>
            </a:pPr>
            <a:r>
              <a:t>Project focussed. Usually embedded in dev team. Support behaviour/ hypothesis-driven development, lean enterprise (pruning value trees etc).  [AI/ML-based disinformation tool companies]. </a:t>
            </a:r>
          </a:p>
          <a:p>
            <a:pPr>
              <a:defRPr b="1"/>
            </a:pPr>
            <a:r>
              <a:t>Tactical</a:t>
            </a:r>
            <a:r>
              <a:rPr b="0"/>
              <a:t> - hours/days.  </a:t>
            </a:r>
            <a:endParaRPr b="0"/>
          </a:p>
          <a:p>
            <a:pPr lvl="1" marL="914400" indent="-317500">
              <a:buSzPts val="1400"/>
              <a:defRPr sz="1400"/>
            </a:pPr>
            <a:r>
              <a:t>Incident focussed.  Includes many data journalists. [NY Times, CTI League team, some of MLSEC, some of the crisis-mappers].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Google Shape;156;p29"/>
          <p:cNvSpPr txBox="1"/>
          <p:nvPr>
            <p:ph type="title"/>
          </p:nvPr>
        </p:nvSpPr>
        <p:spPr>
          <a:xfrm>
            <a:off x="387899" y="176424"/>
            <a:ext cx="8368202" cy="686102"/>
          </a:xfrm>
          <a:prstGeom prst="rect">
            <a:avLst/>
          </a:prstGeom>
        </p:spPr>
        <p:txBody>
          <a:bodyPr/>
          <a:lstStyle/>
          <a:p>
            <a:pPr/>
            <a:r>
              <a:t>(Some) Tactical Tasks</a:t>
            </a:r>
          </a:p>
        </p:txBody>
      </p:sp>
      <p:sp>
        <p:nvSpPr>
          <p:cNvPr id="213" name="Google Shape;157;p29"/>
          <p:cNvSpPr txBox="1"/>
          <p:nvPr>
            <p:ph type="body" idx="1"/>
          </p:nvPr>
        </p:nvSpPr>
        <p:spPr>
          <a:xfrm>
            <a:off x="387899" y="978524"/>
            <a:ext cx="8368202" cy="3590101"/>
          </a:xfrm>
          <a:prstGeom prst="rect">
            <a:avLst/>
          </a:prstGeom>
        </p:spPr>
        <p:txBody>
          <a:bodyPr/>
          <a:lstStyle/>
          <a:p>
            <a:pPr/>
            <a:r>
              <a:t>Credibility/ Verification</a:t>
            </a:r>
          </a:p>
          <a:p>
            <a:pPr lvl="1" marL="914400" indent="-317500">
              <a:buSzPts val="1400"/>
              <a:defRPr sz="1400"/>
            </a:pPr>
            <a:r>
              <a:t>Fact-checking: verify article, image, video etc doesn’t contain disinformation. </a:t>
            </a:r>
          </a:p>
          <a:p>
            <a:pPr lvl="1" marL="914400" indent="-317500">
              <a:buSzPts val="1400"/>
              <a:defRPr sz="1400"/>
            </a:pPr>
            <a:r>
              <a:t>Source-checking: verify source (publisher, domain etc) doesn’t distribute disinformation.  </a:t>
            </a:r>
          </a:p>
          <a:p>
            <a:pPr/>
            <a:r>
              <a:t>Network detection</a:t>
            </a:r>
          </a:p>
          <a:p>
            <a:pPr lvl="1" marL="914400" indent="-317500">
              <a:buSzPts val="1400"/>
              <a:defRPr sz="1400"/>
            </a:pPr>
            <a:r>
              <a:t>Pinkslime  finding: find inauthentic website networks </a:t>
            </a:r>
          </a:p>
          <a:p>
            <a:pPr lvl="1" marL="914400" indent="-317500">
              <a:buSzPts val="1400"/>
              <a:defRPr sz="1400"/>
            </a:pPr>
            <a:r>
              <a:t>Network finding: find inauthentic account networks (including botnets)</a:t>
            </a:r>
          </a:p>
          <a:p>
            <a:pPr/>
            <a:r>
              <a:t>Activity analysis</a:t>
            </a:r>
          </a:p>
          <a:p>
            <a:pPr lvl="1" marL="914400" indent="-317500">
              <a:buSzPts val="1400"/>
              <a:defRPr sz="1400"/>
            </a:pPr>
            <a:r>
              <a:t>Detect computational amplification</a:t>
            </a:r>
          </a:p>
          <a:p>
            <a:pPr lvl="1" marL="914400" indent="-317500">
              <a:buSzPts val="1400"/>
              <a:defRPr sz="1400"/>
            </a:pPr>
            <a:r>
              <a:t>Detect fake accounts</a:t>
            </a:r>
          </a:p>
          <a:p>
            <a:pPr lvl="1" marL="914400" indent="-317500">
              <a:buSzPts val="1400"/>
              <a:defRPr sz="1400"/>
            </a:pPr>
            <a:r>
              <a:t>Look at patterns of account creation dates for popular messages</a:t>
            </a:r>
          </a:p>
          <a:p>
            <a:pPr lvl="1" marL="914400" indent="-317500">
              <a:buSzPts val="1400"/>
              <a:defRPr sz="1400"/>
            </a:pPr>
            <a:r>
              <a:t>Detect, track and analyse narratives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162;p30"/>
          <p:cNvSpPr txBox="1"/>
          <p:nvPr>
            <p:ph type="title"/>
          </p:nvPr>
        </p:nvSpPr>
        <p:spPr>
          <a:xfrm>
            <a:off x="387899" y="126724"/>
            <a:ext cx="8368202" cy="686102"/>
          </a:xfrm>
          <a:prstGeom prst="rect">
            <a:avLst/>
          </a:prstGeom>
        </p:spPr>
        <p:txBody>
          <a:bodyPr/>
          <a:lstStyle/>
          <a:p>
            <a:pPr/>
            <a:r>
              <a:t>Tactical Tasks = detecting AMITT techniques</a:t>
            </a:r>
          </a:p>
        </p:txBody>
      </p:sp>
      <p:pic>
        <p:nvPicPr>
          <p:cNvPr id="218" name="Google Shape;163;p30" descr="Google Shape;163;p30"/>
          <p:cNvPicPr>
            <a:picLocks noChangeAspect="1"/>
          </p:cNvPicPr>
          <p:nvPr/>
        </p:nvPicPr>
        <p:blipFill>
          <a:blip r:embed="rId3">
            <a:extLst/>
          </a:blip>
          <a:stretch>
            <a:fillRect/>
          </a:stretch>
        </p:blipFill>
        <p:spPr>
          <a:xfrm>
            <a:off x="1218950" y="827149"/>
            <a:ext cx="6706115" cy="41430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Google Shape;168;p31"/>
          <p:cNvSpPr txBox="1"/>
          <p:nvPr>
            <p:ph type="title"/>
          </p:nvPr>
        </p:nvSpPr>
        <p:spPr>
          <a:xfrm>
            <a:off x="480750" y="1764950"/>
            <a:ext cx="8222099" cy="907500"/>
          </a:xfrm>
          <a:prstGeom prst="rect">
            <a:avLst/>
          </a:prstGeom>
        </p:spPr>
        <p:txBody>
          <a:bodyPr/>
          <a:lstStyle>
            <a:lvl1pPr defTabSz="896111">
              <a:defRPr sz="4704"/>
            </a:lvl1pPr>
          </a:lstStyle>
          <a:p>
            <a:pPr/>
            <a:r>
              <a:t>A Walk Outside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173;p32"/>
          <p:cNvSpPr txBox="1"/>
          <p:nvPr>
            <p:ph type="title"/>
          </p:nvPr>
        </p:nvSpPr>
        <p:spPr>
          <a:xfrm>
            <a:off x="387899" y="159849"/>
            <a:ext cx="8368202" cy="686102"/>
          </a:xfrm>
          <a:prstGeom prst="rect">
            <a:avLst/>
          </a:prstGeom>
        </p:spPr>
        <p:txBody>
          <a:bodyPr/>
          <a:lstStyle/>
          <a:p>
            <a:pPr/>
            <a:r>
              <a:t>Outside Disinfo Datascience Topics</a:t>
            </a:r>
          </a:p>
        </p:txBody>
      </p:sp>
      <p:sp>
        <p:nvSpPr>
          <p:cNvPr id="225" name="Google Shape;174;p32"/>
          <p:cNvSpPr txBox="1"/>
          <p:nvPr>
            <p:ph type="body" idx="1"/>
          </p:nvPr>
        </p:nvSpPr>
        <p:spPr>
          <a:xfrm>
            <a:off x="165875" y="922150"/>
            <a:ext cx="8590200" cy="3722700"/>
          </a:xfrm>
          <a:prstGeom prst="rect">
            <a:avLst/>
          </a:prstGeom>
        </p:spPr>
        <p:txBody>
          <a:bodyPr/>
          <a:lstStyle/>
          <a:p>
            <a:pPr>
              <a:lnSpc>
                <a:spcPct val="100000"/>
              </a:lnSpc>
            </a:pPr>
            <a:r>
              <a:t>General</a:t>
            </a:r>
          </a:p>
          <a:p>
            <a:pPr lvl="1" marL="914400" indent="-317500">
              <a:lnSpc>
                <a:spcPct val="100000"/>
              </a:lnSpc>
              <a:buSzPts val="1400"/>
              <a:defRPr sz="1400"/>
            </a:pPr>
            <a:r>
              <a:t>Network detection and analysis</a:t>
            </a:r>
          </a:p>
          <a:p>
            <a:pPr lvl="1" marL="914400" indent="-317500">
              <a:lnSpc>
                <a:spcPct val="100000"/>
              </a:lnSpc>
              <a:buSzPts val="1400"/>
              <a:defRPr sz="1400"/>
            </a:pPr>
            <a:r>
              <a:t>Account/activity analysis</a:t>
            </a:r>
          </a:p>
          <a:p>
            <a:pPr lvl="1" marL="914400" indent="-317500">
              <a:lnSpc>
                <a:spcPct val="100000"/>
              </a:lnSpc>
              <a:buSzPts val="1400"/>
              <a:defRPr sz="1400"/>
            </a:pPr>
            <a:r>
              <a:t>Narrative tracking</a:t>
            </a:r>
          </a:p>
          <a:p>
            <a:pPr marL="0" indent="0">
              <a:lnSpc>
                <a:spcPct val="100000"/>
              </a:lnSpc>
              <a:buSzTx/>
              <a:buNone/>
            </a:pPr>
            <a:endParaRPr sz="1400"/>
          </a:p>
          <a:p>
            <a:pPr>
              <a:lnSpc>
                <a:spcPct val="100000"/>
              </a:lnSpc>
            </a:pPr>
            <a:r>
              <a:t>Machine Learning: classification</a:t>
            </a:r>
          </a:p>
          <a:p>
            <a:pPr lvl="1" marL="914400" indent="-317500">
              <a:lnSpc>
                <a:spcPct val="100000"/>
              </a:lnSpc>
              <a:buSzPts val="1400"/>
              <a:defRPr sz="1400"/>
            </a:pPr>
            <a:r>
              <a:t>Tweet classification</a:t>
            </a:r>
          </a:p>
          <a:p>
            <a:pPr lvl="1" marL="914400" indent="-317500">
              <a:lnSpc>
                <a:spcPct val="100000"/>
              </a:lnSpc>
              <a:buSzPts val="1400"/>
              <a:defRPr sz="1400"/>
            </a:pPr>
            <a:r>
              <a:t>GPT2 language generation / detection:</a:t>
            </a:r>
          </a:p>
          <a:p>
            <a:pPr lvl="1" marL="914400" indent="-317500">
              <a:lnSpc>
                <a:spcPct val="100000"/>
              </a:lnSpc>
              <a:buSzPts val="1400"/>
              <a:defRPr sz="1400"/>
            </a:pPr>
            <a:r>
              <a:t>Article text classification (on the Kaggle dataset)</a:t>
            </a:r>
          </a:p>
          <a:p>
            <a:pPr lvl="1" marL="914400" indent="-317500">
              <a:lnSpc>
                <a:spcPct val="100000"/>
              </a:lnSpc>
              <a:buSzPts val="1400"/>
              <a:defRPr sz="1400"/>
            </a:pPr>
            <a:r>
              <a:t>Article text classification (not Kaggle)</a:t>
            </a:r>
          </a:p>
          <a:p>
            <a:pPr lvl="1" marL="914400" indent="-317500">
              <a:lnSpc>
                <a:spcPct val="100000"/>
              </a:lnSpc>
              <a:buSzPts val="1400"/>
              <a:defRPr sz="1400"/>
            </a:pPr>
            <a:r>
              <a:t>Deepfake detection</a:t>
            </a:r>
          </a:p>
          <a:p>
            <a:pPr marL="0" indent="0">
              <a:lnSpc>
                <a:spcPct val="100000"/>
              </a:lnSpc>
              <a:buSzTx/>
              <a:buNone/>
            </a:pPr>
            <a:endParaRPr sz="1400"/>
          </a:p>
          <a:p>
            <a:pPr>
              <a:lnSpc>
                <a:spcPct val="100000"/>
              </a:lnSpc>
            </a:pPr>
            <a:r>
              <a:t>Machine Learning: other</a:t>
            </a:r>
          </a:p>
          <a:p>
            <a:pPr lvl="1" marL="914400" indent="-317500">
              <a:lnSpc>
                <a:spcPct val="100000"/>
              </a:lnSpc>
              <a:buSzPts val="1400"/>
              <a:defRPr sz="1400"/>
            </a:pPr>
            <a:r>
              <a:t>Temporal analysis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Google Shape;179;p33"/>
          <p:cNvSpPr txBox="1"/>
          <p:nvPr>
            <p:ph type="title"/>
          </p:nvPr>
        </p:nvSpPr>
        <p:spPr>
          <a:xfrm>
            <a:off x="387899" y="209549"/>
            <a:ext cx="8368202" cy="686102"/>
          </a:xfrm>
          <a:prstGeom prst="rect">
            <a:avLst/>
          </a:prstGeom>
        </p:spPr>
        <p:txBody>
          <a:bodyPr/>
          <a:lstStyle/>
          <a:p>
            <a:pPr/>
            <a:r>
              <a:t>There’s a lot of strategic OSINT right now...</a:t>
            </a:r>
          </a:p>
        </p:txBody>
      </p:sp>
      <p:sp>
        <p:nvSpPr>
          <p:cNvPr id="228" name="Google Shape;180;p33"/>
          <p:cNvSpPr txBox="1"/>
          <p:nvPr>
            <p:ph type="body" idx="1"/>
          </p:nvPr>
        </p:nvSpPr>
        <p:spPr>
          <a:xfrm>
            <a:off x="387899" y="1061349"/>
            <a:ext cx="8368202" cy="3507301"/>
          </a:xfrm>
          <a:prstGeom prst="rect">
            <a:avLst/>
          </a:prstGeom>
        </p:spPr>
        <p:txBody>
          <a:bodyPr/>
          <a:lstStyle/>
          <a:p>
            <a:pPr/>
            <a:r>
              <a:t>Fireeye looking at Iranian network: </a:t>
            </a:r>
            <a:r>
              <a:rPr u="sng">
                <a:solidFill>
                  <a:schemeClr val="accent5"/>
                </a:solidFill>
                <a:uFill>
                  <a:solidFill>
                    <a:schemeClr val="accent5"/>
                  </a:solidFill>
                </a:uFill>
                <a:hlinkClick r:id="rId2" invalidUrl="" action="" tgtFrame="" tooltip="" history="1" highlightClick="0" endSnd="0"/>
              </a:rPr>
              <a:t>Network of Social Media Accounts Impersonates U.S. Political Candidates, Leverages U.S. and Israeli Media in Support of Iranian Interests</a:t>
            </a:r>
          </a:p>
          <a:p>
            <a:pPr>
              <a:spcBef>
                <a:spcPts val="1600"/>
              </a:spcBef>
            </a:pPr>
            <a:r>
              <a:t>Graphika tracking GRU network: </a:t>
            </a:r>
            <a:r>
              <a:rPr u="sng">
                <a:solidFill>
                  <a:schemeClr val="accent5"/>
                </a:solidFill>
                <a:uFill>
                  <a:solidFill>
                    <a:schemeClr val="accent5"/>
                  </a:solidFill>
                </a:uFill>
                <a:hlinkClick r:id="rId3" invalidUrl="" action="" tgtFrame="" tooltip="" history="1" highlightClick="0" endSnd="0"/>
              </a:rPr>
              <a:t>From Russia With Blogs</a:t>
            </a:r>
          </a:p>
          <a:p>
            <a:pPr>
              <a:spcBef>
                <a:spcPts val="1600"/>
              </a:spcBef>
            </a:pPr>
            <a:r>
              <a:t>DFRlab on MyRan commercial operation: </a:t>
            </a:r>
            <a:r>
              <a:rPr u="sng">
                <a:solidFill>
                  <a:schemeClr val="accent5"/>
                </a:solidFill>
                <a:uFill>
                  <a:solidFill>
                    <a:schemeClr val="accent5"/>
                  </a:solidFill>
                </a:uFill>
                <a:hlinkClick r:id="rId4" invalidUrl="" action="" tgtFrame="" tooltip="" history="1" highlightClick="0" endSnd="0"/>
              </a:rPr>
              <a:t>Facebook shut down commercial disinformation network based in Myanmar and Vietnam</a:t>
            </a:r>
          </a:p>
          <a:p>
            <a:pPr>
              <a:spcBef>
                <a:spcPts val="1600"/>
              </a:spcBef>
            </a:pPr>
            <a:r>
              <a:t>Vice reporting, unknown researcher on targetted deepfakes: </a:t>
            </a:r>
            <a:r>
              <a:rPr u="sng">
                <a:solidFill>
                  <a:schemeClr val="accent5"/>
                </a:solidFill>
                <a:uFill>
                  <a:solidFill>
                    <a:schemeClr val="accent5"/>
                  </a:solidFill>
                </a:uFill>
                <a:hlinkClick r:id="rId5" invalidUrl="" action="" tgtFrame="" tooltip="" history="1" highlightClick="0" endSnd="0"/>
              </a:rPr>
              <a:t>Deepfakes by BJP in Indian Delhi Election Campaign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Google Shape;185;p34"/>
          <p:cNvSpPr txBox="1"/>
          <p:nvPr>
            <p:ph type="title"/>
          </p:nvPr>
        </p:nvSpPr>
        <p:spPr>
          <a:xfrm>
            <a:off x="387899" y="126724"/>
            <a:ext cx="8368202" cy="686102"/>
          </a:xfrm>
          <a:prstGeom prst="rect">
            <a:avLst/>
          </a:prstGeom>
        </p:spPr>
        <p:txBody>
          <a:bodyPr/>
          <a:lstStyle/>
          <a:p>
            <a:pPr/>
            <a:r>
              <a:t>Machine Learning: Test Datasets</a:t>
            </a:r>
          </a:p>
        </p:txBody>
      </p:sp>
      <p:sp>
        <p:nvSpPr>
          <p:cNvPr id="231" name="Google Shape;186;p34"/>
          <p:cNvSpPr txBox="1"/>
          <p:nvPr>
            <p:ph type="body" sz="half" idx="1"/>
          </p:nvPr>
        </p:nvSpPr>
        <p:spPr>
          <a:xfrm>
            <a:off x="387900" y="1823349"/>
            <a:ext cx="4466100" cy="2745601"/>
          </a:xfrm>
          <a:prstGeom prst="rect">
            <a:avLst/>
          </a:prstGeom>
        </p:spPr>
        <p:txBody>
          <a:bodyPr/>
          <a:lstStyle/>
          <a:p>
            <a:pPr/>
            <a:r>
              <a:t>Kaggle “</a:t>
            </a:r>
            <a:r>
              <a:rPr u="sng">
                <a:solidFill>
                  <a:schemeClr val="accent5"/>
                </a:solidFill>
                <a:uFill>
                  <a:solidFill>
                    <a:schemeClr val="accent5"/>
                  </a:solidFill>
                </a:uFill>
                <a:hlinkClick r:id="rId3" invalidUrl="" action="" tgtFrame="" tooltip="" history="1" highlightClick="0" endSnd="0"/>
              </a:rPr>
              <a:t>getting real about fake news</a:t>
            </a:r>
            <a:r>
              <a:t>” </a:t>
            </a:r>
          </a:p>
          <a:p>
            <a:pPr/>
            <a:r>
              <a:t>NBC’s </a:t>
            </a:r>
            <a:r>
              <a:rPr u="sng">
                <a:solidFill>
                  <a:schemeClr val="accent5"/>
                </a:solidFill>
                <a:uFill>
                  <a:solidFill>
                    <a:schemeClr val="accent5"/>
                  </a:solidFill>
                </a:uFill>
                <a:hlinkClick r:id="rId4" invalidUrl="" action="" tgtFrame="" tooltip="" history="1" highlightClick="0" endSnd="0"/>
              </a:rPr>
              <a:t>Russian twitter</a:t>
            </a:r>
            <a:r>
              <a:t> </a:t>
            </a:r>
          </a:p>
          <a:p>
            <a:pPr/>
            <a:r>
              <a:t>Fivethirtyeight’s </a:t>
            </a:r>
            <a:r>
              <a:rPr u="sng">
                <a:solidFill>
                  <a:schemeClr val="accent5"/>
                </a:solidFill>
                <a:uFill>
                  <a:solidFill>
                    <a:schemeClr val="accent5"/>
                  </a:solidFill>
                </a:uFill>
                <a:hlinkClick r:id="rId5" invalidUrl="" action="" tgtFrame="" tooltip="" history="1" highlightClick="0" endSnd="0"/>
              </a:rPr>
              <a:t>russian-troll-tweets</a:t>
            </a:r>
            <a:r>
              <a:t> </a:t>
            </a:r>
          </a:p>
        </p:txBody>
      </p:sp>
      <p:pic>
        <p:nvPicPr>
          <p:cNvPr id="232" name="Google Shape;187;p34" descr="Google Shape;187;p34"/>
          <p:cNvPicPr>
            <a:picLocks noChangeAspect="1"/>
          </p:cNvPicPr>
          <p:nvPr/>
        </p:nvPicPr>
        <p:blipFill>
          <a:blip r:embed="rId6">
            <a:extLst/>
          </a:blip>
          <a:stretch>
            <a:fillRect/>
          </a:stretch>
        </p:blipFill>
        <p:spPr>
          <a:xfrm>
            <a:off x="5078900" y="1387173"/>
            <a:ext cx="3658101" cy="2606227"/>
          </a:xfrm>
          <a:prstGeom prst="rect">
            <a:avLst/>
          </a:prstGeom>
          <a:ln w="12700">
            <a:miter lim="400000"/>
          </a:ln>
        </p:spPr>
      </p:pic>
      <p:sp>
        <p:nvSpPr>
          <p:cNvPr id="233" name="Google Shape;188;p34"/>
          <p:cNvSpPr txBox="1"/>
          <p:nvPr/>
        </p:nvSpPr>
        <p:spPr>
          <a:xfrm>
            <a:off x="4853999" y="4091599"/>
            <a:ext cx="4107901" cy="48308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100"/>
            </a:pPr>
            <a:r>
              <a:t>(Topic model: </a:t>
            </a:r>
            <a:r>
              <a:rPr u="sng">
                <a:solidFill>
                  <a:schemeClr val="accent5"/>
                </a:solidFill>
                <a:uFill>
                  <a:solidFill>
                    <a:schemeClr val="accent5"/>
                  </a:solidFill>
                </a:uFill>
                <a:hlinkClick r:id="rId7" invalidUrl="" action="" tgtFrame="" tooltip="" history="1" highlightClick="0" endSnd="0"/>
              </a:rPr>
              <a:t>https://www.kaggle.com/mrisdal/fake-news/discussion/116839</a:t>
            </a:r>
            <a:r>
              <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193;p35"/>
          <p:cNvSpPr txBox="1"/>
          <p:nvPr>
            <p:ph type="title"/>
          </p:nvPr>
        </p:nvSpPr>
        <p:spPr>
          <a:xfrm>
            <a:off x="387899" y="458024"/>
            <a:ext cx="8368202" cy="686102"/>
          </a:xfrm>
          <a:prstGeom prst="rect">
            <a:avLst/>
          </a:prstGeom>
        </p:spPr>
        <p:txBody>
          <a:bodyPr/>
          <a:lstStyle/>
          <a:p>
            <a:pPr/>
            <a:r>
              <a:t>OMG all the Kaggles: Shu and Liu summary</a:t>
            </a:r>
          </a:p>
        </p:txBody>
      </p:sp>
      <p:pic>
        <p:nvPicPr>
          <p:cNvPr id="238" name="Google Shape;194;p35" descr="Google Shape;194;p35"/>
          <p:cNvPicPr>
            <a:picLocks noChangeAspect="1"/>
          </p:cNvPicPr>
          <p:nvPr/>
        </p:nvPicPr>
        <p:blipFill>
          <a:blip r:embed="rId3">
            <a:extLst/>
          </a:blip>
          <a:stretch>
            <a:fillRect/>
          </a:stretch>
        </p:blipFill>
        <p:spPr>
          <a:xfrm>
            <a:off x="1491688" y="1144125"/>
            <a:ext cx="6160614" cy="369457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89;p18"/>
          <p:cNvSpPr txBox="1"/>
          <p:nvPr>
            <p:ph type="title"/>
          </p:nvPr>
        </p:nvSpPr>
        <p:spPr>
          <a:xfrm>
            <a:off x="165875" y="172999"/>
            <a:ext cx="8590200" cy="686102"/>
          </a:xfrm>
          <a:prstGeom prst="rect">
            <a:avLst/>
          </a:prstGeom>
        </p:spPr>
        <p:txBody>
          <a:bodyPr/>
          <a:lstStyle/>
          <a:p>
            <a:pPr/>
            <a:r>
              <a:t>Data Science 4 Disinformation Response series</a:t>
            </a:r>
          </a:p>
        </p:txBody>
      </p:sp>
      <p:sp>
        <p:nvSpPr>
          <p:cNvPr id="165" name="Google Shape;90;p18"/>
          <p:cNvSpPr txBox="1"/>
          <p:nvPr>
            <p:ph type="body" idx="1"/>
          </p:nvPr>
        </p:nvSpPr>
        <p:spPr>
          <a:xfrm>
            <a:off x="387899" y="859100"/>
            <a:ext cx="8368202" cy="3709500"/>
          </a:xfrm>
          <a:prstGeom prst="rect">
            <a:avLst/>
          </a:prstGeom>
        </p:spPr>
        <p:txBody>
          <a:bodyPr/>
          <a:lstStyle/>
          <a:p>
            <a:pPr/>
            <a:r>
              <a:t>TBA Introduction to the disinformation team</a:t>
            </a:r>
          </a:p>
          <a:p>
            <a:pPr/>
            <a:r>
              <a:t>2020-05-06 What are we chasing?  Digital harm training</a:t>
            </a:r>
          </a:p>
          <a:p>
            <a:pPr/>
            <a:r>
              <a:t>TBA getting set up for disinformation data science</a:t>
            </a:r>
          </a:p>
          <a:p>
            <a:pPr/>
            <a:r>
              <a:t>2020-05-27 Data sources (process, sources, stores)</a:t>
            </a:r>
          </a:p>
          <a:p>
            <a:pPr>
              <a:defRPr b="1"/>
            </a:pPr>
            <a:r>
              <a:t>2020-07-04 Disinfo Data Science examples</a:t>
            </a:r>
          </a:p>
          <a:p>
            <a:pPr/>
            <a:r>
              <a:t>TBA Social text analysis</a:t>
            </a:r>
          </a:p>
          <a:p>
            <a:pPr/>
            <a:r>
              <a:t>TBA Image data analysis</a:t>
            </a:r>
          </a:p>
          <a:p>
            <a:pPr/>
            <a:r>
              <a:t>TBA Relationships as data</a:t>
            </a:r>
          </a:p>
          <a:p>
            <a:pPr/>
            <a:r>
              <a:t>TBA Extending your analysis with machine learning skillz</a:t>
            </a:r>
          </a:p>
          <a:p>
            <a:pPr/>
            <a:r>
              <a:t>TBA Communicating results (style, narratives, visualisations)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Google Shape;199;p36"/>
          <p:cNvSpPr txBox="1"/>
          <p:nvPr>
            <p:ph type="title"/>
          </p:nvPr>
        </p:nvSpPr>
        <p:spPr>
          <a:xfrm>
            <a:off x="387899" y="-1"/>
            <a:ext cx="8368202" cy="686102"/>
          </a:xfrm>
          <a:prstGeom prst="rect">
            <a:avLst/>
          </a:prstGeom>
        </p:spPr>
        <p:txBody>
          <a:bodyPr/>
          <a:lstStyle/>
          <a:p>
            <a:pPr/>
            <a:r>
              <a:t>UIndiana data tools</a:t>
            </a:r>
          </a:p>
        </p:txBody>
      </p:sp>
      <p:pic>
        <p:nvPicPr>
          <p:cNvPr id="243" name="Google Shape;200;p36" descr="Google Shape;200;p36"/>
          <p:cNvPicPr>
            <a:picLocks noChangeAspect="1"/>
          </p:cNvPicPr>
          <p:nvPr/>
        </p:nvPicPr>
        <p:blipFill>
          <a:blip r:embed="rId3">
            <a:extLst/>
          </a:blip>
          <a:stretch>
            <a:fillRect/>
          </a:stretch>
        </p:blipFill>
        <p:spPr>
          <a:xfrm>
            <a:off x="1737487" y="607750"/>
            <a:ext cx="5669015" cy="4357624"/>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Google Shape;205;p37"/>
          <p:cNvSpPr txBox="1"/>
          <p:nvPr>
            <p:ph type="title"/>
          </p:nvPr>
        </p:nvSpPr>
        <p:spPr>
          <a:xfrm>
            <a:off x="387899" y="458024"/>
            <a:ext cx="8368202" cy="686102"/>
          </a:xfrm>
          <a:prstGeom prst="rect">
            <a:avLst/>
          </a:prstGeom>
        </p:spPr>
        <p:txBody>
          <a:bodyPr/>
          <a:lstStyle/>
          <a:p>
            <a:pPr/>
            <a:r>
              <a:t>Example: [Name Redacted] on Covid19 disinfo</a:t>
            </a:r>
          </a:p>
        </p:txBody>
      </p:sp>
      <p:pic>
        <p:nvPicPr>
          <p:cNvPr id="248" name="Google Shape;206;p37" descr="Google Shape;206;p37"/>
          <p:cNvPicPr>
            <a:picLocks noChangeAspect="1"/>
          </p:cNvPicPr>
          <p:nvPr/>
        </p:nvPicPr>
        <p:blipFill>
          <a:blip r:embed="rId3">
            <a:extLst/>
          </a:blip>
          <a:stretch>
            <a:fillRect/>
          </a:stretch>
        </p:blipFill>
        <p:spPr>
          <a:xfrm>
            <a:off x="1047175" y="1586674"/>
            <a:ext cx="7136050" cy="274267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Google Shape;211;p38"/>
          <p:cNvSpPr txBox="1"/>
          <p:nvPr>
            <p:ph type="title"/>
          </p:nvPr>
        </p:nvSpPr>
        <p:spPr>
          <a:xfrm>
            <a:off x="387899" y="242674"/>
            <a:ext cx="8368202" cy="686102"/>
          </a:xfrm>
          <a:prstGeom prst="rect">
            <a:avLst/>
          </a:prstGeom>
        </p:spPr>
        <p:txBody>
          <a:bodyPr/>
          <a:lstStyle/>
          <a:p>
            <a:pPr/>
            <a:r>
              <a:t>Generating to understand: Fireeye and GPT2</a:t>
            </a:r>
          </a:p>
        </p:txBody>
      </p:sp>
      <p:pic>
        <p:nvPicPr>
          <p:cNvPr id="253" name="Google Shape;212;p38" descr="Google Shape;212;p38"/>
          <p:cNvPicPr>
            <a:picLocks noChangeAspect="1"/>
          </p:cNvPicPr>
          <p:nvPr/>
        </p:nvPicPr>
        <p:blipFill>
          <a:blip r:embed="rId3">
            <a:extLst/>
          </a:blip>
          <a:stretch>
            <a:fillRect/>
          </a:stretch>
        </p:blipFill>
        <p:spPr>
          <a:xfrm>
            <a:off x="387899" y="1144125"/>
            <a:ext cx="8075288" cy="3694575"/>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Google Shape;217;p39"/>
          <p:cNvSpPr txBox="1"/>
          <p:nvPr>
            <p:ph type="title"/>
          </p:nvPr>
        </p:nvSpPr>
        <p:spPr>
          <a:xfrm>
            <a:off x="480750" y="1764950"/>
            <a:ext cx="8222099" cy="907500"/>
          </a:xfrm>
          <a:prstGeom prst="rect">
            <a:avLst/>
          </a:prstGeom>
        </p:spPr>
        <p:txBody>
          <a:bodyPr/>
          <a:lstStyle>
            <a:lvl1pPr defTabSz="896111">
              <a:defRPr sz="4704"/>
            </a:lvl1pPr>
          </a:lstStyle>
          <a:p>
            <a:pPr/>
            <a:r>
              <a:t>CTI Disinfo Team</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Google Shape;222;p40"/>
          <p:cNvSpPr txBox="1"/>
          <p:nvPr>
            <p:ph type="title"/>
          </p:nvPr>
        </p:nvSpPr>
        <p:spPr>
          <a:xfrm>
            <a:off x="387899" y="458024"/>
            <a:ext cx="8368202" cy="686102"/>
          </a:xfrm>
          <a:prstGeom prst="rect">
            <a:avLst/>
          </a:prstGeom>
        </p:spPr>
        <p:txBody>
          <a:bodyPr/>
          <a:lstStyle/>
          <a:p>
            <a:pPr/>
            <a:r>
              <a:t>Where are we right now?</a:t>
            </a:r>
          </a:p>
        </p:txBody>
      </p:sp>
      <p:sp>
        <p:nvSpPr>
          <p:cNvPr id="260" name="Google Shape;223;p40"/>
          <p:cNvSpPr txBox="1"/>
          <p:nvPr>
            <p:ph type="body" idx="1"/>
          </p:nvPr>
        </p:nvSpPr>
        <p:spPr>
          <a:xfrm>
            <a:off x="387899" y="1489823"/>
            <a:ext cx="8368202" cy="3078902"/>
          </a:xfrm>
          <a:prstGeom prst="rect">
            <a:avLst/>
          </a:prstGeom>
        </p:spPr>
        <p:txBody>
          <a:bodyPr/>
          <a:lstStyle/>
          <a:p>
            <a:pPr marL="0" indent="0">
              <a:buSzTx/>
              <a:buNone/>
            </a:pPr>
            <a:r>
              <a:t>We have OSINT</a:t>
            </a:r>
          </a:p>
          <a:p>
            <a:pPr marL="0" indent="0">
              <a:spcBef>
                <a:spcPts val="1600"/>
              </a:spcBef>
              <a:buSzTx/>
              <a:buNone/>
            </a:pPr>
            <a:r>
              <a:t>And data science help</a:t>
            </a:r>
          </a:p>
          <a:p>
            <a:pPr marL="0" indent="0">
              <a:spcBef>
                <a:spcPts val="1600"/>
              </a:spcBef>
              <a:buSzTx/>
              <a:buNone/>
            </a:pPr>
            <a:r>
              <a:t>And data collection</a:t>
            </a:r>
          </a:p>
          <a:p>
            <a:pPr marL="0" indent="0">
              <a:spcBef>
                <a:spcPts val="1600"/>
              </a:spcBef>
              <a:buSzTx/>
              <a:buNone/>
            </a:pPr>
            <a:r>
              <a:t>And a growing toolkit</a:t>
            </a:r>
          </a:p>
          <a:p>
            <a:pPr marL="0" indent="0">
              <a:spcBef>
                <a:spcPts val="1600"/>
              </a:spcBef>
              <a:buSzTx/>
              <a:buNone/>
            </a:pPr>
            <a:r>
              <a:t>But need to keep growing our data science practice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Google Shape;228;p41"/>
          <p:cNvSpPr txBox="1"/>
          <p:nvPr>
            <p:ph type="title"/>
          </p:nvPr>
        </p:nvSpPr>
        <p:spPr>
          <a:xfrm>
            <a:off x="480750" y="1764950"/>
            <a:ext cx="8222099" cy="907500"/>
          </a:xfrm>
          <a:prstGeom prst="rect">
            <a:avLst/>
          </a:prstGeom>
        </p:spPr>
        <p:txBody>
          <a:bodyPr/>
          <a:lstStyle>
            <a:lvl1pPr defTabSz="896111">
              <a:defRPr sz="4704"/>
            </a:lvl1pPr>
          </a:lstStyle>
          <a:p>
            <a:pPr/>
            <a:r>
              <a:t>Over to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oogle Shape;95;p19"/>
          <p:cNvSpPr txBox="1"/>
          <p:nvPr>
            <p:ph type="title"/>
          </p:nvPr>
        </p:nvSpPr>
        <p:spPr>
          <a:xfrm>
            <a:off x="387899" y="458024"/>
            <a:ext cx="8368202" cy="686102"/>
          </a:xfrm>
          <a:prstGeom prst="rect">
            <a:avLst/>
          </a:prstGeom>
        </p:spPr>
        <p:txBody>
          <a:bodyPr/>
          <a:lstStyle/>
          <a:p>
            <a:pPr/>
            <a:r>
              <a:t>Why this series?</a:t>
            </a:r>
          </a:p>
        </p:txBody>
      </p:sp>
      <p:sp>
        <p:nvSpPr>
          <p:cNvPr id="170" name="Google Shape;96;p19"/>
          <p:cNvSpPr txBox="1"/>
          <p:nvPr>
            <p:ph type="body" idx="1"/>
          </p:nvPr>
        </p:nvSpPr>
        <p:spPr>
          <a:xfrm>
            <a:off x="387899" y="1489823"/>
            <a:ext cx="8368202" cy="3078902"/>
          </a:xfrm>
          <a:prstGeom prst="rect">
            <a:avLst/>
          </a:prstGeom>
        </p:spPr>
        <p:txBody>
          <a:bodyPr/>
          <a:lstStyle/>
          <a:p>
            <a:pPr/>
            <a:r>
              <a:t>Set the art for real-time disinformation data science</a:t>
            </a:r>
          </a:p>
          <a:p>
            <a:pPr/>
            <a:r>
              <a:t>Train disinfo team in useful data science skills</a:t>
            </a:r>
          </a:p>
          <a:p>
            <a:pPr/>
            <a:r>
              <a:t>Get feedback and new ideas on what we do</a:t>
            </a:r>
          </a:p>
          <a:p>
            <a:pPr/>
            <a:r>
              <a:t>Practice my university course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oogle Shape;101;p20"/>
          <p:cNvSpPr txBox="1"/>
          <p:nvPr>
            <p:ph type="title"/>
          </p:nvPr>
        </p:nvSpPr>
        <p:spPr>
          <a:xfrm>
            <a:off x="387899" y="192974"/>
            <a:ext cx="8368202" cy="686102"/>
          </a:xfrm>
          <a:prstGeom prst="rect">
            <a:avLst/>
          </a:prstGeom>
        </p:spPr>
        <p:txBody>
          <a:bodyPr/>
          <a:lstStyle/>
          <a:p>
            <a:pPr/>
            <a:r>
              <a:t>Wheels in wheels in whee…..</a:t>
            </a:r>
          </a:p>
        </p:txBody>
      </p:sp>
      <p:sp>
        <p:nvSpPr>
          <p:cNvPr id="173" name="Google Shape;102;p20"/>
          <p:cNvSpPr txBox="1"/>
          <p:nvPr>
            <p:ph type="body" idx="1"/>
          </p:nvPr>
        </p:nvSpPr>
        <p:spPr>
          <a:xfrm>
            <a:off x="387899" y="1061349"/>
            <a:ext cx="8368202" cy="3507301"/>
          </a:xfrm>
          <a:prstGeom prst="rect">
            <a:avLst/>
          </a:prstGeom>
        </p:spPr>
        <p:txBody>
          <a:bodyPr/>
          <a:lstStyle/>
          <a:p>
            <a:pPr indent="-317500">
              <a:buSzPts val="1400"/>
              <a:defRPr b="1" sz="1400"/>
            </a:pPr>
            <a:r>
              <a:t>Threat intelligence</a:t>
            </a:r>
            <a:r>
              <a:rPr b="0"/>
              <a:t>: “information an organization uses to understand the threats that have, will, or are currently targeting the organization. This info is used to prepare, prevent, and identify cyber threats looking to take advantage of valuable resources. “</a:t>
            </a:r>
          </a:p>
          <a:p>
            <a:pPr indent="-317500">
              <a:buSzPts val="1400"/>
              <a:defRPr b="1" sz="1400"/>
            </a:pPr>
            <a:r>
              <a:t>Intelligence analysis</a:t>
            </a:r>
            <a:r>
              <a:rPr b="0"/>
              <a:t>: “process of taking known information about situations and entities of strategic, operational, or tactical importance, characterizing the known, and, with appropriate statements of probability, the future actions in those situations and by those entities”</a:t>
            </a:r>
          </a:p>
          <a:p>
            <a:pPr indent="-317500">
              <a:buSzPts val="1400"/>
              <a:defRPr b="1" sz="1400"/>
            </a:pPr>
            <a:r>
              <a:t>OSINT</a:t>
            </a:r>
            <a:r>
              <a:rPr b="0"/>
              <a:t>: “intelligence produced from publicly available information that is collected, exploited, and disseminated in a timely manner to an appropriate audience for the purpose of addressing a specific intelligence requirement.”</a:t>
            </a:r>
          </a:p>
          <a:p>
            <a:pPr indent="-317500">
              <a:buSzPts val="1400"/>
              <a:defRPr b="1" sz="1400"/>
            </a:pPr>
            <a:r>
              <a:t>Data science</a:t>
            </a:r>
            <a:r>
              <a:rPr b="0" sz="1800"/>
              <a:t>:</a:t>
            </a:r>
            <a:r>
              <a:rPr b="0"/>
              <a:t> “the field of study that combines domain expertise, programming skills, and knowledge of mathematics and statistics to extract meaningful insights from data”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oogle Shape;107;p21"/>
          <p:cNvSpPr txBox="1"/>
          <p:nvPr>
            <p:ph type="title"/>
          </p:nvPr>
        </p:nvSpPr>
        <p:spPr>
          <a:xfrm>
            <a:off x="387899" y="192974"/>
            <a:ext cx="8368202" cy="686102"/>
          </a:xfrm>
          <a:prstGeom prst="rect">
            <a:avLst/>
          </a:prstGeom>
        </p:spPr>
        <p:txBody>
          <a:bodyPr/>
          <a:lstStyle/>
          <a:p>
            <a:pPr/>
            <a:r>
              <a:t>Bugger that - the TL;DR versions</a:t>
            </a:r>
          </a:p>
        </p:txBody>
      </p:sp>
      <p:sp>
        <p:nvSpPr>
          <p:cNvPr id="178" name="Google Shape;108;p21"/>
          <p:cNvSpPr txBox="1"/>
          <p:nvPr>
            <p:ph type="body" idx="1"/>
          </p:nvPr>
        </p:nvSpPr>
        <p:spPr>
          <a:xfrm>
            <a:off x="387899" y="1061349"/>
            <a:ext cx="8368202" cy="3507301"/>
          </a:xfrm>
          <a:prstGeom prst="rect">
            <a:avLst/>
          </a:prstGeom>
        </p:spPr>
        <p:txBody>
          <a:bodyPr/>
          <a:lstStyle/>
          <a:p>
            <a:pPr>
              <a:defRPr b="1"/>
            </a:pPr>
            <a:r>
              <a:t>Threat intelligence</a:t>
            </a:r>
            <a:r>
              <a:rPr b="0"/>
              <a:t>: </a:t>
            </a:r>
            <a:endParaRPr b="0"/>
          </a:p>
          <a:p>
            <a:pPr lvl="1" marL="914400" indent="-317500">
              <a:buSzPts val="1400"/>
              <a:defRPr sz="1400"/>
            </a:pPr>
            <a:r>
              <a:t>“what are our recent, current and future threats?“</a:t>
            </a:r>
          </a:p>
          <a:p>
            <a:pPr>
              <a:defRPr b="1"/>
            </a:pPr>
            <a:r>
              <a:t>Intelligence analysis</a:t>
            </a:r>
            <a:r>
              <a:rPr b="0"/>
              <a:t>: </a:t>
            </a:r>
            <a:endParaRPr b="0"/>
          </a:p>
          <a:p>
            <a:pPr lvl="1" marL="914400" indent="-317500">
              <a:buSzPts val="1400"/>
              <a:defRPr sz="1400"/>
            </a:pPr>
            <a:r>
              <a:t>“WTF is going on, who’s involved, and what are our best guesses about now and the future?”</a:t>
            </a:r>
          </a:p>
          <a:p>
            <a:pPr>
              <a:defRPr b="1"/>
            </a:pPr>
            <a:r>
              <a:t>OSINT</a:t>
            </a:r>
            <a:r>
              <a:rPr b="0"/>
              <a:t>: </a:t>
            </a:r>
            <a:endParaRPr b="0"/>
          </a:p>
          <a:p>
            <a:pPr lvl="1" marL="914400" indent="-317500">
              <a:buSzPts val="1400"/>
              <a:defRPr sz="1400"/>
            </a:pPr>
            <a:r>
              <a:t>“Using public data, what can we tell the people who can do something, in time for them to do it?”</a:t>
            </a:r>
          </a:p>
          <a:p>
            <a:pPr>
              <a:defRPr b="1"/>
            </a:pPr>
            <a:r>
              <a:t>Data science</a:t>
            </a:r>
            <a:r>
              <a:rPr b="0"/>
              <a:t>: </a:t>
            </a:r>
            <a:endParaRPr b="0"/>
          </a:p>
          <a:p>
            <a:pPr lvl="1" marL="914400" indent="-317500">
              <a:buSzPts val="1400"/>
              <a:defRPr sz="1400"/>
            </a:pPr>
            <a:r>
              <a:t>“I’ve got skillz, questions and data: what’s happening?”</a:t>
            </a:r>
          </a:p>
          <a:p>
            <a:pPr lvl="1" marL="914400" indent="-317500">
              <a:buSzPts val="1400"/>
              <a:defRPr sz="1400"/>
            </a:pPr>
            <a:r>
              <a:t>Bonus question: can we do this quickly?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13;p22"/>
          <p:cNvSpPr txBox="1"/>
          <p:nvPr>
            <p:ph type="title"/>
          </p:nvPr>
        </p:nvSpPr>
        <p:spPr>
          <a:xfrm>
            <a:off x="387899" y="61174"/>
            <a:ext cx="8368202" cy="686102"/>
          </a:xfrm>
          <a:prstGeom prst="rect">
            <a:avLst/>
          </a:prstGeom>
        </p:spPr>
        <p:txBody>
          <a:bodyPr/>
          <a:lstStyle/>
          <a:p>
            <a:pPr/>
            <a:r>
              <a:t>Recap: Data Science is a Process</a:t>
            </a:r>
          </a:p>
        </p:txBody>
      </p:sp>
      <p:pic>
        <p:nvPicPr>
          <p:cNvPr id="183" name="Google Shape;114;p22" descr="Google Shape;114;p22"/>
          <p:cNvPicPr>
            <a:picLocks noChangeAspect="1"/>
          </p:cNvPicPr>
          <p:nvPr/>
        </p:nvPicPr>
        <p:blipFill>
          <a:blip r:embed="rId3">
            <a:extLst/>
          </a:blip>
          <a:stretch>
            <a:fillRect/>
          </a:stretch>
        </p:blipFill>
        <p:spPr>
          <a:xfrm>
            <a:off x="912500" y="764098"/>
            <a:ext cx="7435851" cy="3807502"/>
          </a:xfrm>
          <a:prstGeom prst="rect">
            <a:avLst/>
          </a:prstGeom>
          <a:ln w="12700">
            <a:miter lim="400000"/>
          </a:ln>
        </p:spPr>
      </p:pic>
      <p:sp>
        <p:nvSpPr>
          <p:cNvPr id="184" name="Google Shape;115;p22"/>
          <p:cNvSpPr txBox="1"/>
          <p:nvPr/>
        </p:nvSpPr>
        <p:spPr>
          <a:xfrm>
            <a:off x="387899" y="4662049"/>
            <a:ext cx="8368202" cy="33068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100" u="sng">
                <a:solidFill>
                  <a:schemeClr val="accent5"/>
                </a:solidFill>
                <a:uFill>
                  <a:solidFill>
                    <a:schemeClr val="accent5"/>
                  </a:solidFill>
                </a:uFill>
                <a:hlinkClick r:id="rId4" invalidUrl="" action="" tgtFrame="" tooltip="" history="1" highlightClick="0" endSnd="0"/>
              </a:defRPr>
            </a:lvl1pPr>
          </a:lstStyle>
          <a:p>
            <a:pPr>
              <a:defRPr>
                <a:uFillTx/>
              </a:defRPr>
            </a:pPr>
            <a:r>
              <a:rPr>
                <a:uFill>
                  <a:solidFill>
                    <a:schemeClr val="accent5"/>
                  </a:solidFill>
                </a:uFill>
                <a:hlinkClick r:id="rId4" invalidUrl="" action="" tgtFrame="" tooltip="" history="1" highlightClick="0" endSnd="0"/>
              </a:rPr>
              <a:t>https://medium.com/the-mission/deconstructing-data-science-breaking-the-complex-craft-into-its-simplest-parts-15b15420df21</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120;p23"/>
          <p:cNvSpPr txBox="1"/>
          <p:nvPr>
            <p:ph type="title"/>
          </p:nvPr>
        </p:nvSpPr>
        <p:spPr>
          <a:xfrm>
            <a:off x="387899" y="209549"/>
            <a:ext cx="8368202" cy="686102"/>
          </a:xfrm>
          <a:prstGeom prst="rect">
            <a:avLst/>
          </a:prstGeom>
        </p:spPr>
        <p:txBody>
          <a:bodyPr/>
          <a:lstStyle/>
          <a:p>
            <a:pPr/>
            <a:r>
              <a:t>Recap: Data Science is a team sport</a:t>
            </a:r>
          </a:p>
        </p:txBody>
      </p:sp>
      <p:sp>
        <p:nvSpPr>
          <p:cNvPr id="189" name="Google Shape;121;p23"/>
          <p:cNvSpPr txBox="1"/>
          <p:nvPr>
            <p:ph type="body" sz="half" idx="1"/>
          </p:nvPr>
        </p:nvSpPr>
        <p:spPr>
          <a:xfrm>
            <a:off x="387900" y="961950"/>
            <a:ext cx="3057900" cy="3606901"/>
          </a:xfrm>
          <a:prstGeom prst="rect">
            <a:avLst/>
          </a:prstGeom>
        </p:spPr>
        <p:txBody>
          <a:bodyPr/>
          <a:lstStyle/>
          <a:p>
            <a:pPr/>
            <a:r>
              <a:t>Problem people</a:t>
            </a:r>
          </a:p>
          <a:p>
            <a:pPr lvl="1" marL="914400" indent="-317500">
              <a:buSzPts val="1400"/>
              <a:defRPr sz="1400"/>
            </a:pPr>
            <a:r>
              <a:t>(CDOs)</a:t>
            </a:r>
          </a:p>
          <a:p>
            <a:pPr lvl="1" marL="914400" indent="-317500">
              <a:buSzPts val="1400"/>
              <a:defRPr sz="1400"/>
            </a:pPr>
            <a:r>
              <a:t>Data strategy</a:t>
            </a:r>
          </a:p>
          <a:p>
            <a:pPr lvl="1" marL="914400" indent="-317500">
              <a:buSzPts val="1400"/>
              <a:defRPr sz="1400"/>
            </a:pPr>
            <a:r>
              <a:t>Business analysis</a:t>
            </a:r>
          </a:p>
          <a:p>
            <a:pPr/>
            <a:r>
              <a:t>Backend people</a:t>
            </a:r>
          </a:p>
          <a:p>
            <a:pPr lvl="1" marL="914400" indent="-317500">
              <a:buSzPts val="1400"/>
              <a:defRPr sz="1400"/>
            </a:pPr>
            <a:r>
              <a:t>Data architecture</a:t>
            </a:r>
          </a:p>
          <a:p>
            <a:pPr lvl="1" marL="914400" indent="-317500">
              <a:buSzPts val="1400"/>
              <a:defRPr sz="1400"/>
            </a:pPr>
            <a:r>
              <a:t>Data engineering</a:t>
            </a:r>
          </a:p>
          <a:p>
            <a:pPr lvl="1" marL="914400" indent="-317500">
              <a:buSzPts val="1400"/>
              <a:defRPr sz="1400"/>
            </a:pPr>
            <a:r>
              <a:t>Software development</a:t>
            </a:r>
          </a:p>
          <a:p>
            <a:pPr/>
            <a:r>
              <a:t>Frontend people</a:t>
            </a:r>
          </a:p>
          <a:p>
            <a:pPr lvl="1" marL="914400" indent="-317500">
              <a:buSzPts val="1400"/>
              <a:defRPr sz="1400"/>
            </a:pPr>
            <a:r>
              <a:t>Data analysis</a:t>
            </a:r>
          </a:p>
          <a:p>
            <a:pPr lvl="1" marL="914400" indent="-317500">
              <a:buSzPts val="1400"/>
              <a:defRPr sz="1400"/>
            </a:pPr>
            <a:r>
              <a:t>Machine learning</a:t>
            </a:r>
          </a:p>
          <a:p>
            <a:pPr lvl="1" marL="914400" indent="-317500">
              <a:buSzPts val="1400"/>
              <a:defRPr sz="1400"/>
            </a:pPr>
            <a:r>
              <a:t>Data visualisation</a:t>
            </a:r>
          </a:p>
        </p:txBody>
      </p:sp>
      <p:pic>
        <p:nvPicPr>
          <p:cNvPr id="190" name="Google Shape;122;p23" descr="Google Shape;122;p23"/>
          <p:cNvPicPr>
            <a:picLocks noChangeAspect="1"/>
          </p:cNvPicPr>
          <p:nvPr/>
        </p:nvPicPr>
        <p:blipFill>
          <a:blip r:embed="rId3">
            <a:extLst/>
          </a:blip>
          <a:stretch>
            <a:fillRect/>
          </a:stretch>
        </p:blipFill>
        <p:spPr>
          <a:xfrm>
            <a:off x="3614749" y="961950"/>
            <a:ext cx="5393400" cy="340169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127;p24"/>
          <p:cNvSpPr txBox="1"/>
          <p:nvPr>
            <p:ph type="title"/>
          </p:nvPr>
        </p:nvSpPr>
        <p:spPr>
          <a:xfrm>
            <a:off x="387899" y="176399"/>
            <a:ext cx="8368202" cy="686102"/>
          </a:xfrm>
          <a:prstGeom prst="rect">
            <a:avLst/>
          </a:prstGeom>
        </p:spPr>
        <p:txBody>
          <a:bodyPr/>
          <a:lstStyle/>
          <a:p>
            <a:pPr/>
            <a:r>
              <a:t>Recap: Starting an Incident</a:t>
            </a:r>
          </a:p>
        </p:txBody>
      </p:sp>
      <p:sp>
        <p:nvSpPr>
          <p:cNvPr id="195" name="Google Shape;128;p24"/>
          <p:cNvSpPr txBox="1"/>
          <p:nvPr>
            <p:ph type="body" idx="1"/>
          </p:nvPr>
        </p:nvSpPr>
        <p:spPr>
          <a:xfrm>
            <a:off x="387899" y="978524"/>
            <a:ext cx="8368202" cy="3590101"/>
          </a:xfrm>
          <a:prstGeom prst="rect">
            <a:avLst/>
          </a:prstGeom>
        </p:spPr>
        <p:txBody>
          <a:bodyPr/>
          <a:lstStyle/>
          <a:p>
            <a:pPr/>
            <a:r>
              <a:t>Harms: physical, psychological, economic, reputational, cultural, political</a:t>
            </a:r>
          </a:p>
          <a:p>
            <a:pPr lvl="1" marL="914400" indent="-317500">
              <a:buSzPts val="1400"/>
              <a:defRPr sz="1400"/>
            </a:pPr>
            <a:r>
              <a:t>Disinformation vs Misinformation vs Malinformation = false + intent to harm</a:t>
            </a:r>
          </a:p>
          <a:p>
            <a:pPr lvl="1" marL="914400" indent="-317500">
              <a:buSzPts val="1400"/>
              <a:defRPr sz="1400"/>
            </a:pPr>
            <a:r>
              <a:t>Motivations: attention, money, power, geopolitics, all the above</a:t>
            </a:r>
          </a:p>
          <a:p>
            <a:pPr lvl="1" marL="914400" indent="-317500">
              <a:buSzPts val="1400"/>
              <a:defRPr sz="1400"/>
            </a:pPr>
            <a:r>
              <a:t>Nationstate harms: DIME, common political knowledge</a:t>
            </a:r>
          </a:p>
          <a:p>
            <a:pPr lvl="1" marL="914400" indent="-317500">
              <a:buSzPts val="1400"/>
              <a:defRPr sz="1400"/>
            </a:pPr>
            <a:r>
              <a:t>Business harms: DIME</a:t>
            </a:r>
          </a:p>
          <a:p>
            <a:pPr lvl="1" marL="914400" indent="-317500">
              <a:buSzPts val="1400"/>
              <a:defRPr sz="1400"/>
            </a:pPr>
            <a:r>
              <a:t>Medical harms: Covid19 themes</a:t>
            </a:r>
          </a:p>
          <a:p>
            <a:pPr/>
            <a:r>
              <a:t>Incident start criteria</a:t>
            </a:r>
          </a:p>
          <a:p>
            <a:pPr lvl="1" marL="914400" indent="-317500">
              <a:buSzPts val="1400"/>
              <a:defRPr sz="1400"/>
            </a:pPr>
            <a:r>
              <a:t>Potential harm, falsehood, are we best team to deal with this?</a:t>
            </a:r>
          </a:p>
          <a:p>
            <a:pPr lvl="1" marL="914400" indent="-317500">
              <a:buSzPts val="1400"/>
              <a:defRPr sz="1400"/>
            </a:pPr>
            <a:r>
              <a:t>“First, do no harm”: Ethics of starting incidents, tracking, storing and countering</a:t>
            </a:r>
          </a:p>
          <a:p>
            <a:pPr/>
            <a:r>
              <a:t>Incident start points</a:t>
            </a:r>
          </a:p>
          <a:p>
            <a:pPr lvl="1" marL="914400" indent="-317500">
              <a:buSzPts val="1400"/>
              <a:defRPr sz="1400"/>
            </a:pPr>
            <a:r>
              <a:t>Artefacts (image, message, url, ad/ad tag, command signal…)</a:t>
            </a:r>
          </a:p>
          <a:p>
            <a:pPr lvl="1" marL="914400" indent="-317500">
              <a:buSzPts val="1400"/>
              <a:defRPr sz="1400"/>
            </a:pPr>
            <a:r>
              <a:t>Events (new narrative, local/world event, anomalous activity…)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33;p25"/>
          <p:cNvSpPr txBox="1"/>
          <p:nvPr>
            <p:ph type="title"/>
          </p:nvPr>
        </p:nvSpPr>
        <p:spPr>
          <a:xfrm>
            <a:off x="387899" y="196749"/>
            <a:ext cx="8368202" cy="686102"/>
          </a:xfrm>
          <a:prstGeom prst="rect">
            <a:avLst/>
          </a:prstGeom>
        </p:spPr>
        <p:txBody>
          <a:bodyPr/>
          <a:lstStyle/>
          <a:p>
            <a:pPr/>
            <a:r>
              <a:t>Recap: “Frame The Problem”</a:t>
            </a:r>
          </a:p>
        </p:txBody>
      </p:sp>
      <p:sp>
        <p:nvSpPr>
          <p:cNvPr id="198" name="Google Shape;134;p25"/>
          <p:cNvSpPr txBox="1"/>
          <p:nvPr>
            <p:ph type="body" idx="1"/>
          </p:nvPr>
        </p:nvSpPr>
        <p:spPr>
          <a:xfrm>
            <a:off x="387899" y="882849"/>
            <a:ext cx="8368202" cy="3685801"/>
          </a:xfrm>
          <a:prstGeom prst="rect">
            <a:avLst/>
          </a:prstGeom>
        </p:spPr>
        <p:txBody>
          <a:bodyPr/>
          <a:lstStyle/>
          <a:p>
            <a:pPr/>
            <a:r>
              <a:t>What are we starting with? </a:t>
            </a:r>
          </a:p>
          <a:p>
            <a:pPr lvl="1" marL="914400" indent="-330200">
              <a:buSzPts val="1600"/>
              <a:defRPr sz="1600"/>
            </a:pPr>
            <a:r>
              <a:t>Initial artifact, theme, narrative, lead</a:t>
            </a:r>
          </a:p>
          <a:p>
            <a:pPr/>
            <a:r>
              <a:t>What’s our “research question”?</a:t>
            </a:r>
          </a:p>
          <a:p>
            <a:pPr lvl="1" marL="914400" indent="-317500">
              <a:buSzPts val="1400"/>
              <a:defRPr sz="1400"/>
            </a:pPr>
            <a:r>
              <a:t>What do and don’t we care about here?</a:t>
            </a:r>
          </a:p>
          <a:p>
            <a:pPr lvl="1" marL="914400" indent="-317500">
              <a:buSzPts val="1400"/>
              <a:defRPr sz="1400"/>
            </a:pPr>
            <a:r>
              <a:t>What’s more and less important to us (if we have limited resources)?</a:t>
            </a:r>
          </a:p>
          <a:p>
            <a:pPr/>
            <a:r>
              <a:t>What are we trying to produce and for whom? </a:t>
            </a:r>
          </a:p>
          <a:p>
            <a:pPr lvl="1" marL="914400" indent="-330200">
              <a:buSzPts val="1600"/>
              <a:defRPr sz="1600"/>
            </a:pPr>
            <a:r>
              <a:t>Enough evidence that we can identify who to pass it to, and give them enough to either act or start their own investigation</a:t>
            </a:r>
          </a:p>
          <a:p>
            <a:pPr lvl="1" marL="914400" indent="-330200">
              <a:buSzPts val="1600"/>
              <a:defRPr sz="1600"/>
            </a:pPr>
            <a:r>
              <a:t>Enough evidence and information to take action ourselves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arina">
  <a:themeElements>
    <a:clrScheme name="Marina">
      <a:dk1>
        <a:srgbClr val="00517C"/>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Helvetica"/>
        <a:ea typeface="Helvetica"/>
        <a:cs typeface="Helvetica"/>
      </a:majorFont>
      <a:minorFont>
        <a:latin typeface="Arial"/>
        <a:ea typeface="Arial"/>
        <a:cs typeface="Arial"/>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arina">
  <a:themeElements>
    <a:clrScheme name="Marina">
      <a:dk1>
        <a:srgbClr val="000000"/>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Helvetica"/>
        <a:ea typeface="Helvetica"/>
        <a:cs typeface="Helvetica"/>
      </a:majorFont>
      <a:minorFont>
        <a:latin typeface="Arial"/>
        <a:ea typeface="Arial"/>
        <a:cs typeface="Arial"/>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