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CAD5E7"/>
          </a:solidFill>
        </a:fill>
      </a:tcStyle>
    </a:wholeTbl>
    <a:band2H>
      <a:tcTxStyle b="def" i="def"/>
      <a:tcStyle>
        <a:tcBdr/>
        <a:fill>
          <a:solidFill>
            <a:srgbClr val="E6EBF4"/>
          </a:solidFill>
        </a:fill>
      </a:tcStyle>
    </a:band2H>
    <a:firstCol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CADCD9"/>
          </a:solidFill>
        </a:fill>
      </a:tcStyle>
    </a:wholeTbl>
    <a:band2H>
      <a:tcTxStyle b="def" i="def"/>
      <a:tcStyle>
        <a:tcBdr/>
        <a:fill>
          <a:solidFill>
            <a:srgbClr val="E6EEED"/>
          </a:solidFill>
        </a:fill>
      </a:tcStyle>
    </a:band2H>
    <a:firstCol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7CC"/>
          </a:solidFill>
        </a:fill>
      </a:tcStyle>
    </a:wholeTbl>
    <a:band2H>
      <a:tcTxStyle b="def" i="def"/>
      <a:tcStyle>
        <a:tcBdr/>
        <a:fill>
          <a:solidFill>
            <a:srgbClr val="FFFBE7"/>
          </a:solidFill>
        </a:fill>
      </a:tcStyle>
    </a:band2H>
    <a:firstCol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00517C"/>
          </a:solidFill>
        </a:fill>
      </a:tcStyle>
    </a:band2H>
    <a:firstCol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517C"/>
          </a:solidFill>
        </a:fill>
      </a:tcStyle>
    </a:lastRow>
    <a:firstRow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monkeylearn.com/sentiment-analysis/" TargetMode="Externa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quora.com/Is-there-a-free-online-sentiment-analysis-service-for-social-media-accounts" TargetMode="Externa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cs.cmu.edu/~ckingsf/bioinfo-lectures/modularity.pdf" TargetMode="Externa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en.wikipedia.org/wiki/Social_network_analysis_software" TargetMode="Externa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writersdigest.com/write-better-fiction/semantics-vs-syntax-vs-pragmatics-grammar-rules" TargetMode="Externa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geeksforgeeks.org/python-named-entity-recognition-ner-using-spacy/" TargetMode="Externa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Welcome. This training is designed to frame a training route for people wanting to do tactical disinformation data science.  Why this series? To:</a:t>
            </a:r>
          </a:p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>
                <a:latin typeface="Roboto"/>
                <a:ea typeface="Roboto"/>
                <a:cs typeface="Roboto"/>
                <a:sym typeface="Roboto"/>
              </a:defRPr>
            </a:pPr>
            <a:r>
              <a:t>Set the art for real-time disinformation data science</a:t>
            </a:r>
          </a:p>
          <a:p>
            <a:pPr marL="457200" indent="-298450">
              <a:lnSpc>
                <a:spcPct val="115000"/>
              </a:lnSpc>
              <a:buClr>
                <a:srgbClr val="000000"/>
              </a:buClr>
              <a:buSzPts val="1100"/>
              <a:buFont typeface="Helvetica"/>
              <a:buChar char="●"/>
              <a:defRPr sz="1100">
                <a:latin typeface="Roboto"/>
                <a:ea typeface="Roboto"/>
                <a:cs typeface="Roboto"/>
                <a:sym typeface="Roboto"/>
              </a:defRPr>
            </a:pPr>
            <a:r>
              <a:t>Train disinfo team in useful data science skills</a:t>
            </a:r>
          </a:p>
          <a:p>
            <a:pPr marL="457200" indent="-298450">
              <a:lnSpc>
                <a:spcPct val="115000"/>
              </a:lnSpc>
              <a:buClr>
                <a:srgbClr val="000000"/>
              </a:buClr>
              <a:buSzPts val="1100"/>
              <a:buFont typeface="Helvetica"/>
              <a:buChar char="●"/>
              <a:defRPr sz="1100">
                <a:latin typeface="Roboto"/>
                <a:ea typeface="Roboto"/>
                <a:cs typeface="Roboto"/>
                <a:sym typeface="Roboto"/>
              </a:defRPr>
            </a:pPr>
            <a:r>
              <a:t>Get feedback and new ideas on what we do</a:t>
            </a:r>
          </a:p>
          <a:p>
            <a:pPr marL="457200" indent="-298450">
              <a:lnSpc>
                <a:spcPct val="115000"/>
              </a:lnSpc>
              <a:buClr>
                <a:srgbClr val="000000"/>
              </a:buClr>
              <a:buSzPts val="1100"/>
              <a:buFont typeface="Helvetica"/>
              <a:buChar char="●"/>
              <a:defRPr sz="1100">
                <a:latin typeface="Roboto"/>
                <a:ea typeface="Roboto"/>
                <a:cs typeface="Roboto"/>
                <a:sym typeface="Roboto"/>
              </a:defRPr>
            </a:pPr>
            <a:r>
              <a:t>Practice [Name Redacted]  university course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1100">
                <a:latin typeface="Roboto"/>
                <a:ea typeface="Roboto"/>
                <a:cs typeface="Roboto"/>
                <a:sym typeface="Roboto"/>
              </a:defRPr>
            </a:pPr>
            <a:r>
              <a:t>So as always, all comments, corrections, additions welcomed.  Released CC-by-SA: please use this work yourself, but please also attribute it back to the CogSecCollab.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3" name="Shape 2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(word 2849 is ‘dalje’ btw)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1" name="Shape 2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Examples: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https://monkeylearn.com/sentiment-analysis/</a:t>
            </a:r>
          </a:p>
          <a:p>
            <a:pPr>
              <a:defRPr sz="1100"/>
            </a:pPr>
            <a:r>
              <a:t>Why always 5 things on a scale?  Because it’s a Likert scale</a:t>
            </a:r>
          </a:p>
          <a:p>
            <a:pPr>
              <a:defRPr sz="1100"/>
            </a:pPr>
            <a:r>
              <a:t>Again semantics might matter: aspect-based sentiment analysis = working out *what* people are happy, sad etc about.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9" name="Shape 2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2200CC"/>
                </a:solidFill>
                <a:uFillTx/>
              </a:defRPr>
            </a:pPr>
            <a:r>
              <a:rPr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https://www.quora.com/Is-there-a-free-online-sentiment-analysis-service-for-social-media-accounts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4" name="Shape 2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Classic modularity algs: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https://www.cs.cmu.edu/~ckingsf/bioinfo-lectures/modularity.pdf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AKA DS4DR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Read the blogpost btw - it’s a lovely description of what happens in data science.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Fact-checking is hard, and usually needs a team of fact-checkers, up-to-date knowledge etc. </a:t>
            </a:r>
          </a:p>
          <a:p>
            <a:pPr>
              <a:defRPr sz="1100"/>
            </a:pPr>
            <a:r>
              <a:t>Source-checking: This is why we label and track URLs.  Several groups already publish labelled lists of domains. </a:t>
            </a:r>
          </a:p>
          <a:p>
            <a:pPr>
              <a:defRPr sz="1100"/>
            </a:pPr>
            <a:r>
              <a:t>Source networks: Some work on “pink slime” exists.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5000"/>
              </a:lnSpc>
              <a:defRPr sz="800"/>
            </a:pPr>
            <a:r>
              <a:t>Longer list: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 http://en.wikipedia.org/wiki/Social_network_analysis_software</a:t>
            </a:r>
            <a:endParaRPr u="sng">
              <a:solidFill>
                <a:srgbClr val="42C7DA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See e.g.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https://www.writersdigest.com/write-better-fiction/semantics-vs-syntax-vs-pragmatics-grammar-rules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Shape 2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from sklearn.feature_extraction import text</a:t>
            </a:r>
          </a:p>
          <a:p>
            <a:pPr>
              <a:defRPr sz="1100"/>
            </a:pPr>
            <a:r>
              <a:t>xxx = list(text.ENGLISH_STOP_WORDS)</a:t>
            </a:r>
          </a:p>
          <a:p>
            <a:pPr>
              <a:defRPr sz="1100"/>
            </a:pPr>
            <a:r>
              <a:t>xxx.sort()</a:t>
            </a:r>
          </a:p>
          <a:p>
            <a:pPr>
              <a:defRPr sz="1100"/>
            </a:pPr>
            <a:r>
              <a:t>print('{}'.format(xxx))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Shape 2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See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https://www.geeksforgeeks.org/python-named-entity-recognition-ner-using-spacy/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3" name="Shape 2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5000"/>
              </a:lnSpc>
              <a:defRPr sz="1100">
                <a:latin typeface="Roboto"/>
                <a:ea typeface="Roboto"/>
                <a:cs typeface="Roboto"/>
                <a:sym typeface="Roboto"/>
              </a:defRPr>
            </a:pPr>
            <a:r>
              <a:t># if you want to look at bigrams, try</a:t>
            </a:r>
          </a:p>
          <a:p>
            <a:pPr>
              <a:lnSpc>
                <a:spcPct val="115000"/>
              </a:lnSpc>
              <a:defRPr sz="1100">
                <a:latin typeface="Roboto"/>
                <a:ea typeface="Roboto"/>
                <a:cs typeface="Roboto"/>
                <a:sym typeface="Roboto"/>
              </a:defRPr>
            </a:pPr>
            <a:r>
              <a:t>count_vect = CountVectorizer(ngram_range =(2, 2))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;p2"/>
          <p:cNvSpPr/>
          <p:nvPr/>
        </p:nvSpPr>
        <p:spPr>
          <a:xfrm>
            <a:off x="1524800" y="672605"/>
            <a:ext cx="1081626" cy="112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chemeClr val="accent5"/>
            </a:solidFill>
            <a:miter lim="8000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" name="Google Shape;11;p2"/>
          <p:cNvSpPr/>
          <p:nvPr/>
        </p:nvSpPr>
        <p:spPr>
          <a:xfrm rot="10800000">
            <a:off x="6537562" y="3342925"/>
            <a:ext cx="1081626" cy="112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chemeClr val="accent5"/>
            </a:solidFill>
            <a:miter lim="8000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" name="Google Shape;12;p2"/>
          <p:cNvSpPr/>
          <p:nvPr/>
        </p:nvSpPr>
        <p:spPr>
          <a:xfrm>
            <a:off x="4359602" y="2817464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1680302" y="1188925"/>
            <a:ext cx="5783401" cy="1457401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680302" y="3049449"/>
            <a:ext cx="5783401" cy="909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53;p11"/>
          <p:cNvSpPr/>
          <p:nvPr/>
        </p:nvSpPr>
        <p:spPr>
          <a:xfrm>
            <a:off x="149" y="5076825"/>
            <a:ext cx="9143702" cy="666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0" name="xx%"/>
          <p:cNvSpPr txBox="1"/>
          <p:nvPr>
            <p:ph type="title" hasCustomPrompt="1"/>
          </p:nvPr>
        </p:nvSpPr>
        <p:spPr>
          <a:xfrm>
            <a:off x="387899" y="1152450"/>
            <a:ext cx="8368202" cy="1538400"/>
          </a:xfrm>
          <a:prstGeom prst="rect">
            <a:avLst/>
          </a:prstGeom>
        </p:spPr>
        <p:txBody>
          <a:bodyPr anchor="ctr"/>
          <a:lstStyle>
            <a:lvl1pPr algn="ctr">
              <a:defRPr sz="13000">
                <a:solidFill>
                  <a:schemeClr val="accent5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387899" y="2919450"/>
            <a:ext cx="8368202" cy="1071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/>
          <p:nvPr>
            <p:ph type="title"/>
          </p:nvPr>
        </p:nvSpPr>
        <p:spPr>
          <a:xfrm>
            <a:off x="514351" y="457200"/>
            <a:ext cx="8130600" cy="945000"/>
          </a:xfrm>
          <a:prstGeom prst="rect">
            <a:avLst/>
          </a:prstGeom>
        </p:spPr>
        <p:txBody>
          <a:bodyPr lIns="34275" tIns="34275" rIns="34275" bIns="34275" anchor="ctr"/>
          <a:lstStyle/>
          <a:p>
            <a:pPr/>
            <a:r>
              <a:t>Title Text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4419600" y="4599637"/>
            <a:ext cx="2133600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Text"/>
          <p:cNvSpPr txBox="1"/>
          <p:nvPr>
            <p:ph type="title"/>
          </p:nvPr>
        </p:nvSpPr>
        <p:spPr>
          <a:xfrm>
            <a:off x="514351" y="457200"/>
            <a:ext cx="8130600" cy="945000"/>
          </a:xfrm>
          <a:prstGeom prst="rect">
            <a:avLst/>
          </a:prstGeom>
        </p:spPr>
        <p:txBody>
          <a:bodyPr lIns="34275" tIns="34275" rIns="34275" bIns="34275" anchor="ctr"/>
          <a:lstStyle/>
          <a:p>
            <a:pPr/>
            <a:r>
              <a:t>Title Text</a:t>
            </a:r>
          </a:p>
        </p:txBody>
      </p:sp>
      <p:sp>
        <p:nvSpPr>
          <p:cNvPr id="125" name="Body Level One…"/>
          <p:cNvSpPr txBox="1"/>
          <p:nvPr>
            <p:ph type="body" idx="1"/>
          </p:nvPr>
        </p:nvSpPr>
        <p:spPr>
          <a:xfrm>
            <a:off x="514351" y="1402199"/>
            <a:ext cx="8130600" cy="2941201"/>
          </a:xfrm>
          <a:prstGeom prst="rect">
            <a:avLst/>
          </a:prstGeom>
        </p:spPr>
        <p:txBody>
          <a:bodyPr lIns="34275" tIns="34275" rIns="34275" bIns="34275">
            <a:normAutofit fontScale="100000" lnSpcReduction="0"/>
          </a:bodyPr>
          <a:lstStyle>
            <a:lvl1pPr indent="-317500">
              <a:lnSpc>
                <a:spcPct val="100000"/>
              </a:lnSpc>
              <a:spcBef>
                <a:spcPts val="800"/>
              </a:spcBef>
              <a:buChar char="•"/>
            </a:lvl1pPr>
            <a:lvl2pPr>
              <a:lnSpc>
                <a:spcPct val="100000"/>
              </a:lnSpc>
              <a:spcBef>
                <a:spcPts val="800"/>
              </a:spcBef>
              <a:buChar char="•"/>
            </a:lvl2pPr>
            <a:lvl3pPr>
              <a:lnSpc>
                <a:spcPct val="100000"/>
              </a:lnSpc>
              <a:spcBef>
                <a:spcPts val="800"/>
              </a:spcBef>
              <a:buChar char="•"/>
            </a:lvl3pPr>
            <a:lvl4pPr>
              <a:lnSpc>
                <a:spcPct val="100000"/>
              </a:lnSpc>
              <a:spcBef>
                <a:spcPts val="800"/>
              </a:spcBef>
              <a:buChar char="•"/>
            </a:lvl4pPr>
            <a:lvl5pPr>
              <a:lnSpc>
                <a:spcPct val="100000"/>
              </a:lnSpc>
              <a:spcBef>
                <a:spcPts val="800"/>
              </a:spcBef>
              <a:buChar char="•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Google Shape;64;p14"/>
          <p:cNvSpPr/>
          <p:nvPr/>
        </p:nvSpPr>
        <p:spPr>
          <a:xfrm flipV="1">
            <a:off x="50655" y="729050"/>
            <a:ext cx="1" cy="378001"/>
          </a:xfrm>
          <a:prstGeom prst="line">
            <a:avLst/>
          </a:prstGeom>
          <a:ln w="127000" cap="sq">
            <a:solidFill>
              <a:schemeClr val="accent3"/>
            </a:solidFill>
            <a:miter lim="8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4419600" y="4599637"/>
            <a:ext cx="2133600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514351" y="457200"/>
            <a:ext cx="8130600" cy="945000"/>
          </a:xfrm>
          <a:prstGeom prst="rect">
            <a:avLst/>
          </a:prstGeom>
        </p:spPr>
        <p:txBody>
          <a:bodyPr lIns="34275" tIns="34275" rIns="34275" bIns="34275" anchor="ctr"/>
          <a:lstStyle/>
          <a:p>
            <a:pPr/>
            <a:r>
              <a:t>Title Text</a:t>
            </a:r>
          </a:p>
        </p:txBody>
      </p:sp>
      <p:sp>
        <p:nvSpPr>
          <p:cNvPr id="135" name="Google Shape;67;p15"/>
          <p:cNvSpPr/>
          <p:nvPr/>
        </p:nvSpPr>
        <p:spPr>
          <a:xfrm>
            <a:off x="497517" y="1342669"/>
            <a:ext cx="8147401" cy="3060302"/>
          </a:xfrm>
          <a:prstGeom prst="roundRect">
            <a:avLst>
              <a:gd name="adj" fmla="val 2634"/>
            </a:avLst>
          </a:prstGeom>
          <a:solidFill>
            <a:schemeClr val="accent3">
              <a:alpha val="749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136" name="Body Level One…"/>
          <p:cNvSpPr txBox="1"/>
          <p:nvPr>
            <p:ph type="body" sz="half" idx="1"/>
          </p:nvPr>
        </p:nvSpPr>
        <p:spPr>
          <a:xfrm>
            <a:off x="514351" y="1402199"/>
            <a:ext cx="3780000" cy="2941201"/>
          </a:xfrm>
          <a:prstGeom prst="rect">
            <a:avLst/>
          </a:prstGeom>
        </p:spPr>
        <p:txBody>
          <a:bodyPr lIns="34275" tIns="34275" rIns="34275" bIns="34275">
            <a:normAutofit fontScale="100000" lnSpcReduction="0"/>
          </a:bodyPr>
          <a:lstStyle>
            <a:lvl1pPr indent="-317500">
              <a:lnSpc>
                <a:spcPct val="100000"/>
              </a:lnSpc>
              <a:spcBef>
                <a:spcPts val="800"/>
              </a:spcBef>
              <a:buChar char="•"/>
            </a:lvl1pPr>
            <a:lvl2pPr>
              <a:lnSpc>
                <a:spcPct val="100000"/>
              </a:lnSpc>
              <a:spcBef>
                <a:spcPts val="800"/>
              </a:spcBef>
              <a:buChar char="•"/>
            </a:lvl2pPr>
            <a:lvl3pPr>
              <a:lnSpc>
                <a:spcPct val="100000"/>
              </a:lnSpc>
              <a:spcBef>
                <a:spcPts val="800"/>
              </a:spcBef>
              <a:buChar char="•"/>
            </a:lvl3pPr>
            <a:lvl4pPr>
              <a:lnSpc>
                <a:spcPct val="100000"/>
              </a:lnSpc>
              <a:spcBef>
                <a:spcPts val="800"/>
              </a:spcBef>
              <a:buChar char="•"/>
            </a:lvl4pPr>
            <a:lvl5pPr>
              <a:lnSpc>
                <a:spcPct val="100000"/>
              </a:lnSpc>
              <a:spcBef>
                <a:spcPts val="800"/>
              </a:spcBef>
              <a:buChar char="•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Google Shape;69;p15"/>
          <p:cNvSpPr/>
          <p:nvPr/>
        </p:nvSpPr>
        <p:spPr>
          <a:xfrm flipV="1">
            <a:off x="42862" y="747640"/>
            <a:ext cx="2701" cy="368401"/>
          </a:xfrm>
          <a:prstGeom prst="line">
            <a:avLst/>
          </a:prstGeom>
          <a:ln w="127000" cap="sq">
            <a:solidFill>
              <a:schemeClr val="accent3"/>
            </a:solidFill>
            <a:miter lim="8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4419600" y="4599637"/>
            <a:ext cx="2133600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Text"/>
          <p:cNvSpPr txBox="1"/>
          <p:nvPr>
            <p:ph type="title"/>
          </p:nvPr>
        </p:nvSpPr>
        <p:spPr>
          <a:xfrm>
            <a:off x="752855" y="3431285"/>
            <a:ext cx="7781702" cy="740701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146" name="Google Shape;72;p16"/>
          <p:cNvSpPr/>
          <p:nvPr>
            <p:ph type="pic" sz="quarter" idx="21"/>
          </p:nvPr>
        </p:nvSpPr>
        <p:spPr>
          <a:xfrm>
            <a:off x="786338" y="1605520"/>
            <a:ext cx="2286001" cy="1714501"/>
          </a:xfrm>
          <a:prstGeom prst="rect">
            <a:avLst/>
          </a:prstGeom>
          <a:ln w="38100" cap="sq">
            <a:solidFill>
              <a:srgbClr val="00517C"/>
            </a:solidFill>
            <a:miter lim="800000"/>
          </a:ln>
          <a:effectLst>
            <a:outerShdw sx="100000" sy="100000" kx="0" ky="0" algn="b" rotWithShape="0" blurRad="50800" dist="50800" dir="2700000">
              <a:srgbClr val="000000">
                <a:alpha val="49410"/>
              </a:srgbClr>
            </a:outerShdw>
          </a:effectLst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7" name="Google Shape;73;p16"/>
          <p:cNvSpPr/>
          <p:nvPr>
            <p:ph type="pic" sz="quarter" idx="22"/>
          </p:nvPr>
        </p:nvSpPr>
        <p:spPr>
          <a:xfrm>
            <a:off x="3474604" y="1605520"/>
            <a:ext cx="2286001" cy="1714501"/>
          </a:xfrm>
          <a:prstGeom prst="rect">
            <a:avLst/>
          </a:prstGeom>
          <a:ln w="38100" cap="sq">
            <a:solidFill>
              <a:srgbClr val="00517C"/>
            </a:solidFill>
            <a:miter lim="800000"/>
          </a:ln>
          <a:effectLst>
            <a:outerShdw sx="100000" sy="100000" kx="0" ky="0" algn="b" rotWithShape="0" blurRad="50800" dist="50800" dir="2700000">
              <a:srgbClr val="000000">
                <a:alpha val="49410"/>
              </a:srgbClr>
            </a:outerShdw>
          </a:effectLst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8" name="Google Shape;74;p16"/>
          <p:cNvSpPr/>
          <p:nvPr>
            <p:ph type="pic" sz="quarter" idx="23"/>
          </p:nvPr>
        </p:nvSpPr>
        <p:spPr>
          <a:xfrm>
            <a:off x="6162869" y="1605520"/>
            <a:ext cx="2286001" cy="1714501"/>
          </a:xfrm>
          <a:prstGeom prst="rect">
            <a:avLst/>
          </a:prstGeom>
          <a:ln w="38100" cap="sq">
            <a:solidFill>
              <a:srgbClr val="00517C"/>
            </a:solidFill>
            <a:miter lim="800000"/>
          </a:ln>
          <a:effectLst>
            <a:outerShdw sx="100000" sy="100000" kx="0" ky="0" algn="b" rotWithShape="0" blurRad="50800" dist="50800" dir="2700000">
              <a:srgbClr val="000000">
                <a:alpha val="49410"/>
              </a:srgbClr>
            </a:outerShdw>
          </a:effectLst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9" name="Body Level One…"/>
          <p:cNvSpPr txBox="1"/>
          <p:nvPr>
            <p:ph type="body" sz="quarter" idx="1"/>
          </p:nvPr>
        </p:nvSpPr>
        <p:spPr>
          <a:xfrm>
            <a:off x="752669" y="4200525"/>
            <a:ext cx="7772401" cy="6285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1400"/>
            </a:lvl1pPr>
            <a:lvl2pPr marL="914400" indent="-317500">
              <a:lnSpc>
                <a:spcPct val="100000"/>
              </a:lnSpc>
              <a:buClrTx/>
              <a:buSzPts val="1400"/>
              <a:buFontTx/>
              <a:buChar char="•"/>
              <a:defRPr sz="1400"/>
            </a:lvl2pPr>
            <a:lvl3pPr marL="1371600" indent="-317500">
              <a:lnSpc>
                <a:spcPct val="100000"/>
              </a:lnSpc>
              <a:buClrTx/>
              <a:buSzPts val="1400"/>
              <a:buFontTx/>
              <a:buChar char="•"/>
              <a:defRPr sz="1400"/>
            </a:lvl3pPr>
            <a:lvl4pPr marL="1828800" indent="-317500">
              <a:lnSpc>
                <a:spcPct val="100000"/>
              </a:lnSpc>
              <a:buClrTx/>
              <a:buSzPts val="1400"/>
              <a:buFontTx/>
              <a:buChar char="•"/>
              <a:defRPr sz="1400"/>
            </a:lvl4pPr>
            <a:lvl5pPr marL="2286000" indent="-317500">
              <a:lnSpc>
                <a:spcPct val="100000"/>
              </a:lnSpc>
              <a:buClrTx/>
              <a:buSzPts val="1400"/>
              <a:buFontTx/>
              <a:buChar char="•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8449594" y="4446755"/>
            <a:ext cx="195551" cy="19555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900">
                <a:solidFill>
                  <a:srgbClr val="CFD8DC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7;p3"/>
          <p:cNvSpPr/>
          <p:nvPr/>
        </p:nvSpPr>
        <p:spPr>
          <a:xfrm>
            <a:off x="4359602" y="2817464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80750" y="1764950"/>
            <a:ext cx="8222100" cy="907501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1;p4"/>
          <p:cNvSpPr/>
          <p:nvPr/>
        </p:nvSpPr>
        <p:spPr>
          <a:xfrm>
            <a:off x="492563" y="1260284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idx="1"/>
          </p:nvPr>
        </p:nvSpPr>
        <p:spPr>
          <a:xfrm>
            <a:off x="387899" y="1489823"/>
            <a:ext cx="8368202" cy="30789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26;p5"/>
          <p:cNvSpPr/>
          <p:nvPr/>
        </p:nvSpPr>
        <p:spPr>
          <a:xfrm>
            <a:off x="492563" y="1260284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half" idx="1"/>
          </p:nvPr>
        </p:nvSpPr>
        <p:spPr>
          <a:xfrm>
            <a:off x="387899" y="1489824"/>
            <a:ext cx="3999902" cy="30789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29;p5"/>
          <p:cNvSpPr txBox="1"/>
          <p:nvPr>
            <p:ph type="body" sz="half" idx="21"/>
          </p:nvPr>
        </p:nvSpPr>
        <p:spPr>
          <a:xfrm>
            <a:off x="4756199" y="1489824"/>
            <a:ext cx="3999902" cy="30789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35;p7"/>
          <p:cNvSpPr/>
          <p:nvPr/>
        </p:nvSpPr>
        <p:spPr>
          <a:xfrm>
            <a:off x="489218" y="1412276"/>
            <a:ext cx="3315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387899" y="555600"/>
            <a:ext cx="2808001" cy="755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387899" y="1594024"/>
            <a:ext cx="2808001" cy="2681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xfrm>
            <a:off x="490250" y="526349"/>
            <a:ext cx="56187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43;p9"/>
          <p:cNvSpPr/>
          <p:nvPr/>
        </p:nvSpPr>
        <p:spPr>
          <a:xfrm>
            <a:off x="4572000" y="-75"/>
            <a:ext cx="4572000" cy="5143501"/>
          </a:xfrm>
          <a:prstGeom prst="rect">
            <a:avLst/>
          </a:prstGeom>
          <a:solidFill>
            <a:srgbClr val="00406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0" name="Google Shape;44;p9"/>
          <p:cNvSpPr/>
          <p:nvPr/>
        </p:nvSpPr>
        <p:spPr>
          <a:xfrm>
            <a:off x="5029675" y="4495503"/>
            <a:ext cx="540901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1" name="Title Text"/>
          <p:cNvSpPr txBox="1"/>
          <p:nvPr>
            <p:ph type="title"/>
          </p:nvPr>
        </p:nvSpPr>
        <p:spPr>
          <a:xfrm>
            <a:off x="265500" y="1209075"/>
            <a:ext cx="4045200" cy="1506301"/>
          </a:xfrm>
          <a:prstGeom prst="rect">
            <a:avLst/>
          </a:prstGeom>
        </p:spPr>
        <p:txBody>
          <a:bodyPr/>
          <a:lstStyle>
            <a:lvl1pPr algn="ctr">
              <a:defRPr sz="3800"/>
            </a:lvl1pPr>
          </a:lstStyle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sz="quarter" idx="1"/>
          </p:nvPr>
        </p:nvSpPr>
        <p:spPr>
          <a:xfrm>
            <a:off x="265500" y="2769000"/>
            <a:ext cx="4045200" cy="13455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Google Shape;47;p9"/>
          <p:cNvSpPr txBox="1"/>
          <p:nvPr>
            <p:ph type="body" sz="half" idx="21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Body Level One…"/>
          <p:cNvSpPr txBox="1"/>
          <p:nvPr>
            <p:ph type="body" sz="quarter" idx="1"/>
          </p:nvPr>
        </p:nvSpPr>
        <p:spPr>
          <a:xfrm>
            <a:off x="319499" y="4233724"/>
            <a:ext cx="5998802" cy="5988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  <a:lvl2pPr>
              <a:lnSpc>
                <a:spcPct val="100000"/>
              </a:lnSpc>
              <a:buClrTx/>
              <a:buFontTx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lnSpc>
                <a:spcPct val="100000"/>
              </a:lnSpc>
              <a:buClrTx/>
              <a:buFontTx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lnSpc>
                <a:spcPct val="100000"/>
              </a:lnSpc>
              <a:buClrTx/>
              <a:buFontTx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lnSpc>
                <a:spcPct val="100000"/>
              </a:lnSpc>
              <a:buClrTx/>
              <a:buFontTx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87899" y="458024"/>
            <a:ext cx="8368202" cy="68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valisresearch.com/products/content-analysis-software/wordstat-dictionary/sentiment-dictionaries/" TargetMode="External"/><Relationship Id="rId4" Type="http://schemas.openxmlformats.org/officeDocument/2006/relationships/hyperlink" Target="https://github.com/aesuli/SentiWordNet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medium.com/the-mission/deconstructing-data-science-breaking-the-complex-craft-into-its-simplest-parts-15b15420df21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ommoncrawl.org/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83;p17"/>
          <p:cNvSpPr txBox="1"/>
          <p:nvPr>
            <p:ph type="ctrTitle"/>
          </p:nvPr>
        </p:nvSpPr>
        <p:spPr>
          <a:xfrm>
            <a:off x="1680302" y="1188925"/>
            <a:ext cx="5783401" cy="1457401"/>
          </a:xfrm>
          <a:prstGeom prst="rect">
            <a:avLst/>
          </a:prstGeom>
        </p:spPr>
        <p:txBody>
          <a:bodyPr/>
          <a:lstStyle/>
          <a:p>
            <a:pPr/>
            <a:r>
              <a:t>CTI League</a:t>
            </a:r>
          </a:p>
          <a:p>
            <a:pPr/>
            <a:r>
              <a:t>Disinformation</a:t>
            </a:r>
          </a:p>
        </p:txBody>
      </p:sp>
      <p:sp>
        <p:nvSpPr>
          <p:cNvPr id="160" name="Google Shape;84;p17"/>
          <p:cNvSpPr txBox="1"/>
          <p:nvPr>
            <p:ph type="subTitle" sz="quarter" idx="1"/>
          </p:nvPr>
        </p:nvSpPr>
        <p:spPr>
          <a:xfrm>
            <a:off x="1680302" y="3049449"/>
            <a:ext cx="5783401" cy="909001"/>
          </a:xfrm>
          <a:prstGeom prst="rect">
            <a:avLst/>
          </a:prstGeom>
        </p:spPr>
        <p:txBody>
          <a:bodyPr/>
          <a:lstStyle/>
          <a:p>
            <a:pPr marL="0" indent="0" defTabSz="612648">
              <a:defRPr sz="1608"/>
            </a:pPr>
            <a:r>
              <a:t>2020-07-25</a:t>
            </a:r>
          </a:p>
          <a:p>
            <a:pPr marL="0" indent="0" defTabSz="612648">
              <a:defRPr sz="1608"/>
            </a:pPr>
            <a:r>
              <a:t>Data Science 4 Disinfo Response: </a:t>
            </a:r>
          </a:p>
          <a:p>
            <a:pPr marL="0" indent="0" defTabSz="612648">
              <a:defRPr sz="1608"/>
            </a:pPr>
            <a:r>
              <a:t>Text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38;p26"/>
          <p:cNvSpPr txBox="1"/>
          <p:nvPr>
            <p:ph type="title"/>
          </p:nvPr>
        </p:nvSpPr>
        <p:spPr>
          <a:xfrm>
            <a:off x="387899" y="7787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Let’s get some raw text</a:t>
            </a:r>
          </a:p>
        </p:txBody>
      </p:sp>
      <p:sp>
        <p:nvSpPr>
          <p:cNvPr id="198" name="Google Shape;139;p26"/>
          <p:cNvSpPr txBox="1"/>
          <p:nvPr>
            <p:ph type="body" sz="half" idx="1"/>
          </p:nvPr>
        </p:nvSpPr>
        <p:spPr>
          <a:xfrm>
            <a:off x="387899" y="1210399"/>
            <a:ext cx="4304102" cy="35781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z="1400"/>
            </a:pPr>
            <a:r>
              <a:t>import pandas as pd</a:t>
            </a:r>
          </a:p>
          <a:p>
            <a:pPr marL="0" indent="0">
              <a:lnSpc>
                <a:spcPct val="100000"/>
              </a:lnSpc>
              <a:buSzTx/>
              <a:buNone/>
              <a:defRPr sz="1400"/>
            </a:pPr>
            <a:r>
              <a:t>import json</a:t>
            </a:r>
          </a:p>
          <a:p>
            <a:pPr marL="0" indent="0">
              <a:lnSpc>
                <a:spcPct val="100000"/>
              </a:lnSpc>
              <a:buSzTx/>
              <a:buNone/>
            </a:pPr>
            <a:endParaRPr sz="1400"/>
          </a:p>
          <a:p>
            <a:pPr marL="0" indent="0">
              <a:lnSpc>
                <a:spcPct val="100000"/>
              </a:lnSpc>
              <a:buSzTx/>
              <a:buNone/>
              <a:defRPr sz="1400"/>
            </a:pPr>
            <a:r>
              <a:t># Read dataset into a Pandas dataframe</a:t>
            </a:r>
          </a:p>
          <a:p>
            <a:pPr marL="0" indent="0">
              <a:lnSpc>
                <a:spcPct val="100000"/>
              </a:lnSpc>
              <a:buSzTx/>
              <a:buNone/>
              <a:defRPr sz="1400"/>
            </a:pPr>
            <a:r>
              <a:t>infile = '20200711140613_covid-5g_tweets.json'</a:t>
            </a:r>
          </a:p>
          <a:p>
            <a:pPr marL="0" indent="0">
              <a:lnSpc>
                <a:spcPct val="100000"/>
              </a:lnSpc>
              <a:buSzTx/>
              <a:buNone/>
              <a:defRPr sz="1400"/>
            </a:pPr>
            <a:r>
              <a:t>with open(infile) as json_file:</a:t>
            </a:r>
          </a:p>
          <a:p>
            <a:pPr marL="0" indent="0">
              <a:lnSpc>
                <a:spcPct val="100000"/>
              </a:lnSpc>
              <a:buSzTx/>
              <a:buNone/>
              <a:defRPr sz="1400"/>
            </a:pPr>
            <a:r>
              <a:t>    jdata = json.load(json_file)</a:t>
            </a:r>
          </a:p>
          <a:p>
            <a:pPr marL="0" indent="0">
              <a:lnSpc>
                <a:spcPct val="100000"/>
              </a:lnSpc>
              <a:buSzTx/>
              <a:buNone/>
              <a:defRPr sz="1400"/>
            </a:pPr>
            <a:r>
              <a:t>df = pd.DataFrame.from_dict(jdata, orient='index')</a:t>
            </a:r>
          </a:p>
          <a:p>
            <a:pPr marL="0" indent="0">
              <a:lnSpc>
                <a:spcPct val="100000"/>
              </a:lnSpc>
              <a:buSzTx/>
              <a:buNone/>
              <a:defRPr sz="1400"/>
            </a:pPr>
            <a:r>
              <a:t>df.reset_index(level=0, inplace=True)</a:t>
            </a:r>
          </a:p>
          <a:p>
            <a:pPr marL="0" indent="0">
              <a:lnSpc>
                <a:spcPct val="100000"/>
              </a:lnSpc>
              <a:buSzTx/>
              <a:buNone/>
              <a:defRPr sz="1400"/>
            </a:pPr>
            <a:r>
              <a:t>df.columns = ['url', 'text']</a:t>
            </a:r>
          </a:p>
          <a:p>
            <a:pPr marL="0" indent="0">
              <a:lnSpc>
                <a:spcPct val="100000"/>
              </a:lnSpc>
              <a:buSzTx/>
              <a:buNone/>
            </a:pPr>
            <a:endParaRPr sz="1400"/>
          </a:p>
          <a:p>
            <a:pPr marL="0" indent="0">
              <a:lnSpc>
                <a:spcPct val="100000"/>
              </a:lnSpc>
              <a:buSzTx/>
              <a:buNone/>
              <a:defRPr sz="1400"/>
            </a:pPr>
            <a:r>
              <a:t># stick all the tweets together so we can look </a:t>
            </a:r>
          </a:p>
          <a:p>
            <a:pPr marL="0" indent="0">
              <a:lnSpc>
                <a:spcPct val="100000"/>
              </a:lnSpc>
              <a:buSzTx/>
              <a:buNone/>
              <a:defRPr sz="1400"/>
            </a:pPr>
            <a:r>
              <a:t># at them as one big text chunk</a:t>
            </a:r>
          </a:p>
          <a:p>
            <a:pPr marL="0" indent="0">
              <a:lnSpc>
                <a:spcPct val="100000"/>
              </a:lnSpc>
              <a:buSzTx/>
              <a:buNone/>
              <a:defRPr sz="1400"/>
            </a:pPr>
            <a:r>
              <a:t>alltext = [' '.join(df['text'].to_list())]</a:t>
            </a:r>
          </a:p>
        </p:txBody>
      </p:sp>
      <p:grpSp>
        <p:nvGrpSpPr>
          <p:cNvPr id="201" name="Google Shape;140;p26"/>
          <p:cNvGrpSpPr/>
          <p:nvPr/>
        </p:nvGrpSpPr>
        <p:grpSpPr>
          <a:xfrm>
            <a:off x="4856174" y="336200"/>
            <a:ext cx="4112401" cy="4452300"/>
            <a:chOff x="0" y="0"/>
            <a:chExt cx="4112400" cy="4452299"/>
          </a:xfrm>
        </p:grpSpPr>
        <p:sp>
          <p:nvSpPr>
            <p:cNvPr id="199" name="Rectangle"/>
            <p:cNvSpPr/>
            <p:nvPr/>
          </p:nvSpPr>
          <p:spPr>
            <a:xfrm>
              <a:off x="-1" y="0"/>
              <a:ext cx="4112402" cy="4452300"/>
            </a:xfrm>
            <a:prstGeom prst="rect">
              <a:avLst/>
            </a:prstGeom>
            <a:solidFill>
              <a:srgbClr val="4A86E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115000"/>
                </a:lnSpc>
                <a:spcBef>
                  <a:spcPts val="1600"/>
                </a:spcBef>
                <a:defRPr sz="12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200" name="&quot;RT @Loli99704518: @francis66675984 @rafapal Pues sí. Ya podríamos los españoles tomar ejemplo de los serbios. El covid forma parte de un en… RT @KateShemirani: Oh really? Just like with radiation poisoning then. Put enough symptoms down on the diagnosis"/>
            <p:cNvSpPr txBox="1"/>
            <p:nvPr/>
          </p:nvSpPr>
          <p:spPr>
            <a:xfrm>
              <a:off x="-1" y="0"/>
              <a:ext cx="4112402" cy="4452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normAutofit fontScale="100000" lnSpcReduction="0"/>
            </a:bodyPr>
            <a:lstStyle>
              <a:lvl1pPr defTabSz="896111">
                <a:lnSpc>
                  <a:spcPct val="115000"/>
                </a:lnSpc>
                <a:defRPr sz="1176"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"RT @Loli99704518: @francis66675984 @rafapal Pues sí. Ya podríamos los españoles tomar ejemplo de los serbios. El covid forma parte de un en… RT @KateShemirani: Oh really? Just like with radiation poisoning then. Put enough symptoms down on the diagnosis sheet and you can just abo… RT @KateShemirani: Oh really? Just like with radiation poisoning then. Put enough symptoms down on the diagnosis sheet and you can just abo… @AlbertoRodNews Recordemos #5Jul Día de la independencia y brote del COVID-5G en un desfile sin tapabocas, pensaron que el uniforme era inmune 🧫 RT @KateShemirani: Oh really? Just like with radiation poisoning then. Put enough symptoms down on the diagnosis sheet and you can just abo… RT @Walletwalking1: @Sterling2143 @AAureilus Anyone noticed COVID symptoms are same as 5G exposure. What have they been rolling out in the… RT @ADDiane: Let's tell the people who won't wear masks that it's not for covid, it's for tricking the facial recognition software that dee… Discourse "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145;p27"/>
          <p:cNvSpPr txBox="1"/>
          <p:nvPr>
            <p:ph type="title"/>
          </p:nvPr>
        </p:nvSpPr>
        <p:spPr>
          <a:xfrm>
            <a:off x="391499" y="90999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One way to look at text: meanings</a:t>
            </a:r>
          </a:p>
        </p:txBody>
      </p:sp>
      <p:sp>
        <p:nvSpPr>
          <p:cNvPr id="204" name="Google Shape;146;p27"/>
          <p:cNvSpPr txBox="1"/>
          <p:nvPr>
            <p:ph type="body" idx="1"/>
          </p:nvPr>
        </p:nvSpPr>
        <p:spPr>
          <a:xfrm>
            <a:off x="387899" y="846874"/>
            <a:ext cx="8368202" cy="3721801"/>
          </a:xfrm>
          <a:prstGeom prst="rect">
            <a:avLst/>
          </a:prstGeom>
        </p:spPr>
        <p:txBody>
          <a:bodyPr/>
          <a:lstStyle/>
          <a:p>
            <a:pPr/>
            <a:r>
              <a:t>Syntax: the structure of sentences, a.g. Grammar</a:t>
            </a:r>
          </a:p>
          <a:p>
            <a:pPr lvl="1" marL="914400" indent="-317500">
              <a:buSzPts val="1400"/>
              <a:defRPr sz="1400"/>
            </a:pPr>
            <a:r>
              <a:t>Noun-verb order (e.g. German verbs go at the end of a sentence)</a:t>
            </a:r>
          </a:p>
          <a:p>
            <a:pPr lvl="1" marL="914400" indent="-317500">
              <a:buSzPts val="1400"/>
              <a:defRPr sz="1400"/>
            </a:pPr>
            <a:r>
              <a:t>Tenses, cases, gender agreements in languages that use them</a:t>
            </a:r>
          </a:p>
          <a:p>
            <a:pPr/>
            <a:r>
              <a:t>Semantics: the meanings of sentences</a:t>
            </a:r>
          </a:p>
          <a:p>
            <a:pPr lvl="1" marL="914400" indent="-317500">
              <a:buSzPts val="1400"/>
              <a:defRPr sz="1400"/>
            </a:pPr>
            <a:r>
              <a:t>Sensemaking</a:t>
            </a:r>
          </a:p>
          <a:p>
            <a:pPr lvl="1" marL="914400" indent="-317500">
              <a:buSzPts val="1400"/>
              <a:defRPr sz="1400"/>
            </a:pPr>
            <a:r>
              <a:t>“Just like with radiation poisoning then”, “Fruit flies like an apple”</a:t>
            </a:r>
          </a:p>
          <a:p>
            <a:pPr/>
            <a:r>
              <a:t>Pragmatics: the meaning of sentences, in context</a:t>
            </a:r>
          </a:p>
          <a:p>
            <a:pPr lvl="1" marL="914400" indent="-317500">
              <a:buSzPts val="1400"/>
              <a:defRPr sz="1400"/>
            </a:pPr>
            <a:r>
              <a:t>Adding history </a:t>
            </a:r>
          </a:p>
          <a:p>
            <a:pPr lvl="1" marL="914400" indent="-317500">
              <a:buSzPts val="1400"/>
              <a:defRPr sz="1400"/>
            </a:pPr>
            <a:r>
              <a:t>Resolving anaphora and filling in other missing information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151;p28"/>
          <p:cNvSpPr txBox="1"/>
          <p:nvPr>
            <p:ph type="title"/>
          </p:nvPr>
        </p:nvSpPr>
        <p:spPr>
          <a:xfrm>
            <a:off x="387899" y="17077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Text as “bags of words”</a:t>
            </a:r>
          </a:p>
        </p:txBody>
      </p:sp>
      <p:sp>
        <p:nvSpPr>
          <p:cNvPr id="209" name="Google Shape;152;p28"/>
          <p:cNvSpPr txBox="1"/>
          <p:nvPr>
            <p:ph type="body" sz="half" idx="1"/>
          </p:nvPr>
        </p:nvSpPr>
        <p:spPr>
          <a:xfrm>
            <a:off x="276199" y="989399"/>
            <a:ext cx="5261402" cy="357090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Sentences</a:t>
            </a:r>
            <a:r>
              <a:rPr b="0"/>
              <a:t>: </a:t>
            </a:r>
            <a:endParaRPr b="0"/>
          </a:p>
          <a:p>
            <a:pPr lvl="1" marL="914400" indent="-317500">
              <a:buSzPts val="1400"/>
              <a:defRPr sz="1400"/>
            </a:pPr>
            <a:r>
              <a:t>“Oh really?”, </a:t>
            </a:r>
          </a:p>
          <a:p>
            <a:pPr lvl="1" marL="914400" indent="-317500">
              <a:buSzPts val="1400"/>
              <a:defRPr sz="1400"/>
            </a:pPr>
            <a:r>
              <a:t>”Just like with radiation poisoning then.”</a:t>
            </a:r>
          </a:p>
          <a:p>
            <a:pPr>
              <a:defRPr b="1"/>
            </a:pPr>
            <a:r>
              <a:t>Words</a:t>
            </a:r>
            <a:r>
              <a:rPr b="0"/>
              <a:t>: “just”, “like”, “with”, etc</a:t>
            </a:r>
            <a:endParaRPr b="0"/>
          </a:p>
          <a:p>
            <a:pPr>
              <a:defRPr b="1"/>
            </a:pPr>
            <a:r>
              <a:t>Trigrams</a:t>
            </a:r>
            <a:r>
              <a:rPr b="0"/>
              <a:t>: “jus”, “ust”, “st “, “t l”, “ li”, “lik” “ike”</a:t>
            </a:r>
            <a:endParaRPr b="0"/>
          </a:p>
          <a:p>
            <a:pPr>
              <a:defRPr b="1"/>
            </a:pPr>
            <a:r>
              <a:t>Bigrams</a:t>
            </a:r>
            <a:r>
              <a:rPr b="0"/>
              <a:t>: “just like”, “like with”, “with radiation”, “radiation poisoning”</a:t>
            </a:r>
            <a:endParaRPr b="0"/>
          </a:p>
          <a:p>
            <a:pPr>
              <a:defRPr b="1"/>
            </a:pPr>
            <a:r>
              <a:t>Stopwords</a:t>
            </a:r>
            <a:r>
              <a:rPr b="0"/>
              <a:t>: “with”, “on”, “then”, “what”, “have”, “they”, “been”, “out”, “in”, “the”, etc</a:t>
            </a:r>
          </a:p>
        </p:txBody>
      </p:sp>
      <p:grpSp>
        <p:nvGrpSpPr>
          <p:cNvPr id="212" name="Google Shape;153;p28"/>
          <p:cNvGrpSpPr/>
          <p:nvPr/>
        </p:nvGrpSpPr>
        <p:grpSpPr>
          <a:xfrm>
            <a:off x="5756099" y="989399"/>
            <a:ext cx="3000001" cy="3000001"/>
            <a:chOff x="0" y="0"/>
            <a:chExt cx="3000000" cy="3000000"/>
          </a:xfrm>
        </p:grpSpPr>
        <p:sp>
          <p:nvSpPr>
            <p:cNvPr id="210" name="Square"/>
            <p:cNvSpPr/>
            <p:nvPr/>
          </p:nvSpPr>
          <p:spPr>
            <a:xfrm>
              <a:off x="-1" y="-1"/>
              <a:ext cx="3000002" cy="3000002"/>
            </a:xfrm>
            <a:prstGeom prst="rect">
              <a:avLst/>
            </a:prstGeom>
            <a:solidFill>
              <a:srgbClr val="4A86E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115000"/>
                </a:lnSpc>
                <a:spcBef>
                  <a:spcPts val="1600"/>
                </a:spcBef>
                <a:defRPr sz="12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1" name="&quot;RT @KateShemirani: Oh really? Just like with radiation poisoning then. Put enough symptoms down on the diagnosis sheet and you can just abo… RT @Walletwalking1: @Sterling2143 @AAureilus Anyone noticed COVID symptoms are same as 5G exposure. What have th"/>
            <p:cNvSpPr txBox="1"/>
            <p:nvPr/>
          </p:nvSpPr>
          <p:spPr>
            <a:xfrm>
              <a:off x="-1" y="-1"/>
              <a:ext cx="3000002" cy="2609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lnSpc>
                  <a:spcPct val="115000"/>
                </a:lnSpc>
                <a:spcBef>
                  <a:spcPts val="1600"/>
                </a:spcBef>
                <a:defRPr sz="1200"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"RT @KateShemirani: Oh really? Just like with radiation poisoning then. Put enough symptoms down on the diagnosis sheet and you can just abo… RT @Walletwalking1: @Sterling2143 @AAureilus Anyone noticed COVID symptoms are same as 5G exposure. What have they been rolling out in the… RT @ADDiane: Let's tell the people who won't wear masks that it's not for covid, it's for tricking the facial recognition software that dee… Discourse "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158;p29"/>
          <p:cNvSpPr txBox="1"/>
          <p:nvPr>
            <p:ph type="title"/>
          </p:nvPr>
        </p:nvSpPr>
        <p:spPr>
          <a:xfrm>
            <a:off x="387899" y="202699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Scikit-Learn’s default English stopwords </a:t>
            </a:r>
          </a:p>
        </p:txBody>
      </p:sp>
      <p:sp>
        <p:nvSpPr>
          <p:cNvPr id="215" name="Google Shape;159;p29"/>
          <p:cNvSpPr txBox="1"/>
          <p:nvPr>
            <p:ph type="body" idx="1"/>
          </p:nvPr>
        </p:nvSpPr>
        <p:spPr>
          <a:xfrm>
            <a:off x="387899" y="1016449"/>
            <a:ext cx="8368202" cy="3679800"/>
          </a:xfrm>
          <a:prstGeom prst="rect">
            <a:avLst/>
          </a:prstGeom>
          <a:solidFill>
            <a:srgbClr val="4A86E8"/>
          </a:solidFill>
        </p:spPr>
        <p:txBody>
          <a:bodyPr/>
          <a:lstStyle>
            <a:lvl1pPr marL="0" indent="0">
              <a:buSzTx/>
              <a:buNone/>
              <a:defRPr sz="11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['a', 'about', 'above', 'across', 'after', 'afterwards', 'again', 'against', 'all', 'almost', 'alone', 'along', 'already', 'also', 'although', 'always', 'am', 'among', 'amongst', 'amoungst', 'amount', 'an', 'and', 'another', 'any', 'anyhow', 'anyone', 'anything', 'anyway', 'anywhere', 'are', 'around', 'as', 'at', 'back', 'be', 'became', 'because', 'become', 'becomes', 'becoming', 'been', 'before', 'beforehand', 'behind', 'being', 'below', 'beside', 'besides', 'between', 'beyond', 'bill', 'both', 'bottom', 'but', 'by', 'call', 'can', 'cannot', 'cant', 'co', 'con', 'could', 'couldnt', 'cry', 'de', 'describe', 'detail', 'do', 'done', 'down', 'due', 'during', 'each', 'eg', 'eight', 'either', 'eleven', 'else', 'elsewhere', 'empty', 'enough', 'etc', 'even', 'ever', 'every', 'everyone', 'everything', 'everywhere', 'except', 'few', 'fifteen', 'fifty', 'fill', 'find', 'fire', 'first', 'five', 'for', 'former', 'formerly', 'forty', 'found', 'four', 'from', 'front', 'full', 'further', 'get', 'give', 'go', 'had', 'has', 'hasnt', 'have', 'he', 'hence', 'her', 'here', 'hereafter', 'hereby', 'herein', 'hereupon', 'hers', 'herself', 'him', 'himself', 'his', 'how', 'however', 'hundred', 'i', 'ie', 'if', 'in', 'inc', 'indeed', 'interest', 'into', 'is', 'it', 'its', 'itself', 'keep', 'last', 'latter', 'latterly', 'least', 'less', 'ltd', 'made', 'many', 'may', 'me', 'meanwhile', 'might', 'mill', 'mine', 'more', 'moreover', 'most', 'mostly', 'move', 'much', 'must', 'my', 'myself', 'name', 'namely', 'neither', 'never', 'nevertheless', 'next', 'nine', 'no', 'nobody', 'none', 'noone', 'nor', 'not', 'nothing', 'now', 'nowhere', 'of', 'off', 'often', 'on', 'once', 'one', 'only', 'onto', 'or', 'other', 'others', 'otherwise', 'our', 'ours', 'ourselves', 'out', 'over', 'own', 'part', 'per', 'perhaps', 'please', 'put', 'rather', 're', 'same', 'see', 'seem', 'seemed', 'seeming', 'seems', 'serious', 'several', 'she', 'should', 'show', 'side', 'since', 'sincere', 'six', 'sixty', 'so', 'some', 'somehow', 'someone', 'something', 'sometime', 'sometimes', 'somewhere', 'still', 'such', 'system', 'take', 'ten', 'than', 'that', 'the', 'their', 'them', 'themselves', 'then', 'thence', 'there', 'thereafter', 'thereby', 'therefore', 'therein', 'thereupon', 'these', 'they', 'thick', 'thin', 'third', 'this', 'those', 'though', 'three', 'through', 'throughout', 'thru', 'thus', 'to', 'together', 'too', 'top', 'toward', 'towards', 'twelve', 'twenty', 'two', 'un', 'under', 'until', 'up', 'upon', 'us', 'very', 'via', 'was', 'we', 'well', 'were', 'what', 'whatever', 'when', 'whence', 'whenever', 'where', 'whereafter', 'whereas', 'whereby', 'wherein', 'whereupon', 'wherever', 'whether', 'which', 'while', 'whither', 'who', 'whoever', 'whole', 'whom', 'whose', 'why', 'will', 'with', 'within', 'without', 'would', 'yet', 'you', 'your', 'yours', 'yourself', 'yourselves']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164;p30"/>
          <p:cNvSpPr txBox="1"/>
          <p:nvPr>
            <p:ph type="title"/>
          </p:nvPr>
        </p:nvSpPr>
        <p:spPr>
          <a:xfrm>
            <a:off x="387899" y="202699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Word Importance: Named Entity Recognition</a:t>
            </a:r>
          </a:p>
        </p:txBody>
      </p:sp>
      <p:sp>
        <p:nvSpPr>
          <p:cNvPr id="220" name="Google Shape;165;p30"/>
          <p:cNvSpPr txBox="1"/>
          <p:nvPr>
            <p:ph type="body" sz="half" idx="1"/>
          </p:nvPr>
        </p:nvSpPr>
        <p:spPr>
          <a:xfrm>
            <a:off x="387899" y="1245825"/>
            <a:ext cx="8368202" cy="12288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Finds names of people, organisations, locations etc in text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Can use to create social graphs</a:t>
            </a:r>
          </a:p>
        </p:txBody>
      </p:sp>
      <p:sp>
        <p:nvSpPr>
          <p:cNvPr id="221" name="Google Shape;166;p30"/>
          <p:cNvSpPr txBox="1"/>
          <p:nvPr/>
        </p:nvSpPr>
        <p:spPr>
          <a:xfrm>
            <a:off x="734075" y="2474624"/>
            <a:ext cx="5106900" cy="1599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import spacy</a:t>
            </a:r>
          </a:p>
          <a:p>
            <a:pPr/>
            <a:r>
              <a:t>nlp = spacy.load('en_core_web_sm') </a:t>
            </a:r>
          </a:p>
          <a:p>
            <a:pPr/>
            <a:r>
              <a:t>  </a:t>
            </a:r>
          </a:p>
          <a:p>
            <a:pPr/>
            <a:r>
              <a:t>sentence = "Bill Gates is selling 5G Covid19 data to Microsoft"</a:t>
            </a:r>
          </a:p>
          <a:p>
            <a:pPr/>
            <a:r>
              <a:t>doc = nlp(sentence) </a:t>
            </a:r>
          </a:p>
          <a:p>
            <a:pPr/>
            <a:r>
              <a:t>for ent in doc.ents: </a:t>
            </a:r>
          </a:p>
          <a:p>
            <a:pPr/>
            <a:r>
              <a:t>    print(ent.text, ent.label_) </a:t>
            </a:r>
          </a:p>
        </p:txBody>
      </p:sp>
      <p:grpSp>
        <p:nvGrpSpPr>
          <p:cNvPr id="224" name="Google Shape;167;p30"/>
          <p:cNvGrpSpPr/>
          <p:nvPr/>
        </p:nvGrpSpPr>
        <p:grpSpPr>
          <a:xfrm>
            <a:off x="6841074" y="2831650"/>
            <a:ext cx="1760400" cy="1022401"/>
            <a:chOff x="0" y="0"/>
            <a:chExt cx="1760398" cy="1022399"/>
          </a:xfrm>
        </p:grpSpPr>
        <p:sp>
          <p:nvSpPr>
            <p:cNvPr id="222" name="Rectangle"/>
            <p:cNvSpPr/>
            <p:nvPr/>
          </p:nvSpPr>
          <p:spPr>
            <a:xfrm>
              <a:off x="0" y="0"/>
              <a:ext cx="1760399" cy="1022400"/>
            </a:xfrm>
            <a:prstGeom prst="rect">
              <a:avLst/>
            </a:prstGeom>
            <a:solidFill>
              <a:srgbClr val="4A86E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115000"/>
                </a:lnSpc>
              </a:pPr>
            </a:p>
          </p:txBody>
        </p:sp>
        <p:sp>
          <p:nvSpPr>
            <p:cNvPr id="223" name="Bill Gates PERSON…"/>
            <p:cNvSpPr txBox="1"/>
            <p:nvPr/>
          </p:nvSpPr>
          <p:spPr>
            <a:xfrm>
              <a:off x="0" y="0"/>
              <a:ext cx="1760399" cy="786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/>
              <a:r>
                <a:t>Bill Gates PERSON</a:t>
              </a:r>
            </a:p>
            <a:p>
              <a:pPr/>
              <a:r>
                <a:t>5 CARDINAL</a:t>
              </a:r>
            </a:p>
            <a:p>
              <a:pPr>
                <a:lnSpc>
                  <a:spcPct val="115000"/>
                </a:lnSpc>
              </a:pPr>
              <a:r>
                <a:t>Microsoft ORG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172;p31"/>
          <p:cNvSpPr txBox="1"/>
          <p:nvPr>
            <p:ph type="title"/>
          </p:nvPr>
        </p:nvSpPr>
        <p:spPr>
          <a:xfrm>
            <a:off x="387899" y="20267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Okay, let’s grab some text</a:t>
            </a:r>
          </a:p>
        </p:txBody>
      </p:sp>
      <p:sp>
        <p:nvSpPr>
          <p:cNvPr id="229" name="Google Shape;173;p31"/>
          <p:cNvSpPr txBox="1"/>
          <p:nvPr>
            <p:ph type="body" sz="quarter" idx="1"/>
          </p:nvPr>
        </p:nvSpPr>
        <p:spPr>
          <a:xfrm>
            <a:off x="387899" y="1006449"/>
            <a:ext cx="6665702" cy="13086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from sklearn.feature_extraction.text import CountVectorizer</a:t>
            </a:r>
          </a:p>
          <a:p>
            <a:pPr marL="0" indent="0">
              <a:buSzTx/>
              <a:buNone/>
            </a:pPr>
            <a:r>
              <a:t>count_vect = CountVectorizer(stop_words='english')</a:t>
            </a:r>
          </a:p>
          <a:p>
            <a:pPr marL="0" indent="0">
              <a:buSzTx/>
              <a:buNone/>
            </a:pPr>
            <a:r>
              <a:t>word_counts = count_vect.fit_transform(df['text'])</a:t>
            </a:r>
          </a:p>
        </p:txBody>
      </p:sp>
      <p:pic>
        <p:nvPicPr>
          <p:cNvPr id="230" name="Google Shape;174;p31" descr="Google Shape;174;p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53599" y="1006450"/>
            <a:ext cx="1785601" cy="34513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Google Shape;175;p31" descr="Google Shape;175;p3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15899" y="2571750"/>
            <a:ext cx="2919626" cy="2012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180;p32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Word Importance: TFIDF</a:t>
            </a:r>
          </a:p>
        </p:txBody>
      </p:sp>
      <p:sp>
        <p:nvSpPr>
          <p:cNvPr id="236" name="Google Shape;181;p32"/>
          <p:cNvSpPr txBox="1"/>
          <p:nvPr>
            <p:ph type="body" idx="1"/>
          </p:nvPr>
        </p:nvSpPr>
        <p:spPr>
          <a:xfrm>
            <a:off x="196399" y="1457899"/>
            <a:ext cx="6442502" cy="3078901"/>
          </a:xfrm>
          <a:prstGeom prst="rect">
            <a:avLst/>
          </a:prstGeom>
        </p:spPr>
        <p:txBody>
          <a:bodyPr/>
          <a:lstStyle/>
          <a:p>
            <a:pPr/>
            <a:r>
              <a:t>TF: Term Frequency</a:t>
            </a:r>
          </a:p>
          <a:p>
            <a:pPr lvl="1" marL="914400" indent="-317500">
              <a:buSzPts val="1400"/>
              <a:defRPr sz="1400"/>
            </a:pPr>
            <a:r>
              <a:t>Word count / (number of words in this document)</a:t>
            </a:r>
          </a:p>
          <a:p>
            <a:pPr lvl="1" marL="914400" indent="-317500">
              <a:buSzPts val="1400"/>
              <a:defRPr sz="1400"/>
            </a:pPr>
            <a:r>
              <a:t>“How important (0 to 1) is this word in this document?”</a:t>
            </a:r>
          </a:p>
          <a:p>
            <a:pPr/>
            <a:r>
              <a:t>IDF: Inverse Document Frequency</a:t>
            </a:r>
          </a:p>
          <a:p>
            <a:pPr lvl="1" marL="914400" indent="-317500">
              <a:buSzPts val="1400"/>
              <a:defRPr sz="1400"/>
            </a:pPr>
            <a:r>
              <a:t>1 / (number of documents this word appears in)</a:t>
            </a:r>
          </a:p>
          <a:p>
            <a:pPr lvl="1" marL="914400" indent="-317500">
              <a:buSzPts val="1400"/>
              <a:defRPr sz="1400"/>
            </a:pPr>
            <a:r>
              <a:t>“How common is this word in this corpus?”</a:t>
            </a:r>
          </a:p>
          <a:p>
            <a:pPr/>
            <a:r>
              <a:t>TFIDF: how important is this word in this document, in this corpus?</a:t>
            </a:r>
          </a:p>
          <a:p>
            <a:pPr lvl="1" marL="914400" indent="-317500">
              <a:buSzPts val="1400"/>
              <a:defRPr sz="1400"/>
            </a:pPr>
            <a:r>
              <a:t>TFIDF = TF * IDF</a:t>
            </a:r>
          </a:p>
          <a:p>
            <a:pPr lvl="1" marL="914400" indent="-317500">
              <a:buSzPts val="1400"/>
              <a:defRPr sz="1400"/>
            </a:pPr>
            <a:r>
              <a:t>Important in doc * rare = really important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186;p33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TFIDF: Scikit-learn</a:t>
            </a:r>
          </a:p>
        </p:txBody>
      </p:sp>
      <p:sp>
        <p:nvSpPr>
          <p:cNvPr id="239" name="Google Shape;187;p33"/>
          <p:cNvSpPr txBox="1"/>
          <p:nvPr>
            <p:ph type="body" idx="1"/>
          </p:nvPr>
        </p:nvSpPr>
        <p:spPr>
          <a:xfrm>
            <a:off x="387899" y="1489824"/>
            <a:ext cx="6474302" cy="30789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from sklearn.feature_extraction.text import TfidfTransformer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tf_transformer = TfidfTransformer(use_idf=True)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tf_features = tf_transformer.fit_transform(word_counts)</a:t>
            </a:r>
          </a:p>
        </p:txBody>
      </p:sp>
      <p:pic>
        <p:nvPicPr>
          <p:cNvPr id="240" name="Google Shape;188;p33" descr="Google Shape;188;p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62199" y="556175"/>
            <a:ext cx="1977000" cy="2015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Google Shape;189;p33" descr="Google Shape;189;p3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62199" y="3182159"/>
            <a:ext cx="1977001" cy="15185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194;p34"/>
          <p:cNvSpPr txBox="1"/>
          <p:nvPr>
            <p:ph type="title"/>
          </p:nvPr>
        </p:nvSpPr>
        <p:spPr>
          <a:xfrm>
            <a:off x="387899" y="17077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Sentiment: (some of) the feels</a:t>
            </a:r>
          </a:p>
        </p:txBody>
      </p:sp>
      <p:sp>
        <p:nvSpPr>
          <p:cNvPr id="246" name="Google Shape;195;p34"/>
          <p:cNvSpPr txBox="1"/>
          <p:nvPr>
            <p:ph type="body" idx="1"/>
          </p:nvPr>
        </p:nvSpPr>
        <p:spPr>
          <a:xfrm>
            <a:off x="387900" y="1134124"/>
            <a:ext cx="6554100" cy="3562201"/>
          </a:xfrm>
          <a:prstGeom prst="rect">
            <a:avLst/>
          </a:prstGeom>
        </p:spPr>
        <p:txBody>
          <a:bodyPr/>
          <a:lstStyle/>
          <a:p>
            <a:pPr/>
            <a:r>
              <a:t>Word-based: give (some) words positive/negative scores</a:t>
            </a:r>
          </a:p>
          <a:p>
            <a:pPr lvl="1" marL="914400" indent="-317500">
              <a:buSzPts val="1400"/>
              <a:defRPr sz="1400"/>
            </a:pPr>
            <a:r>
              <a:t>Use an existing ‘sentiment dictionary’</a:t>
            </a:r>
          </a:p>
          <a:p>
            <a:pPr lvl="1" marL="914400" indent="-317500">
              <a:buSzPts val="1400"/>
              <a:defRPr sz="1400"/>
            </a:pPr>
            <a:r>
              <a:t>Score some words, use machine learning on the rest</a:t>
            </a:r>
          </a:p>
          <a:p>
            <a:pPr/>
            <a:r>
              <a:t>Document-based: score documents and use machine learning</a:t>
            </a:r>
          </a:p>
          <a:p>
            <a:pPr lvl="1" marL="914400" indent="-317500">
              <a:buSzPts val="1400"/>
              <a:defRPr sz="1400"/>
            </a:pPr>
            <a:r>
              <a:t>‘positive’/’negative’ for each sentence</a:t>
            </a:r>
          </a:p>
          <a:p>
            <a:pPr/>
            <a:r>
              <a:t>Semantic/pragmatic: use natural language processing</a:t>
            </a:r>
          </a:p>
          <a:p>
            <a:pPr lvl="1" marL="914400" indent="-317500">
              <a:buSzPts val="1400"/>
              <a:defRPr sz="1400"/>
            </a:pPr>
            <a:r>
              <a:t>Satire is hard to detect</a:t>
            </a:r>
          </a:p>
          <a:p>
            <a:pPr lvl="1" marL="914400" indent="-317500">
              <a:buSzPts val="1400"/>
              <a:defRPr sz="1400"/>
            </a:pPr>
            <a:r>
              <a:t>“Nice work bro!”</a:t>
            </a:r>
          </a:p>
          <a:p>
            <a:pPr lvl="1" marL="914400" indent="-317500">
              <a:buSzPts val="1400"/>
              <a:defRPr sz="1400"/>
            </a:pPr>
            <a:r>
              <a:t>Emoticons are a language too</a:t>
            </a:r>
          </a:p>
        </p:txBody>
      </p:sp>
      <p:grpSp>
        <p:nvGrpSpPr>
          <p:cNvPr id="249" name="Google Shape;196;p34"/>
          <p:cNvGrpSpPr/>
          <p:nvPr/>
        </p:nvGrpSpPr>
        <p:grpSpPr>
          <a:xfrm>
            <a:off x="7261174" y="1678050"/>
            <a:ext cx="1611601" cy="1787401"/>
            <a:chOff x="0" y="0"/>
            <a:chExt cx="1611599" cy="1787400"/>
          </a:xfrm>
        </p:grpSpPr>
        <p:sp>
          <p:nvSpPr>
            <p:cNvPr id="247" name="Rectangle"/>
            <p:cNvSpPr/>
            <p:nvPr/>
          </p:nvSpPr>
          <p:spPr>
            <a:xfrm>
              <a:off x="0" y="-1"/>
              <a:ext cx="1611600" cy="1787402"/>
            </a:xfrm>
            <a:prstGeom prst="rect">
              <a:avLst/>
            </a:prstGeom>
            <a:solidFill>
              <a:srgbClr val="4A86E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248" name="Very positive…"/>
            <p:cNvSpPr txBox="1"/>
            <p:nvPr/>
          </p:nvSpPr>
          <p:spPr>
            <a:xfrm>
              <a:off x="0" y="-1"/>
              <a:ext cx="1611600" cy="1508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>
                <a:defRPr sz="1800"/>
              </a:pPr>
              <a:r>
                <a:t>Very positive</a:t>
              </a:r>
            </a:p>
            <a:p>
              <a:pPr>
                <a:defRPr sz="1800"/>
              </a:pPr>
              <a:r>
                <a:t>Positive</a:t>
              </a:r>
            </a:p>
            <a:p>
              <a:pPr>
                <a:defRPr sz="1800"/>
              </a:pPr>
              <a:r>
                <a:t>Neutral</a:t>
              </a:r>
            </a:p>
            <a:p>
              <a:pPr>
                <a:defRPr sz="1800"/>
              </a:pPr>
              <a:r>
                <a:t>Negative</a:t>
              </a:r>
            </a:p>
            <a:p>
              <a:pPr>
                <a:defRPr sz="1800"/>
              </a:pPr>
              <a:r>
                <a:t>Very negative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01;p35"/>
          <p:cNvSpPr txBox="1"/>
          <p:nvPr>
            <p:ph type="title"/>
          </p:nvPr>
        </p:nvSpPr>
        <p:spPr>
          <a:xfrm>
            <a:off x="387899" y="1548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Sentiment Dictionaries</a:t>
            </a:r>
          </a:p>
        </p:txBody>
      </p:sp>
      <p:sp>
        <p:nvSpPr>
          <p:cNvPr id="254" name="Google Shape;202;p35"/>
          <p:cNvSpPr txBox="1"/>
          <p:nvPr>
            <p:ph type="body" idx="1"/>
          </p:nvPr>
        </p:nvSpPr>
        <p:spPr>
          <a:xfrm>
            <a:off x="387899" y="1271799"/>
            <a:ext cx="6314702" cy="3165601"/>
          </a:xfrm>
          <a:prstGeom prst="rect">
            <a:avLst/>
          </a:prstGeom>
        </p:spPr>
        <p:txBody>
          <a:bodyPr/>
          <a:lstStyle/>
          <a:p>
            <a:pPr/>
            <a:r>
              <a:t>Wordstat: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https://provalisresearch.com/products/content-analysis-software/wordstat-dictionary/sentiment-dictionaries/</a:t>
            </a:r>
          </a:p>
          <a:p>
            <a:pPr>
              <a:spcBef>
                <a:spcPts val="1600"/>
              </a:spcBef>
            </a:pPr>
            <a:r>
              <a:t>Sentiwordnet: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https://github.com/aesuli/SentiWordNet</a:t>
            </a:r>
          </a:p>
          <a:p>
            <a:pPr>
              <a:spcBef>
                <a:spcPts val="1600"/>
              </a:spcBef>
            </a:pPr>
            <a:r>
              <a:t>Emoticon sentiment lexicon: http://people.few.eur.nl/hogenboom/files/EmoticonSentimentLexicon.zip</a:t>
            </a:r>
          </a:p>
        </p:txBody>
      </p:sp>
      <p:grpSp>
        <p:nvGrpSpPr>
          <p:cNvPr id="257" name="Google Shape;203;p35"/>
          <p:cNvGrpSpPr/>
          <p:nvPr/>
        </p:nvGrpSpPr>
        <p:grpSpPr>
          <a:xfrm>
            <a:off x="7495799" y="1005349"/>
            <a:ext cx="1260301" cy="3021835"/>
            <a:chOff x="0" y="0"/>
            <a:chExt cx="1260300" cy="3021833"/>
          </a:xfrm>
        </p:grpSpPr>
        <p:sp>
          <p:nvSpPr>
            <p:cNvPr id="255" name="Rectangle"/>
            <p:cNvSpPr/>
            <p:nvPr/>
          </p:nvSpPr>
          <p:spPr>
            <a:xfrm>
              <a:off x="0" y="0"/>
              <a:ext cx="1260301" cy="3000001"/>
            </a:xfrm>
            <a:prstGeom prst="rect">
              <a:avLst/>
            </a:prstGeom>
            <a:solidFill>
              <a:srgbClr val="4A86E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6" name="&gt;:/ -1…"/>
            <p:cNvSpPr txBox="1"/>
            <p:nvPr/>
          </p:nvSpPr>
          <p:spPr>
            <a:xfrm>
              <a:off x="0" y="0"/>
              <a:ext cx="1260301" cy="30218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/>
              <a:r>
                <a:t>&gt;:/	-1</a:t>
              </a:r>
            </a:p>
            <a:p>
              <a:pPr/>
              <a:r>
                <a:t>&gt;:[	-1</a:t>
              </a:r>
            </a:p>
            <a:p>
              <a:pPr/>
              <a:r>
                <a:t>&gt;:\	-1</a:t>
              </a:r>
            </a:p>
            <a:p>
              <a:pPr/>
              <a:r>
                <a:t>&gt;:] 	1</a:t>
              </a:r>
            </a:p>
            <a:p>
              <a:pPr/>
              <a:r>
                <a:t>&gt;:D	1</a:t>
              </a:r>
            </a:p>
            <a:p>
              <a:pPr/>
              <a:r>
                <a:t>&gt;:L	-1</a:t>
              </a:r>
            </a:p>
            <a:p>
              <a:pPr/>
              <a:r>
                <a:t>&gt;:O	-1</a:t>
              </a:r>
            </a:p>
            <a:p>
              <a:pPr/>
              <a:r>
                <a:t>&gt;:o	-1</a:t>
              </a:r>
            </a:p>
            <a:p>
              <a:pPr/>
              <a:r>
                <a:t>&gt;:P	1</a:t>
              </a:r>
            </a:p>
            <a:p>
              <a:pPr/>
              <a:r>
                <a:t>&gt;:X	-1</a:t>
              </a:r>
            </a:p>
            <a:p>
              <a:pPr/>
              <a:r>
                <a:t>&gt;;)	-1</a:t>
              </a:r>
            </a:p>
            <a:p>
              <a:pPr/>
              <a:r>
                <a:t>&gt;;]	1</a:t>
              </a:r>
            </a:p>
            <a:p>
              <a:pPr/>
              <a:r>
                <a:t>&gt;[	-1</a:t>
              </a:r>
            </a:p>
            <a:p>
              <a:pPr/>
              <a:r>
                <a:t>&gt;\	-1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89;p18"/>
          <p:cNvSpPr txBox="1"/>
          <p:nvPr>
            <p:ph type="title"/>
          </p:nvPr>
        </p:nvSpPr>
        <p:spPr>
          <a:xfrm>
            <a:off x="165875" y="172999"/>
            <a:ext cx="8590200" cy="686102"/>
          </a:xfrm>
          <a:prstGeom prst="rect">
            <a:avLst/>
          </a:prstGeom>
        </p:spPr>
        <p:txBody>
          <a:bodyPr/>
          <a:lstStyle/>
          <a:p>
            <a:pPr/>
            <a:r>
              <a:t>Data Science 4 Disinformation Response series</a:t>
            </a:r>
          </a:p>
        </p:txBody>
      </p:sp>
      <p:sp>
        <p:nvSpPr>
          <p:cNvPr id="165" name="Google Shape;90;p18"/>
          <p:cNvSpPr txBox="1"/>
          <p:nvPr>
            <p:ph type="body" idx="1"/>
          </p:nvPr>
        </p:nvSpPr>
        <p:spPr>
          <a:xfrm>
            <a:off x="387899" y="859100"/>
            <a:ext cx="8368202" cy="3709500"/>
          </a:xfrm>
          <a:prstGeom prst="rect">
            <a:avLst/>
          </a:prstGeom>
        </p:spPr>
        <p:txBody>
          <a:bodyPr/>
          <a:lstStyle/>
          <a:p>
            <a:pPr/>
            <a:r>
              <a:t>2020-07-15 Introduction to the disinformation team</a:t>
            </a:r>
          </a:p>
          <a:p>
            <a:pPr/>
            <a:r>
              <a:t>2020-05-06 What are we chasing?  Digital harm training</a:t>
            </a:r>
          </a:p>
          <a:p>
            <a:pPr/>
            <a:r>
              <a:t>TBA getting set up for disinformation data science</a:t>
            </a:r>
          </a:p>
          <a:p>
            <a:pPr/>
            <a:r>
              <a:t>2020-05-27 Data sources (process, sources, stores)</a:t>
            </a:r>
          </a:p>
          <a:p>
            <a:pPr/>
            <a:r>
              <a:t>2020-07-04 Disinfo Data Science examples</a:t>
            </a:r>
          </a:p>
          <a:p>
            <a:pPr>
              <a:defRPr b="1"/>
            </a:pPr>
            <a:r>
              <a:t>2020-08-05 Social text analysis</a:t>
            </a:r>
          </a:p>
          <a:p>
            <a:pPr/>
            <a:r>
              <a:t>TBA Image data analysis</a:t>
            </a:r>
          </a:p>
          <a:p>
            <a:pPr/>
            <a:r>
              <a:t>2020-07-11 Relationships as data</a:t>
            </a:r>
          </a:p>
          <a:p>
            <a:pPr/>
            <a:r>
              <a:t>TBA Extending your analysis with machine learning skillz</a:t>
            </a:r>
          </a:p>
          <a:p>
            <a:pPr/>
            <a:r>
              <a:t>TBA Communicating results (style, narratives, visualisations)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08;p36"/>
          <p:cNvSpPr txBox="1"/>
          <p:nvPr>
            <p:ph type="title"/>
          </p:nvPr>
        </p:nvSpPr>
        <p:spPr>
          <a:xfrm>
            <a:off x="387899" y="20297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Other things to look at…. </a:t>
            </a:r>
          </a:p>
        </p:txBody>
      </p:sp>
      <p:sp>
        <p:nvSpPr>
          <p:cNvPr id="262" name="Google Shape;209;p36"/>
          <p:cNvSpPr txBox="1"/>
          <p:nvPr>
            <p:ph type="body" idx="1"/>
          </p:nvPr>
        </p:nvSpPr>
        <p:spPr>
          <a:xfrm>
            <a:off x="387899" y="1339924"/>
            <a:ext cx="8368202" cy="3432602"/>
          </a:xfrm>
          <a:prstGeom prst="rect">
            <a:avLst/>
          </a:prstGeom>
        </p:spPr>
        <p:txBody>
          <a:bodyPr/>
          <a:lstStyle/>
          <a:p>
            <a:pPr/>
            <a:r>
              <a:t>Text as Vectors (“word vectors”)</a:t>
            </a:r>
          </a:p>
          <a:p>
            <a:pPr/>
            <a:r>
              <a:t>Classification and clustering algorithms (LDA, SVMs, deep learning etc)</a:t>
            </a:r>
          </a:p>
          <a:p>
            <a:pPr/>
            <a:r>
              <a:t>Natural language processing and the NLTK library</a:t>
            </a:r>
          </a:p>
          <a:p>
            <a:pPr/>
            <a:r>
              <a:t>Applications in disinformation response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14;p37"/>
          <p:cNvSpPr txBox="1"/>
          <p:nvPr>
            <p:ph type="title"/>
          </p:nvPr>
        </p:nvSpPr>
        <p:spPr>
          <a:xfrm>
            <a:off x="480750" y="1764950"/>
            <a:ext cx="8222099" cy="907500"/>
          </a:xfrm>
          <a:prstGeom prst="rect">
            <a:avLst/>
          </a:prstGeom>
        </p:spPr>
        <p:txBody>
          <a:bodyPr/>
          <a:lstStyle>
            <a:lvl1pPr defTabSz="896111">
              <a:defRPr sz="4704"/>
            </a:lvl1pPr>
          </a:lstStyle>
          <a:p>
            <a:pPr/>
            <a:r>
              <a:t>Over to You…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95;p19"/>
          <p:cNvSpPr txBox="1"/>
          <p:nvPr>
            <p:ph type="title"/>
          </p:nvPr>
        </p:nvSpPr>
        <p:spPr>
          <a:xfrm>
            <a:off x="387899" y="6117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Recap: Data Science is a Process</a:t>
            </a:r>
          </a:p>
        </p:txBody>
      </p:sp>
      <p:pic>
        <p:nvPicPr>
          <p:cNvPr id="170" name="Google Shape;96;p19" descr="Google Shape;96;p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2500" y="764098"/>
            <a:ext cx="7435851" cy="3807502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Google Shape;97;p19"/>
          <p:cNvSpPr txBox="1"/>
          <p:nvPr/>
        </p:nvSpPr>
        <p:spPr>
          <a:xfrm>
            <a:off x="387899" y="4662049"/>
            <a:ext cx="8368202" cy="33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1100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https://medium.com/the-mission/deconstructing-data-science-breaking-the-complex-craft-into-its-simplest-parts-15b15420df21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02;p20"/>
          <p:cNvSpPr txBox="1"/>
          <p:nvPr>
            <p:ph type="title"/>
          </p:nvPr>
        </p:nvSpPr>
        <p:spPr>
          <a:xfrm>
            <a:off x="387899" y="1764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Recap: (Some) Tactical Tasks</a:t>
            </a:r>
          </a:p>
        </p:txBody>
      </p:sp>
      <p:sp>
        <p:nvSpPr>
          <p:cNvPr id="176" name="Google Shape;103;p20"/>
          <p:cNvSpPr txBox="1"/>
          <p:nvPr>
            <p:ph type="body" idx="1"/>
          </p:nvPr>
        </p:nvSpPr>
        <p:spPr>
          <a:xfrm>
            <a:off x="387899" y="978524"/>
            <a:ext cx="8368202" cy="3590101"/>
          </a:xfrm>
          <a:prstGeom prst="rect">
            <a:avLst/>
          </a:prstGeom>
        </p:spPr>
        <p:txBody>
          <a:bodyPr/>
          <a:lstStyle/>
          <a:p>
            <a:pPr/>
            <a:r>
              <a:t>Credibility/ Verification</a:t>
            </a:r>
          </a:p>
          <a:p>
            <a:pPr lvl="1" marL="914400" indent="-317500">
              <a:buSzPts val="1400"/>
              <a:defRPr sz="1400"/>
            </a:pPr>
            <a:r>
              <a:t>Fact-checking: verify article, image, video etc doesn’t contain disinformation. </a:t>
            </a:r>
          </a:p>
          <a:p>
            <a:pPr lvl="1" marL="914400" indent="-317500">
              <a:buSzPts val="1400"/>
              <a:defRPr sz="1400"/>
            </a:pPr>
            <a:r>
              <a:t>Source-checking: verify source (publisher, domain etc) doesn’t distribute disinformation.  </a:t>
            </a:r>
          </a:p>
          <a:p>
            <a:pPr/>
            <a:r>
              <a:t>Network detection</a:t>
            </a:r>
          </a:p>
          <a:p>
            <a:pPr lvl="1" marL="914400" indent="-317500">
              <a:buSzPts val="1400"/>
              <a:defRPr sz="1400"/>
            </a:pPr>
            <a:r>
              <a:t>Pinkslime  finding: find inauthentic website networks </a:t>
            </a:r>
          </a:p>
          <a:p>
            <a:pPr lvl="1" marL="914400" indent="-317500">
              <a:buSzPts val="1400"/>
              <a:defRPr sz="1400"/>
            </a:pPr>
            <a:r>
              <a:t>Network finding: find inauthentic account networks (including botnets)</a:t>
            </a:r>
          </a:p>
          <a:p>
            <a:pPr/>
            <a:r>
              <a:t>Activity analysis</a:t>
            </a:r>
          </a:p>
          <a:p>
            <a:pPr lvl="1" marL="914400" indent="-317500">
              <a:buSzPts val="1400"/>
              <a:defRPr sz="1400"/>
            </a:pPr>
            <a:r>
              <a:t>Detect computational amplification</a:t>
            </a:r>
          </a:p>
          <a:p>
            <a:pPr lvl="1" marL="914400" indent="-317500">
              <a:buSzPts val="1400"/>
              <a:defRPr sz="1400"/>
            </a:pPr>
            <a:r>
              <a:t>Detect fake accounts</a:t>
            </a:r>
          </a:p>
          <a:p>
            <a:pPr lvl="1" marL="914400" indent="-317500">
              <a:buSzPts val="1400"/>
              <a:defRPr sz="1400"/>
            </a:pPr>
            <a:r>
              <a:t>Look at patterns of account creation dates for popular messages</a:t>
            </a:r>
          </a:p>
          <a:p>
            <a:pPr lvl="1" marL="914400" indent="-317500">
              <a:buSzPts val="1400"/>
              <a:defRPr sz="1400"/>
            </a:pPr>
            <a:r>
              <a:t>Detect, track and analyse narratives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08;p21"/>
          <p:cNvSpPr txBox="1"/>
          <p:nvPr>
            <p:ph type="title"/>
          </p:nvPr>
        </p:nvSpPr>
        <p:spPr>
          <a:xfrm>
            <a:off x="460950" y="2153249"/>
            <a:ext cx="8222099" cy="1406401"/>
          </a:xfrm>
          <a:prstGeom prst="rect">
            <a:avLst/>
          </a:prstGeom>
        </p:spPr>
        <p:txBody>
          <a:bodyPr/>
          <a:lstStyle/>
          <a:p>
            <a:pPr/>
            <a:r>
              <a:t>What Can We Do With Text?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13;p22"/>
          <p:cNvSpPr txBox="1"/>
          <p:nvPr>
            <p:ph type="title"/>
          </p:nvPr>
        </p:nvSpPr>
        <p:spPr>
          <a:xfrm>
            <a:off x="387899" y="8827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Text Processing</a:t>
            </a:r>
          </a:p>
        </p:txBody>
      </p:sp>
      <p:sp>
        <p:nvSpPr>
          <p:cNvPr id="183" name="Google Shape;114;p22"/>
          <p:cNvSpPr txBox="1"/>
          <p:nvPr>
            <p:ph type="body" sz="half" idx="1"/>
          </p:nvPr>
        </p:nvSpPr>
        <p:spPr>
          <a:xfrm>
            <a:off x="167399" y="1010575"/>
            <a:ext cx="4404602" cy="3558000"/>
          </a:xfrm>
          <a:prstGeom prst="rect">
            <a:avLst/>
          </a:prstGeom>
        </p:spPr>
        <p:txBody>
          <a:bodyPr/>
          <a:lstStyle/>
          <a:p>
            <a:pPr marL="0" indent="0" defTabSz="886968">
              <a:buSzTx/>
              <a:buNone/>
              <a:defRPr sz="1746"/>
            </a:pPr>
            <a:r>
              <a:t>Information retrieval</a:t>
            </a:r>
          </a:p>
          <a:p>
            <a:pPr marL="443484" indent="-332613" defTabSz="886968">
              <a:spcBef>
                <a:spcPts val="1500"/>
              </a:spcBef>
              <a:buSzPts val="1700"/>
              <a:defRPr sz="1746"/>
            </a:pPr>
            <a:r>
              <a:t>Search</a:t>
            </a:r>
          </a:p>
          <a:p>
            <a:pPr marL="443484" indent="-332613" defTabSz="886968">
              <a:buSzPts val="1700"/>
              <a:defRPr sz="1746"/>
            </a:pPr>
            <a:r>
              <a:t>Named entity recognition</a:t>
            </a:r>
          </a:p>
          <a:p>
            <a:pPr marL="0" indent="0" defTabSz="886968">
              <a:spcBef>
                <a:spcPts val="1500"/>
              </a:spcBef>
              <a:buSzTx/>
              <a:buNone/>
              <a:defRPr sz="1746"/>
            </a:pPr>
            <a:r>
              <a:t>Learning</a:t>
            </a:r>
          </a:p>
          <a:p>
            <a:pPr marL="443484" indent="-332613" defTabSz="886968">
              <a:spcBef>
                <a:spcPts val="1500"/>
              </a:spcBef>
              <a:buSzPts val="1700"/>
              <a:defRPr sz="1746"/>
            </a:pPr>
            <a:r>
              <a:t>Classification</a:t>
            </a:r>
          </a:p>
          <a:p>
            <a:pPr marL="443484" indent="-332613" defTabSz="886968">
              <a:buSzPts val="1700"/>
              <a:defRPr sz="1746"/>
            </a:pPr>
            <a:r>
              <a:t>Clustering</a:t>
            </a:r>
          </a:p>
          <a:p>
            <a:pPr marL="443484" indent="-332613" defTabSz="886968">
              <a:buSzPts val="1700"/>
              <a:defRPr sz="1746"/>
            </a:pPr>
            <a:r>
              <a:t>Topic identification/ topic following</a:t>
            </a:r>
          </a:p>
          <a:p>
            <a:pPr marL="443484" indent="-332613" defTabSz="886968">
              <a:buSzPts val="1700"/>
              <a:defRPr sz="1746"/>
            </a:pPr>
            <a:r>
              <a:t>Sentiment analysis</a:t>
            </a:r>
          </a:p>
          <a:p>
            <a:pPr marL="443484" indent="-332613" defTabSz="886968">
              <a:buSzPts val="1700"/>
              <a:defRPr sz="1746"/>
            </a:pPr>
            <a:r>
              <a:t>Network analysis (words, people etc)</a:t>
            </a:r>
          </a:p>
        </p:txBody>
      </p:sp>
      <p:sp>
        <p:nvSpPr>
          <p:cNvPr id="184" name="Google Shape;115;p22"/>
          <p:cNvSpPr txBox="1"/>
          <p:nvPr/>
        </p:nvSpPr>
        <p:spPr>
          <a:xfrm>
            <a:off x="5040550" y="1029900"/>
            <a:ext cx="3811201" cy="35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>
              <a:lnSpc>
                <a:spcPct val="115000"/>
              </a:lnSpc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Comprehension</a:t>
            </a:r>
          </a:p>
          <a:p>
            <a:pPr marL="457200" indent="-342900">
              <a:lnSpc>
                <a:spcPct val="115000"/>
              </a:lnSpc>
              <a:spcBef>
                <a:spcPts val="1600"/>
              </a:spcBef>
              <a:buClr>
                <a:srgbClr val="FFFFFF"/>
              </a:buClr>
              <a:buSzPts val="1800"/>
              <a:buFont typeface="Helvetica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Natural language processing</a:t>
            </a:r>
          </a:p>
          <a:p>
            <a:pPr marL="457200" indent="-342900">
              <a:lnSpc>
                <a:spcPct val="115000"/>
              </a:lnSpc>
              <a:buClr>
                <a:srgbClr val="FFFFFF"/>
              </a:buClr>
              <a:buSzPts val="1800"/>
              <a:buFont typeface="Helvetica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Translation</a:t>
            </a:r>
          </a:p>
          <a:p>
            <a:pPr marL="457200" indent="-342900">
              <a:lnSpc>
                <a:spcPct val="115000"/>
              </a:lnSpc>
              <a:buClr>
                <a:srgbClr val="FFFFFF"/>
              </a:buClr>
              <a:buSzPts val="1800"/>
              <a:buFont typeface="Helvetica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Truthiness</a:t>
            </a:r>
          </a:p>
          <a:p>
            <a:pPr marL="457200" indent="-342900">
              <a:lnSpc>
                <a:spcPct val="115000"/>
              </a:lnSpc>
              <a:buClr>
                <a:srgbClr val="FFFFFF"/>
              </a:buClr>
              <a:buSzPts val="1800"/>
              <a:buFont typeface="Helvetica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Gisting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Creation</a:t>
            </a:r>
          </a:p>
          <a:p>
            <a:pPr marL="457200" indent="-342900">
              <a:lnSpc>
                <a:spcPct val="115000"/>
              </a:lnSpc>
              <a:spcBef>
                <a:spcPts val="1600"/>
              </a:spcBef>
              <a:buClr>
                <a:srgbClr val="FFFFFF"/>
              </a:buClr>
              <a:buSzPts val="1800"/>
              <a:buFont typeface="Helvetica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Text generation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20;p23"/>
          <p:cNvSpPr txBox="1"/>
          <p:nvPr>
            <p:ph type="title"/>
          </p:nvPr>
        </p:nvSpPr>
        <p:spPr>
          <a:xfrm>
            <a:off x="387899" y="2191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Data sources</a:t>
            </a:r>
          </a:p>
        </p:txBody>
      </p:sp>
      <p:sp>
        <p:nvSpPr>
          <p:cNvPr id="187" name="Google Shape;121;p23"/>
          <p:cNvSpPr txBox="1"/>
          <p:nvPr>
            <p:ph type="body" idx="1"/>
          </p:nvPr>
        </p:nvSpPr>
        <p:spPr>
          <a:xfrm>
            <a:off x="387899" y="1026799"/>
            <a:ext cx="8368202" cy="35418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Anywhere there’s text, e.g.</a:t>
            </a:r>
          </a:p>
          <a:p>
            <a:pPr>
              <a:spcBef>
                <a:spcPts val="1600"/>
              </a:spcBef>
            </a:pPr>
            <a:r>
              <a:t>Social media: Twitter, Facebook, Reddit, Youtube, Instagram, Medium etc </a:t>
            </a:r>
          </a:p>
          <a:p>
            <a:pPr>
              <a:spcBef>
                <a:spcPts val="1600"/>
              </a:spcBef>
            </a:pPr>
            <a:r>
              <a:t>Websites: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https://commoncrawl.org/</a:t>
            </a:r>
            <a:r>
              <a:t> extracts and saves text</a:t>
            </a:r>
          </a:p>
          <a:p>
            <a:pPr>
              <a:spcBef>
                <a:spcPts val="1600"/>
              </a:spcBef>
            </a:pPr>
            <a:r>
              <a:t>Wikipedia / Wikidata</a:t>
            </a:r>
          </a:p>
          <a:p>
            <a:pPr>
              <a:spcBef>
                <a:spcPts val="1600"/>
              </a:spcBef>
            </a:pPr>
            <a:r>
              <a:t>Documents</a:t>
            </a:r>
          </a:p>
          <a:p>
            <a:pPr>
              <a:spcBef>
                <a:spcPts val="1600"/>
              </a:spcBef>
            </a:pPr>
            <a:r>
              <a:t>[Check the sources list in the BigBook]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26;p24"/>
          <p:cNvSpPr txBox="1"/>
          <p:nvPr>
            <p:ph type="title"/>
          </p:nvPr>
        </p:nvSpPr>
        <p:spPr>
          <a:xfrm>
            <a:off x="387899" y="218399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Common Tools</a:t>
            </a:r>
          </a:p>
        </p:txBody>
      </p:sp>
      <p:sp>
        <p:nvSpPr>
          <p:cNvPr id="190" name="Google Shape;127;p24"/>
          <p:cNvSpPr txBox="1"/>
          <p:nvPr>
            <p:ph type="body" sz="half" idx="1"/>
          </p:nvPr>
        </p:nvSpPr>
        <p:spPr>
          <a:xfrm>
            <a:off x="5100175" y="1209300"/>
            <a:ext cx="3572701" cy="35463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Standalone Tools:</a:t>
            </a:r>
          </a:p>
          <a:p>
            <a:pPr>
              <a:spcBef>
                <a:spcPts val="1600"/>
              </a:spcBef>
            </a:pPr>
            <a:r>
              <a:t>GPT2 / GPT3</a:t>
            </a:r>
          </a:p>
          <a:p>
            <a:pPr/>
            <a:r>
              <a:t>Weka</a:t>
            </a:r>
          </a:p>
        </p:txBody>
      </p:sp>
      <p:sp>
        <p:nvSpPr>
          <p:cNvPr id="191" name="Google Shape;128;p24"/>
          <p:cNvSpPr txBox="1"/>
          <p:nvPr/>
        </p:nvSpPr>
        <p:spPr>
          <a:xfrm>
            <a:off x="876974" y="1245999"/>
            <a:ext cx="3572702" cy="354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>
              <a:lnSpc>
                <a:spcPct val="115000"/>
              </a:lnSpc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Python libraries:</a:t>
            </a:r>
          </a:p>
          <a:p>
            <a:pPr marL="457200" indent="-342900">
              <a:lnSpc>
                <a:spcPct val="115000"/>
              </a:lnSpc>
              <a:spcBef>
                <a:spcPts val="1600"/>
              </a:spcBef>
              <a:buClr>
                <a:srgbClr val="FFFFFF"/>
              </a:buClr>
              <a:buSzPts val="1800"/>
              <a:buFont typeface="Helvetica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Scikit-Learn</a:t>
            </a:r>
          </a:p>
          <a:p>
            <a:pPr marL="457200" indent="-342900">
              <a:lnSpc>
                <a:spcPct val="115000"/>
              </a:lnSpc>
              <a:buClr>
                <a:srgbClr val="FFFFFF"/>
              </a:buClr>
              <a:buSzPts val="1800"/>
              <a:buFont typeface="Helvetica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NLTK</a:t>
            </a:r>
          </a:p>
          <a:p>
            <a:pPr marL="457200" indent="-342900">
              <a:lnSpc>
                <a:spcPct val="115000"/>
              </a:lnSpc>
              <a:buClr>
                <a:srgbClr val="FFFFFF"/>
              </a:buClr>
              <a:buSzPts val="1800"/>
              <a:buFont typeface="Helvetica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Gensim</a:t>
            </a:r>
          </a:p>
          <a:p>
            <a:pPr marL="457200" indent="-342900">
              <a:lnSpc>
                <a:spcPct val="115000"/>
              </a:lnSpc>
              <a:buClr>
                <a:srgbClr val="FFFFFF"/>
              </a:buClr>
              <a:buSzPts val="1800"/>
              <a:buFont typeface="Helvetica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Spacy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33;p25"/>
          <p:cNvSpPr txBox="1"/>
          <p:nvPr>
            <p:ph type="title"/>
          </p:nvPr>
        </p:nvSpPr>
        <p:spPr>
          <a:xfrm>
            <a:off x="480750" y="1764950"/>
            <a:ext cx="8222099" cy="907500"/>
          </a:xfrm>
          <a:prstGeom prst="rect">
            <a:avLst/>
          </a:prstGeom>
        </p:spPr>
        <p:txBody>
          <a:bodyPr/>
          <a:lstStyle>
            <a:lvl1pPr defTabSz="896111">
              <a:defRPr sz="4704"/>
            </a:lvl1pPr>
          </a:lstStyle>
          <a:p>
            <a:pPr/>
            <a:r>
              <a:t>All Text is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00517C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0000FF"/>
      </a:hlink>
      <a:folHlink>
        <a:srgbClr val="FF00FF"/>
      </a:folHlink>
    </a:clrScheme>
    <a:fontScheme name="Marin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Mar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17C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0000FF"/>
      </a:hlink>
      <a:folHlink>
        <a:srgbClr val="FF00FF"/>
      </a:folHlink>
    </a:clrScheme>
    <a:fontScheme name="Marin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Mar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17C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