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in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in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www.anaconda.com/products/individual"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100"/>
            </a:pPr>
            <a:r>
              <a:t>Welcome. This training is designed to frame a training route for people wanting to do tactical disinformation data science.  Why this series? To:</a:t>
            </a:r>
          </a:p>
          <a:p>
            <a:pPr marL="457200" indent="-298450">
              <a:buClr>
                <a:srgbClr val="000000"/>
              </a:buClr>
              <a:buSzPts val="1100"/>
              <a:buFont typeface="Arial"/>
              <a:buChar char="●"/>
              <a:defRPr sz="1100">
                <a:latin typeface="Roboto"/>
                <a:ea typeface="Roboto"/>
                <a:cs typeface="Roboto"/>
                <a:sym typeface="Roboto"/>
              </a:defRPr>
            </a:pPr>
            <a:r>
              <a:t>Set the art for real-time disinformation data science</a:t>
            </a:r>
          </a:p>
          <a:p>
            <a:pPr marL="457200" indent="-298450">
              <a:lnSpc>
                <a:spcPct val="115000"/>
              </a:lnSpc>
              <a:buClr>
                <a:srgbClr val="000000"/>
              </a:buClr>
              <a:buSzPts val="1100"/>
              <a:buFont typeface="Helvetica"/>
              <a:buChar char="●"/>
              <a:defRPr sz="1100">
                <a:latin typeface="Roboto"/>
                <a:ea typeface="Roboto"/>
                <a:cs typeface="Roboto"/>
                <a:sym typeface="Roboto"/>
              </a:defRPr>
            </a:pPr>
            <a:r>
              <a:t>Train disinfo team in useful data science skills</a:t>
            </a:r>
          </a:p>
          <a:p>
            <a:pPr marL="457200" indent="-298450">
              <a:lnSpc>
                <a:spcPct val="115000"/>
              </a:lnSpc>
              <a:buClr>
                <a:srgbClr val="000000"/>
              </a:buClr>
              <a:buSzPts val="1100"/>
              <a:buFont typeface="Helvetica"/>
              <a:buChar char="●"/>
              <a:defRPr sz="1100">
                <a:latin typeface="Roboto"/>
                <a:ea typeface="Roboto"/>
                <a:cs typeface="Roboto"/>
                <a:sym typeface="Roboto"/>
              </a:defRPr>
            </a:pPr>
            <a:r>
              <a:t>Get feedback and new ideas on what we do</a:t>
            </a:r>
          </a:p>
          <a:p>
            <a:pPr marL="457200" indent="-298450">
              <a:lnSpc>
                <a:spcPct val="115000"/>
              </a:lnSpc>
              <a:buClr>
                <a:srgbClr val="000000"/>
              </a:buClr>
              <a:buSzPts val="1100"/>
              <a:buFont typeface="Helvetica"/>
              <a:buChar char="●"/>
              <a:defRPr sz="1100">
                <a:latin typeface="Roboto"/>
                <a:ea typeface="Roboto"/>
                <a:cs typeface="Roboto"/>
                <a:sym typeface="Roboto"/>
              </a:defRPr>
            </a:pPr>
            <a:r>
              <a:t>Practice [Name Redacted] university course</a:t>
            </a:r>
          </a:p>
          <a:p>
            <a:pPr>
              <a:lnSpc>
                <a:spcPct val="115000"/>
              </a:lnSpc>
              <a:spcBef>
                <a:spcPts val="1600"/>
              </a:spcBef>
              <a:defRPr sz="1100">
                <a:latin typeface="Roboto"/>
                <a:ea typeface="Roboto"/>
                <a:cs typeface="Roboto"/>
                <a:sym typeface="Roboto"/>
              </a:defRPr>
            </a:pPr>
            <a:r>
              <a:t>So as always, all comments, corrections, additions welcomed.  Released CC-by-SA: please use this work yourself, but please also attribute it back to the CogSecCollab.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lvl1pPr>
              <a:defRPr sz="1100"/>
            </a:lvl1pPr>
          </a:lstStyle>
          <a:p>
            <a:pPr/>
            <a:r>
              <a:t>AKA DS4DR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lvl1pPr>
              <a:defRPr sz="1100"/>
            </a:lvl1pPr>
          </a:lstStyle>
          <a:p>
            <a:pPr/>
            <a:r>
              <a:t>Jupyter. Terminal window. Starting notebooks. Pip install.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defRPr sz="1100" u="sng"/>
            </a:pPr>
            <a:r>
              <a:rPr>
                <a:solidFill>
                  <a:schemeClr val="accent5"/>
                </a:solidFill>
                <a:uFill>
                  <a:solidFill>
                    <a:schemeClr val="accent5"/>
                  </a:solidFill>
                </a:uFill>
                <a:hlinkClick r:id="rId3" invalidUrl="" action="" tgtFrame="" tooltip="" history="1" highlightClick="0" endSnd="0"/>
              </a:rPr>
              <a:t>https://www.anaconda.com/products/individual</a:t>
            </a:r>
            <a:r>
              <a:rPr u="none"/>
              <a:t> - if you’re not sure what to choose, grab the graphical installer for the machine you’re on. </a:t>
            </a:r>
          </a:p>
          <a:p>
            <a:pPr>
              <a:defRPr sz="1100"/>
            </a:pPr>
          </a:p>
          <a:p>
            <a:pPr>
              <a:defRPr sz="1100"/>
            </a:pPr>
            <a:r>
              <a:t>Click “continue” a lot.  And yes, you do want the PyCharm IDE (I write python code using SublimeText, but PyCharm really is a lovely tool, and again if you’re not sure, just use 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lnSpc>
                <a:spcPct val="115000"/>
              </a:lnSpc>
              <a:defRPr sz="800"/>
            </a:pPr>
            <a:r>
              <a:t>All the code examples (both Python and R) for this course are in iPython notebooks, so you’ll need to know how to open one. </a:t>
            </a:r>
          </a:p>
          <a:p>
            <a:pPr>
              <a:lnSpc>
                <a:spcPct val="115000"/>
              </a:lnSpc>
              <a:defRPr sz="1100"/>
            </a:pPr>
            <a:endParaRPr sz="800"/>
          </a:p>
          <a:p>
            <a:pPr>
              <a:lnSpc>
                <a:spcPct val="115000"/>
              </a:lnSpc>
              <a:defRPr sz="800"/>
            </a:pPr>
            <a:r>
              <a:t>cd (“change directory”) is the terminal window command to change directory.  </a:t>
            </a:r>
          </a:p>
          <a:p>
            <a:pPr marL="457200" indent="-282575">
              <a:lnSpc>
                <a:spcPct val="115000"/>
              </a:lnSpc>
              <a:spcBef>
                <a:spcPts val="1200"/>
              </a:spcBef>
              <a:buClr>
                <a:srgbClr val="000000"/>
              </a:buClr>
              <a:buSzPts val="800"/>
              <a:buFont typeface="Arial"/>
              <a:buChar char="●"/>
              <a:defRPr sz="800"/>
            </a:pPr>
            <a:r>
              <a:t>	●“cd ~” takes you to your ‘top’ directory, where typing “ls” (mac) or “dir” (windows) will show you directories like Desktop, Downloads or Documents.  </a:t>
            </a:r>
          </a:p>
          <a:p>
            <a:pPr marL="457200" indent="-282575">
              <a:lnSpc>
                <a:spcPct val="115000"/>
              </a:lnSpc>
              <a:buClr>
                <a:srgbClr val="000000"/>
              </a:buClr>
              <a:buSzPts val="800"/>
              <a:buFont typeface="Arial"/>
              <a:buChar char="●"/>
              <a:defRPr sz="800"/>
            </a:pPr>
            <a:r>
              <a:t>	●“cd dir1/dir2/dir3” takes you ‘down’ directories, to dir3 which is below dir2 which is below dir1.  This is the terminal equivalent of starting in one directory, then clicking on dir1, dir2 then dir3. </a:t>
            </a:r>
          </a:p>
          <a:p>
            <a:pPr marL="457200" indent="-282575">
              <a:lnSpc>
                <a:spcPct val="115000"/>
              </a:lnSpc>
              <a:buClr>
                <a:srgbClr val="000000"/>
              </a:buClr>
              <a:buSzPts val="800"/>
              <a:buFont typeface="Arial"/>
              <a:buChar char="●"/>
              <a:defRPr sz="800"/>
            </a:pPr>
            <a:r>
              <a:t>	●“cd ..” takes you ‘up’ directories: for instance, “cd ..” in dir3 will take you to dir2.</a:t>
            </a:r>
          </a:p>
          <a:p>
            <a:pPr marL="457200" indent="-282575">
              <a:lnSpc>
                <a:spcPct val="115000"/>
              </a:lnSpc>
              <a:buClr>
                <a:srgbClr val="000000"/>
              </a:buClr>
              <a:buSzPts val="800"/>
              <a:buFont typeface="Arial"/>
              <a:buChar char="●"/>
              <a:defRPr sz="800"/>
            </a:pPr>
            <a:r>
              <a:t>	●“pwd” (mac) or “dir” (windows) will show you which directory you are in at the moment.  If you get lost, “cd ~”. </a:t>
            </a:r>
          </a:p>
          <a:p>
            <a:pPr>
              <a:spcBef>
                <a:spcPts val="1200"/>
              </a:spcBef>
              <a:defRPr sz="1100"/>
            </a:pPr>
            <a:r>
              <a:t>Now sometimes this will go wrong… Google search, and your friendly community, are your friends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lnSpc>
                <a:spcPct val="115000"/>
              </a:lnSpc>
              <a:defRPr sz="800"/>
            </a:pPr>
            <a:r>
              <a:t>A browser window will open. In it you’ll see a list of files - the ones in the directory you typed “Jupyter notebook” from.  You can open most of these in Jupyter.  Some of them will make sense. </a:t>
            </a:r>
          </a:p>
          <a:p>
            <a:pPr>
              <a:lnSpc>
                <a:spcPct val="115000"/>
              </a:lnSpc>
              <a:defRPr sz="1100"/>
            </a:pPr>
            <a:endParaRPr sz="800"/>
          </a:p>
          <a:p>
            <a:pPr>
              <a:lnSpc>
                <a:spcPct val="115000"/>
              </a:lnSpc>
              <a:defRPr sz="800"/>
            </a:pPr>
            <a:r>
              <a:t>iPython starts with the Dashboard view.  This lists all the files in the directory that you called iPython from, including directories.   If you accidentally delete this view, open a web browser and type “localhost:8888” in the address window to get back to it.  </a:t>
            </a:r>
          </a:p>
          <a:p>
            <a:pPr>
              <a:lnSpc>
                <a:spcPct val="115000"/>
              </a:lnSpc>
              <a:defRPr sz="1100"/>
            </a:pPr>
            <a:endParaRPr sz="800"/>
          </a:p>
          <a:p>
            <a:pPr>
              <a:lnSpc>
                <a:spcPct val="115000"/>
              </a:lnSpc>
              <a:defRPr sz="800"/>
            </a:pPr>
            <a:r>
              <a:t>Things you need to know about in here:</a:t>
            </a:r>
          </a:p>
          <a:p>
            <a:pPr marL="457200" indent="-282575">
              <a:lnSpc>
                <a:spcPct val="115000"/>
              </a:lnSpc>
              <a:spcBef>
                <a:spcPts val="1200"/>
              </a:spcBef>
              <a:buClr>
                <a:srgbClr val="000000"/>
              </a:buClr>
              <a:buSzPts val="800"/>
              <a:buFont typeface="Arial"/>
              <a:buChar char="●"/>
              <a:defRPr sz="800"/>
            </a:pPr>
            <a:r>
              <a:t>The “New” button on the top right hand side.  Click on this, then “Python 3”, to create a new iPython notebook file. </a:t>
            </a:r>
          </a:p>
          <a:p>
            <a:pPr marL="457200" indent="-282575">
              <a:lnSpc>
                <a:spcPct val="115000"/>
              </a:lnSpc>
              <a:buClr>
                <a:srgbClr val="000000"/>
              </a:buClr>
              <a:buSzPts val="800"/>
              <a:buFont typeface="Arial"/>
              <a:buChar char="●"/>
              <a:defRPr sz="800"/>
            </a:pPr>
            <a:r>
              <a:t>The file listing. Click on any file or directory to open it. </a:t>
            </a:r>
          </a:p>
          <a:p>
            <a:pPr marL="457200" indent="-282575">
              <a:lnSpc>
                <a:spcPct val="115000"/>
              </a:lnSpc>
              <a:buClr>
                <a:srgbClr val="000000"/>
              </a:buClr>
              <a:buSzPts val="800"/>
              <a:buFont typeface="Arial"/>
              <a:buChar char="●"/>
              <a:defRPr sz="800"/>
            </a:pPr>
            <a:r>
              <a:t>The current directory (the grey bar above the files list): click on this to go back up from a directory.</a:t>
            </a:r>
          </a:p>
          <a:p>
            <a:pPr>
              <a:lnSpc>
                <a:spcPct val="115000"/>
              </a:lnSpc>
              <a:spcBef>
                <a:spcPts val="1200"/>
              </a:spcBef>
              <a:defRPr sz="800"/>
            </a:pPr>
            <a:r>
              <a:t>Jupyter notebooks are files that contain both formatted text and code; depending on how you set up your notebooks, they can run code written in Python, R or several other languages. </a:t>
            </a:r>
          </a:p>
          <a:p>
            <a:pPr>
              <a:lnSpc>
                <a:spcPct val="115000"/>
              </a:lnSpc>
              <a:defRPr sz="1100"/>
            </a:pPr>
            <a:endParaRPr sz="800"/>
          </a:p>
          <a:p>
            <a:pPr>
              <a:lnSpc>
                <a:spcPct val="115000"/>
              </a:lnSpc>
              <a:defRPr sz="800"/>
            </a:pPr>
            <a:r>
              <a:t>Jupyter notebooks were originally called ipython notebooks: they’ll be called this in many places online, but apart from the name change, they’re fundamentally the same thing: text and code, mixed together, and any instructions for ‘ipython notebook’ will work for ‘jupyter notebook’ too.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lvl1pPr>
              <a:defRPr sz="1100"/>
            </a:lvl1pPr>
          </a:lstStyle>
          <a:p>
            <a:pPr/>
            <a:r>
              <a:t>If you open up (click on the filename in the jupyter dashboard) a code file in jupyter, you’ll see this.  The code, handily colour-coded to show comments, variables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lnSpc>
                <a:spcPct val="115000"/>
              </a:lnSpc>
              <a:defRPr sz="800"/>
            </a:pPr>
            <a:r>
              <a:t>And this is what you see when you open an iPython file. </a:t>
            </a:r>
          </a:p>
          <a:p>
            <a:pPr>
              <a:lnSpc>
                <a:spcPct val="115000"/>
              </a:lnSpc>
              <a:defRPr sz="800"/>
            </a:pPr>
            <a:r>
              <a:t>The grey boxes are called ‘cells’.  </a:t>
            </a:r>
          </a:p>
          <a:p>
            <a:pPr marL="457200" indent="-282575">
              <a:lnSpc>
                <a:spcPct val="115000"/>
              </a:lnSpc>
              <a:spcBef>
                <a:spcPts val="1200"/>
              </a:spcBef>
              <a:buClr>
                <a:srgbClr val="000000"/>
              </a:buClr>
              <a:buSzPts val="800"/>
              <a:buFont typeface="Arial"/>
              <a:buChar char="●"/>
              <a:defRPr sz="800"/>
            </a:pPr>
            <a:r>
              <a:t>You create a new cell by clicking ‘Insert’ on the top menu. </a:t>
            </a:r>
          </a:p>
          <a:p>
            <a:pPr marL="457200" indent="-282575">
              <a:lnSpc>
                <a:spcPct val="115000"/>
              </a:lnSpc>
              <a:buClr>
                <a:srgbClr val="000000"/>
              </a:buClr>
              <a:buSzPts val="800"/>
              <a:buFont typeface="Arial"/>
              <a:buChar char="●"/>
              <a:defRPr sz="800"/>
            </a:pPr>
            <a:r>
              <a:t>You change the cell type (to ‘Markdown’, or ‘Code’) by clicking the box that currently says ‘Code’</a:t>
            </a:r>
          </a:p>
          <a:p>
            <a:pPr marL="457200" indent="-282575">
              <a:lnSpc>
                <a:spcPct val="115000"/>
              </a:lnSpc>
              <a:buClr>
                <a:srgbClr val="000000"/>
              </a:buClr>
              <a:buSzPts val="800"/>
              <a:buFont typeface="Arial"/>
              <a:buChar char="●"/>
              <a:defRPr sz="800"/>
            </a:pPr>
            <a:r>
              <a:t>You run a cell by clicking in the cell, then clicking ‘cell’ -&gt; ‘run cells’.</a:t>
            </a:r>
          </a:p>
          <a:p>
            <a:pPr marL="457200" indent="-282575">
              <a:lnSpc>
                <a:spcPct val="115000"/>
              </a:lnSpc>
              <a:buClr>
                <a:srgbClr val="000000"/>
              </a:buClr>
              <a:buSzPts val="800"/>
              <a:buFont typeface="Arial"/>
              <a:buChar char="●"/>
              <a:defRPr sz="800"/>
            </a:pPr>
            <a:r>
              <a:t>You change your file’s name by clicking the name to the right of jupyter</a:t>
            </a:r>
          </a:p>
          <a:p>
            <a:pPr marL="457200" indent="-282575">
              <a:lnSpc>
                <a:spcPct val="115000"/>
              </a:lnSpc>
              <a:buClr>
                <a:srgbClr val="000000"/>
              </a:buClr>
              <a:buSzPts val="800"/>
              <a:buFont typeface="Arial"/>
              <a:buChar char="●"/>
              <a:defRPr sz="800"/>
            </a:pPr>
            <a:r>
              <a:t>You save your shiny new file by clicking ‘File’ -&gt; ‘Save and Checkpoint’.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lvl1pPr>
              <a:lnSpc>
                <a:spcPct val="115000"/>
              </a:lnSpc>
              <a:defRPr sz="800"/>
            </a:lvl1pPr>
          </a:lstStyle>
          <a:p>
            <a:pPr/>
            <a:r>
              <a:t>Don’t panic if your notebook looks like this when you open it.  iPython has helpfully converted your markup cells into the way you’d see them if you printed the notebook.  To edit any of these cells, click in the cell (you should then see the markdown code, ready to edit).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anaconda.com/products/individual"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302" y="3049449"/>
            <a:ext cx="5783401" cy="909001"/>
          </a:xfrm>
          <a:prstGeom prst="rect">
            <a:avLst/>
          </a:prstGeom>
        </p:spPr>
        <p:txBody>
          <a:bodyPr/>
          <a:lstStyle/>
          <a:p>
            <a:pPr marL="0" indent="0" defTabSz="612648">
              <a:defRPr sz="1608"/>
            </a:pPr>
            <a:r>
              <a:t>2020-08-20</a:t>
            </a:r>
          </a:p>
          <a:p>
            <a:pPr marL="0" indent="0" defTabSz="612648">
              <a:defRPr sz="1608"/>
            </a:pPr>
            <a:r>
              <a:t>Data Science 4 Disinfo Response: </a:t>
            </a:r>
          </a:p>
          <a:p>
            <a:pPr marL="0" indent="0" defTabSz="612648">
              <a:defRPr sz="1608"/>
            </a:pPr>
            <a:r>
              <a:t>Setting up tech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38;p26"/>
          <p:cNvSpPr txBox="1"/>
          <p:nvPr>
            <p:ph type="title"/>
          </p:nvPr>
        </p:nvSpPr>
        <p:spPr>
          <a:xfrm>
            <a:off x="387899" y="122349"/>
            <a:ext cx="8368202" cy="686102"/>
          </a:xfrm>
          <a:prstGeom prst="rect">
            <a:avLst/>
          </a:prstGeom>
        </p:spPr>
        <p:txBody>
          <a:bodyPr/>
          <a:lstStyle/>
          <a:p>
            <a:pPr/>
            <a:r>
              <a:t>Jupyter notebook in Jupyter</a:t>
            </a:r>
          </a:p>
        </p:txBody>
      </p:sp>
      <p:pic>
        <p:nvPicPr>
          <p:cNvPr id="202" name="Google Shape;139;p26" descr="Google Shape;139;p26"/>
          <p:cNvPicPr>
            <a:picLocks noChangeAspect="1"/>
          </p:cNvPicPr>
          <p:nvPr/>
        </p:nvPicPr>
        <p:blipFill>
          <a:blip r:embed="rId3">
            <a:extLst/>
          </a:blip>
          <a:stretch>
            <a:fillRect/>
          </a:stretch>
        </p:blipFill>
        <p:spPr>
          <a:xfrm>
            <a:off x="719424" y="808450"/>
            <a:ext cx="7705164" cy="403024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144;p27"/>
          <p:cNvSpPr txBox="1"/>
          <p:nvPr>
            <p:ph type="title"/>
          </p:nvPr>
        </p:nvSpPr>
        <p:spPr>
          <a:xfrm>
            <a:off x="387899" y="99199"/>
            <a:ext cx="8368202" cy="686102"/>
          </a:xfrm>
          <a:prstGeom prst="rect">
            <a:avLst/>
          </a:prstGeom>
        </p:spPr>
        <p:txBody>
          <a:bodyPr/>
          <a:lstStyle/>
          <a:p>
            <a:pPr/>
            <a:r>
              <a:t>Jupyter Notebook: Print View</a:t>
            </a:r>
          </a:p>
        </p:txBody>
      </p:sp>
      <p:pic>
        <p:nvPicPr>
          <p:cNvPr id="207" name="Google Shape;145;p27" descr="Google Shape;145;p27"/>
          <p:cNvPicPr>
            <a:picLocks noChangeAspect="1"/>
          </p:cNvPicPr>
          <p:nvPr/>
        </p:nvPicPr>
        <p:blipFill>
          <a:blip r:embed="rId3">
            <a:extLst/>
          </a:blip>
          <a:stretch>
            <a:fillRect/>
          </a:stretch>
        </p:blipFill>
        <p:spPr>
          <a:xfrm>
            <a:off x="642299" y="785299"/>
            <a:ext cx="7859412" cy="405340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50;p28"/>
          <p:cNvSpPr txBox="1"/>
          <p:nvPr>
            <p:ph type="title"/>
          </p:nvPr>
        </p:nvSpPr>
        <p:spPr>
          <a:xfrm>
            <a:off x="480750" y="1764950"/>
            <a:ext cx="8222099" cy="907500"/>
          </a:xfrm>
          <a:prstGeom prst="rect">
            <a:avLst/>
          </a:prstGeom>
        </p:spPr>
        <p:txBody>
          <a:bodyPr/>
          <a:lstStyle>
            <a:lvl1pPr defTabSz="896111">
              <a:defRPr sz="4704"/>
            </a:lvl1pPr>
          </a:lstStyle>
          <a:p>
            <a:pPr/>
            <a:r>
              <a:t>Over to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89;p18"/>
          <p:cNvSpPr txBox="1"/>
          <p:nvPr>
            <p:ph type="title"/>
          </p:nvPr>
        </p:nvSpPr>
        <p:spPr>
          <a:xfrm>
            <a:off x="165875" y="172999"/>
            <a:ext cx="8590200" cy="686102"/>
          </a:xfrm>
          <a:prstGeom prst="rect">
            <a:avLst/>
          </a:prstGeom>
        </p:spPr>
        <p:txBody>
          <a:bodyPr/>
          <a:lstStyle/>
          <a:p>
            <a:pPr/>
            <a:r>
              <a:t>Data Science 4 Disinformation Response series</a:t>
            </a:r>
          </a:p>
        </p:txBody>
      </p:sp>
      <p:sp>
        <p:nvSpPr>
          <p:cNvPr id="165" name="Google Shape;90;p18"/>
          <p:cNvSpPr txBox="1"/>
          <p:nvPr>
            <p:ph type="body" idx="1"/>
          </p:nvPr>
        </p:nvSpPr>
        <p:spPr>
          <a:xfrm>
            <a:off x="387899" y="859100"/>
            <a:ext cx="8368202" cy="3709500"/>
          </a:xfrm>
          <a:prstGeom prst="rect">
            <a:avLst/>
          </a:prstGeom>
        </p:spPr>
        <p:txBody>
          <a:bodyPr/>
          <a:lstStyle/>
          <a:p>
            <a:pPr/>
            <a:r>
              <a:t>2020-07-15 Introduction to the disinformation team</a:t>
            </a:r>
          </a:p>
          <a:p>
            <a:pPr/>
            <a:r>
              <a:t>2020-05-06 What are we chasing?  Digital harm training</a:t>
            </a:r>
          </a:p>
          <a:p>
            <a:pPr>
              <a:defRPr b="1"/>
            </a:pPr>
            <a:r>
              <a:t>2020-08-20 getting set up for disinformation data science</a:t>
            </a:r>
          </a:p>
          <a:p>
            <a:pPr/>
            <a:r>
              <a:t>2020-05-27 Data sources (process, sources, stores)</a:t>
            </a:r>
          </a:p>
          <a:p>
            <a:pPr/>
            <a:r>
              <a:t>2020-07-04 Disinfo Data Science examples</a:t>
            </a:r>
          </a:p>
          <a:p>
            <a:pPr/>
            <a:r>
              <a:t>2020-08-05 Social text analysis</a:t>
            </a:r>
          </a:p>
          <a:p>
            <a:pPr/>
            <a:r>
              <a:t>TBA Image data analysis</a:t>
            </a:r>
          </a:p>
          <a:p>
            <a:pPr/>
            <a:r>
              <a:t>2020-07-11 Relationships as data</a:t>
            </a:r>
          </a:p>
          <a:p>
            <a:pPr/>
            <a:r>
              <a:t>TBA Extending your analysis with machine learning skillz</a:t>
            </a:r>
          </a:p>
          <a:p>
            <a:pPr/>
            <a:r>
              <a:t>TBA Communicating results (style, narratives, visualisations)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95;p19"/>
          <p:cNvSpPr txBox="1"/>
          <p:nvPr>
            <p:ph type="title"/>
          </p:nvPr>
        </p:nvSpPr>
        <p:spPr>
          <a:xfrm>
            <a:off x="460950" y="2153249"/>
            <a:ext cx="8222099" cy="840300"/>
          </a:xfrm>
          <a:prstGeom prst="rect">
            <a:avLst/>
          </a:prstGeom>
        </p:spPr>
        <p:txBody>
          <a:bodyPr/>
          <a:lstStyle>
            <a:lvl1pPr defTabSz="795527">
              <a:defRPr sz="4176"/>
            </a:lvl1pPr>
          </a:lstStyle>
          <a:p>
            <a:pPr/>
            <a:r>
              <a:t>What Tech Do We Need?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00;p20"/>
          <p:cNvSpPr txBox="1"/>
          <p:nvPr>
            <p:ph type="title"/>
          </p:nvPr>
        </p:nvSpPr>
        <p:spPr>
          <a:xfrm>
            <a:off x="387899" y="88274"/>
            <a:ext cx="8368202" cy="686102"/>
          </a:xfrm>
          <a:prstGeom prst="rect">
            <a:avLst/>
          </a:prstGeom>
        </p:spPr>
        <p:txBody>
          <a:bodyPr/>
          <a:lstStyle/>
          <a:p>
            <a:pPr/>
            <a:r>
              <a:t>DS4DR Technologies</a:t>
            </a:r>
          </a:p>
        </p:txBody>
      </p:sp>
      <p:sp>
        <p:nvSpPr>
          <p:cNvPr id="174" name="Google Shape;101;p20"/>
          <p:cNvSpPr txBox="1"/>
          <p:nvPr>
            <p:ph type="body" sz="half" idx="1"/>
          </p:nvPr>
        </p:nvSpPr>
        <p:spPr>
          <a:xfrm>
            <a:off x="167399" y="1010575"/>
            <a:ext cx="4404602" cy="3558000"/>
          </a:xfrm>
          <a:prstGeom prst="rect">
            <a:avLst/>
          </a:prstGeom>
        </p:spPr>
        <p:txBody>
          <a:bodyPr/>
          <a:lstStyle/>
          <a:p>
            <a:pPr marL="0" indent="0">
              <a:buSzTx/>
              <a:buNone/>
            </a:pPr>
            <a:r>
              <a:t>Python</a:t>
            </a:r>
          </a:p>
          <a:p>
            <a:pPr>
              <a:spcBef>
                <a:spcPts val="1600"/>
              </a:spcBef>
            </a:pPr>
            <a:r>
              <a:t>Jupyter notebooks</a:t>
            </a:r>
          </a:p>
          <a:p>
            <a:pPr/>
            <a:r>
              <a:t>Python libraries</a:t>
            </a:r>
          </a:p>
          <a:p>
            <a:pPr marL="0" indent="0">
              <a:spcBef>
                <a:spcPts val="1600"/>
              </a:spcBef>
              <a:buSzTx/>
              <a:buNone/>
            </a:pPr>
            <a:r>
              <a:t>Analysis</a:t>
            </a:r>
          </a:p>
          <a:p>
            <a:pPr>
              <a:spcBef>
                <a:spcPts val="1600"/>
              </a:spcBef>
            </a:pPr>
            <a:r>
              <a:t>Gephi</a:t>
            </a:r>
          </a:p>
        </p:txBody>
      </p:sp>
      <p:sp>
        <p:nvSpPr>
          <p:cNvPr id="175" name="Google Shape;102;p20"/>
          <p:cNvSpPr txBox="1"/>
          <p:nvPr/>
        </p:nvSpPr>
        <p:spPr>
          <a:xfrm>
            <a:off x="5040550" y="1029900"/>
            <a:ext cx="3811201" cy="35580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115000"/>
              </a:lnSpc>
              <a:defRPr sz="1800">
                <a:latin typeface="Roboto"/>
                <a:ea typeface="Roboto"/>
                <a:cs typeface="Roboto"/>
                <a:sym typeface="Roboto"/>
              </a:defRPr>
            </a:pPr>
            <a:r>
              <a:t>Online tools</a:t>
            </a:r>
          </a:p>
          <a:p>
            <a:pPr marL="457200" indent="-342900">
              <a:lnSpc>
                <a:spcPct val="115000"/>
              </a:lnSpc>
              <a:spcBef>
                <a:spcPts val="1600"/>
              </a:spcBef>
              <a:buClr>
                <a:srgbClr val="FFFFFF"/>
              </a:buClr>
              <a:buSzPts val="1800"/>
              <a:buFont typeface="Helvetica"/>
              <a:buChar char="●"/>
              <a:defRPr sz="1800">
                <a:latin typeface="Roboto"/>
                <a:ea typeface="Roboto"/>
                <a:cs typeface="Roboto"/>
                <a:sym typeface="Roboto"/>
              </a:defRPr>
            </a:pPr>
            <a:r>
              <a:t>crowdtangle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07;p21"/>
          <p:cNvSpPr txBox="1"/>
          <p:nvPr>
            <p:ph type="title"/>
          </p:nvPr>
        </p:nvSpPr>
        <p:spPr>
          <a:xfrm>
            <a:off x="460950" y="2153249"/>
            <a:ext cx="8222099" cy="840300"/>
          </a:xfrm>
          <a:prstGeom prst="rect">
            <a:avLst/>
          </a:prstGeom>
        </p:spPr>
        <p:txBody>
          <a:bodyPr/>
          <a:lstStyle>
            <a:lvl1pPr defTabSz="795527">
              <a:defRPr sz="4176"/>
            </a:lvl1pPr>
          </a:lstStyle>
          <a:p>
            <a:pPr/>
            <a:r>
              <a:t>Jupyter Notebooks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12;p22"/>
          <p:cNvSpPr txBox="1"/>
          <p:nvPr>
            <p:ph type="title"/>
          </p:nvPr>
        </p:nvSpPr>
        <p:spPr>
          <a:xfrm>
            <a:off x="387899" y="291774"/>
            <a:ext cx="8368202" cy="686102"/>
          </a:xfrm>
          <a:prstGeom prst="rect">
            <a:avLst/>
          </a:prstGeom>
        </p:spPr>
        <p:txBody>
          <a:bodyPr/>
          <a:lstStyle/>
          <a:p>
            <a:pPr/>
            <a:r>
              <a:t>Do this the easy way...</a:t>
            </a:r>
          </a:p>
        </p:txBody>
      </p:sp>
      <p:pic>
        <p:nvPicPr>
          <p:cNvPr id="180" name="Google Shape;113;p22" descr="Google Shape;113;p22"/>
          <p:cNvPicPr>
            <a:picLocks noChangeAspect="1"/>
          </p:cNvPicPr>
          <p:nvPr/>
        </p:nvPicPr>
        <p:blipFill>
          <a:blip r:embed="rId3">
            <a:extLst/>
          </a:blip>
          <a:stretch>
            <a:fillRect/>
          </a:stretch>
        </p:blipFill>
        <p:spPr>
          <a:xfrm>
            <a:off x="1833850" y="1034363"/>
            <a:ext cx="5300201" cy="3074775"/>
          </a:xfrm>
          <a:prstGeom prst="rect">
            <a:avLst/>
          </a:prstGeom>
          <a:ln w="12700">
            <a:miter lim="400000"/>
          </a:ln>
        </p:spPr>
      </p:pic>
      <p:sp>
        <p:nvSpPr>
          <p:cNvPr id="181" name="Google Shape;114;p22"/>
          <p:cNvSpPr txBox="1"/>
          <p:nvPr/>
        </p:nvSpPr>
        <p:spPr>
          <a:xfrm>
            <a:off x="1914600" y="4338799"/>
            <a:ext cx="5138700"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u="sng">
                <a:solidFill>
                  <a:schemeClr val="accent5"/>
                </a:solidFill>
                <a:uFill>
                  <a:solidFill>
                    <a:schemeClr val="accent5"/>
                  </a:solidFill>
                </a:uFill>
                <a:hlinkClick r:id="rId4" invalidUrl="" action="" tgtFrame="" tooltip="" history="1" highlightClick="0" endSnd="0"/>
              </a:defRPr>
            </a:lvl1pPr>
          </a:lstStyle>
          <a:p>
            <a:pPr>
              <a:defRPr>
                <a:solidFill>
                  <a:srgbClr val="FFFFFF"/>
                </a:solidFill>
                <a:uFillTx/>
              </a:defRPr>
            </a:pPr>
            <a:r>
              <a:rPr>
                <a:solidFill>
                  <a:schemeClr val="accent5"/>
                </a:solidFill>
                <a:uFill>
                  <a:solidFill>
                    <a:schemeClr val="accent5"/>
                  </a:solidFill>
                </a:uFill>
                <a:hlinkClick r:id="rId4" invalidUrl="" action="" tgtFrame="" tooltip="" history="1" highlightClick="0" endSnd="0"/>
              </a:rPr>
              <a:t>https://www.anaconda.com/products/individual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19;p23"/>
          <p:cNvSpPr txBox="1"/>
          <p:nvPr>
            <p:ph type="title"/>
          </p:nvPr>
        </p:nvSpPr>
        <p:spPr>
          <a:xfrm>
            <a:off x="387899" y="99199"/>
            <a:ext cx="8368202" cy="686102"/>
          </a:xfrm>
          <a:prstGeom prst="rect">
            <a:avLst/>
          </a:prstGeom>
        </p:spPr>
        <p:txBody>
          <a:bodyPr/>
          <a:lstStyle/>
          <a:p>
            <a:pPr/>
            <a:r>
              <a:t>Starting Jupyter</a:t>
            </a:r>
          </a:p>
        </p:txBody>
      </p:sp>
      <p:sp>
        <p:nvSpPr>
          <p:cNvPr id="186" name="Google Shape;120;p23"/>
          <p:cNvSpPr txBox="1"/>
          <p:nvPr>
            <p:ph type="body" sz="half" idx="1"/>
          </p:nvPr>
        </p:nvSpPr>
        <p:spPr>
          <a:xfrm>
            <a:off x="387899" y="845700"/>
            <a:ext cx="8368202" cy="1782599"/>
          </a:xfrm>
          <a:prstGeom prst="rect">
            <a:avLst/>
          </a:prstGeom>
        </p:spPr>
        <p:txBody>
          <a:bodyPr/>
          <a:lstStyle/>
          <a:p>
            <a:pPr marL="0" indent="0">
              <a:buSzTx/>
              <a:buNone/>
            </a:pPr>
            <a:r>
              <a:t>Open a terminal window</a:t>
            </a:r>
          </a:p>
          <a:p>
            <a:pPr marL="0" indent="0">
              <a:spcBef>
                <a:spcPts val="1600"/>
              </a:spcBef>
              <a:buSzTx/>
              <a:buNone/>
            </a:pPr>
            <a:r>
              <a:t>Move to the directory you want to run code from</a:t>
            </a:r>
          </a:p>
          <a:p>
            <a:pPr marL="0" indent="0">
              <a:spcBef>
                <a:spcPts val="1600"/>
              </a:spcBef>
              <a:buSzTx/>
              <a:buNone/>
            </a:pPr>
            <a:r>
              <a:t>Type “jupyter notebook”</a:t>
            </a:r>
          </a:p>
        </p:txBody>
      </p:sp>
      <p:pic>
        <p:nvPicPr>
          <p:cNvPr id="187" name="Google Shape;121;p23" descr="Google Shape;121;p23"/>
          <p:cNvPicPr>
            <a:picLocks noChangeAspect="1"/>
          </p:cNvPicPr>
          <p:nvPr/>
        </p:nvPicPr>
        <p:blipFill>
          <a:blip r:embed="rId3">
            <a:extLst/>
          </a:blip>
          <a:stretch>
            <a:fillRect/>
          </a:stretch>
        </p:blipFill>
        <p:spPr>
          <a:xfrm>
            <a:off x="323124" y="2626374"/>
            <a:ext cx="8524876" cy="17621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26;p24"/>
          <p:cNvSpPr txBox="1"/>
          <p:nvPr>
            <p:ph type="title"/>
          </p:nvPr>
        </p:nvSpPr>
        <p:spPr>
          <a:xfrm>
            <a:off x="387899" y="122349"/>
            <a:ext cx="8368202" cy="686102"/>
          </a:xfrm>
          <a:prstGeom prst="rect">
            <a:avLst/>
          </a:prstGeom>
        </p:spPr>
        <p:txBody>
          <a:bodyPr/>
          <a:lstStyle/>
          <a:p>
            <a:pPr/>
            <a:r>
              <a:t>What you get: the Jupyter Dashboard</a:t>
            </a:r>
          </a:p>
        </p:txBody>
      </p:sp>
      <p:pic>
        <p:nvPicPr>
          <p:cNvPr id="192" name="Google Shape;127;p24" descr="Google Shape;127;p24"/>
          <p:cNvPicPr>
            <a:picLocks noChangeAspect="1"/>
          </p:cNvPicPr>
          <p:nvPr/>
        </p:nvPicPr>
        <p:blipFill>
          <a:blip r:embed="rId3">
            <a:extLst/>
          </a:blip>
          <a:stretch>
            <a:fillRect/>
          </a:stretch>
        </p:blipFill>
        <p:spPr>
          <a:xfrm>
            <a:off x="533400" y="960849"/>
            <a:ext cx="7903985" cy="40302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32;p25"/>
          <p:cNvSpPr txBox="1"/>
          <p:nvPr>
            <p:ph type="title"/>
          </p:nvPr>
        </p:nvSpPr>
        <p:spPr>
          <a:xfrm>
            <a:off x="387899" y="145499"/>
            <a:ext cx="8368202" cy="686102"/>
          </a:xfrm>
          <a:prstGeom prst="rect">
            <a:avLst/>
          </a:prstGeom>
        </p:spPr>
        <p:txBody>
          <a:bodyPr/>
          <a:lstStyle/>
          <a:p>
            <a:pPr/>
            <a:r>
              <a:t>Code file in Jupyter</a:t>
            </a:r>
          </a:p>
        </p:txBody>
      </p:sp>
      <p:pic>
        <p:nvPicPr>
          <p:cNvPr id="197" name="Google Shape;133;p25" descr="Google Shape;133;p25"/>
          <p:cNvPicPr>
            <a:picLocks noChangeAspect="1"/>
          </p:cNvPicPr>
          <p:nvPr/>
        </p:nvPicPr>
        <p:blipFill>
          <a:blip r:embed="rId3">
            <a:extLst/>
          </a:blip>
          <a:stretch>
            <a:fillRect/>
          </a:stretch>
        </p:blipFill>
        <p:spPr>
          <a:xfrm>
            <a:off x="1364224" y="831600"/>
            <a:ext cx="6167229" cy="40071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