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 b="def" i="def"/>
      <a:tcStyle>
        <a:tcBdr/>
        <a:fill>
          <a:solidFill>
            <a:srgbClr val="E6EBF4"/>
          </a:solidFill>
        </a:fill>
      </a:tcStyle>
    </a:band2H>
    <a:firstCol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CADCD9"/>
          </a:solidFill>
        </a:fill>
      </a:tcStyle>
    </a:wholeTbl>
    <a:band2H>
      <a:tcTxStyle b="def" i="def"/>
      <a:tcStyle>
        <a:tcBdr/>
        <a:fill>
          <a:solidFill>
            <a:srgbClr val="E6EEED"/>
          </a:solidFill>
        </a:fill>
      </a:tcStyle>
    </a:band2H>
    <a:firstCol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7CC"/>
          </a:solidFill>
        </a:fill>
      </a:tcStyle>
    </a:wholeTbl>
    <a:band2H>
      <a:tcTxStyle b="def" i="def"/>
      <a:tcStyle>
        <a:tcBdr/>
        <a:fill>
          <a:solidFill>
            <a:srgbClr val="FFFBE7"/>
          </a:solidFill>
        </a:fill>
      </a:tcStyle>
    </a:band2H>
    <a:firstCol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00517C"/>
          </a:solidFill>
        </a:fill>
      </a:tcStyle>
    </a:band2H>
    <a:firstCol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517C"/>
          </a:solidFill>
        </a:fill>
      </a:tcStyle>
    </a:lastRow>
    <a:fir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;p2"/>
          <p:cNvSpPr/>
          <p:nvPr/>
        </p:nvSpPr>
        <p:spPr>
          <a:xfrm>
            <a:off x="1524800" y="672605"/>
            <a:ext cx="1081626" cy="112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chemeClr val="accent5"/>
            </a:solidFill>
            <a:miter lim="8000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" name="Google Shape;11;p2"/>
          <p:cNvSpPr/>
          <p:nvPr/>
        </p:nvSpPr>
        <p:spPr>
          <a:xfrm rot="10800000">
            <a:off x="6537562" y="3342925"/>
            <a:ext cx="1081626" cy="112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chemeClr val="accent5"/>
            </a:solidFill>
            <a:miter lim="8000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" name="Google Shape;12;p2"/>
          <p:cNvSpPr/>
          <p:nvPr/>
        </p:nvSpPr>
        <p:spPr>
          <a:xfrm>
            <a:off x="4359602" y="281746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1680302" y="1188925"/>
            <a:ext cx="5783401" cy="1457401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680302" y="3049449"/>
            <a:ext cx="5783401" cy="90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53;p11"/>
          <p:cNvSpPr/>
          <p:nvPr/>
        </p:nvSpPr>
        <p:spPr>
          <a:xfrm>
            <a:off x="149" y="5076825"/>
            <a:ext cx="9143702" cy="666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0" name="xx%"/>
          <p:cNvSpPr txBox="1"/>
          <p:nvPr>
            <p:ph type="title" hasCustomPrompt="1"/>
          </p:nvPr>
        </p:nvSpPr>
        <p:spPr>
          <a:xfrm>
            <a:off x="387899" y="1152450"/>
            <a:ext cx="8368202" cy="1538400"/>
          </a:xfrm>
          <a:prstGeom prst="rect">
            <a:avLst/>
          </a:prstGeom>
        </p:spPr>
        <p:txBody>
          <a:bodyPr anchor="ctr"/>
          <a:lstStyle>
            <a:lvl1pPr algn="ctr">
              <a:defRPr sz="13000">
                <a:solidFill>
                  <a:schemeClr val="accent5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387899" y="2919450"/>
            <a:ext cx="8368202" cy="1071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7;p3"/>
          <p:cNvSpPr/>
          <p:nvPr/>
        </p:nvSpPr>
        <p:spPr>
          <a:xfrm>
            <a:off x="4359602" y="281746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80750" y="1764950"/>
            <a:ext cx="8222100" cy="907501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1;p4"/>
          <p:cNvSpPr/>
          <p:nvPr/>
        </p:nvSpPr>
        <p:spPr>
          <a:xfrm>
            <a:off x="492563" y="126028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26;p5"/>
          <p:cNvSpPr/>
          <p:nvPr/>
        </p:nvSpPr>
        <p:spPr>
          <a:xfrm>
            <a:off x="492563" y="126028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half" idx="1"/>
          </p:nvPr>
        </p:nvSpPr>
        <p:spPr>
          <a:xfrm>
            <a:off x="387899" y="1489824"/>
            <a:ext cx="3999902" cy="30789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29;p5"/>
          <p:cNvSpPr txBox="1"/>
          <p:nvPr>
            <p:ph type="body" sz="half" idx="21"/>
          </p:nvPr>
        </p:nvSpPr>
        <p:spPr>
          <a:xfrm>
            <a:off x="4756199" y="1489824"/>
            <a:ext cx="3999902" cy="3078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35;p7"/>
          <p:cNvSpPr/>
          <p:nvPr/>
        </p:nvSpPr>
        <p:spPr>
          <a:xfrm>
            <a:off x="489218" y="1412276"/>
            <a:ext cx="3315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387899" y="555600"/>
            <a:ext cx="2808001" cy="755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387899" y="1594024"/>
            <a:ext cx="2808001" cy="2681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xfrm>
            <a:off x="490250" y="526349"/>
            <a:ext cx="56187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43;p9"/>
          <p:cNvSpPr/>
          <p:nvPr/>
        </p:nvSpPr>
        <p:spPr>
          <a:xfrm>
            <a:off x="4572000" y="-75"/>
            <a:ext cx="4572000" cy="5143501"/>
          </a:xfrm>
          <a:prstGeom prst="rect">
            <a:avLst/>
          </a:prstGeom>
          <a:solidFill>
            <a:srgbClr val="00406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0" name="Google Shape;44;p9"/>
          <p:cNvSpPr/>
          <p:nvPr/>
        </p:nvSpPr>
        <p:spPr>
          <a:xfrm>
            <a:off x="5029675" y="4495503"/>
            <a:ext cx="540901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xfrm>
            <a:off x="265500" y="1209075"/>
            <a:ext cx="4045200" cy="1506301"/>
          </a:xfrm>
          <a:prstGeom prst="rect">
            <a:avLst/>
          </a:prstGeom>
        </p:spPr>
        <p:txBody>
          <a:bodyPr/>
          <a:lstStyle>
            <a:lvl1pPr algn="ctr">
              <a:defRPr sz="3800"/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265500" y="2769000"/>
            <a:ext cx="4045200" cy="13455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Google Shape;47;p9"/>
          <p:cNvSpPr txBox="1"/>
          <p:nvPr>
            <p:ph type="body" sz="half" idx="21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Body Level One…"/>
          <p:cNvSpPr txBox="1"/>
          <p:nvPr>
            <p:ph type="body" sz="quarter" idx="1"/>
          </p:nvPr>
        </p:nvSpPr>
        <p:spPr>
          <a:xfrm>
            <a:off x="319499" y="4233724"/>
            <a:ext cx="5998802" cy="598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87899" y="458024"/>
            <a:ext cx="8368202" cy="68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thehive-project.org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63;p13"/>
          <p:cNvSpPr txBox="1"/>
          <p:nvPr>
            <p:ph type="ctrTitle"/>
          </p:nvPr>
        </p:nvSpPr>
        <p:spPr>
          <a:xfrm>
            <a:off x="1680302" y="1188925"/>
            <a:ext cx="5783401" cy="1457401"/>
          </a:xfrm>
          <a:prstGeom prst="rect">
            <a:avLst/>
          </a:prstGeom>
        </p:spPr>
        <p:txBody>
          <a:bodyPr/>
          <a:lstStyle/>
          <a:p>
            <a:pPr/>
            <a:r>
              <a:t>CTI League</a:t>
            </a:r>
          </a:p>
          <a:p>
            <a:pPr/>
            <a:r>
              <a:t>Disinformation</a:t>
            </a:r>
          </a:p>
        </p:txBody>
      </p:sp>
      <p:sp>
        <p:nvSpPr>
          <p:cNvPr id="119" name="Google Shape;64;p13"/>
          <p:cNvSpPr txBox="1"/>
          <p:nvPr>
            <p:ph type="subTitle" sz="quarter" idx="1"/>
          </p:nvPr>
        </p:nvSpPr>
        <p:spPr>
          <a:xfrm>
            <a:off x="1680302" y="3049449"/>
            <a:ext cx="5783401" cy="909001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defRPr sz="2376"/>
            </a:pPr>
            <a:r>
              <a:t>2020-05-02</a:t>
            </a:r>
          </a:p>
          <a:p>
            <a:pPr marL="0" indent="0" defTabSz="905255">
              <a:defRPr sz="2376"/>
            </a:pPr>
            <a:r>
              <a:t>HIVE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69;p14"/>
          <p:cNvSpPr/>
          <p:nvPr/>
        </p:nvSpPr>
        <p:spPr>
          <a:xfrm>
            <a:off x="4167216" y="2544155"/>
            <a:ext cx="307549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6200"/>
                </a:moveTo>
                <a:cubicBezTo>
                  <a:pt x="7200" y="5400"/>
                  <a:pt x="14400" y="-5400"/>
                  <a:pt x="21600" y="0"/>
                </a:cubicBez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2" name="Google Shape;72;p14"/>
          <p:cNvSpPr txBox="1"/>
          <p:nvPr>
            <p:ph type="title"/>
          </p:nvPr>
        </p:nvSpPr>
        <p:spPr>
          <a:xfrm>
            <a:off x="387899" y="749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Disinformation Incident Process</a:t>
            </a:r>
          </a:p>
        </p:txBody>
      </p:sp>
      <p:grpSp>
        <p:nvGrpSpPr>
          <p:cNvPr id="125" name="Google Shape;73;p14"/>
          <p:cNvGrpSpPr/>
          <p:nvPr/>
        </p:nvGrpSpPr>
        <p:grpSpPr>
          <a:xfrm>
            <a:off x="149925" y="1429900"/>
            <a:ext cx="1299000" cy="1118401"/>
            <a:chOff x="0" y="0"/>
            <a:chExt cx="1298999" cy="1118400"/>
          </a:xfrm>
        </p:grpSpPr>
        <p:sp>
          <p:nvSpPr>
            <p:cNvPr id="123" name="Rectangle"/>
            <p:cNvSpPr/>
            <p:nvPr/>
          </p:nvSpPr>
          <p:spPr>
            <a:xfrm>
              <a:off x="0" y="-1"/>
              <a:ext cx="1299000" cy="1118402"/>
            </a:xfrm>
            <a:prstGeom prst="rect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20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24" name="Humans…"/>
            <p:cNvSpPr txBox="1"/>
            <p:nvPr/>
          </p:nvSpPr>
          <p:spPr>
            <a:xfrm>
              <a:off x="14287" y="14287"/>
              <a:ext cx="1270426" cy="1097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algn="ctr">
                <a:defRPr b="1" sz="2000">
                  <a:latin typeface="Roboto"/>
                  <a:ea typeface="Roboto"/>
                  <a:cs typeface="Roboto"/>
                  <a:sym typeface="Roboto"/>
                </a:defRPr>
              </a:pPr>
              <a:r>
                <a:t>Humans</a:t>
              </a:r>
            </a:p>
            <a:p>
              <a:pPr algn="ctr">
                <a:defRPr sz="2000">
                  <a:latin typeface="Roboto"/>
                  <a:ea typeface="Roboto"/>
                  <a:cs typeface="Roboto"/>
                  <a:sym typeface="Roboto"/>
                </a:defRPr>
              </a:pPr>
              <a:r>
                <a:t>Groups</a:t>
              </a:r>
            </a:p>
            <a:p>
              <a:pPr algn="ctr">
                <a:defRPr sz="2000">
                  <a:latin typeface="Roboto"/>
                  <a:ea typeface="Roboto"/>
                  <a:cs typeface="Roboto"/>
                  <a:sym typeface="Roboto"/>
                </a:defRPr>
              </a:pPr>
              <a:r>
                <a:t>Feeds</a:t>
              </a:r>
            </a:p>
          </p:txBody>
        </p:sp>
      </p:grpSp>
      <p:grpSp>
        <p:nvGrpSpPr>
          <p:cNvPr id="128" name="Google Shape;74;p14"/>
          <p:cNvGrpSpPr/>
          <p:nvPr/>
        </p:nvGrpSpPr>
        <p:grpSpPr>
          <a:xfrm>
            <a:off x="149925" y="2981449"/>
            <a:ext cx="1299000" cy="1118402"/>
            <a:chOff x="0" y="0"/>
            <a:chExt cx="1298999" cy="1118400"/>
          </a:xfrm>
        </p:grpSpPr>
        <p:sp>
          <p:nvSpPr>
            <p:cNvPr id="126" name="Rectangle"/>
            <p:cNvSpPr/>
            <p:nvPr/>
          </p:nvSpPr>
          <p:spPr>
            <a:xfrm>
              <a:off x="0" y="-1"/>
              <a:ext cx="1299000" cy="1118402"/>
            </a:xfrm>
            <a:prstGeom prst="rect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20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27" name="Slack…"/>
            <p:cNvSpPr txBox="1"/>
            <p:nvPr/>
          </p:nvSpPr>
          <p:spPr>
            <a:xfrm>
              <a:off x="14287" y="14287"/>
              <a:ext cx="1270426" cy="1097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algn="ctr">
                <a:defRPr b="1" sz="2000">
                  <a:latin typeface="Roboto"/>
                  <a:ea typeface="Roboto"/>
                  <a:cs typeface="Roboto"/>
                  <a:sym typeface="Roboto"/>
                </a:defRPr>
              </a:pPr>
              <a:r>
                <a:t>Slack</a:t>
              </a:r>
            </a:p>
            <a:p>
              <a:pPr algn="ctr">
                <a:defRPr sz="2000">
                  <a:latin typeface="Roboto"/>
                  <a:ea typeface="Roboto"/>
                  <a:cs typeface="Roboto"/>
                  <a:sym typeface="Roboto"/>
                </a:defRPr>
              </a:pPr>
              <a:r>
                <a:t>Incident go/nogo</a:t>
              </a:r>
            </a:p>
          </p:txBody>
        </p:sp>
      </p:grpSp>
      <p:grpSp>
        <p:nvGrpSpPr>
          <p:cNvPr id="131" name="Google Shape;75;p14"/>
          <p:cNvGrpSpPr/>
          <p:nvPr/>
        </p:nvGrpSpPr>
        <p:grpSpPr>
          <a:xfrm>
            <a:off x="4570774" y="1233787"/>
            <a:ext cx="2127001" cy="1416339"/>
            <a:chOff x="0" y="0"/>
            <a:chExt cx="2127000" cy="1416337"/>
          </a:xfrm>
        </p:grpSpPr>
        <p:sp>
          <p:nvSpPr>
            <p:cNvPr id="129" name="Rectangle"/>
            <p:cNvSpPr/>
            <p:nvPr/>
          </p:nvSpPr>
          <p:spPr>
            <a:xfrm>
              <a:off x="0" y="0"/>
              <a:ext cx="2127001" cy="1118401"/>
            </a:xfrm>
            <a:prstGeom prst="rect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20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30" name="DKAN…"/>
            <p:cNvSpPr txBox="1"/>
            <p:nvPr/>
          </p:nvSpPr>
          <p:spPr>
            <a:xfrm>
              <a:off x="14287" y="14287"/>
              <a:ext cx="2098426" cy="14020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algn="ctr">
                <a:defRPr b="1" sz="2000">
                  <a:latin typeface="Roboto"/>
                  <a:ea typeface="Roboto"/>
                  <a:cs typeface="Roboto"/>
                  <a:sym typeface="Roboto"/>
                </a:defRPr>
              </a:pPr>
              <a:r>
                <a:t>DKAN</a:t>
              </a:r>
            </a:p>
            <a:p>
              <a:pPr algn="ctr">
                <a:defRPr sz="2000">
                  <a:latin typeface="Roboto"/>
                  <a:ea typeface="Roboto"/>
                  <a:cs typeface="Roboto"/>
                  <a:sym typeface="Roboto"/>
                </a:defRPr>
              </a:pPr>
              <a:r>
                <a:t>Incident data</a:t>
              </a:r>
            </a:p>
            <a:p>
              <a:pPr algn="ctr">
                <a:defRPr sz="2000">
                  <a:latin typeface="Roboto"/>
                  <a:ea typeface="Roboto"/>
                  <a:cs typeface="Roboto"/>
                  <a:sym typeface="Roboto"/>
                </a:defRPr>
              </a:pPr>
              <a:r>
                <a:t>Background data</a:t>
              </a:r>
            </a:p>
          </p:txBody>
        </p:sp>
      </p:grpSp>
      <p:grpSp>
        <p:nvGrpSpPr>
          <p:cNvPr id="134" name="Google Shape;76;p14"/>
          <p:cNvGrpSpPr/>
          <p:nvPr/>
        </p:nvGrpSpPr>
        <p:grpSpPr>
          <a:xfrm>
            <a:off x="4815575" y="2711500"/>
            <a:ext cx="1832101" cy="806738"/>
            <a:chOff x="0" y="0"/>
            <a:chExt cx="1832099" cy="806737"/>
          </a:xfrm>
        </p:grpSpPr>
        <p:sp>
          <p:nvSpPr>
            <p:cNvPr id="132" name="Rectangle"/>
            <p:cNvSpPr/>
            <p:nvPr/>
          </p:nvSpPr>
          <p:spPr>
            <a:xfrm>
              <a:off x="0" y="0"/>
              <a:ext cx="1832100" cy="782700"/>
            </a:xfrm>
            <a:prstGeom prst="rect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20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33" name="GITHUB…"/>
            <p:cNvSpPr txBox="1"/>
            <p:nvPr/>
          </p:nvSpPr>
          <p:spPr>
            <a:xfrm>
              <a:off x="14287" y="14287"/>
              <a:ext cx="1803526" cy="792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algn="ctr">
                <a:defRPr b="1" sz="2000">
                  <a:latin typeface="Roboto"/>
                  <a:ea typeface="Roboto"/>
                  <a:cs typeface="Roboto"/>
                  <a:sym typeface="Roboto"/>
                </a:defRPr>
              </a:pPr>
              <a:r>
                <a:t>GITHUB</a:t>
              </a:r>
            </a:p>
            <a:p>
              <a:pPr algn="ctr">
                <a:defRPr sz="2000">
                  <a:latin typeface="Roboto"/>
                  <a:ea typeface="Roboto"/>
                  <a:cs typeface="Roboto"/>
                  <a:sym typeface="Roboto"/>
                </a:defRPr>
              </a:pPr>
              <a:r>
                <a:t>Incident data</a:t>
              </a:r>
            </a:p>
          </p:txBody>
        </p:sp>
      </p:grpSp>
      <p:grpSp>
        <p:nvGrpSpPr>
          <p:cNvPr id="137" name="Google Shape;71;p14"/>
          <p:cNvGrpSpPr/>
          <p:nvPr/>
        </p:nvGrpSpPr>
        <p:grpSpPr>
          <a:xfrm>
            <a:off x="7256999" y="1984954"/>
            <a:ext cx="1499101" cy="1118402"/>
            <a:chOff x="0" y="0"/>
            <a:chExt cx="1499100" cy="1118400"/>
          </a:xfrm>
        </p:grpSpPr>
        <p:sp>
          <p:nvSpPr>
            <p:cNvPr id="135" name="Rectangle"/>
            <p:cNvSpPr/>
            <p:nvPr/>
          </p:nvSpPr>
          <p:spPr>
            <a:xfrm>
              <a:off x="-1" y="-1"/>
              <a:ext cx="1499102" cy="1118402"/>
            </a:xfrm>
            <a:prstGeom prst="rect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20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36" name="Slack…"/>
            <p:cNvSpPr txBox="1"/>
            <p:nvPr/>
          </p:nvSpPr>
          <p:spPr>
            <a:xfrm>
              <a:off x="14287" y="14287"/>
              <a:ext cx="1470526" cy="1097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algn="ctr">
                <a:defRPr b="1" sz="2000">
                  <a:latin typeface="Roboto"/>
                  <a:ea typeface="Roboto"/>
                  <a:cs typeface="Roboto"/>
                  <a:sym typeface="Roboto"/>
                </a:defRPr>
              </a:pPr>
              <a:r>
                <a:t>Slack</a:t>
              </a:r>
            </a:p>
            <a:p>
              <a:pPr algn="ctr">
                <a:defRPr sz="2000">
                  <a:latin typeface="Roboto"/>
                  <a:ea typeface="Roboto"/>
                  <a:cs typeface="Roboto"/>
                  <a:sym typeface="Roboto"/>
                </a:defRPr>
              </a:pPr>
              <a:r>
                <a:t>Reporting</a:t>
              </a:r>
            </a:p>
            <a:p>
              <a:pPr algn="ctr">
                <a:defRPr sz="2000">
                  <a:latin typeface="Roboto"/>
                  <a:ea typeface="Roboto"/>
                  <a:cs typeface="Roboto"/>
                  <a:sym typeface="Roboto"/>
                </a:defRPr>
              </a:pPr>
              <a:r>
                <a:t>Countering</a:t>
              </a:r>
            </a:p>
          </p:txBody>
        </p:sp>
      </p:grpSp>
      <p:grpSp>
        <p:nvGrpSpPr>
          <p:cNvPr id="140" name="Google Shape;70;p14"/>
          <p:cNvGrpSpPr/>
          <p:nvPr/>
        </p:nvGrpSpPr>
        <p:grpSpPr>
          <a:xfrm>
            <a:off x="2126088" y="1984954"/>
            <a:ext cx="2026800" cy="1118402"/>
            <a:chOff x="0" y="0"/>
            <a:chExt cx="2026798" cy="1118400"/>
          </a:xfrm>
        </p:grpSpPr>
        <p:sp>
          <p:nvSpPr>
            <p:cNvPr id="138" name="Rectangle"/>
            <p:cNvSpPr/>
            <p:nvPr/>
          </p:nvSpPr>
          <p:spPr>
            <a:xfrm>
              <a:off x="0" y="-1"/>
              <a:ext cx="2026799" cy="1118402"/>
            </a:xfrm>
            <a:prstGeom prst="rect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20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39" name="HIVE…"/>
            <p:cNvSpPr txBox="1"/>
            <p:nvPr/>
          </p:nvSpPr>
          <p:spPr>
            <a:xfrm>
              <a:off x="14287" y="14287"/>
              <a:ext cx="1998225" cy="1097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algn="ctr">
                <a:defRPr b="1" sz="2000">
                  <a:latin typeface="Roboto"/>
                  <a:ea typeface="Roboto"/>
                  <a:cs typeface="Roboto"/>
                  <a:sym typeface="Roboto"/>
                </a:defRPr>
              </a:pPr>
              <a:r>
                <a:t>HIVE</a:t>
              </a:r>
            </a:p>
            <a:p>
              <a:pPr algn="ctr">
                <a:defRPr sz="2000">
                  <a:latin typeface="Roboto"/>
                  <a:ea typeface="Roboto"/>
                  <a:cs typeface="Roboto"/>
                  <a:sym typeface="Roboto"/>
                </a:defRPr>
              </a:pPr>
              <a:r>
                <a:t>Incident tasks</a:t>
              </a:r>
            </a:p>
            <a:p>
              <a:pPr algn="ctr">
                <a:defRPr sz="2000">
                  <a:latin typeface="Roboto"/>
                  <a:ea typeface="Roboto"/>
                  <a:cs typeface="Roboto"/>
                  <a:sym typeface="Roboto"/>
                </a:defRPr>
              </a:pPr>
              <a:r>
                <a:t>analysis</a:t>
              </a:r>
            </a:p>
          </p:txBody>
        </p:sp>
      </p:grpSp>
      <p:sp>
        <p:nvSpPr>
          <p:cNvPr id="141" name="Google Shape;77;p14"/>
          <p:cNvSpPr txBox="1"/>
          <p:nvPr/>
        </p:nvSpPr>
        <p:spPr>
          <a:xfrm>
            <a:off x="-1" y="756574"/>
            <a:ext cx="1482302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2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Alerting</a:t>
            </a:r>
          </a:p>
        </p:txBody>
      </p:sp>
      <p:sp>
        <p:nvSpPr>
          <p:cNvPr id="142" name="Google Shape;78;p14"/>
          <p:cNvSpPr txBox="1"/>
          <p:nvPr/>
        </p:nvSpPr>
        <p:spPr>
          <a:xfrm>
            <a:off x="7090499" y="756574"/>
            <a:ext cx="18321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2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Action</a:t>
            </a:r>
          </a:p>
        </p:txBody>
      </p:sp>
      <p:sp>
        <p:nvSpPr>
          <p:cNvPr id="143" name="Google Shape;79;p14"/>
          <p:cNvSpPr txBox="1"/>
          <p:nvPr/>
        </p:nvSpPr>
        <p:spPr>
          <a:xfrm>
            <a:off x="4718225" y="756574"/>
            <a:ext cx="18321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2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Collection</a:t>
            </a:r>
          </a:p>
        </p:txBody>
      </p:sp>
      <p:sp>
        <p:nvSpPr>
          <p:cNvPr id="144" name="Google Shape;80;p14"/>
          <p:cNvSpPr txBox="1"/>
          <p:nvPr/>
        </p:nvSpPr>
        <p:spPr>
          <a:xfrm>
            <a:off x="2159399" y="684825"/>
            <a:ext cx="1832101" cy="79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2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Organisation and Analysis</a:t>
            </a:r>
          </a:p>
        </p:txBody>
      </p:sp>
      <p:sp>
        <p:nvSpPr>
          <p:cNvPr id="159" name="Google Shape;81;p14"/>
          <p:cNvSpPr/>
          <p:nvPr/>
        </p:nvSpPr>
        <p:spPr>
          <a:xfrm>
            <a:off x="799425" y="2562581"/>
            <a:ext cx="1" cy="404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7200"/>
                  <a:pt x="0" y="14400"/>
                  <a:pt x="0" y="21600"/>
                </a:cubicBezTo>
              </a:path>
            </a:pathLst>
          </a:custGeom>
          <a:ln w="381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0" name="Google Shape;82;p14"/>
          <p:cNvSpPr/>
          <p:nvPr/>
        </p:nvSpPr>
        <p:spPr>
          <a:xfrm>
            <a:off x="1463184" y="2981786"/>
            <a:ext cx="648617" cy="276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1" name="Google Shape;83;p14"/>
          <p:cNvSpPr/>
          <p:nvPr/>
        </p:nvSpPr>
        <p:spPr>
          <a:xfrm>
            <a:off x="3996607" y="3117636"/>
            <a:ext cx="1013442" cy="678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FFFFFF"/>
            </a:solidFill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2" name="Google Shape;85;p14"/>
          <p:cNvSpPr/>
          <p:nvPr/>
        </p:nvSpPr>
        <p:spPr>
          <a:xfrm>
            <a:off x="4167216" y="2202115"/>
            <a:ext cx="389272" cy="9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FFFFFF"/>
            </a:solidFill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3" name="Google Shape;86;p14"/>
          <p:cNvSpPr/>
          <p:nvPr/>
        </p:nvSpPr>
        <p:spPr>
          <a:xfrm>
            <a:off x="4167216" y="2770431"/>
            <a:ext cx="634072" cy="139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FFFFFF"/>
            </a:solidFill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52" name="Google Shape;84;p14"/>
          <p:cNvGrpSpPr/>
          <p:nvPr/>
        </p:nvGrpSpPr>
        <p:grpSpPr>
          <a:xfrm>
            <a:off x="4620874" y="3809996"/>
            <a:ext cx="2026800" cy="806738"/>
            <a:chOff x="0" y="0"/>
            <a:chExt cx="2026798" cy="806737"/>
          </a:xfrm>
        </p:grpSpPr>
        <p:sp>
          <p:nvSpPr>
            <p:cNvPr id="150" name="Rectangle"/>
            <p:cNvSpPr/>
            <p:nvPr/>
          </p:nvSpPr>
          <p:spPr>
            <a:xfrm>
              <a:off x="0" y="0"/>
              <a:ext cx="2026799" cy="782700"/>
            </a:xfrm>
            <a:prstGeom prst="rect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20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51" name="MISP…"/>
            <p:cNvSpPr txBox="1"/>
            <p:nvPr/>
          </p:nvSpPr>
          <p:spPr>
            <a:xfrm>
              <a:off x="14287" y="14287"/>
              <a:ext cx="1998225" cy="792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algn="ctr">
                <a:defRPr b="1" sz="2000">
                  <a:latin typeface="Roboto"/>
                  <a:ea typeface="Roboto"/>
                  <a:cs typeface="Roboto"/>
                  <a:sym typeface="Roboto"/>
                </a:defRPr>
              </a:pPr>
              <a:r>
                <a:t>MISP</a:t>
              </a:r>
            </a:p>
            <a:p>
              <a:pPr algn="ctr">
                <a:defRPr sz="2000">
                  <a:latin typeface="Roboto"/>
                  <a:ea typeface="Roboto"/>
                  <a:cs typeface="Roboto"/>
                  <a:sym typeface="Roboto"/>
                </a:defRPr>
              </a:pPr>
              <a:r>
                <a:t>Incident objects</a:t>
              </a:r>
            </a:p>
          </p:txBody>
        </p:sp>
      </p:grpSp>
      <p:grpSp>
        <p:nvGrpSpPr>
          <p:cNvPr id="155" name="Google Shape;87;p14"/>
          <p:cNvGrpSpPr/>
          <p:nvPr/>
        </p:nvGrpSpPr>
        <p:grpSpPr>
          <a:xfrm>
            <a:off x="2159399" y="3824675"/>
            <a:ext cx="1657501" cy="806738"/>
            <a:chOff x="0" y="0"/>
            <a:chExt cx="1657499" cy="806737"/>
          </a:xfrm>
        </p:grpSpPr>
        <p:sp>
          <p:nvSpPr>
            <p:cNvPr id="153" name="Rectangle"/>
            <p:cNvSpPr/>
            <p:nvPr/>
          </p:nvSpPr>
          <p:spPr>
            <a:xfrm>
              <a:off x="0" y="0"/>
              <a:ext cx="1657500" cy="740101"/>
            </a:xfrm>
            <a:prstGeom prst="rect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20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54" name="Enrichment…"/>
            <p:cNvSpPr txBox="1"/>
            <p:nvPr/>
          </p:nvSpPr>
          <p:spPr>
            <a:xfrm>
              <a:off x="14287" y="14287"/>
              <a:ext cx="1628926" cy="792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algn="ctr">
                <a:defRPr b="1" sz="2000">
                  <a:latin typeface="Roboto"/>
                  <a:ea typeface="Roboto"/>
                  <a:cs typeface="Roboto"/>
                  <a:sym typeface="Roboto"/>
                </a:defRPr>
              </a:pPr>
              <a:r>
                <a:t>Enrichment</a:t>
              </a:r>
            </a:p>
            <a:p>
              <a:pPr algn="ctr">
                <a:defRPr sz="2000">
                  <a:latin typeface="Roboto"/>
                  <a:ea typeface="Roboto"/>
                  <a:cs typeface="Roboto"/>
                  <a:sym typeface="Roboto"/>
                </a:defRPr>
              </a:pPr>
              <a:r>
                <a:t>FrankCode</a:t>
              </a:r>
            </a:p>
          </p:txBody>
        </p:sp>
      </p:grpSp>
      <p:sp>
        <p:nvSpPr>
          <p:cNvPr id="164" name="Google Shape;88;p14"/>
          <p:cNvSpPr/>
          <p:nvPr/>
        </p:nvSpPr>
        <p:spPr>
          <a:xfrm>
            <a:off x="3831037" y="4219065"/>
            <a:ext cx="775551" cy="4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FFFFFF"/>
            </a:solidFill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5" name="Google Shape;89;p14"/>
          <p:cNvSpPr/>
          <p:nvPr/>
        </p:nvSpPr>
        <p:spPr>
          <a:xfrm>
            <a:off x="6227846" y="3081615"/>
            <a:ext cx="1014867" cy="714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94;p15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That’s nice, but… </a:t>
            </a:r>
          </a:p>
        </p:txBody>
      </p:sp>
      <p:sp>
        <p:nvSpPr>
          <p:cNvPr id="168" name="Google Shape;95;p15"/>
          <p:cNvSpPr txBox="1"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… tech doesn’t run without people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We need your help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Your input on how to make it easier to join in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Your experience so we can build out the Hive playbooks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00;p16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HIVE</a:t>
            </a:r>
          </a:p>
        </p:txBody>
      </p:sp>
      <p:sp>
        <p:nvSpPr>
          <p:cNvPr id="171" name="Google Shape;101;p16"/>
          <p:cNvSpPr txBox="1"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</p:spPr>
        <p:txBody>
          <a:bodyPr/>
          <a:lstStyle/>
          <a:p>
            <a:pPr/>
            <a:r>
              <a:t>Collaborative investigation platform</a:t>
            </a:r>
          </a:p>
          <a:p>
            <a:pPr lvl="1" marL="914400" indent="-317500">
              <a:buSzPts val="1400"/>
              <a:defRPr sz="1400"/>
            </a:pPr>
            <a:r>
              <a:t>Built for incident response</a:t>
            </a:r>
          </a:p>
          <a:p>
            <a:pPr lvl="1" marL="914400" indent="-317500">
              <a:buSzPts val="1400"/>
              <a:defRPr sz="1400"/>
            </a:pPr>
            <a:r>
              <a:t>Built for teams</a:t>
            </a:r>
          </a:p>
          <a:p>
            <a:pPr lvl="1" marL="914400" indent="-317500">
              <a:buSzPts val="1400"/>
              <a:defRPr sz="1400"/>
            </a:pPr>
            <a:r>
              <a:t>Built to work with MISP and Cortex</a:t>
            </a:r>
          </a:p>
          <a:p>
            <a:pPr>
              <a:buSzPts val="1100"/>
              <a:defRPr sz="1100" u="sng">
                <a:solidFill>
                  <a:schemeClr val="accent5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https://thehive-project.org/</a:t>
            </a:r>
          </a:p>
          <a:p>
            <a:pPr/>
            <a:r>
              <a:t>Thehive4y - python API library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06;p17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Incidents == Cases</a:t>
            </a:r>
          </a:p>
        </p:txBody>
      </p:sp>
      <p:sp>
        <p:nvSpPr>
          <p:cNvPr id="174" name="Google Shape;107;p17"/>
          <p:cNvSpPr txBox="1"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</p:spPr>
        <p:txBody>
          <a:bodyPr/>
          <a:lstStyle/>
          <a:p>
            <a:pPr marL="384047" indent="-288035" defTabSz="768095">
              <a:buSzPts val="1500"/>
              <a:defRPr sz="1512"/>
            </a:pPr>
            <a:r>
              <a:t>Click on “new case”</a:t>
            </a:r>
          </a:p>
          <a:p>
            <a:pPr marL="384047" indent="-288035" defTabSz="768095">
              <a:buSzPts val="1500"/>
              <a:defRPr sz="1512"/>
            </a:pPr>
            <a:r>
              <a:t>Create title</a:t>
            </a:r>
          </a:p>
          <a:p>
            <a:pPr marL="384047" indent="-288035" defTabSz="768095">
              <a:buSzPts val="1500"/>
              <a:defRPr sz="1512"/>
            </a:pPr>
            <a:r>
              <a:t>Select case template</a:t>
            </a:r>
          </a:p>
          <a:p>
            <a:pPr lvl="1" marL="768095" indent="-266700" defTabSz="768095">
              <a:buSzPts val="1100"/>
              <a:defRPr sz="1175"/>
            </a:pPr>
            <a:r>
              <a:t>ACTION: we need to create case templates for incidents</a:t>
            </a:r>
          </a:p>
          <a:p>
            <a:pPr lvl="1" marL="768095" indent="-266700" defTabSz="768095">
              <a:buSzPts val="1100"/>
              <a:defRPr sz="1175"/>
            </a:pPr>
            <a:r>
              <a:t>ACTION: we need to create case template for investigation workflows</a:t>
            </a:r>
          </a:p>
          <a:p>
            <a:pPr marL="384047" indent="-288035" defTabSz="768095">
              <a:buSzPts val="1500"/>
              <a:defRPr sz="1512"/>
            </a:pPr>
            <a:r>
              <a:t>Case templates contain:</a:t>
            </a:r>
          </a:p>
          <a:p>
            <a:pPr lvl="1" marL="768095" indent="-266700" defTabSz="768095">
              <a:buSzPts val="1100"/>
              <a:defRPr sz="1175"/>
            </a:pPr>
            <a:r>
              <a:t>Tags</a:t>
            </a:r>
          </a:p>
          <a:p>
            <a:pPr lvl="1" marL="768095" indent="-266700" defTabSz="768095">
              <a:buSzPts val="1100"/>
              <a:defRPr sz="1175"/>
            </a:pPr>
            <a:r>
              <a:t>Description (boilerplate)</a:t>
            </a:r>
          </a:p>
          <a:p>
            <a:pPr lvl="1" marL="768095" indent="-266700" defTabSz="768095">
              <a:buSzPts val="1100"/>
              <a:defRPr sz="1175"/>
            </a:pPr>
            <a:r>
              <a:t>Lists of tasks = pre-populated things-to-do list</a:t>
            </a:r>
          </a:p>
          <a:p>
            <a:pPr marL="0" indent="0" defTabSz="768095">
              <a:spcBef>
                <a:spcPts val="1300"/>
              </a:spcBef>
              <a:buSzTx/>
              <a:buNone/>
              <a:defRPr sz="1512"/>
            </a:pPr>
            <a:endParaRPr sz="1175"/>
          </a:p>
          <a:p>
            <a:pPr marL="0" indent="0" defTabSz="768095">
              <a:spcBef>
                <a:spcPts val="1300"/>
              </a:spcBef>
              <a:buSzTx/>
              <a:buNone/>
              <a:defRPr sz="1512"/>
            </a:pPr>
            <a:r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12;p18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Tasks = things to do</a:t>
            </a:r>
          </a:p>
        </p:txBody>
      </p:sp>
      <p:sp>
        <p:nvSpPr>
          <p:cNvPr id="177" name="Google Shape;113;p18"/>
          <p:cNvSpPr txBox="1"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Task has description and logs</a:t>
            </a:r>
          </a:p>
          <a:p>
            <a:pPr>
              <a:spcBef>
                <a:spcPts val="1600"/>
              </a:spcBef>
            </a:pPr>
            <a:r>
              <a:t>Description is list of steps for this task, e.g. 1. Run builtwith, etc</a:t>
            </a:r>
          </a:p>
          <a:p>
            <a:pPr/>
            <a:r>
              <a:t>Logs are notes left by the team</a:t>
            </a:r>
          </a:p>
          <a:p>
            <a:pPr/>
            <a:r>
              <a:t>Tasks belong to groups, which are typically IR lifecycle stages</a:t>
            </a:r>
          </a:p>
          <a:p>
            <a:pPr lvl="1" marL="914400" indent="-317500">
              <a:buSzPts val="1400"/>
              <a:defRPr sz="1400"/>
            </a:pPr>
            <a:r>
              <a:t>Analysis, remediation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18;p19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Observables = things found</a:t>
            </a:r>
          </a:p>
        </p:txBody>
      </p:sp>
      <p:sp>
        <p:nvSpPr>
          <p:cNvPr id="180" name="Google Shape;119;p19"/>
          <p:cNvSpPr txBox="1"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</p:spPr>
        <p:txBody>
          <a:bodyPr/>
          <a:lstStyle/>
          <a:p>
            <a:pPr/>
            <a:r>
              <a:t>Add an observable to a case</a:t>
            </a:r>
          </a:p>
          <a:p>
            <a:pPr lvl="1" marL="914400" indent="-317500">
              <a:buSzPts val="1400"/>
              <a:defRPr sz="1400"/>
            </a:pPr>
            <a:r>
              <a:t>ACTION: Hive doesn’t have disinformation observable types - we need to add these</a:t>
            </a:r>
          </a:p>
          <a:p>
            <a:pPr/>
            <a:r>
              <a:t>Observables can have pre-populated lists of actions </a:t>
            </a:r>
          </a:p>
          <a:p>
            <a:pPr lvl="1" marL="914400" indent="-317500">
              <a:buSzPts val="1400"/>
              <a:defRPr sz="1400"/>
            </a:pPr>
            <a:r>
              <a:t>Actions can be run using Cortex enrichment modules</a:t>
            </a:r>
          </a:p>
          <a:p>
            <a:pPr lvl="1" marL="914400" indent="-317500">
              <a:buSzPts val="1400"/>
              <a:defRPr sz="1400"/>
            </a:pPr>
            <a:r>
              <a:t>E.g. that “run builtwith”</a:t>
            </a:r>
          </a:p>
          <a:p>
            <a:pPr lvl="1" marL="914400" indent="-317500">
              <a:buSzPts val="1400"/>
              <a:defRPr sz="1400"/>
            </a:pPr>
            <a:r>
              <a:t>Enrichment data is available as a report</a:t>
            </a:r>
          </a:p>
          <a:p>
            <a:pPr lvl="1" marL="914400" indent="-317500">
              <a:buSzPts val="1400"/>
              <a:defRPr sz="1400"/>
            </a:pPr>
            <a:r>
              <a:t>ACTION: Hive doesn’t have disinformation observable reports yet - need to add these</a:t>
            </a:r>
          </a:p>
          <a:p>
            <a:pPr lvl="1" marL="914400" indent="-317500">
              <a:buSzPts val="1400"/>
              <a:defRPr sz="1400"/>
            </a:pPr>
            <a:r>
              <a:t>Can run actions individually, or all together</a:t>
            </a:r>
          </a:p>
          <a:p>
            <a:pPr/>
            <a:r>
              <a:t>Observables get checked against earlier incidents</a:t>
            </a:r>
          </a:p>
          <a:p>
            <a:pPr lvl="1" marL="914400" indent="-317500">
              <a:buSzPts val="1400"/>
              <a:defRPr sz="1400"/>
            </a:pPr>
            <a:r>
              <a:t>If it’s been seen before in MISP, Hive will tell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24;p20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Hive links to Misp, Dkan, Slack etc</a:t>
            </a:r>
          </a:p>
        </p:txBody>
      </p:sp>
      <p:sp>
        <p:nvSpPr>
          <p:cNvPr id="183" name="Google Shape;125;p20"/>
          <p:cNvSpPr txBox="1"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t>There’s a Cortex analyzer for MISP - any data type going into Hive, can search in MISP for a match.  Report has rows of matching MISP events, with high-level tags. </a:t>
            </a:r>
          </a:p>
          <a:p>
            <a:pPr/>
            <a:r>
              <a:t>Still have to put data into MISP.  </a:t>
            </a:r>
          </a:p>
          <a:p>
            <a:pPr/>
            <a:r>
              <a:t>ACTION: need work after this, listening to the ZMQ channel, pushing data out to the DKAN, ElasticSearch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30;p21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HIVE wishlist</a:t>
            </a:r>
          </a:p>
        </p:txBody>
      </p:sp>
      <p:sp>
        <p:nvSpPr>
          <p:cNvPr id="186" name="Google Shape;131;p21"/>
          <p:cNvSpPr txBox="1"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</p:spPr>
        <p:txBody>
          <a:bodyPr/>
          <a:lstStyle/>
          <a:p>
            <a:pPr indent="-368300"/>
            <a:r>
              <a:t>case templates for incidents</a:t>
            </a:r>
          </a:p>
          <a:p>
            <a:pPr/>
            <a:r>
              <a:t>disinformation observable types</a:t>
            </a:r>
          </a:p>
          <a:p>
            <a:pPr/>
            <a:r>
              <a:t>disinformation relevant Cortex modules</a:t>
            </a:r>
          </a:p>
          <a:p>
            <a:pPr/>
            <a:r>
              <a:t>disinformation observable reports</a:t>
            </a:r>
          </a:p>
          <a:p>
            <a:pPr indent="-317500"/>
            <a:r>
              <a:t>ZMQ channel listener, pushing data out to the DKAN, ElasticSearch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00517C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0000FF"/>
      </a:hlink>
      <a:folHlink>
        <a:srgbClr val="FF00FF"/>
      </a:folHlink>
    </a:clrScheme>
    <a:fontScheme name="Marin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ar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17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0000FF"/>
      </a:hlink>
      <a:folHlink>
        <a:srgbClr val="FF00FF"/>
      </a:folHlink>
    </a:clrScheme>
    <a:fontScheme name="Marin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ar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17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