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7CC"/>
          </a:solidFill>
        </a:fill>
      </a:tcStyle>
    </a:wholeTbl>
    <a:band2H>
      <a:tcTxStyle b="def" i="def"/>
      <a:tcStyle>
        <a:tcBdr/>
        <a:fill>
          <a:solidFill>
            <a:srgbClr val="FFFBE7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00517C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17C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TheHive is supposed to make life easier.  It’s supposed to be fast. If it doesn’t do that we need to reevaluate if it’s the correct tool for the job.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To what extent does it make our work more efficient and what are the subtasks we need to complete to improve efficiency?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Dont havea ll the answer, buildind as we go. Can add more as we comes across them.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All investigations start with the same base template for now.  It includes some basic tasks to get the incident set up but doesn’t tell us how to start investigating.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1524800" y="67260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" name="Google Shape;11;p2"/>
          <p:cNvSpPr/>
          <p:nvPr/>
        </p:nvSpPr>
        <p:spPr>
          <a:xfrm rot="10800000">
            <a:off x="6537562" y="334292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" name="Google Shape;12;p2"/>
          <p:cNvSpPr/>
          <p:nvPr/>
        </p:nvSpPr>
        <p:spPr>
          <a:xfrm>
            <a:off x="4359602" y="281746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680302" y="1188925"/>
            <a:ext cx="5783401" cy="1457401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680302" y="3049449"/>
            <a:ext cx="5783401" cy="90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53;p11"/>
          <p:cNvSpPr/>
          <p:nvPr/>
        </p:nvSpPr>
        <p:spPr>
          <a:xfrm>
            <a:off x="149" y="5076825"/>
            <a:ext cx="9143702" cy="666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xx%"/>
          <p:cNvSpPr txBox="1"/>
          <p:nvPr>
            <p:ph type="title" hasCustomPrompt="1"/>
          </p:nvPr>
        </p:nvSpPr>
        <p:spPr>
          <a:xfrm>
            <a:off x="387899" y="1152450"/>
            <a:ext cx="8368202" cy="1538400"/>
          </a:xfrm>
          <a:prstGeom prst="rect">
            <a:avLst/>
          </a:prstGeom>
        </p:spPr>
        <p:txBody>
          <a:bodyPr anchor="ctr"/>
          <a:lstStyle>
            <a:lvl1pPr algn="ctr">
              <a:defRPr sz="13000">
                <a:solidFill>
                  <a:schemeClr val="accent5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387899" y="2919450"/>
            <a:ext cx="8368202" cy="1071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xfrm>
            <a:off x="514351" y="457200"/>
            <a:ext cx="8130600" cy="945000"/>
          </a:xfrm>
          <a:prstGeom prst="rect">
            <a:avLst/>
          </a:prstGeom>
        </p:spPr>
        <p:txBody>
          <a:bodyPr lIns="34275" tIns="34275" rIns="34275" bIns="34275" anchor="ctr"/>
          <a:lstStyle/>
          <a:p>
            <a:pPr/>
            <a:r>
              <a:t>Title Text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xfrm>
            <a:off x="514351" y="457200"/>
            <a:ext cx="8130600" cy="945000"/>
          </a:xfrm>
          <a:prstGeom prst="rect">
            <a:avLst/>
          </a:prstGeom>
        </p:spPr>
        <p:txBody>
          <a:bodyPr lIns="34275" tIns="34275" rIns="34275" bIns="34275" anchor="ctr"/>
          <a:lstStyle/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idx="1"/>
          </p:nvPr>
        </p:nvSpPr>
        <p:spPr>
          <a:xfrm>
            <a:off x="514351" y="1402199"/>
            <a:ext cx="8130600" cy="2941201"/>
          </a:xfrm>
          <a:prstGeom prst="rect">
            <a:avLst/>
          </a:prstGeom>
        </p:spPr>
        <p:txBody>
          <a:bodyPr lIns="34275" tIns="34275" rIns="34275" bIns="34275">
            <a:normAutofit fontScale="100000" lnSpcReduction="0"/>
          </a:bodyPr>
          <a:lstStyle>
            <a:lvl1pPr indent="-317500">
              <a:lnSpc>
                <a:spcPct val="100000"/>
              </a:lnSpc>
              <a:spcBef>
                <a:spcPts val="800"/>
              </a:spcBef>
              <a:buChar char="•"/>
            </a:lvl1pPr>
            <a:lvl2pPr>
              <a:lnSpc>
                <a:spcPct val="100000"/>
              </a:lnSpc>
              <a:spcBef>
                <a:spcPts val="800"/>
              </a:spcBef>
              <a:buChar char="•"/>
            </a:lvl2pPr>
            <a:lvl3pPr>
              <a:lnSpc>
                <a:spcPct val="100000"/>
              </a:lnSpc>
              <a:spcBef>
                <a:spcPts val="800"/>
              </a:spcBef>
              <a:buChar char="•"/>
            </a:lvl3pPr>
            <a:lvl4pPr>
              <a:lnSpc>
                <a:spcPct val="100000"/>
              </a:lnSpc>
              <a:spcBef>
                <a:spcPts val="800"/>
              </a:spcBef>
              <a:buChar char="•"/>
            </a:lvl4pPr>
            <a:lvl5pPr>
              <a:lnSpc>
                <a:spcPct val="100000"/>
              </a:lnSpc>
              <a:spcBef>
                <a:spcPts val="800"/>
              </a:spcBef>
              <a:buChar char="•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Google Shape;64;p14"/>
          <p:cNvSpPr/>
          <p:nvPr/>
        </p:nvSpPr>
        <p:spPr>
          <a:xfrm flipV="1">
            <a:off x="50655" y="729050"/>
            <a:ext cx="1" cy="378001"/>
          </a:xfrm>
          <a:prstGeom prst="line">
            <a:avLst/>
          </a:prstGeom>
          <a:ln w="127000" cap="sq">
            <a:solidFill>
              <a:schemeClr val="accent3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514351" y="457200"/>
            <a:ext cx="8130600" cy="945000"/>
          </a:xfrm>
          <a:prstGeom prst="rect">
            <a:avLst/>
          </a:prstGeom>
        </p:spPr>
        <p:txBody>
          <a:bodyPr lIns="34275" tIns="34275" rIns="34275" bIns="34275" anchor="ctr"/>
          <a:lstStyle/>
          <a:p>
            <a:pPr/>
            <a:r>
              <a:t>Title Text</a:t>
            </a:r>
          </a:p>
        </p:txBody>
      </p:sp>
      <p:sp>
        <p:nvSpPr>
          <p:cNvPr id="135" name="Google Shape;67;p15"/>
          <p:cNvSpPr/>
          <p:nvPr/>
        </p:nvSpPr>
        <p:spPr>
          <a:xfrm>
            <a:off x="497517" y="1342669"/>
            <a:ext cx="8147401" cy="3060302"/>
          </a:xfrm>
          <a:prstGeom prst="roundRect">
            <a:avLst>
              <a:gd name="adj" fmla="val 2634"/>
            </a:avLst>
          </a:prstGeom>
          <a:solidFill>
            <a:schemeClr val="accent3">
              <a:alpha val="749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36" name="Body Level One…"/>
          <p:cNvSpPr txBox="1"/>
          <p:nvPr>
            <p:ph type="body" sz="half" idx="1"/>
          </p:nvPr>
        </p:nvSpPr>
        <p:spPr>
          <a:xfrm>
            <a:off x="514351" y="1402199"/>
            <a:ext cx="3780000" cy="2941201"/>
          </a:xfrm>
          <a:prstGeom prst="rect">
            <a:avLst/>
          </a:prstGeom>
        </p:spPr>
        <p:txBody>
          <a:bodyPr lIns="34275" tIns="34275" rIns="34275" bIns="34275">
            <a:normAutofit fontScale="100000" lnSpcReduction="0"/>
          </a:bodyPr>
          <a:lstStyle>
            <a:lvl1pPr indent="-317500">
              <a:lnSpc>
                <a:spcPct val="100000"/>
              </a:lnSpc>
              <a:spcBef>
                <a:spcPts val="800"/>
              </a:spcBef>
              <a:buChar char="•"/>
            </a:lvl1pPr>
            <a:lvl2pPr>
              <a:lnSpc>
                <a:spcPct val="100000"/>
              </a:lnSpc>
              <a:spcBef>
                <a:spcPts val="800"/>
              </a:spcBef>
              <a:buChar char="•"/>
            </a:lvl2pPr>
            <a:lvl3pPr>
              <a:lnSpc>
                <a:spcPct val="100000"/>
              </a:lnSpc>
              <a:spcBef>
                <a:spcPts val="800"/>
              </a:spcBef>
              <a:buChar char="•"/>
            </a:lvl3pPr>
            <a:lvl4pPr>
              <a:lnSpc>
                <a:spcPct val="100000"/>
              </a:lnSpc>
              <a:spcBef>
                <a:spcPts val="800"/>
              </a:spcBef>
              <a:buChar char="•"/>
            </a:lvl4pPr>
            <a:lvl5pPr>
              <a:lnSpc>
                <a:spcPct val="100000"/>
              </a:lnSpc>
              <a:spcBef>
                <a:spcPts val="800"/>
              </a:spcBef>
              <a:buChar char="•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Google Shape;69;p15"/>
          <p:cNvSpPr/>
          <p:nvPr/>
        </p:nvSpPr>
        <p:spPr>
          <a:xfrm flipV="1">
            <a:off x="42862" y="747640"/>
            <a:ext cx="2701" cy="368401"/>
          </a:xfrm>
          <a:prstGeom prst="line">
            <a:avLst/>
          </a:prstGeom>
          <a:ln w="127000" cap="sq">
            <a:solidFill>
              <a:schemeClr val="accent3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Text"/>
          <p:cNvSpPr txBox="1"/>
          <p:nvPr>
            <p:ph type="title"/>
          </p:nvPr>
        </p:nvSpPr>
        <p:spPr>
          <a:xfrm>
            <a:off x="752855" y="3431285"/>
            <a:ext cx="7781702" cy="740701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146" name="Google Shape;72;p16"/>
          <p:cNvSpPr/>
          <p:nvPr>
            <p:ph type="pic" sz="quarter" idx="21"/>
          </p:nvPr>
        </p:nvSpPr>
        <p:spPr>
          <a:xfrm>
            <a:off x="786338" y="1605520"/>
            <a:ext cx="2286001" cy="1714501"/>
          </a:xfrm>
          <a:prstGeom prst="rect">
            <a:avLst/>
          </a:prstGeom>
          <a:ln w="38100" cap="sq">
            <a:solidFill>
              <a:srgbClr val="00517C"/>
            </a:solidFill>
            <a:miter lim="800000"/>
          </a:ln>
          <a:effectLst>
            <a:outerShdw sx="100000" sy="100000" kx="0" ky="0" algn="b" rotWithShape="0" blurRad="50800" dist="50800" dir="2700000">
              <a:srgbClr val="000000">
                <a:alpha val="49410"/>
              </a:srgbClr>
            </a:outerShdw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7" name="Google Shape;73;p16"/>
          <p:cNvSpPr/>
          <p:nvPr>
            <p:ph type="pic" sz="quarter" idx="22"/>
          </p:nvPr>
        </p:nvSpPr>
        <p:spPr>
          <a:xfrm>
            <a:off x="3474604" y="1605520"/>
            <a:ext cx="2286001" cy="1714501"/>
          </a:xfrm>
          <a:prstGeom prst="rect">
            <a:avLst/>
          </a:prstGeom>
          <a:ln w="38100" cap="sq">
            <a:solidFill>
              <a:srgbClr val="00517C"/>
            </a:solidFill>
            <a:miter lim="800000"/>
          </a:ln>
          <a:effectLst>
            <a:outerShdw sx="100000" sy="100000" kx="0" ky="0" algn="b" rotWithShape="0" blurRad="50800" dist="50800" dir="2700000">
              <a:srgbClr val="000000">
                <a:alpha val="49410"/>
              </a:srgbClr>
            </a:outerShdw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8" name="Google Shape;74;p16"/>
          <p:cNvSpPr/>
          <p:nvPr>
            <p:ph type="pic" sz="quarter" idx="23"/>
          </p:nvPr>
        </p:nvSpPr>
        <p:spPr>
          <a:xfrm>
            <a:off x="6162869" y="1605520"/>
            <a:ext cx="2286001" cy="1714501"/>
          </a:xfrm>
          <a:prstGeom prst="rect">
            <a:avLst/>
          </a:prstGeom>
          <a:ln w="38100" cap="sq">
            <a:solidFill>
              <a:srgbClr val="00517C"/>
            </a:solidFill>
            <a:miter lim="800000"/>
          </a:ln>
          <a:effectLst>
            <a:outerShdw sx="100000" sy="100000" kx="0" ky="0" algn="b" rotWithShape="0" blurRad="50800" dist="50800" dir="2700000">
              <a:srgbClr val="000000">
                <a:alpha val="49410"/>
              </a:srgbClr>
            </a:outerShdw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9" name="Body Level One…"/>
          <p:cNvSpPr txBox="1"/>
          <p:nvPr>
            <p:ph type="body" sz="quarter" idx="1"/>
          </p:nvPr>
        </p:nvSpPr>
        <p:spPr>
          <a:xfrm>
            <a:off x="752669" y="4200525"/>
            <a:ext cx="7772401" cy="6285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914400" indent="-317500">
              <a:lnSpc>
                <a:spcPct val="100000"/>
              </a:lnSpc>
              <a:buClrTx/>
              <a:buSzPts val="1400"/>
              <a:buFontTx/>
              <a:buChar char="•"/>
              <a:defRPr sz="1400"/>
            </a:lvl2pPr>
            <a:lvl3pPr marL="1371600" indent="-317500">
              <a:lnSpc>
                <a:spcPct val="100000"/>
              </a:lnSpc>
              <a:buClrTx/>
              <a:buSzPts val="1400"/>
              <a:buFontTx/>
              <a:buChar char="•"/>
              <a:defRPr sz="1400"/>
            </a:lvl3pPr>
            <a:lvl4pPr marL="1828800" indent="-317500">
              <a:lnSpc>
                <a:spcPct val="100000"/>
              </a:lnSpc>
              <a:buClrTx/>
              <a:buSzPts val="1400"/>
              <a:buFontTx/>
              <a:buChar char="•"/>
              <a:defRPr sz="1400"/>
            </a:lvl4pPr>
            <a:lvl5pPr marL="2286000" indent="-317500">
              <a:lnSpc>
                <a:spcPct val="100000"/>
              </a:lnSpc>
              <a:buClrTx/>
              <a:buSzPts val="1400"/>
              <a:buFontTx/>
              <a:buChar char="•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8449594" y="4446755"/>
            <a:ext cx="195551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900">
                <a:solidFill>
                  <a:srgbClr val="CFD8DC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7;p3"/>
          <p:cNvSpPr/>
          <p:nvPr/>
        </p:nvSpPr>
        <p:spPr>
          <a:xfrm>
            <a:off x="4359602" y="281746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80750" y="1764950"/>
            <a:ext cx="8222100" cy="90750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1;p4"/>
          <p:cNvSpPr/>
          <p:nvPr/>
        </p:nvSpPr>
        <p:spPr>
          <a:xfrm>
            <a:off x="492563" y="126028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6;p5"/>
          <p:cNvSpPr/>
          <p:nvPr/>
        </p:nvSpPr>
        <p:spPr>
          <a:xfrm>
            <a:off x="492563" y="126028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387899" y="1489824"/>
            <a:ext cx="3999902" cy="30789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29;p5"/>
          <p:cNvSpPr txBox="1"/>
          <p:nvPr>
            <p:ph type="body" sz="half" idx="21"/>
          </p:nvPr>
        </p:nvSpPr>
        <p:spPr>
          <a:xfrm>
            <a:off x="4756199" y="1489824"/>
            <a:ext cx="3999902" cy="307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35;p7"/>
          <p:cNvSpPr/>
          <p:nvPr/>
        </p:nvSpPr>
        <p:spPr>
          <a:xfrm>
            <a:off x="489218" y="1412276"/>
            <a:ext cx="3315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387899" y="555600"/>
            <a:ext cx="2808001" cy="755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387899" y="1594024"/>
            <a:ext cx="2808001" cy="2681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490250" y="526349"/>
            <a:ext cx="56187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3;p9"/>
          <p:cNvSpPr/>
          <p:nvPr/>
        </p:nvSpPr>
        <p:spPr>
          <a:xfrm>
            <a:off x="4572000" y="-75"/>
            <a:ext cx="4572000" cy="5143501"/>
          </a:xfrm>
          <a:prstGeom prst="rect">
            <a:avLst/>
          </a:prstGeom>
          <a:solidFill>
            <a:srgbClr val="00406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0" name="Google Shape;44;p9"/>
          <p:cNvSpPr/>
          <p:nvPr/>
        </p:nvSpPr>
        <p:spPr>
          <a:xfrm>
            <a:off x="5029675" y="4495503"/>
            <a:ext cx="540901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265500" y="1209075"/>
            <a:ext cx="4045200" cy="1506301"/>
          </a:xfrm>
          <a:prstGeom prst="rect">
            <a:avLst/>
          </a:prstGeom>
        </p:spPr>
        <p:txBody>
          <a:bodyPr/>
          <a:lstStyle>
            <a:lvl1pPr algn="ctr"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265500" y="2769000"/>
            <a:ext cx="4045200" cy="1345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Google Shape;47;p9"/>
          <p:cNvSpPr txBox="1"/>
          <p:nvPr>
            <p:ph type="body" sz="half" idx="2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319499" y="4233724"/>
            <a:ext cx="5998802" cy="598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87899" y="458024"/>
            <a:ext cx="8368202" cy="68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choolreforminitiative.org/doc/consultancy.pdf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83;p17"/>
          <p:cNvSpPr txBox="1"/>
          <p:nvPr>
            <p:ph type="ctrTitle"/>
          </p:nvPr>
        </p:nvSpPr>
        <p:spPr>
          <a:xfrm>
            <a:off x="1680302" y="1188925"/>
            <a:ext cx="5783401" cy="1457401"/>
          </a:xfrm>
          <a:prstGeom prst="rect">
            <a:avLst/>
          </a:prstGeom>
        </p:spPr>
        <p:txBody>
          <a:bodyPr/>
          <a:lstStyle/>
          <a:p>
            <a:pPr/>
            <a:r>
              <a:t>CTI League</a:t>
            </a:r>
          </a:p>
          <a:p>
            <a:pPr/>
            <a:r>
              <a:t>Disinformation</a:t>
            </a:r>
          </a:p>
        </p:txBody>
      </p:sp>
      <p:sp>
        <p:nvSpPr>
          <p:cNvPr id="160" name="Google Shape;84;p17"/>
          <p:cNvSpPr txBox="1"/>
          <p:nvPr>
            <p:ph type="subTitle" sz="quarter" idx="1"/>
          </p:nvPr>
        </p:nvSpPr>
        <p:spPr>
          <a:xfrm>
            <a:off x="1680302" y="3049449"/>
            <a:ext cx="5783401" cy="909001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defRPr sz="2376"/>
            </a:pPr>
            <a:r>
              <a:t>2020-07-01</a:t>
            </a:r>
          </a:p>
          <a:p>
            <a:pPr marL="0" indent="0" defTabSz="905255">
              <a:defRPr sz="2376"/>
            </a:pPr>
            <a:r>
              <a:t>TheHive Case Workflow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40;p26"/>
          <p:cNvSpPr txBox="1"/>
          <p:nvPr>
            <p:ph type="title"/>
          </p:nvPr>
        </p:nvSpPr>
        <p:spPr>
          <a:xfrm>
            <a:off x="387899" y="3056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Add Task to Case Template</a:t>
            </a:r>
          </a:p>
        </p:txBody>
      </p:sp>
      <p:pic>
        <p:nvPicPr>
          <p:cNvPr id="196" name="Google Shape;141;p26" descr="Google Shape;141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9074" y="936874"/>
            <a:ext cx="4749000" cy="326975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Google Shape;142;p26"/>
          <p:cNvSpPr txBox="1"/>
          <p:nvPr>
            <p:ph type="body" sz="half" idx="1"/>
          </p:nvPr>
        </p:nvSpPr>
        <p:spPr>
          <a:xfrm>
            <a:off x="387899" y="1413425"/>
            <a:ext cx="3615901" cy="3433200"/>
          </a:xfrm>
          <a:prstGeom prst="rect">
            <a:avLst/>
          </a:prstGeom>
        </p:spPr>
        <p:txBody>
          <a:bodyPr/>
          <a:lstStyle/>
          <a:p>
            <a:pPr/>
            <a:r>
              <a:t>Tasks are</a:t>
            </a:r>
          </a:p>
          <a:p>
            <a:pPr lvl="1" marL="914400" indent="-317500">
              <a:buSzPts val="1400"/>
              <a:defRPr sz="1400"/>
            </a:pPr>
            <a:r>
              <a:t>Title</a:t>
            </a:r>
          </a:p>
          <a:p>
            <a:pPr lvl="1" marL="914400" indent="-317500">
              <a:buSzPts val="1400"/>
              <a:defRPr sz="1400"/>
            </a:pPr>
            <a:r>
              <a:t>Group</a:t>
            </a:r>
          </a:p>
          <a:p>
            <a:pPr lvl="1" marL="914400" indent="-317500">
              <a:buSzPts val="1400"/>
              <a:defRPr sz="1400"/>
            </a:pPr>
            <a:r>
              <a:t>Description (Markdown)</a:t>
            </a:r>
          </a:p>
          <a:p>
            <a:pPr lvl="1" marL="914400" indent="-317500">
              <a:buSzPts val="1400"/>
              <a:defRPr sz="1400"/>
            </a:pPr>
            <a:r>
              <a:t>(optional) Assignee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47;p27"/>
          <p:cNvSpPr txBox="1"/>
          <p:nvPr>
            <p:ph type="title"/>
          </p:nvPr>
        </p:nvSpPr>
        <p:spPr>
          <a:xfrm>
            <a:off x="387899" y="3056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More Case Templates! + merge</a:t>
            </a:r>
          </a:p>
        </p:txBody>
      </p:sp>
      <p:pic>
        <p:nvPicPr>
          <p:cNvPr id="200" name="Screenshot 2023-12-13 at 19.50.33.png" descr="Screenshot 2023-12-13 at 19.50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084" y="1168621"/>
            <a:ext cx="8105502" cy="1697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creenshot 2023-12-13 at 19.50.46.png" descr="Screenshot 2023-12-13 at 19.50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9873" y="3042570"/>
            <a:ext cx="4281924" cy="179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54;p28"/>
          <p:cNvSpPr txBox="1"/>
          <p:nvPr>
            <p:ph type="title"/>
          </p:nvPr>
        </p:nvSpPr>
        <p:spPr>
          <a:xfrm>
            <a:off x="387899" y="3056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Merged Case</a:t>
            </a:r>
          </a:p>
        </p:txBody>
      </p:sp>
      <p:sp>
        <p:nvSpPr>
          <p:cNvPr id="204" name="Google Shape;156;p28"/>
          <p:cNvSpPr txBox="1"/>
          <p:nvPr>
            <p:ph type="body" sz="half" idx="1"/>
          </p:nvPr>
        </p:nvSpPr>
        <p:spPr>
          <a:xfrm>
            <a:off x="387900" y="1413425"/>
            <a:ext cx="3435900" cy="3433200"/>
          </a:xfrm>
          <a:prstGeom prst="rect">
            <a:avLst/>
          </a:prstGeom>
        </p:spPr>
        <p:txBody>
          <a:bodyPr/>
          <a:lstStyle/>
          <a:p>
            <a:pPr/>
            <a:r>
              <a:t>Merged cases have ugly titles but it’s something we can script away </a:t>
            </a:r>
          </a:p>
        </p:txBody>
      </p:sp>
      <p:pic>
        <p:nvPicPr>
          <p:cNvPr id="205" name="Screenshot 2023-12-13 at 19.55.40.png" descr="Screenshot 2023-12-13 at 19.55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4414" y="608160"/>
            <a:ext cx="5141157" cy="3927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61;p29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Next Step</a:t>
            </a:r>
          </a:p>
        </p:txBody>
      </p:sp>
      <p:sp>
        <p:nvSpPr>
          <p:cNvPr id="208" name="Google Shape;162;p29"/>
          <p:cNvSpPr txBox="1"/>
          <p:nvPr>
            <p:ph type="body" idx="1"/>
          </p:nvPr>
        </p:nvSpPr>
        <p:spPr>
          <a:xfrm>
            <a:off x="387899" y="1413425"/>
            <a:ext cx="8368202" cy="3433200"/>
          </a:xfrm>
          <a:prstGeom prst="rect">
            <a:avLst/>
          </a:prstGeom>
        </p:spPr>
        <p:txBody>
          <a:bodyPr/>
          <a:lstStyle/>
          <a:p>
            <a:pPr marL="443484" indent="-332613" defTabSz="886968">
              <a:buSzPts val="1700"/>
              <a:defRPr sz="1746"/>
            </a:pPr>
            <a:r>
              <a:t>AMITT Framework</a:t>
            </a:r>
          </a:p>
          <a:p>
            <a:pPr marL="443484" indent="-332613" defTabSz="886968">
              <a:buSzPts val="1700"/>
              <a:defRPr sz="1746"/>
            </a:pPr>
            <a:r>
              <a:t>Move content from Big Book to case templates</a:t>
            </a:r>
          </a:p>
          <a:p>
            <a:pPr marL="443484" indent="-332613" defTabSz="886968">
              <a:buSzPts val="1700"/>
              <a:defRPr sz="1746"/>
            </a:pPr>
            <a:r>
              <a:t>Ideas</a:t>
            </a:r>
          </a:p>
          <a:p>
            <a:pPr lvl="1" marL="886968" indent="-307975" defTabSz="886968">
              <a:buSzPts val="1300"/>
              <a:defRPr sz="1358"/>
            </a:pPr>
            <a:r>
              <a:t>Merges are ugly and not really user friendly → Create tab with subcases</a:t>
            </a:r>
          </a:p>
          <a:p>
            <a:pPr lvl="1" marL="886968" indent="-307975" defTabSz="886968">
              <a:buSzPts val="1300"/>
              <a:defRPr sz="1358"/>
            </a:pPr>
            <a:r>
              <a:t>Tag searches are “or” not “and” search</a:t>
            </a:r>
          </a:p>
          <a:p>
            <a:pPr lvl="1" marL="886968" indent="-307975" defTabSz="886968">
              <a:buSzPts val="1300"/>
              <a:defRPr sz="1358"/>
            </a:pPr>
            <a:r>
              <a:t>Still feels easier to use a Google doc, how do we fix that?</a:t>
            </a:r>
          </a:p>
          <a:p>
            <a:pPr lvl="1" marL="886968" indent="-307975" defTabSz="886968">
              <a:buSzPts val="1300"/>
              <a:defRPr sz="1358"/>
            </a:pPr>
            <a:r>
              <a:t>Can we pull in slack threads and put into cases? (Like threadreader unroll)</a:t>
            </a:r>
          </a:p>
          <a:p>
            <a:pPr lvl="1" marL="886968" indent="-307975" defTabSz="886968">
              <a:buSzPts val="1300"/>
              <a:defRPr sz="1358"/>
            </a:pPr>
            <a:r>
              <a:t>How can we use Cortex analyzers to automate what we’re doing?</a:t>
            </a:r>
          </a:p>
          <a:p>
            <a:pPr lvl="2" marL="1330452" indent="-307975" defTabSz="886968">
              <a:buSzPts val="1300"/>
              <a:defRPr sz="1358"/>
            </a:pPr>
            <a:r>
              <a:t>URLs: </a:t>
            </a:r>
          </a:p>
          <a:p>
            <a:pPr lvl="3" marL="1773936" indent="-307975" defTabSz="886968">
              <a:buSzPts val="1300"/>
              <a:defRPr sz="1358"/>
            </a:pPr>
            <a:r>
              <a:t>Who owns that URL?</a:t>
            </a:r>
          </a:p>
          <a:p>
            <a:pPr lvl="3" marL="1773936" indent="-307975" defTabSz="886968">
              <a:buSzPts val="1300"/>
              <a:defRPr sz="1358"/>
            </a:pPr>
            <a:r>
              <a:t>Which URLs are connected?</a:t>
            </a:r>
          </a:p>
          <a:p>
            <a:pPr lvl="3" marL="1773936" indent="-307975" defTabSz="886968">
              <a:buSzPts val="1300"/>
              <a:defRPr sz="1358"/>
            </a:pPr>
            <a:r>
              <a:t>DNS checks</a:t>
            </a:r>
          </a:p>
          <a:p>
            <a:pPr lvl="3" marL="1773936" indent="-307975" defTabSz="886968">
              <a:buSzPts val="1300"/>
              <a:defRPr sz="1358"/>
            </a:pPr>
            <a:r>
              <a:t>Who has referenced it in Facebook, Twitter, Socials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167;p30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Next Step</a:t>
            </a:r>
          </a:p>
        </p:txBody>
      </p:sp>
      <p:sp>
        <p:nvSpPr>
          <p:cNvPr id="211" name="Google Shape;168;p30"/>
          <p:cNvSpPr txBox="1"/>
          <p:nvPr>
            <p:ph type="body" idx="1"/>
          </p:nvPr>
        </p:nvSpPr>
        <p:spPr>
          <a:xfrm>
            <a:off x="387899" y="1413425"/>
            <a:ext cx="8368202" cy="3433200"/>
          </a:xfrm>
          <a:prstGeom prst="rect">
            <a:avLst/>
          </a:prstGeom>
        </p:spPr>
        <p:txBody>
          <a:bodyPr/>
          <a:lstStyle/>
          <a:p>
            <a:pPr marL="443484" indent="-332613" defTabSz="886968">
              <a:buSzPts val="1700"/>
              <a:defRPr sz="1746"/>
            </a:pPr>
            <a:r>
              <a:t>Ideas</a:t>
            </a:r>
          </a:p>
          <a:p>
            <a:pPr lvl="1" marL="886968" indent="-307975" defTabSz="886968">
              <a:buSzPts val="1300"/>
              <a:defRPr sz="1358"/>
            </a:pPr>
            <a:r>
              <a:t>How can we use Cortex analyzers to automate what we’re doing?</a:t>
            </a:r>
          </a:p>
          <a:p>
            <a:pPr lvl="2" marL="1330452" indent="-307975" defTabSz="886968">
              <a:buSzPts val="1300"/>
              <a:defRPr sz="1358"/>
            </a:pPr>
            <a:r>
              <a:t>Hashtags</a:t>
            </a:r>
          </a:p>
          <a:p>
            <a:pPr lvl="3" marL="1773936" indent="-307975" defTabSz="886968">
              <a:buSzPts val="1300"/>
              <a:defRPr sz="1358"/>
            </a:pPr>
            <a:r>
              <a:t>Check across social networks</a:t>
            </a:r>
          </a:p>
          <a:p>
            <a:pPr lvl="3" marL="1773936" indent="-307975" defTabSz="886968">
              <a:buSzPts val="1300"/>
              <a:defRPr sz="1358"/>
            </a:pPr>
            <a:r>
              <a:t>Related hashtags</a:t>
            </a:r>
          </a:p>
          <a:p>
            <a:pPr lvl="2" marL="1330452" indent="-307975" defTabSz="886968">
              <a:buSzPts val="1300"/>
              <a:defRPr sz="1358"/>
            </a:pPr>
            <a:r>
              <a:t>Groups</a:t>
            </a:r>
          </a:p>
          <a:p>
            <a:pPr lvl="2" marL="1330452" indent="-307975" defTabSz="886968">
              <a:buSzPts val="1300"/>
              <a:defRPr sz="1358"/>
            </a:pPr>
            <a:r>
              <a:t>Facebook pages</a:t>
            </a:r>
          </a:p>
          <a:p>
            <a:pPr lvl="3" marL="1773936" indent="-307975" defTabSz="886968">
              <a:buSzPts val="1300"/>
              <a:defRPr sz="1358"/>
            </a:pPr>
            <a:r>
              <a:t>Pages related to this</a:t>
            </a:r>
          </a:p>
          <a:p>
            <a:pPr lvl="1" marL="886968" indent="-307975" defTabSz="886968">
              <a:buSzPts val="1300"/>
              <a:defRPr sz="1358"/>
            </a:pPr>
            <a:r>
              <a:t>Jupiter Notebook Integration</a:t>
            </a:r>
          </a:p>
          <a:p>
            <a:pPr lvl="1" marL="886968" indent="-307975" defTabSz="886968">
              <a:buSzPts val="1300"/>
              <a:defRPr sz="1358"/>
            </a:pPr>
            <a:r>
              <a:t>Tool that calls all the Cortex analyzer jobs that have been executed</a:t>
            </a:r>
          </a:p>
          <a:p>
            <a:pPr lvl="1" marL="886968" indent="-307975" defTabSz="886968">
              <a:buSzPts val="1300"/>
              <a:defRPr sz="1358"/>
            </a:pPr>
            <a:r>
              <a:t>[Name Redacted] question for [Name Redacted]: Export to DKAN?</a:t>
            </a:r>
          </a:p>
          <a:p>
            <a:pPr lvl="1" marL="886968" indent="-307975" defTabSz="886968">
              <a:buSzPts val="1300"/>
              <a:defRPr sz="1358"/>
            </a:pPr>
            <a:r>
              <a:t>[Name Redacted]: Pulling stuff out of pinned Slack threads: could work from this </a:t>
            </a:r>
          </a:p>
          <a:p>
            <a:pPr lvl="2" marL="1330452" indent="-307975" defTabSz="886968">
              <a:buSzPts val="1300"/>
              <a:defRPr sz="1358"/>
            </a:pPr>
            <a:r>
              <a:t>Slackbot can work with different Emoji: Use MISP/HIVE emoji for trigger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173;p31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Debrief</a:t>
            </a:r>
          </a:p>
        </p:txBody>
      </p:sp>
      <p:sp>
        <p:nvSpPr>
          <p:cNvPr id="214" name="Google Shape;174;p31"/>
          <p:cNvSpPr txBox="1"/>
          <p:nvPr>
            <p:ph type="body" idx="1"/>
          </p:nvPr>
        </p:nvSpPr>
        <p:spPr>
          <a:xfrm>
            <a:off x="387899" y="1413425"/>
            <a:ext cx="8368202" cy="3433200"/>
          </a:xfrm>
          <a:prstGeom prst="rect">
            <a:avLst/>
          </a:prstGeom>
        </p:spPr>
        <p:txBody>
          <a:bodyPr/>
          <a:lstStyle/>
          <a:p>
            <a:pPr/>
            <a:r>
              <a:t>Enjoyed breaking out different types of questions</a:t>
            </a:r>
          </a:p>
          <a:p>
            <a:pPr/>
            <a:r>
              <a:t>More context about the type of meeting</a:t>
            </a:r>
          </a:p>
          <a:p>
            <a:pPr/>
            <a:r>
              <a:t>Moderation: checking in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89;p18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Dilemma Consultancy Protocol</a:t>
            </a:r>
          </a:p>
        </p:txBody>
      </p:sp>
      <p:sp>
        <p:nvSpPr>
          <p:cNvPr id="163" name="Google Shape;90;p18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 marL="425195" indent="-307086" defTabSz="850391">
              <a:buSzPts val="1400"/>
              <a:buFontTx/>
              <a:buAutoNum type="arabicPeriod" startAt="1"/>
              <a:defRPr sz="1488"/>
            </a:pPr>
            <a:r>
              <a:t>Introduction (5 min)</a:t>
            </a:r>
          </a:p>
          <a:p>
            <a:pPr marL="425195" indent="-307086" defTabSz="850391">
              <a:spcBef>
                <a:spcPts val="900"/>
              </a:spcBef>
              <a:buSzPts val="1400"/>
              <a:buFontTx/>
              <a:buAutoNum type="arabicPeriod" startAt="1"/>
              <a:defRPr sz="1488"/>
            </a:pPr>
            <a:r>
              <a:t>Presenter shares dilemma (20 min)</a:t>
            </a:r>
          </a:p>
          <a:p>
            <a:pPr marL="425195" indent="-307086" defTabSz="850391">
              <a:spcBef>
                <a:spcPts val="900"/>
              </a:spcBef>
              <a:buSzPts val="1400"/>
              <a:buFontTx/>
              <a:buAutoNum type="arabicPeriod" startAt="1"/>
              <a:defRPr sz="1488"/>
            </a:pPr>
            <a:r>
              <a:t>Clarifying questions (3 min)</a:t>
            </a:r>
          </a:p>
          <a:p>
            <a:pPr marL="425195" indent="-307086" defTabSz="850391">
              <a:spcBef>
                <a:spcPts val="900"/>
              </a:spcBef>
              <a:buSzPts val="1400"/>
              <a:buFontTx/>
              <a:buAutoNum type="arabicPeriod" startAt="1"/>
              <a:defRPr sz="1488"/>
            </a:pPr>
            <a:r>
              <a:t>Probing questions (7 min)</a:t>
            </a:r>
          </a:p>
          <a:p>
            <a:pPr marL="425195" indent="-307086" defTabSz="850391">
              <a:spcBef>
                <a:spcPts val="900"/>
              </a:spcBef>
              <a:buSzPts val="1400"/>
              <a:buFontTx/>
              <a:buAutoNum type="arabicPeriod" startAt="1"/>
              <a:defRPr sz="1488"/>
            </a:pPr>
            <a:r>
              <a:t>Discussion (15 min)</a:t>
            </a:r>
          </a:p>
          <a:p>
            <a:pPr marL="425195" indent="-307086" defTabSz="850391">
              <a:spcBef>
                <a:spcPts val="900"/>
              </a:spcBef>
              <a:buSzPts val="1400"/>
              <a:buFontTx/>
              <a:buAutoNum type="arabicPeriod" startAt="1"/>
              <a:defRPr sz="1488"/>
            </a:pPr>
            <a:r>
              <a:t>Response (2 min)</a:t>
            </a:r>
          </a:p>
          <a:p>
            <a:pPr marL="425195" indent="-307086" defTabSz="850391">
              <a:spcBef>
                <a:spcPts val="900"/>
              </a:spcBef>
              <a:buSzPts val="1400"/>
              <a:buFontTx/>
              <a:buAutoNum type="arabicPeriod" startAt="1"/>
              <a:defRPr sz="1488"/>
            </a:pPr>
            <a:r>
              <a:t>Debrief (3 min)</a:t>
            </a:r>
          </a:p>
          <a:p>
            <a:pPr marL="0" indent="0" defTabSz="850391">
              <a:spcBef>
                <a:spcPts val="900"/>
              </a:spcBef>
              <a:buSzTx/>
              <a:buNone/>
              <a:defRPr sz="1488"/>
            </a:pPr>
            <a:r>
              <a:t>Full Protocol from SRI (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link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95;p19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Framing questions</a:t>
            </a:r>
          </a:p>
        </p:txBody>
      </p:sp>
      <p:sp>
        <p:nvSpPr>
          <p:cNvPr id="166" name="Google Shape;96;p19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 indent="-374650">
              <a:buSzPts val="2300"/>
              <a:defRPr sz="2300"/>
            </a:pPr>
            <a:r>
              <a:t>Is theHive the right tool to drive our incident management?</a:t>
            </a:r>
          </a:p>
          <a:p>
            <a:pPr lvl="1" marL="914400" indent="-349250">
              <a:buSzPts val="1900"/>
              <a:defRPr sz="1900"/>
            </a:pPr>
            <a:r>
              <a:t>What’s working? What’s not?</a:t>
            </a:r>
          </a:p>
          <a:p>
            <a:pPr lvl="1" marL="914400" indent="-349250">
              <a:buSzPts val="1900"/>
              <a:defRPr sz="1900"/>
            </a:pPr>
            <a:r>
              <a:t>What are a few PoCs that make theHive more useful to us on a daily basis?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01;p20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Disinformation Incident Workflows</a:t>
            </a:r>
          </a:p>
        </p:txBody>
      </p:sp>
      <p:sp>
        <p:nvSpPr>
          <p:cNvPr id="169" name="Google Shape;102;p20"/>
          <p:cNvSpPr txBox="1"/>
          <p:nvPr>
            <p:ph type="body" idx="1"/>
          </p:nvPr>
        </p:nvSpPr>
        <p:spPr>
          <a:xfrm>
            <a:off x="387899" y="1413425"/>
            <a:ext cx="8368202" cy="3433200"/>
          </a:xfrm>
          <a:prstGeom prst="rect">
            <a:avLst/>
          </a:prstGeom>
        </p:spPr>
        <p:txBody>
          <a:bodyPr/>
          <a:lstStyle/>
          <a:p>
            <a:pPr/>
            <a:r>
              <a:t>Information operations are ...</a:t>
            </a:r>
          </a:p>
          <a:p>
            <a:pPr lvl="1" marL="914400" indent="-317500">
              <a:buSzPts val="1400"/>
              <a:defRPr sz="1400"/>
            </a:pPr>
            <a:r>
              <a:t>Time</a:t>
            </a:r>
          </a:p>
          <a:p>
            <a:pPr lvl="1" marL="914400" indent="-317500">
              <a:buSzPts val="1400"/>
              <a:defRPr sz="1400"/>
            </a:pPr>
            <a:r>
              <a:t>Resources</a:t>
            </a:r>
          </a:p>
          <a:p>
            <a:pPr lvl="1" marL="914400" indent="-317500">
              <a:buSzPts val="1400"/>
              <a:defRPr sz="1400"/>
            </a:pPr>
            <a:r>
              <a:t>Infrastructure</a:t>
            </a:r>
          </a:p>
          <a:p>
            <a:pPr lvl="1" marL="914400" indent="-317500">
              <a:buSzPts val="1400"/>
              <a:defRPr sz="1400"/>
            </a:pPr>
            <a:r>
              <a:t>Execution</a:t>
            </a:r>
          </a:p>
          <a:p>
            <a:pPr/>
            <a:r>
              <a:t>… and multidisciplinary...</a:t>
            </a:r>
          </a:p>
          <a:p>
            <a:pPr lvl="1" marL="914400" indent="-317500">
              <a:buSzPts val="1400"/>
              <a:defRPr sz="1400"/>
            </a:pPr>
            <a:r>
              <a:t>InfoSec</a:t>
            </a:r>
          </a:p>
          <a:p>
            <a:pPr lvl="1" marL="914400" indent="-317500">
              <a:buSzPts val="1400"/>
              <a:defRPr sz="1400"/>
            </a:pPr>
            <a:r>
              <a:t>Data Science</a:t>
            </a:r>
          </a:p>
          <a:p>
            <a:pPr lvl="1" marL="914400" indent="-317500">
              <a:buSzPts val="1400"/>
              <a:defRPr sz="1400"/>
            </a:pPr>
            <a:r>
              <a:t>Social Science</a:t>
            </a:r>
          </a:p>
          <a:p>
            <a:pPr lvl="1" marL="914400" indent="-317500">
              <a:buSzPts val="1400"/>
              <a:defRPr sz="1400"/>
            </a:pPr>
            <a:r>
              <a:t>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07;p21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Disinformation Incident Workflows</a:t>
            </a:r>
          </a:p>
        </p:txBody>
      </p:sp>
      <p:sp>
        <p:nvSpPr>
          <p:cNvPr id="172" name="Google Shape;108;p21"/>
          <p:cNvSpPr txBox="1"/>
          <p:nvPr>
            <p:ph type="body" idx="1"/>
          </p:nvPr>
        </p:nvSpPr>
        <p:spPr>
          <a:xfrm>
            <a:off x="387899" y="1413425"/>
            <a:ext cx="8368202" cy="3433200"/>
          </a:xfrm>
          <a:prstGeom prst="rect">
            <a:avLst/>
          </a:prstGeom>
        </p:spPr>
        <p:txBody>
          <a:bodyPr/>
          <a:lstStyle/>
          <a:p>
            <a:pPr/>
            <a:r>
              <a:t>Workflows frame a problem...</a:t>
            </a:r>
          </a:p>
          <a:p>
            <a:pPr lvl="1" marL="914400" indent="-317500">
              <a:buSzPts val="1400"/>
              <a:defRPr sz="1400"/>
            </a:pPr>
            <a:r>
              <a:t>AMITT Tactics</a:t>
            </a:r>
          </a:p>
          <a:p>
            <a:pPr lvl="1" marL="914400" indent="-317500">
              <a:buSzPts val="1400"/>
              <a:defRPr sz="1400"/>
            </a:pPr>
            <a:r>
              <a:t>AMITT Techniques</a:t>
            </a:r>
          </a:p>
          <a:p>
            <a:pPr/>
            <a:r>
              <a:t>… define procedures ...</a:t>
            </a:r>
          </a:p>
          <a:p>
            <a:pPr lvl="1" marL="914400" indent="-317500">
              <a:buSzPts val="1400"/>
              <a:defRPr sz="1400"/>
            </a:pPr>
            <a:r>
              <a:t>Incident Response Lifecycle</a:t>
            </a:r>
          </a:p>
          <a:p>
            <a:pPr lvl="1" marL="914400" indent="-317500">
              <a:buSzPts val="1400"/>
              <a:defRPr sz="1400"/>
            </a:pPr>
            <a:r>
              <a:t>Investigation procedures</a:t>
            </a:r>
          </a:p>
          <a:p>
            <a:pPr lvl="1" marL="914400" indent="-317500">
              <a:buSzPts val="1400"/>
              <a:defRPr sz="1400"/>
            </a:pPr>
            <a:r>
              <a:t>Technical procedures</a:t>
            </a:r>
          </a:p>
          <a:p>
            <a:pPr lvl="1" marL="914400" indent="-317500">
              <a:buSzPts val="1400"/>
              <a:defRPr sz="1400"/>
            </a:pPr>
            <a:r>
              <a:t>++</a:t>
            </a:r>
          </a:p>
          <a:p>
            <a:pPr/>
            <a:r>
              <a:t>… and indicate progress.</a:t>
            </a:r>
          </a:p>
          <a:p>
            <a:pPr lvl="1" marL="914400" indent="-317500">
              <a:buSzPts val="1400"/>
              <a:defRPr sz="1400"/>
            </a:pPr>
            <a:r>
              <a:t>Who did what?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13;p22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TheHive Case Workflows</a:t>
            </a:r>
          </a:p>
        </p:txBody>
      </p:sp>
      <p:sp>
        <p:nvSpPr>
          <p:cNvPr id="175" name="Google Shape;114;p22"/>
          <p:cNvSpPr txBox="1"/>
          <p:nvPr>
            <p:ph type="body" idx="1"/>
          </p:nvPr>
        </p:nvSpPr>
        <p:spPr>
          <a:xfrm>
            <a:off x="387899" y="1413425"/>
            <a:ext cx="8368202" cy="3433200"/>
          </a:xfrm>
          <a:prstGeom prst="rect">
            <a:avLst/>
          </a:prstGeom>
        </p:spPr>
        <p:txBody>
          <a:bodyPr/>
          <a:lstStyle/>
          <a:p>
            <a:pPr/>
            <a:r>
              <a:t>What is a workflow in TheHive?</a:t>
            </a:r>
          </a:p>
          <a:p>
            <a:pPr lvl="1" marL="914400" indent="-317500">
              <a:buSzPts val="1400"/>
              <a:defRPr sz="1400"/>
            </a:pPr>
            <a:r>
              <a:t>A set of tasks to complete.</a:t>
            </a:r>
          </a:p>
          <a:p>
            <a:pPr lvl="1" marL="914400" indent="-317500">
              <a:buSzPts val="1400"/>
              <a:defRPr sz="1400"/>
            </a:pPr>
            <a:r>
              <a:t>That’s it.</a:t>
            </a:r>
          </a:p>
          <a:p>
            <a:pPr/>
            <a:r>
              <a:t>How are we currently using them?</a:t>
            </a:r>
          </a:p>
          <a:p>
            <a:pPr lvl="1" marL="914400" indent="-317500">
              <a:buSzPts val="1400"/>
              <a:defRPr sz="1400"/>
            </a:pPr>
            <a:r>
              <a:t>Define sane minimum investigation steps.</a:t>
            </a:r>
          </a:p>
          <a:p>
            <a:pPr lvl="1" marL="914400" indent="-317500">
              <a:buSzPts val="1400"/>
              <a:defRPr sz="1400"/>
            </a:pPr>
            <a:r>
              <a:t>Break complex investigations down into distributable chunks.</a:t>
            </a:r>
          </a:p>
          <a:p>
            <a:pPr lvl="1" marL="914400" indent="-317500">
              <a:buSzPts val="1400"/>
              <a:defRPr sz="1400"/>
            </a:pPr>
            <a:r>
              <a:t>Guardrails to help individuals identify next actions.</a:t>
            </a:r>
          </a:p>
          <a:p>
            <a:pPr lvl="1" marL="914400" indent="-317500">
              <a:buSzPts val="1400"/>
              <a:defRPr sz="1400"/>
            </a:pPr>
            <a:r>
              <a:t>Quick reference to links and materials.</a:t>
            </a:r>
          </a:p>
          <a:p>
            <a:pPr lvl="1" marL="914400" indent="-317500">
              <a:buSzPts val="1400"/>
              <a:defRPr sz="1400"/>
            </a:pPr>
            <a:r>
              <a:t>Record of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19;p23"/>
          <p:cNvSpPr txBox="1"/>
          <p:nvPr>
            <p:ph type="title"/>
          </p:nvPr>
        </p:nvSpPr>
        <p:spPr>
          <a:xfrm>
            <a:off x="387899" y="3056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Cases</a:t>
            </a:r>
          </a:p>
        </p:txBody>
      </p:sp>
      <p:sp>
        <p:nvSpPr>
          <p:cNvPr id="180" name="Google Shape;121;p23"/>
          <p:cNvSpPr txBox="1"/>
          <p:nvPr>
            <p:ph type="body" sz="half" idx="1"/>
          </p:nvPr>
        </p:nvSpPr>
        <p:spPr>
          <a:xfrm>
            <a:off x="387899" y="1413425"/>
            <a:ext cx="3615901" cy="3433200"/>
          </a:xfrm>
          <a:prstGeom prst="rect">
            <a:avLst/>
          </a:prstGeom>
        </p:spPr>
        <p:txBody>
          <a:bodyPr/>
          <a:lstStyle/>
          <a:p>
            <a:pPr/>
            <a:r>
              <a:t>Cases store IOCs, IODs, notes, tasks</a:t>
            </a:r>
          </a:p>
          <a:p>
            <a:pPr/>
            <a:r>
              <a:t>Real-time updates</a:t>
            </a:r>
          </a:p>
          <a:p>
            <a:pPr/>
            <a:r>
              <a:t>Live change log</a:t>
            </a:r>
          </a:p>
        </p:txBody>
      </p:sp>
      <p:pic>
        <p:nvPicPr>
          <p:cNvPr id="181" name="Screenshot 2023-12-13 at 19.45.41.png" descr="Screenshot 2023-12-13 at 19.45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9141" y="898512"/>
            <a:ext cx="5142090" cy="26045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26;p24"/>
          <p:cNvSpPr txBox="1"/>
          <p:nvPr>
            <p:ph type="title"/>
          </p:nvPr>
        </p:nvSpPr>
        <p:spPr>
          <a:xfrm>
            <a:off x="387899" y="3056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Cases Templates</a:t>
            </a:r>
          </a:p>
        </p:txBody>
      </p:sp>
      <p:sp>
        <p:nvSpPr>
          <p:cNvPr id="186" name="Google Shape;128;p24"/>
          <p:cNvSpPr txBox="1"/>
          <p:nvPr>
            <p:ph type="body" sz="half" idx="1"/>
          </p:nvPr>
        </p:nvSpPr>
        <p:spPr>
          <a:xfrm>
            <a:off x="387899" y="1413425"/>
            <a:ext cx="3615901" cy="3433200"/>
          </a:xfrm>
          <a:prstGeom prst="rect">
            <a:avLst/>
          </a:prstGeom>
        </p:spPr>
        <p:txBody>
          <a:bodyPr/>
          <a:lstStyle/>
          <a:p>
            <a:pPr/>
            <a:r>
              <a:t>Base Template</a:t>
            </a:r>
          </a:p>
          <a:p>
            <a:pPr lvl="1" marL="914400" indent="-317500">
              <a:buSzPts val="1400"/>
              <a:defRPr sz="1400"/>
            </a:pPr>
            <a:r>
              <a:t>“Disinformation Incident”</a:t>
            </a:r>
          </a:p>
          <a:p>
            <a:pPr/>
            <a:r>
              <a:t>Base Tasks</a:t>
            </a:r>
          </a:p>
          <a:p>
            <a:pPr lvl="1" marL="914400" indent="-317500">
              <a:buSzPts val="1400"/>
              <a:defRPr sz="1400"/>
            </a:pPr>
            <a:r>
              <a:t>Create MISP Event</a:t>
            </a:r>
          </a:p>
          <a:p>
            <a:pPr lvl="1" marL="914400" indent="-317500">
              <a:buSzPts val="1400"/>
              <a:defRPr sz="1400"/>
            </a:pPr>
            <a:r>
              <a:t>Create DKAN folder</a:t>
            </a:r>
          </a:p>
          <a:p>
            <a:pPr lvl="1" marL="914400" indent="-317500">
              <a:buSzPts val="1400"/>
              <a:defRPr sz="1400"/>
            </a:pPr>
            <a:r>
              <a:t>Tell people in channel</a:t>
            </a:r>
          </a:p>
        </p:txBody>
      </p:sp>
      <p:pic>
        <p:nvPicPr>
          <p:cNvPr id="187" name="Screenshot 2023-12-13 at 19.47.29.png" descr="Screenshot 2023-12-13 at 19.47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2429" y="497462"/>
            <a:ext cx="5301753" cy="378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33;p25"/>
          <p:cNvSpPr txBox="1"/>
          <p:nvPr>
            <p:ph type="title"/>
          </p:nvPr>
        </p:nvSpPr>
        <p:spPr>
          <a:xfrm>
            <a:off x="387899" y="3056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Cases Templates - Workflows</a:t>
            </a:r>
          </a:p>
        </p:txBody>
      </p:sp>
      <p:pic>
        <p:nvPicPr>
          <p:cNvPr id="192" name="Google Shape;134;p25" descr="Google Shape;134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5474" y="991725"/>
            <a:ext cx="3720617" cy="3846977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Google Shape;135;p25"/>
          <p:cNvSpPr txBox="1"/>
          <p:nvPr>
            <p:ph type="body" sz="half" idx="1"/>
          </p:nvPr>
        </p:nvSpPr>
        <p:spPr>
          <a:xfrm>
            <a:off x="387900" y="1413425"/>
            <a:ext cx="4250700" cy="3433200"/>
          </a:xfrm>
          <a:prstGeom prst="rect">
            <a:avLst/>
          </a:prstGeom>
        </p:spPr>
        <p:txBody>
          <a:bodyPr/>
          <a:lstStyle/>
          <a:p>
            <a:pPr/>
            <a:r>
              <a:t>Task Groups</a:t>
            </a:r>
          </a:p>
          <a:p>
            <a:pPr lvl="1" marL="914400" indent="-317500">
              <a:buSzPts val="1400"/>
              <a:defRPr sz="1400"/>
            </a:pPr>
            <a:r>
              <a:t>Phases</a:t>
            </a:r>
          </a:p>
          <a:p>
            <a:pPr lvl="1" marL="914400" indent="-317500">
              <a:buSzPts val="1400"/>
              <a:defRPr sz="1400"/>
            </a:pPr>
            <a:r>
              <a:t>Tactics</a:t>
            </a:r>
          </a:p>
          <a:p>
            <a:pPr lvl="1" marL="914400" indent="-317500">
              <a:buSzPts val="1400"/>
              <a:defRPr sz="1400"/>
            </a:pPr>
            <a:r>
              <a:t>IR lifecycle</a:t>
            </a:r>
          </a:p>
          <a:p>
            <a:pPr/>
            <a:r>
              <a:t>Hive workflows are linear</a:t>
            </a:r>
          </a:p>
          <a:p>
            <a:pPr lvl="1" marL="914400" indent="-317500">
              <a:buSzPts val="1400"/>
              <a:defRPr sz="1400"/>
            </a:pPr>
            <a:r>
              <a:t>It’s just a list of things to do.</a:t>
            </a:r>
          </a:p>
          <a:p>
            <a:pPr lvl="1" marL="914400" indent="-317500">
              <a:buSzPts val="1400"/>
              <a:defRPr sz="1400"/>
            </a:pPr>
            <a:r>
              <a:t>Keep it simple. Abstract workflow logic out of the platform.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517C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