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1"/>
  </p:notesMasterIdLst>
  <p:handoutMasterIdLst>
    <p:handoutMasterId r:id="rId12"/>
  </p:handoutMasterIdLst>
  <p:sldIdLst>
    <p:sldId id="655" r:id="rId5"/>
    <p:sldId id="921" r:id="rId6"/>
    <p:sldId id="925" r:id="rId7"/>
    <p:sldId id="923" r:id="rId8"/>
    <p:sldId id="924" r:id="rId9"/>
    <p:sldId id="920" r:id="rId10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theme" Target="theme/them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viewProps" Target="view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מצטבר'!$A$3:$A$31</c:f>
              <c:numCache>
                <c:formatCode>m/d/yyyy</c:formatCode>
                <c:ptCount val="2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</c:numCache>
            </c:numRef>
          </c:cat>
          <c:val>
            <c:numRef>
              <c:f>'מצב רפואי מצטבר'!$E$3:$E$31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74</c:v>
                </c:pt>
                <c:pt idx="24">
                  <c:v>79</c:v>
                </c:pt>
                <c:pt idx="25">
                  <c:v>94</c:v>
                </c:pt>
                <c:pt idx="26">
                  <c:v>95</c:v>
                </c:pt>
                <c:pt idx="27">
                  <c:v>108</c:v>
                </c:pt>
                <c:pt idx="28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מצטבר'!$A$3:$A$31</c:f>
              <c:numCache>
                <c:formatCode>m/d/yyyy</c:formatCode>
                <c:ptCount val="2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</c:numCache>
            </c:numRef>
          </c:cat>
          <c:val>
            <c:numRef>
              <c:f>'מצב רפואי מצטבר'!$G$3:$G$31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15</c:v>
                </c:pt>
                <c:pt idx="24">
                  <c:v>16</c:v>
                </c:pt>
                <c:pt idx="25">
                  <c:v>20</c:v>
                </c:pt>
                <c:pt idx="26">
                  <c:v>26</c:v>
                </c:pt>
                <c:pt idx="27">
                  <c:v>34</c:v>
                </c:pt>
                <c:pt idx="28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מצטבר'!$A$3:$A$31</c:f>
              <c:numCache>
                <c:formatCode>m/d/yyyy</c:formatCode>
                <c:ptCount val="2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</c:numCache>
            </c:numRef>
          </c:cat>
          <c:val>
            <c:numRef>
              <c:f>'מצב רפואי מצטבר'!$H$3:$H$31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89</c:v>
                </c:pt>
                <c:pt idx="24">
                  <c:v>99</c:v>
                </c:pt>
                <c:pt idx="25">
                  <c:v>117</c:v>
                </c:pt>
                <c:pt idx="26">
                  <c:v>131</c:v>
                </c:pt>
                <c:pt idx="27">
                  <c:v>153</c:v>
                </c:pt>
                <c:pt idx="28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מצטבר'!$A$3:$A$31</c15:sqref>
                        </c15:formulaRef>
                      </c:ext>
                    </c:extLst>
                    <c:numCache>
                      <c:formatCode>m/d/yyyy</c:formatCode>
                      <c:ptCount val="29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מצטבר'!$A$3:$A$31</c15:sqref>
                        </c15:formulaRef>
                      </c:ext>
                    </c:extLst>
                    <c:numCache>
                      <c:formatCode>m/d/yyyy</c:formatCode>
                      <c:ptCount val="29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4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22101225700491E-2"/>
          <c:y val="1.6976327782398219E-2"/>
          <c:w val="0.95965424859085269"/>
          <c:h val="0.784500932780344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גיליון1!$B$1:$AD$1</c:f>
              <c:numCache>
                <c:formatCode>m/d/yyyy</c:formatCode>
                <c:ptCount val="29"/>
                <c:pt idx="0">
                  <c:v>43924</c:v>
                </c:pt>
                <c:pt idx="1">
                  <c:v>43923</c:v>
                </c:pt>
                <c:pt idx="2">
                  <c:v>43922</c:v>
                </c:pt>
                <c:pt idx="3">
                  <c:v>43921</c:v>
                </c:pt>
                <c:pt idx="4">
                  <c:v>43920</c:v>
                </c:pt>
                <c:pt idx="5">
                  <c:v>43919</c:v>
                </c:pt>
                <c:pt idx="6">
                  <c:v>43918</c:v>
                </c:pt>
                <c:pt idx="7">
                  <c:v>43917</c:v>
                </c:pt>
                <c:pt idx="8">
                  <c:v>43916</c:v>
                </c:pt>
                <c:pt idx="9">
                  <c:v>43915</c:v>
                </c:pt>
                <c:pt idx="10">
                  <c:v>43914</c:v>
                </c:pt>
                <c:pt idx="11">
                  <c:v>43913</c:v>
                </c:pt>
                <c:pt idx="12">
                  <c:v>43912</c:v>
                </c:pt>
                <c:pt idx="13">
                  <c:v>43911</c:v>
                </c:pt>
                <c:pt idx="14">
                  <c:v>43910</c:v>
                </c:pt>
                <c:pt idx="15">
                  <c:v>43909</c:v>
                </c:pt>
                <c:pt idx="16">
                  <c:v>43908</c:v>
                </c:pt>
                <c:pt idx="17">
                  <c:v>43907</c:v>
                </c:pt>
                <c:pt idx="18">
                  <c:v>43906</c:v>
                </c:pt>
                <c:pt idx="19">
                  <c:v>43905</c:v>
                </c:pt>
                <c:pt idx="20">
                  <c:v>43904</c:v>
                </c:pt>
                <c:pt idx="21">
                  <c:v>43903</c:v>
                </c:pt>
                <c:pt idx="22">
                  <c:v>43902</c:v>
                </c:pt>
                <c:pt idx="23">
                  <c:v>43901</c:v>
                </c:pt>
                <c:pt idx="24">
                  <c:v>43900</c:v>
                </c:pt>
                <c:pt idx="25">
                  <c:v>43899</c:v>
                </c:pt>
                <c:pt idx="26">
                  <c:v>43898</c:v>
                </c:pt>
                <c:pt idx="27">
                  <c:v>43897</c:v>
                </c:pt>
                <c:pt idx="28">
                  <c:v>43896</c:v>
                </c:pt>
              </c:numCache>
            </c:numRef>
          </c:cat>
          <c:val>
            <c:numRef>
              <c:f>גיליון1!$B$2:$AD$2</c:f>
              <c:numCache>
                <c:formatCode>General</c:formatCode>
                <c:ptCount val="29"/>
                <c:pt idx="0">
                  <c:v>95</c:v>
                </c:pt>
                <c:pt idx="1">
                  <c:v>87</c:v>
                </c:pt>
                <c:pt idx="2">
                  <c:v>81</c:v>
                </c:pt>
                <c:pt idx="3">
                  <c:v>76</c:v>
                </c:pt>
                <c:pt idx="4">
                  <c:v>66</c:v>
                </c:pt>
                <c:pt idx="5">
                  <c:v>59</c:v>
                </c:pt>
                <c:pt idx="6">
                  <c:v>43</c:v>
                </c:pt>
                <c:pt idx="7">
                  <c:v>38</c:v>
                </c:pt>
                <c:pt idx="8">
                  <c:v>37</c:v>
                </c:pt>
                <c:pt idx="9">
                  <c:v>34</c:v>
                </c:pt>
                <c:pt idx="10">
                  <c:v>31</c:v>
                </c:pt>
                <c:pt idx="11">
                  <c:v>29</c:v>
                </c:pt>
                <c:pt idx="12">
                  <c:v>15</c:v>
                </c:pt>
                <c:pt idx="13">
                  <c:v>15</c:v>
                </c:pt>
                <c:pt idx="14">
                  <c:v>12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גיליון1!$B$1:$AD$1</c:f>
              <c:numCache>
                <c:formatCode>m/d/yyyy</c:formatCode>
                <c:ptCount val="29"/>
                <c:pt idx="0">
                  <c:v>43924</c:v>
                </c:pt>
                <c:pt idx="1">
                  <c:v>43923</c:v>
                </c:pt>
                <c:pt idx="2">
                  <c:v>43922</c:v>
                </c:pt>
                <c:pt idx="3">
                  <c:v>43921</c:v>
                </c:pt>
                <c:pt idx="4">
                  <c:v>43920</c:v>
                </c:pt>
                <c:pt idx="5">
                  <c:v>43919</c:v>
                </c:pt>
                <c:pt idx="6">
                  <c:v>43918</c:v>
                </c:pt>
                <c:pt idx="7">
                  <c:v>43917</c:v>
                </c:pt>
                <c:pt idx="8">
                  <c:v>43916</c:v>
                </c:pt>
                <c:pt idx="9">
                  <c:v>43915</c:v>
                </c:pt>
                <c:pt idx="10">
                  <c:v>43914</c:v>
                </c:pt>
                <c:pt idx="11">
                  <c:v>43913</c:v>
                </c:pt>
                <c:pt idx="12">
                  <c:v>43912</c:v>
                </c:pt>
                <c:pt idx="13">
                  <c:v>43911</c:v>
                </c:pt>
                <c:pt idx="14">
                  <c:v>43910</c:v>
                </c:pt>
                <c:pt idx="15">
                  <c:v>43909</c:v>
                </c:pt>
                <c:pt idx="16">
                  <c:v>43908</c:v>
                </c:pt>
                <c:pt idx="17">
                  <c:v>43907</c:v>
                </c:pt>
                <c:pt idx="18">
                  <c:v>43906</c:v>
                </c:pt>
                <c:pt idx="19">
                  <c:v>43905</c:v>
                </c:pt>
                <c:pt idx="20">
                  <c:v>43904</c:v>
                </c:pt>
                <c:pt idx="21">
                  <c:v>43903</c:v>
                </c:pt>
                <c:pt idx="22">
                  <c:v>43902</c:v>
                </c:pt>
                <c:pt idx="23">
                  <c:v>43901</c:v>
                </c:pt>
                <c:pt idx="24">
                  <c:v>43900</c:v>
                </c:pt>
                <c:pt idx="25">
                  <c:v>43899</c:v>
                </c:pt>
                <c:pt idx="26">
                  <c:v>43898</c:v>
                </c:pt>
                <c:pt idx="27">
                  <c:v>43897</c:v>
                </c:pt>
                <c:pt idx="28">
                  <c:v>43896</c:v>
                </c:pt>
              </c:numCache>
            </c:numRef>
          </c:cat>
          <c:val>
            <c:numRef>
              <c:f>גיליון1!$B$3:$AD$3</c:f>
              <c:numCache>
                <c:formatCode>General</c:formatCode>
                <c:ptCount val="29"/>
                <c:pt idx="0">
                  <c:v>36</c:v>
                </c:pt>
                <c:pt idx="1">
                  <c:v>34</c:v>
                </c:pt>
                <c:pt idx="2">
                  <c:v>26</c:v>
                </c:pt>
                <c:pt idx="3">
                  <c:v>20</c:v>
                </c:pt>
                <c:pt idx="4">
                  <c:v>16</c:v>
                </c:pt>
                <c:pt idx="5">
                  <c:v>15</c:v>
                </c:pt>
                <c:pt idx="6">
                  <c:v>12</c:v>
                </c:pt>
                <c:pt idx="7">
                  <c:v>12</c:v>
                </c:pt>
                <c:pt idx="8">
                  <c:v>8</c:v>
                </c:pt>
                <c:pt idx="9">
                  <c:v>5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  <cdr:relSizeAnchor xmlns:cdr="http://schemas.openxmlformats.org/drawingml/2006/chartDrawing">
    <cdr:from>
      <cdr:x>0.13122</cdr:x>
      <cdr:y>0.02955</cdr:y>
    </cdr:from>
    <cdr:to>
      <cdr:x>0.91258</cdr:x>
      <cdr:y>0.1418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84176" y="170637"/>
          <a:ext cx="943304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pPr algn="ctr"/>
          <a:r>
            <a:rPr lang="he-IL" sz="2000" b="1" dirty="0"/>
            <a:t>21 - חולים קשה נוספו במצטבר מ 02.04.2020 בשעה 08:00 ל 03.04.2020 בשעה 08:00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ט'/ניסן/תש"ף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ט'/ניסן/תש"ף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03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127448" y="634256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סה"כ 7,030 נמצאו חיוביים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127448" y="-158283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03/04/2020 בשעה 10:00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34358"/>
              </p:ext>
            </p:extLst>
          </p:nvPr>
        </p:nvGraphicFramePr>
        <p:xfrm>
          <a:off x="514241" y="1481116"/>
          <a:ext cx="11329682" cy="2407991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631545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חולים חיוביים מאומתים</a:t>
                      </a:r>
                      <a:endParaRPr lang="he-IL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557246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43549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6,378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144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43549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115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47902"/>
              </p:ext>
            </p:extLst>
          </p:nvPr>
        </p:nvGraphicFramePr>
        <p:xfrm>
          <a:off x="514241" y="3966836"/>
          <a:ext cx="11329683" cy="277368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424697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5086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387624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732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3,929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717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1,259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357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2307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2934964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kern="0" dirty="0">
                <a:solidFill>
                  <a:srgbClr val="002060"/>
                </a:solidFill>
                <a:latin typeface="Calibri" pitchFamily="34" charset="0"/>
              </a:rPr>
              <a:t>מעודכן ליום 03/04/2020 בשעה 10:00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227003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7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02/04/2020 בשעה 10:00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148386"/>
              </p:ext>
            </p:extLst>
          </p:nvPr>
        </p:nvGraphicFramePr>
        <p:xfrm>
          <a:off x="119336" y="1124745"/>
          <a:ext cx="12072664" cy="56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03/04/2020 בשעה 10:00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66999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03/04/2020 בשעה 10:00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81252"/>
              </p:ext>
            </p:extLst>
          </p:nvPr>
        </p:nvGraphicFramePr>
        <p:xfrm>
          <a:off x="119347" y="913741"/>
          <a:ext cx="11953316" cy="5837949"/>
        </p:xfrm>
        <a:graphic>
          <a:graphicData uri="http://schemas.openxmlformats.org/drawingml/2006/table">
            <a:tbl>
              <a:tblPr rtl="1"/>
              <a:tblGrid>
                <a:gridCol w="701290">
                  <a:extLst>
                    <a:ext uri="{9D8B030D-6E8A-4147-A177-3AD203B41FA5}">
                      <a16:colId xmlns:a16="http://schemas.microsoft.com/office/drawing/2014/main" val="3531498171"/>
                    </a:ext>
                  </a:extLst>
                </a:gridCol>
                <a:gridCol w="512883">
                  <a:extLst>
                    <a:ext uri="{9D8B030D-6E8A-4147-A177-3AD203B41FA5}">
                      <a16:colId xmlns:a16="http://schemas.microsoft.com/office/drawing/2014/main" val="2277152231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1593313246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213534210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362801729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18000503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315884555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1426168213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102817263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305937245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423700972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605993843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1622562244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932585531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194441037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065440551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3619717122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285931147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18750542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975588256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81989873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4002230495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890418468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1755654823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604260907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079874029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44999878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526577748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892122760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060607296"/>
                    </a:ext>
                  </a:extLst>
                </a:gridCol>
                <a:gridCol w="308777">
                  <a:extLst>
                    <a:ext uri="{9D8B030D-6E8A-4147-A177-3AD203B41FA5}">
                      <a16:colId xmlns:a16="http://schemas.microsoft.com/office/drawing/2014/main" val="1709977458"/>
                    </a:ext>
                  </a:extLst>
                </a:gridCol>
                <a:gridCol w="397746">
                  <a:extLst>
                    <a:ext uri="{9D8B030D-6E8A-4147-A177-3AD203B41FA5}">
                      <a16:colId xmlns:a16="http://schemas.microsoft.com/office/drawing/2014/main" val="1382991929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663531570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324963782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1049619019"/>
                    </a:ext>
                  </a:extLst>
                </a:gridCol>
                <a:gridCol w="580919">
                  <a:extLst>
                    <a:ext uri="{9D8B030D-6E8A-4147-A177-3AD203B41FA5}">
                      <a16:colId xmlns:a16="http://schemas.microsoft.com/office/drawing/2014/main" val="3528935423"/>
                    </a:ext>
                  </a:extLst>
                </a:gridCol>
              </a:tblGrid>
              <a:tr h="263997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</a:t>
                      </a:r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15615"/>
                  </a:ext>
                </a:extLst>
              </a:tr>
              <a:tr h="126833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24096"/>
                  </a:ext>
                </a:extLst>
              </a:tr>
              <a:tr h="243229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98682"/>
                  </a:ext>
                </a:extLst>
              </a:tr>
              <a:tr h="24322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075694"/>
                  </a:ext>
                </a:extLst>
              </a:tr>
              <a:tr h="24322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57157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67745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94122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52565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42148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90337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86479"/>
                  </a:ext>
                </a:extLst>
              </a:tr>
              <a:tr h="258258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94802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842562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181619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353296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008229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387661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139068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58415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983" y="1196752"/>
            <a:ext cx="1092680" cy="107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6325</TotalTime>
  <Words>659</Words>
  <Application>Microsoft Office PowerPoint</Application>
  <PresentationFormat>מסך רחב</PresentationFormat>
  <Paragraphs>498</Paragraphs>
  <Slides>6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508</cp:revision>
  <cp:lastPrinted>2020-03-23T05:54:24Z</cp:lastPrinted>
  <dcterms:created xsi:type="dcterms:W3CDTF">2018-06-12T03:19:29Z</dcterms:created>
  <dcterms:modified xsi:type="dcterms:W3CDTF">2020-04-03T07:23:25Z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